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38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28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54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74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04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03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15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096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1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86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47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0EE48-EB69-4A4F-81F9-BD3FBBC11FE5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3D3AB-731A-46EF-865F-073F37625F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65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/>
          <p:cNvSpPr/>
          <p:nvPr/>
        </p:nvSpPr>
        <p:spPr>
          <a:xfrm>
            <a:off x="9336089" y="3748089"/>
            <a:ext cx="936625" cy="936625"/>
          </a:xfrm>
          <a:prstGeom prst="ellipse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4" name="Ovaal 3"/>
          <p:cNvSpPr/>
          <p:nvPr/>
        </p:nvSpPr>
        <p:spPr>
          <a:xfrm>
            <a:off x="7608889" y="4076700"/>
            <a:ext cx="2447925" cy="2520950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3750" y="2060575"/>
            <a:ext cx="7405688" cy="1473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sz="89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Plantenkennis</a:t>
            </a:r>
            <a: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lijst 1</a:t>
            </a:r>
            <a:endParaRPr lang="nl-NL" sz="49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927351" y="4076701"/>
            <a:ext cx="7345363" cy="24479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nl-NL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Bomen</a:t>
            </a:r>
          </a:p>
          <a:p>
            <a:pPr>
              <a:defRPr/>
            </a:pPr>
            <a:r>
              <a:rPr lang="nl-NL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nl-NL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Deel 1</a:t>
            </a:r>
            <a:endParaRPr lang="nl-NL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nl-NL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G41-G31-GB1+2</a:t>
            </a:r>
            <a:endParaRPr lang="nl-NL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6" name="Ovaal 5"/>
          <p:cNvSpPr/>
          <p:nvPr/>
        </p:nvSpPr>
        <p:spPr>
          <a:xfrm>
            <a:off x="9336089" y="5229225"/>
            <a:ext cx="1824037" cy="1974850"/>
          </a:xfrm>
          <a:prstGeom prst="ellipse">
            <a:avLst/>
          </a:prstGeom>
          <a:noFill/>
          <a:ln w="76200" cmpd="dbl">
            <a:solidFill>
              <a:schemeClr val="accent2">
                <a:lumMod val="75000"/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05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Acer </a:t>
            </a:r>
            <a:r>
              <a:rPr lang="nl-NL" dirty="0" err="1" smtClean="0"/>
              <a:t>pseudoplatanus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85528"/>
            <a:ext cx="4032448" cy="309403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1484784"/>
            <a:ext cx="4130609" cy="30947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89" y="4420944"/>
            <a:ext cx="2454928" cy="214397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75520" y="4797153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Gele bloemtrossen (hangend), net na de bladontwikkeling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295800" y="580526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Zaden in trossen.</a:t>
            </a:r>
          </a:p>
          <a:p>
            <a:pPr algn="r"/>
            <a:r>
              <a:rPr lang="nl-NL" dirty="0"/>
              <a:t>Vleugels maken een scherpe hoek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000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Verschillen Acer-soorten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/>
          </p:nvPr>
        </p:nvGraphicFramePr>
        <p:xfrm>
          <a:off x="1892300" y="1773238"/>
          <a:ext cx="8451850" cy="4485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23654"/>
                <a:gridCol w="3456095"/>
                <a:gridCol w="3672101"/>
              </a:tblGrid>
              <a:tr h="370741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Acer </a:t>
                      </a:r>
                      <a:r>
                        <a:rPr lang="nl-NL" sz="1800" dirty="0" err="1" smtClean="0"/>
                        <a:t>platanoides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/>
                        <a:t>Acer </a:t>
                      </a:r>
                      <a:r>
                        <a:rPr lang="nl-NL" sz="1800" dirty="0" err="1" smtClean="0"/>
                        <a:t>pseudoplatanus</a:t>
                      </a:r>
                      <a:endParaRPr lang="nl-NL" sz="1800" dirty="0" smtClean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Blad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Groot en puntige lobben</a:t>
                      </a:r>
                    </a:p>
                    <a:p>
                      <a:r>
                        <a:rPr lang="nl-NL" sz="1800" dirty="0" smtClean="0"/>
                        <a:t>Dun</a:t>
                      </a:r>
                    </a:p>
                    <a:p>
                      <a:r>
                        <a:rPr lang="nl-NL" sz="1800" dirty="0" smtClean="0"/>
                        <a:t>Melksap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Groot en stompe lobben</a:t>
                      </a:r>
                    </a:p>
                    <a:p>
                      <a:r>
                        <a:rPr lang="nl-NL" sz="1800" dirty="0" smtClean="0"/>
                        <a:t>Doffer en dikker</a:t>
                      </a:r>
                    </a:p>
                    <a:p>
                      <a:r>
                        <a:rPr lang="nl-NL" sz="1800" dirty="0" smtClean="0"/>
                        <a:t>Geen melksap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Twijg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Grijsbruin</a:t>
                      </a:r>
                    </a:p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Grijsbruin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Knop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</a:t>
                      </a:r>
                    </a:p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Groen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Zaden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Vleugels</a:t>
                      </a:r>
                      <a:r>
                        <a:rPr lang="nl-NL" sz="1800" baseline="0" dirty="0" smtClean="0"/>
                        <a:t> bijna haaks afstaand</a:t>
                      </a:r>
                    </a:p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Vleugels scherpe hoek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Herfstkleur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</a:t>
                      </a:r>
                    </a:p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Bloem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Geel, opstaande tuil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Geelgroen,</a:t>
                      </a:r>
                      <a:r>
                        <a:rPr lang="nl-NL" sz="1800" baseline="0" dirty="0" smtClean="0"/>
                        <a:t> hangende tros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</a:tbl>
          </a:graphicData>
        </a:graphic>
      </p:graphicFrame>
      <p:cxnSp>
        <p:nvCxnSpPr>
          <p:cNvPr id="5" name="Rechte verbindingslijn 4"/>
          <p:cNvCxnSpPr/>
          <p:nvPr/>
        </p:nvCxnSpPr>
        <p:spPr>
          <a:xfrm flipV="1">
            <a:off x="5700714" y="4653359"/>
            <a:ext cx="358775" cy="35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>
            <a:off x="6217012" y="4656102"/>
            <a:ext cx="360362" cy="34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al 6"/>
          <p:cNvSpPr/>
          <p:nvPr/>
        </p:nvSpPr>
        <p:spPr>
          <a:xfrm>
            <a:off x="6059488" y="4581128"/>
            <a:ext cx="152400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9694791" y="4580335"/>
            <a:ext cx="180181" cy="302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al 9"/>
          <p:cNvSpPr/>
          <p:nvPr/>
        </p:nvSpPr>
        <p:spPr>
          <a:xfrm>
            <a:off x="9544050" y="4512073"/>
            <a:ext cx="152400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9363868" y="4581129"/>
            <a:ext cx="180182" cy="301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7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Aesculus</a:t>
            </a:r>
            <a:r>
              <a:rPr lang="nl-NL" dirty="0" smtClean="0"/>
              <a:t> </a:t>
            </a:r>
            <a:r>
              <a:rPr lang="nl-NL" dirty="0" err="1" smtClean="0"/>
              <a:t>hippocastanum</a:t>
            </a:r>
            <a:endParaRPr lang="nl-NL" dirty="0" smtClean="0"/>
          </a:p>
        </p:txBody>
      </p:sp>
      <p:sp>
        <p:nvSpPr>
          <p:cNvPr id="2" name="Tekstvak 1"/>
          <p:cNvSpPr txBox="1"/>
          <p:nvPr/>
        </p:nvSpPr>
        <p:spPr>
          <a:xfrm>
            <a:off x="7104112" y="149959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Witte paardenkastanje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176120" y="196125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Hippo = paard    </a:t>
            </a:r>
            <a:r>
              <a:rPr lang="nl-NL" sz="1400" i="1" dirty="0" err="1">
                <a:solidFill>
                  <a:srgbClr val="FF0000"/>
                </a:solidFill>
              </a:rPr>
              <a:t>castanum</a:t>
            </a:r>
            <a:r>
              <a:rPr lang="nl-NL" sz="1400" i="1" dirty="0">
                <a:solidFill>
                  <a:srgbClr val="FF0000"/>
                </a:solidFill>
              </a:rPr>
              <a:t> = kastanje</a:t>
            </a:r>
            <a:endParaRPr lang="nl-NL" sz="1400" i="1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1" y="2366404"/>
            <a:ext cx="3254046" cy="32540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663848"/>
            <a:ext cx="3384376" cy="465915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663952" y="573325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20-25 m hoog</a:t>
            </a:r>
          </a:p>
          <a:p>
            <a:r>
              <a:rPr lang="nl-NL" dirty="0"/>
              <a:t>Kroon: breed rond en dicht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2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Aesculus</a:t>
            </a:r>
            <a:r>
              <a:rPr lang="nl-NL" dirty="0" smtClean="0"/>
              <a:t> </a:t>
            </a:r>
            <a:r>
              <a:rPr lang="nl-NL" dirty="0" err="1" smtClean="0"/>
              <a:t>hippocastanum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9288" y="3197802"/>
            <a:ext cx="2769231" cy="380769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12776"/>
            <a:ext cx="3168352" cy="517704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061065" y="2692880"/>
            <a:ext cx="32403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zeventallig blad</a:t>
            </a:r>
          </a:p>
          <a:p>
            <a:pPr algn="r"/>
            <a:r>
              <a:rPr lang="nl-NL" sz="1400" i="1" dirty="0"/>
              <a:t>Bij de eerst gevormde bladeren! In de top vaak ook 5-tallig</a:t>
            </a:r>
            <a:endParaRPr lang="nl-NL" sz="1400" i="1" dirty="0"/>
          </a:p>
        </p:txBody>
      </p:sp>
      <p:sp>
        <p:nvSpPr>
          <p:cNvPr id="5" name="Tekstvak 4"/>
          <p:cNvSpPr txBox="1"/>
          <p:nvPr/>
        </p:nvSpPr>
        <p:spPr>
          <a:xfrm>
            <a:off x="5375920" y="1556793"/>
            <a:ext cx="2911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Groot, handdelig samengesteld blad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8868308" y="60212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7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408368" y="528812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6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9048328" y="43651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795659" y="43651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7356140" y="510346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7536160" y="60212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8208382" y="60212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743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Alnus glutinosa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424580"/>
            <a:ext cx="4419411" cy="44371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1411497"/>
            <a:ext cx="4018895" cy="362070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739961" y="602622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Omgekeerd eirond blad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>
            <a:off x="4079776" y="5373217"/>
            <a:ext cx="1584176" cy="6463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5224563" y="602622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Afgeronde top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340688" y="5316200"/>
            <a:ext cx="4018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Uitlopend blad en knop zijn kleverig (plakkend)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307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Aesculus</a:t>
            </a:r>
            <a:r>
              <a:rPr lang="nl-NL" dirty="0" smtClean="0"/>
              <a:t> </a:t>
            </a:r>
            <a:r>
              <a:rPr lang="nl-NL" dirty="0" err="1" smtClean="0"/>
              <a:t>hippocastanum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54" y="1412777"/>
            <a:ext cx="3001719" cy="511793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55" y="3984139"/>
            <a:ext cx="3419872" cy="256490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370885"/>
            <a:ext cx="1816664" cy="2600857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>
            <a:off x="4367808" y="1700808"/>
            <a:ext cx="93610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6845456" y="1772816"/>
            <a:ext cx="256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Grote kleverige </a:t>
            </a:r>
            <a:r>
              <a:rPr lang="nl-NL" dirty="0" err="1"/>
              <a:t>eindknop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7824192" y="33569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Groot blad- litteken</a:t>
            </a:r>
            <a:endParaRPr lang="nl-NL" dirty="0"/>
          </a:p>
        </p:txBody>
      </p:sp>
      <p:cxnSp>
        <p:nvCxnSpPr>
          <p:cNvPr id="10" name="Rechte verbindingslijn met pijl 9"/>
          <p:cNvCxnSpPr/>
          <p:nvPr/>
        </p:nvCxnSpPr>
        <p:spPr>
          <a:xfrm flipV="1">
            <a:off x="8688288" y="3726324"/>
            <a:ext cx="0" cy="1430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3287688" y="4725144"/>
            <a:ext cx="347284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4511824" y="58772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Grijsbruine twijg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7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Aesculus hippocastanum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12777"/>
            <a:ext cx="4551506" cy="415147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9" y="3573016"/>
            <a:ext cx="3849621" cy="288721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847528" y="573325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cm lange bloemkaarsen, opstaand in mei-juni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528049" y="2842181"/>
            <a:ext cx="384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Gestekelde</a:t>
            </a:r>
            <a:r>
              <a:rPr lang="nl-NL" dirty="0"/>
              <a:t> vruchten, </a:t>
            </a:r>
          </a:p>
          <a:p>
            <a:pPr algn="r"/>
            <a:r>
              <a:rPr lang="nl-NL" dirty="0"/>
              <a:t>met bruine, ronde kastanjes 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6528048" y="17008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Witte bloei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557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Alnus glutinosa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1412776"/>
            <a:ext cx="4145391" cy="508518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824192" y="141277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Zwarte els</a:t>
            </a:r>
            <a:endParaRPr lang="nl-NL" sz="2400" dirty="0">
              <a:solidFill>
                <a:srgbClr val="FF0000"/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6028923" y="1196752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8904312" y="1845632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9065690" y="104286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err="1"/>
              <a:t>Fraxinus</a:t>
            </a:r>
            <a:r>
              <a:rPr lang="nl-NL" sz="1400" i="1" dirty="0"/>
              <a:t> = es</a:t>
            </a:r>
            <a:endParaRPr lang="nl-NL" sz="1400" i="1" dirty="0"/>
          </a:p>
        </p:txBody>
      </p:sp>
      <p:sp>
        <p:nvSpPr>
          <p:cNvPr id="11" name="Tekstvak 10"/>
          <p:cNvSpPr txBox="1"/>
          <p:nvPr/>
        </p:nvSpPr>
        <p:spPr>
          <a:xfrm>
            <a:off x="6244948" y="5829666"/>
            <a:ext cx="352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15 m hoog</a:t>
            </a:r>
          </a:p>
          <a:p>
            <a:r>
              <a:rPr lang="nl-NL" dirty="0"/>
              <a:t>Kroon: kegelvormig en half open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6494509" y="227687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err="1">
                <a:solidFill>
                  <a:srgbClr val="FF0000"/>
                </a:solidFill>
              </a:rPr>
              <a:t>g</a:t>
            </a:r>
            <a:r>
              <a:rPr lang="nl-NL" sz="1400" i="1" dirty="0" err="1">
                <a:solidFill>
                  <a:srgbClr val="FF0000"/>
                </a:solidFill>
              </a:rPr>
              <a:t>lutinosa</a:t>
            </a:r>
            <a:r>
              <a:rPr lang="nl-NL" sz="1400" i="1" dirty="0">
                <a:solidFill>
                  <a:srgbClr val="FF0000"/>
                </a:solidFill>
              </a:rPr>
              <a:t> = kleverig</a:t>
            </a:r>
          </a:p>
          <a:p>
            <a:r>
              <a:rPr lang="nl-NL" sz="1400" i="1" dirty="0"/>
              <a:t>Slaat op de kleverige uitgelopen twijg</a:t>
            </a:r>
            <a:r>
              <a:rPr lang="nl-NL" sz="1400" i="1" dirty="0">
                <a:solidFill>
                  <a:srgbClr val="FF0000"/>
                </a:solidFill>
              </a:rPr>
              <a:t>.</a:t>
            </a:r>
            <a:endParaRPr lang="nl-NL" sz="1400" i="1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02" y="3356993"/>
            <a:ext cx="2899630" cy="21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1" y="799697"/>
            <a:ext cx="4117225" cy="5688632"/>
          </a:xfrm>
          <a:prstGeom prst="rect">
            <a:avLst/>
          </a:prstGeom>
        </p:spPr>
      </p:pic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Alnus</a:t>
            </a:r>
            <a:r>
              <a:rPr lang="nl-NL" dirty="0" smtClean="0"/>
              <a:t> </a:t>
            </a:r>
            <a:r>
              <a:rPr lang="nl-NL" dirty="0" err="1" smtClean="0"/>
              <a:t>glutinosa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4005064"/>
            <a:ext cx="2843808" cy="21328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653" y="2063707"/>
            <a:ext cx="4884223" cy="326420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350768" y="175780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Twijg groen met veel lenticellen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5519936" y="3109611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Gesteelde , aanliggende knoppen</a:t>
            </a:r>
            <a:endParaRPr lang="nl-NL" dirty="0"/>
          </a:p>
        </p:txBody>
      </p:sp>
      <p:cxnSp>
        <p:nvCxnSpPr>
          <p:cNvPr id="10" name="Rechte verbindingslijn met pijl 9"/>
          <p:cNvCxnSpPr/>
          <p:nvPr/>
        </p:nvCxnSpPr>
        <p:spPr>
          <a:xfrm flipV="1">
            <a:off x="3210922" y="3294277"/>
            <a:ext cx="2525038" cy="710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>
            <a:endCxn id="8" idx="2"/>
          </p:cNvCxnSpPr>
          <p:nvPr/>
        </p:nvCxnSpPr>
        <p:spPr>
          <a:xfrm flipV="1">
            <a:off x="6941840" y="3755942"/>
            <a:ext cx="0" cy="17612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>
            <a:off x="8184232" y="3109610"/>
            <a:ext cx="1152128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>
            <a:endCxn id="7" idx="1"/>
          </p:cNvCxnSpPr>
          <p:nvPr/>
        </p:nvCxnSpPr>
        <p:spPr>
          <a:xfrm>
            <a:off x="2927648" y="2080971"/>
            <a:ext cx="242312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1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Alnus</a:t>
            </a:r>
            <a:r>
              <a:rPr lang="nl-NL" dirty="0" smtClean="0"/>
              <a:t> </a:t>
            </a:r>
            <a:r>
              <a:rPr lang="nl-NL" dirty="0" err="1" smtClean="0"/>
              <a:t>glutinosa</a:t>
            </a:r>
            <a:endParaRPr lang="nl-NL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1699498" y="5545379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Bloem: katjes ruim voor de bladontwikkeling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5893307" y="160287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v</a:t>
            </a:r>
            <a:r>
              <a:rPr lang="nl-NL" sz="1400" i="1" dirty="0">
                <a:solidFill>
                  <a:srgbClr val="FF0000"/>
                </a:solidFill>
              </a:rPr>
              <a:t>rouwelijke bloem</a:t>
            </a:r>
            <a:endParaRPr lang="nl-NL" sz="1400" i="1" dirty="0">
              <a:solidFill>
                <a:srgbClr val="FF00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943778" y="2469673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mannelijke bloem</a:t>
            </a:r>
            <a:endParaRPr lang="nl-NL" sz="1400" i="1" dirty="0">
              <a:solidFill>
                <a:srgbClr val="FF0000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16" y="2708920"/>
            <a:ext cx="2769231" cy="369230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7009486" y="222193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Zaden: elzen proppen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56" y="1328058"/>
            <a:ext cx="4041068" cy="4041068"/>
          </a:xfrm>
          <a:prstGeom prst="rect">
            <a:avLst/>
          </a:prstGeom>
        </p:spPr>
      </p:pic>
      <p:cxnSp>
        <p:nvCxnSpPr>
          <p:cNvPr id="8" name="Rechte verbindingslijn met pijl 7"/>
          <p:cNvCxnSpPr>
            <a:stCxn id="17" idx="7"/>
          </p:cNvCxnSpPr>
          <p:nvPr/>
        </p:nvCxnSpPr>
        <p:spPr>
          <a:xfrm flipV="1">
            <a:off x="4870055" y="1989305"/>
            <a:ext cx="1345344" cy="19374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V="1">
            <a:off x="5159896" y="2777450"/>
            <a:ext cx="1368152" cy="19476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>
            <a:off x="4583832" y="4869160"/>
            <a:ext cx="150815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6091986" y="4725144"/>
            <a:ext cx="130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err="1">
                <a:solidFill>
                  <a:srgbClr val="FF0000"/>
                </a:solidFill>
              </a:rPr>
              <a:t>Zaadprop</a:t>
            </a:r>
            <a:r>
              <a:rPr lang="nl-NL" sz="1400" i="1" dirty="0">
                <a:solidFill>
                  <a:srgbClr val="FF0000"/>
                </a:solidFill>
              </a:rPr>
              <a:t> van vorig jaar</a:t>
            </a:r>
            <a:endParaRPr lang="nl-NL" sz="1400" i="1" dirty="0">
              <a:solidFill>
                <a:srgbClr val="FF0000"/>
              </a:solidFill>
            </a:endParaRPr>
          </a:p>
        </p:txBody>
      </p:sp>
      <p:sp>
        <p:nvSpPr>
          <p:cNvPr id="17" name="Ovaal 16"/>
          <p:cNvSpPr/>
          <p:nvPr/>
        </p:nvSpPr>
        <p:spPr>
          <a:xfrm>
            <a:off x="4439816" y="3861049"/>
            <a:ext cx="504056" cy="4487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32" y="1299072"/>
            <a:ext cx="497877" cy="7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7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Bomen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82550"/>
            <a:r>
              <a:rPr lang="nl-NL" dirty="0" smtClean="0"/>
              <a:t>Een boom is een stam (of meerdere) met daar bovenop een kroon met bladeren.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703513" y="2420888"/>
            <a:ext cx="615553" cy="418463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r">
              <a:defRPr/>
            </a:pPr>
            <a:r>
              <a:rPr lang="nl-NL" sz="2800" dirty="0">
                <a:solidFill>
                  <a:schemeClr val="accent3">
                    <a:lumMod val="75000"/>
                  </a:schemeClr>
                </a:solidFill>
              </a:rPr>
              <a:t>Algemene informatie</a:t>
            </a:r>
          </a:p>
        </p:txBody>
      </p:sp>
      <p:sp>
        <p:nvSpPr>
          <p:cNvPr id="5" name="Rechthoek 4"/>
          <p:cNvSpPr/>
          <p:nvPr/>
        </p:nvSpPr>
        <p:spPr>
          <a:xfrm>
            <a:off x="3311085" y="4005064"/>
            <a:ext cx="720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4437615" y="4005064"/>
            <a:ext cx="720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569706" y="4033656"/>
            <a:ext cx="720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6703297" y="3991775"/>
            <a:ext cx="720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7969785" y="4014579"/>
            <a:ext cx="720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2843033" y="2996953"/>
            <a:ext cx="1008112" cy="103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4185587" y="2578757"/>
            <a:ext cx="576064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Gelijkbenige driehoek 11"/>
          <p:cNvSpPr/>
          <p:nvPr/>
        </p:nvSpPr>
        <p:spPr>
          <a:xfrm>
            <a:off x="5209666" y="2768299"/>
            <a:ext cx="792088" cy="142111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2663013" y="550997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Bol / rond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3888396" y="550997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ovaal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5093118" y="550997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piramidaal</a:t>
            </a:r>
            <a:endParaRPr lang="nl-NL" dirty="0"/>
          </a:p>
        </p:txBody>
      </p:sp>
      <p:sp>
        <p:nvSpPr>
          <p:cNvPr id="16" name="Rechthoek 15"/>
          <p:cNvSpPr/>
          <p:nvPr/>
        </p:nvSpPr>
        <p:spPr>
          <a:xfrm>
            <a:off x="6613287" y="2564904"/>
            <a:ext cx="25202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/>
          <p:cNvSpPr txBox="1"/>
          <p:nvPr/>
        </p:nvSpPr>
        <p:spPr>
          <a:xfrm>
            <a:off x="6363905" y="550997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zuil</a:t>
            </a:r>
            <a:endParaRPr lang="nl-NL" dirty="0"/>
          </a:p>
        </p:txBody>
      </p:sp>
      <p:sp>
        <p:nvSpPr>
          <p:cNvPr id="18" name="Rechthoek 17"/>
          <p:cNvSpPr/>
          <p:nvPr/>
        </p:nvSpPr>
        <p:spPr>
          <a:xfrm>
            <a:off x="8688288" y="3603433"/>
            <a:ext cx="1404156" cy="425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/>
          <p:cNvSpPr txBox="1"/>
          <p:nvPr/>
        </p:nvSpPr>
        <p:spPr>
          <a:xfrm>
            <a:off x="8793106" y="5480203"/>
            <a:ext cx="131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vormboom</a:t>
            </a:r>
            <a:endParaRPr lang="nl-NL" dirty="0"/>
          </a:p>
        </p:txBody>
      </p:sp>
      <p:sp>
        <p:nvSpPr>
          <p:cNvPr id="20" name="Rechthoek 19"/>
          <p:cNvSpPr/>
          <p:nvPr/>
        </p:nvSpPr>
        <p:spPr>
          <a:xfrm>
            <a:off x="9390366" y="4033656"/>
            <a:ext cx="720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rapezium 20"/>
          <p:cNvSpPr/>
          <p:nvPr/>
        </p:nvSpPr>
        <p:spPr>
          <a:xfrm>
            <a:off x="7608168" y="2750125"/>
            <a:ext cx="720080" cy="159680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/>
          <p:cNvSpPr txBox="1"/>
          <p:nvPr/>
        </p:nvSpPr>
        <p:spPr>
          <a:xfrm>
            <a:off x="7645749" y="548020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kegel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652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556792"/>
            <a:ext cx="3086564" cy="48245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212977"/>
            <a:ext cx="3323276" cy="221551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968209" y="1340769"/>
            <a:ext cx="2004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Berk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56041" y="1956321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i="1" dirty="0" err="1">
                <a:solidFill>
                  <a:srgbClr val="FF0000"/>
                </a:solidFill>
              </a:rPr>
              <a:t>p</a:t>
            </a:r>
            <a:r>
              <a:rPr lang="nl-NL" sz="1400" i="1" dirty="0" err="1">
                <a:solidFill>
                  <a:srgbClr val="FF0000"/>
                </a:solidFill>
              </a:rPr>
              <a:t>endula</a:t>
            </a:r>
            <a:r>
              <a:rPr lang="nl-NL" sz="1400" i="1" dirty="0">
                <a:solidFill>
                  <a:srgbClr val="FF0000"/>
                </a:solidFill>
              </a:rPr>
              <a:t> = hangend</a:t>
            </a:r>
          </a:p>
          <a:p>
            <a:pPr algn="r"/>
            <a:r>
              <a:rPr lang="nl-NL" sz="1400" i="1" dirty="0"/>
              <a:t>s</a:t>
            </a:r>
            <a:r>
              <a:rPr lang="nl-NL" sz="1400" i="1" dirty="0"/>
              <a:t>laat op de slappe hangende </a:t>
            </a:r>
            <a:r>
              <a:rPr lang="nl-NL" sz="1400" i="1" u="sng" dirty="0"/>
              <a:t>twijgen</a:t>
            </a:r>
            <a:endParaRPr lang="nl-NL" sz="1400" i="1" u="sng" dirty="0"/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4367809" y="2479542"/>
            <a:ext cx="2281393" cy="9494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5227015" y="5738275"/>
            <a:ext cx="245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10-15 m hoog</a:t>
            </a:r>
          </a:p>
          <a:p>
            <a:r>
              <a:rPr lang="nl-NL" dirty="0"/>
              <a:t>Kroon: ovaal en open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8652285" y="554859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Witte stam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24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58" y="1381418"/>
            <a:ext cx="3294606" cy="329460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591945" y="5949280"/>
            <a:ext cx="396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verspreide bladstand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900758" y="4797152"/>
            <a:ext cx="329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Ruitvormig blad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31" y="1381418"/>
            <a:ext cx="3544127" cy="49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9" y="483596"/>
            <a:ext cx="3846785" cy="5398322"/>
          </a:xfrm>
          <a:prstGeom prst="rect">
            <a:avLst/>
          </a:prstGeom>
        </p:spPr>
      </p:pic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3143672" y="274638"/>
            <a:ext cx="7067128" cy="1143000"/>
          </a:xfrm>
        </p:spPr>
        <p:txBody>
          <a:bodyPr/>
          <a:lstStyle/>
          <a:p>
            <a:pPr eaLnBrk="1" hangingPunct="1"/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35" y="1642468"/>
            <a:ext cx="4215152" cy="394677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719736" y="166015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Veel witte wratjes</a:t>
            </a:r>
            <a:endParaRPr lang="nl-NL" dirty="0"/>
          </a:p>
        </p:txBody>
      </p:sp>
      <p:cxnSp>
        <p:nvCxnSpPr>
          <p:cNvPr id="8" name="Rechte verbindingslijn met pijl 7"/>
          <p:cNvCxnSpPr/>
          <p:nvPr/>
        </p:nvCxnSpPr>
        <p:spPr>
          <a:xfrm flipV="1">
            <a:off x="3050840" y="2029491"/>
            <a:ext cx="1605000" cy="663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7896882" y="57048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Slappe twijg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431704" y="547119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Bruine spitse knoppen</a:t>
            </a:r>
            <a:endParaRPr lang="nl-NL" dirty="0"/>
          </a:p>
        </p:txBody>
      </p:sp>
      <p:cxnSp>
        <p:nvCxnSpPr>
          <p:cNvPr id="12" name="Rechte verbindingslijn met pijl 11"/>
          <p:cNvCxnSpPr/>
          <p:nvPr/>
        </p:nvCxnSpPr>
        <p:spPr>
          <a:xfrm flipH="1">
            <a:off x="5879976" y="5110061"/>
            <a:ext cx="1944216" cy="36113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4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268760"/>
            <a:ext cx="4123280" cy="496855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81" y="1628800"/>
            <a:ext cx="3392173" cy="255091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591944" y="5229201"/>
            <a:ext cx="225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Mannelijke bloem</a:t>
            </a:r>
            <a:endParaRPr lang="nl-NL" sz="1400" i="1" dirty="0">
              <a:solidFill>
                <a:srgbClr val="FF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340872" y="6083424"/>
            <a:ext cx="225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Vrouwelijke bloem</a:t>
            </a:r>
            <a:endParaRPr lang="nl-NL" sz="1400" i="1" dirty="0">
              <a:solidFill>
                <a:srgbClr val="FF0000"/>
              </a:solidFill>
            </a:endParaRP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5591944" y="4725144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>
            <a:off x="4197200" y="4179715"/>
            <a:ext cx="458640" cy="19037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7263240" y="437988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Zaden in hangende katjes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5591944" y="5898757"/>
            <a:ext cx="264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Bloemen: hangende katjes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70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Carpinus</a:t>
            </a:r>
            <a:r>
              <a:rPr lang="nl-NL" dirty="0" smtClean="0"/>
              <a:t> </a:t>
            </a:r>
            <a:r>
              <a:rPr lang="nl-NL" dirty="0" err="1" smtClean="0"/>
              <a:t>betulus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556792"/>
            <a:ext cx="3618402" cy="482453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2564904"/>
            <a:ext cx="2496763" cy="195246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4221088"/>
            <a:ext cx="1865422" cy="185298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464152" y="1340769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haagbeuk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661040" y="5805265"/>
            <a:ext cx="294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12-18 m hoog</a:t>
            </a:r>
          </a:p>
          <a:p>
            <a:r>
              <a:rPr lang="nl-NL" dirty="0"/>
              <a:t>Kroon: ovaal en dicht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5841059" y="4689204"/>
            <a:ext cx="2588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i="1" dirty="0"/>
              <a:t>o</a:t>
            </a:r>
            <a:r>
              <a:rPr lang="nl-NL" sz="1400" i="1" dirty="0"/>
              <a:t>ok als haag en </a:t>
            </a:r>
            <a:r>
              <a:rPr lang="nl-NL" sz="1400" i="1" dirty="0" err="1"/>
              <a:t>vormboom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33022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Carpinus</a:t>
            </a:r>
            <a:r>
              <a:rPr lang="nl-NL" dirty="0" smtClean="0"/>
              <a:t> </a:t>
            </a:r>
            <a:r>
              <a:rPr lang="nl-NL" dirty="0" err="1" smtClean="0"/>
              <a:t>betulus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463746"/>
            <a:ext cx="3098102" cy="282935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484784"/>
            <a:ext cx="4071704" cy="305377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05" y="4293097"/>
            <a:ext cx="3436469" cy="229097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19536" y="4677061"/>
            <a:ext cx="203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Gerimpeld blad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365207" y="6060855"/>
            <a:ext cx="297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/>
              <a:t>Bij jonge bomen en hagen lang aanblijvend als dor blad</a:t>
            </a:r>
            <a:endParaRPr lang="nl-NL" sz="1400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7608168" y="4538563"/>
            <a:ext cx="252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Ovaal blad met gezaagde </a:t>
            </a:r>
            <a:r>
              <a:rPr lang="nl-NL" dirty="0" err="1"/>
              <a:t>bladrand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12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88" y="404664"/>
            <a:ext cx="3698114" cy="5904656"/>
          </a:xfrm>
          <a:prstGeom prst="rect">
            <a:avLst/>
          </a:prstGeom>
        </p:spPr>
      </p:pic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Carpinus</a:t>
            </a:r>
            <a:r>
              <a:rPr lang="nl-NL" dirty="0" smtClean="0"/>
              <a:t> </a:t>
            </a:r>
            <a:r>
              <a:rPr lang="nl-NL" dirty="0" err="1" smtClean="0"/>
              <a:t>betulus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340768"/>
            <a:ext cx="2708263" cy="39321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7" y="4005064"/>
            <a:ext cx="1497965" cy="253563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799856" y="35010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Verspreide knop / bladstand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904372" y="544348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Kleine bruine knoppen, aanliggend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4799856" y="1484784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err="1"/>
              <a:t>Betulus</a:t>
            </a:r>
            <a:r>
              <a:rPr lang="nl-NL" sz="1400" i="1" dirty="0"/>
              <a:t> = lijkend op </a:t>
            </a:r>
            <a:r>
              <a:rPr lang="nl-NL" sz="1400" i="1" dirty="0" err="1"/>
              <a:t>Betula</a:t>
            </a:r>
            <a:r>
              <a:rPr lang="nl-NL" sz="1400" i="1" dirty="0"/>
              <a:t> (berk)</a:t>
            </a:r>
          </a:p>
          <a:p>
            <a:r>
              <a:rPr lang="nl-NL" sz="1400" i="1" dirty="0"/>
              <a:t>Slaat op de vele witte wratjes op de twijg en de kleine bruine, spitse knoppen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42252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Acer </a:t>
            </a:r>
            <a:r>
              <a:rPr lang="nl-NL" dirty="0" err="1" smtClean="0"/>
              <a:t>platanoides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457147"/>
            <a:ext cx="4153876" cy="499618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040216" y="145714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824192" y="1340769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Noorse  esdoorn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816080" y="220486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err="1">
                <a:solidFill>
                  <a:srgbClr val="FF0000"/>
                </a:solidFill>
              </a:rPr>
              <a:t>Platanoides</a:t>
            </a:r>
            <a:r>
              <a:rPr lang="nl-NL" sz="1400" i="1" dirty="0">
                <a:solidFill>
                  <a:srgbClr val="FF0000"/>
                </a:solidFill>
              </a:rPr>
              <a:t> = lijkend op de plataan</a:t>
            </a:r>
            <a:endParaRPr lang="nl-NL" sz="1400" i="1" dirty="0">
              <a:solidFill>
                <a:srgbClr val="FF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032104" y="2708921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heeft betrekking op de handvormige bladeren</a:t>
            </a:r>
            <a:endParaRPr lang="nl-NL" sz="1200" dirty="0"/>
          </a:p>
        </p:txBody>
      </p:sp>
      <p:sp>
        <p:nvSpPr>
          <p:cNvPr id="7" name="Tekstvak 6"/>
          <p:cNvSpPr txBox="1"/>
          <p:nvPr/>
        </p:nvSpPr>
        <p:spPr>
          <a:xfrm>
            <a:off x="6576837" y="55172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15-20 m hoogte</a:t>
            </a:r>
          </a:p>
          <a:p>
            <a:r>
              <a:rPr lang="nl-NL" dirty="0"/>
              <a:t>Kroon: breed ovaal en dicht bladerdek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4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Acer </a:t>
            </a:r>
            <a:r>
              <a:rPr lang="nl-NL" dirty="0" err="1" smtClean="0"/>
              <a:t>platanoides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3280" y="2829713"/>
            <a:ext cx="3921359" cy="353575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1608592"/>
            <a:ext cx="4738221" cy="314972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919536" y="49411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Groot, handlobbig blad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687542" y="204717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Scherpe lobben</a:t>
            </a:r>
            <a:endParaRPr lang="nl-NL" dirty="0"/>
          </a:p>
        </p:txBody>
      </p:sp>
      <p:sp>
        <p:nvSpPr>
          <p:cNvPr id="8" name="Boog 7"/>
          <p:cNvSpPr/>
          <p:nvPr/>
        </p:nvSpPr>
        <p:spPr>
          <a:xfrm rot="5174347">
            <a:off x="7353885" y="2179712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Boog 9"/>
          <p:cNvSpPr/>
          <p:nvPr/>
        </p:nvSpPr>
        <p:spPr>
          <a:xfrm rot="9757268">
            <a:off x="8307860" y="1992459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5738795" y="5520355"/>
            <a:ext cx="209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Vijf lobben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7654373" y="40770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762242" y="474053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8348307" y="37077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9157930" y="474053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</a:t>
            </a:r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9019690" y="406342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8528328" y="6021289"/>
            <a:ext cx="182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Bladsteel bevat melksap</a:t>
            </a:r>
            <a:endParaRPr lang="nl-NL" dirty="0"/>
          </a:p>
        </p:txBody>
      </p:sp>
      <p:cxnSp>
        <p:nvCxnSpPr>
          <p:cNvPr id="12" name="Rechte verbindingslijn met pijl 11"/>
          <p:cNvCxnSpPr>
            <a:endCxn id="6" idx="1"/>
          </p:cNvCxnSpPr>
          <p:nvPr/>
        </p:nvCxnSpPr>
        <p:spPr>
          <a:xfrm flipV="1">
            <a:off x="8297291" y="6344454"/>
            <a:ext cx="231037" cy="213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6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/>
          </p:cNvSpPr>
          <p:nvPr>
            <p:ph type="title"/>
          </p:nvPr>
        </p:nvSpPr>
        <p:spPr>
          <a:xfrm>
            <a:off x="5447928" y="274638"/>
            <a:ext cx="4762872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Acer </a:t>
            </a:r>
            <a:r>
              <a:rPr lang="nl-NL" dirty="0" err="1" smtClean="0"/>
              <a:t>platanoides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200" y="1563994"/>
            <a:ext cx="6048675" cy="373001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90" y="3332751"/>
            <a:ext cx="2195022" cy="312058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56" y="1484785"/>
            <a:ext cx="3096344" cy="506768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624669" y="1599183"/>
            <a:ext cx="194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Tegenoverstaande knopstand en bladstand</a:t>
            </a:r>
            <a:endParaRPr lang="nl-NL" dirty="0"/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3935760" y="1340768"/>
            <a:ext cx="1512168" cy="396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3287688" y="1484784"/>
            <a:ext cx="216024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5807968" y="3053475"/>
            <a:ext cx="2009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Rode knop</a:t>
            </a:r>
          </a:p>
          <a:p>
            <a:r>
              <a:rPr lang="nl-NL" sz="1400" i="1" dirty="0"/>
              <a:t>Enige tijd na de bladval</a:t>
            </a:r>
            <a:endParaRPr lang="nl-NL" sz="1400" i="1" dirty="0"/>
          </a:p>
        </p:txBody>
      </p:sp>
    </p:spTree>
    <p:extLst>
      <p:ext uri="{BB962C8B-B14F-4D97-AF65-F5344CB8AC3E}">
        <p14:creationId xmlns:p14="http://schemas.microsoft.com/office/powerpoint/2010/main" val="35559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Acer </a:t>
            </a:r>
            <a:r>
              <a:rPr lang="nl-NL" dirty="0" err="1" smtClean="0"/>
              <a:t>platanoides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3773194"/>
            <a:ext cx="4031940" cy="268796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147278"/>
            <a:ext cx="4189357" cy="351397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27" y="1340768"/>
            <a:ext cx="2307692" cy="230769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392144" y="2142431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Geelgroene bloemen, </a:t>
            </a:r>
          </a:p>
          <a:p>
            <a:r>
              <a:rPr lang="nl-NL" dirty="0"/>
              <a:t>in opstaande tuilen, </a:t>
            </a:r>
          </a:p>
          <a:p>
            <a:r>
              <a:rPr lang="nl-NL" dirty="0"/>
              <a:t>net voor de bladontwikkeling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3359696" y="587727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Grote zaden, met bijna </a:t>
            </a:r>
            <a:r>
              <a:rPr lang="nl-NL" dirty="0" err="1"/>
              <a:t>rechtafstaande</a:t>
            </a:r>
            <a:r>
              <a:rPr lang="nl-NL" dirty="0"/>
              <a:t> vleugels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29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Acer </a:t>
            </a:r>
            <a:r>
              <a:rPr lang="nl-NL" dirty="0" err="1" smtClean="0"/>
              <a:t>pseudoplatanus</a:t>
            </a:r>
            <a:endParaRPr lang="nl-NL" dirty="0" smtClean="0"/>
          </a:p>
        </p:txBody>
      </p:sp>
      <p:sp>
        <p:nvSpPr>
          <p:cNvPr id="3" name="Tekstvak 2"/>
          <p:cNvSpPr txBox="1"/>
          <p:nvPr/>
        </p:nvSpPr>
        <p:spPr>
          <a:xfrm>
            <a:off x="1832604" y="4845117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20-25 m hoogte</a:t>
            </a:r>
          </a:p>
          <a:p>
            <a:r>
              <a:rPr lang="nl-NL" dirty="0"/>
              <a:t>Kroon: breed ovaal en dicht bladerdek</a:t>
            </a:r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12777"/>
            <a:ext cx="4481066" cy="335915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79" y="3789040"/>
            <a:ext cx="3655837" cy="274187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608168" y="126876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rgbClr val="FF0000"/>
                </a:solidFill>
              </a:rPr>
              <a:t>esdoorn</a:t>
            </a:r>
            <a:endParaRPr lang="nl-N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Acer </a:t>
            </a:r>
            <a:r>
              <a:rPr lang="nl-NL" dirty="0" err="1" smtClean="0"/>
              <a:t>pseudoplatanus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0888"/>
            <a:ext cx="3068412" cy="33938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12776"/>
            <a:ext cx="3432380" cy="514857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380855" y="5915016"/>
            <a:ext cx="528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Dof groen, vijflobbig blad, vaak met rode bladsteel</a:t>
            </a:r>
          </a:p>
          <a:p>
            <a:r>
              <a:rPr lang="nl-NL" dirty="0"/>
              <a:t>Blad is dikker dan bij </a:t>
            </a:r>
            <a:r>
              <a:rPr lang="nl-NL" dirty="0" err="1"/>
              <a:t>platanoides</a:t>
            </a:r>
            <a:endParaRPr lang="nl-NL" dirty="0"/>
          </a:p>
        </p:txBody>
      </p:sp>
      <p:sp>
        <p:nvSpPr>
          <p:cNvPr id="5" name="Boog 4"/>
          <p:cNvSpPr/>
          <p:nvPr/>
        </p:nvSpPr>
        <p:spPr>
          <a:xfrm>
            <a:off x="7787208" y="2904672"/>
            <a:ext cx="360040" cy="43204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Boog 6"/>
          <p:cNvSpPr/>
          <p:nvPr/>
        </p:nvSpPr>
        <p:spPr>
          <a:xfrm rot="14724266">
            <a:off x="6973411" y="2918859"/>
            <a:ext cx="360040" cy="43204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6119193" y="1790528"/>
            <a:ext cx="404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Lobpunten zijn meer afgerond (stomp)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94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Acer </a:t>
            </a:r>
            <a:r>
              <a:rPr lang="nl-NL" dirty="0" err="1" smtClean="0"/>
              <a:t>pseudoplatanus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269241"/>
            <a:ext cx="3600400" cy="539459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412777"/>
            <a:ext cx="2088232" cy="368225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159896" y="2770007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Tegenoverstaande knopstand en bladstand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68208" y="54452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Groene knoppen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4003750"/>
            <a:ext cx="2341680" cy="23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510</Words>
  <Application>Microsoft Office PowerPoint</Application>
  <PresentationFormat>Breedbeeld</PresentationFormat>
  <Paragraphs>157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Kantoorthema</vt:lpstr>
      <vt:lpstr>Plantenkennis       lijst 1</vt:lpstr>
      <vt:lpstr>Bomen</vt:lpstr>
      <vt:lpstr>Acer platanoides</vt:lpstr>
      <vt:lpstr>Acer platanoides</vt:lpstr>
      <vt:lpstr>Acer platanoides</vt:lpstr>
      <vt:lpstr>Acer platanoides</vt:lpstr>
      <vt:lpstr>Acer pseudoplatanus</vt:lpstr>
      <vt:lpstr>Acer pseudoplatanus</vt:lpstr>
      <vt:lpstr>Acer pseudoplatanus</vt:lpstr>
      <vt:lpstr>Acer pseudoplatanus</vt:lpstr>
      <vt:lpstr>Verschillen Acer-soorten</vt:lpstr>
      <vt:lpstr>Aesculus hippocastanum</vt:lpstr>
      <vt:lpstr>Aesculus hippocastanum</vt:lpstr>
      <vt:lpstr>Alnus glutinosa</vt:lpstr>
      <vt:lpstr>Aesculus hippocastanum</vt:lpstr>
      <vt:lpstr>Aesculus hippocastanum</vt:lpstr>
      <vt:lpstr>Alnus glutinosa</vt:lpstr>
      <vt:lpstr>Alnus glutinosa</vt:lpstr>
      <vt:lpstr>Alnus glutinosa</vt:lpstr>
      <vt:lpstr>Betula pendula</vt:lpstr>
      <vt:lpstr>Betula pendula</vt:lpstr>
      <vt:lpstr>Betula pendula</vt:lpstr>
      <vt:lpstr>Betula pendula</vt:lpstr>
      <vt:lpstr>Carpinus betulus</vt:lpstr>
      <vt:lpstr>Carpinus betulus</vt:lpstr>
      <vt:lpstr>Carpinus betulus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Stephan Palsenbarg</dc:creator>
  <cp:lastModifiedBy>Stephan Palsenbarg</cp:lastModifiedBy>
  <cp:revision>2</cp:revision>
  <dcterms:created xsi:type="dcterms:W3CDTF">2015-03-11T09:17:03Z</dcterms:created>
  <dcterms:modified xsi:type="dcterms:W3CDTF">2015-03-11T09:28:41Z</dcterms:modified>
</cp:coreProperties>
</file>