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63" r:id="rId15"/>
    <p:sldId id="271" r:id="rId16"/>
    <p:sldId id="272" r:id="rId17"/>
    <p:sldId id="273" r:id="rId18"/>
    <p:sldId id="274" r:id="rId19"/>
    <p:sldId id="275" r:id="rId20"/>
    <p:sldId id="264" r:id="rId21"/>
    <p:sldId id="276" r:id="rId22"/>
    <p:sldId id="277" r:id="rId23"/>
    <p:sldId id="278" r:id="rId24"/>
    <p:sldId id="279" r:id="rId25"/>
    <p:sldId id="280"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CD245F5-989B-4A60-92FB-A0B9D8D241F8}" type="datetimeFigureOut">
              <a:rPr lang="nl-NL" smtClean="0"/>
              <a:t>24-01-2015</a:t>
            </a:fld>
            <a:endParaRPr lang="nl-NL"/>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nl-NL"/>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F250D10-DF71-4CA8-B974-4EEDD1CD7037}"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D245F5-989B-4A60-92FB-A0B9D8D241F8}" type="datetimeFigureOut">
              <a:rPr lang="nl-NL" smtClean="0"/>
              <a:t>24-01-2015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F250D10-DF71-4CA8-B974-4EEDD1CD7037}"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D245F5-989B-4A60-92FB-A0B9D8D241F8}" type="datetimeFigureOut">
              <a:rPr lang="nl-NL" smtClean="0"/>
              <a:t>24-01-2015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F250D10-DF71-4CA8-B974-4EEDD1CD7037}"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CD245F5-989B-4A60-92FB-A0B9D8D241F8}" type="datetimeFigureOut">
              <a:rPr lang="nl-NL" smtClean="0"/>
              <a:t>24-01-2015</a:t>
            </a:fld>
            <a:endParaRPr lang="nl-NL"/>
          </a:p>
        </p:txBody>
      </p:sp>
      <p:sp>
        <p:nvSpPr>
          <p:cNvPr id="9" name="Slide Number Placeholder 8"/>
          <p:cNvSpPr>
            <a:spLocks noGrp="1"/>
          </p:cNvSpPr>
          <p:nvPr>
            <p:ph type="sldNum" sz="quarter" idx="15"/>
          </p:nvPr>
        </p:nvSpPr>
        <p:spPr/>
        <p:txBody>
          <a:bodyPr rtlCol="0"/>
          <a:lstStyle/>
          <a:p>
            <a:fld id="{1F250D10-DF71-4CA8-B974-4EEDD1CD7037}" type="slidenum">
              <a:rPr lang="nl-NL" smtClean="0"/>
              <a:t>‹nr.›</a:t>
            </a:fld>
            <a:endParaRPr lang="nl-NL"/>
          </a:p>
        </p:txBody>
      </p:sp>
      <p:sp>
        <p:nvSpPr>
          <p:cNvPr id="10" name="Footer Placeholder 9"/>
          <p:cNvSpPr>
            <a:spLocks noGrp="1"/>
          </p:cNvSpPr>
          <p:nvPr>
            <p:ph type="ftr" sz="quarter" idx="16"/>
          </p:nvPr>
        </p:nvSpPr>
        <p:spPr/>
        <p:txBody>
          <a:bodyPr rtlCol="0"/>
          <a:lstStyle/>
          <a:p>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CD245F5-989B-4A60-92FB-A0B9D8D241F8}" type="datetimeFigureOut">
              <a:rPr lang="nl-NL" smtClean="0"/>
              <a:t>24-01-2015</a:t>
            </a:fld>
            <a:endParaRPr lang="nl-NL"/>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nl-NL"/>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F250D10-DF71-4CA8-B974-4EEDD1CD7037}" type="slidenum">
              <a:rPr lang="nl-NL" smtClean="0"/>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CD245F5-989B-4A60-92FB-A0B9D8D241F8}" type="datetimeFigureOut">
              <a:rPr lang="nl-NL" smtClean="0"/>
              <a:t>24-01-2015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F250D10-DF71-4CA8-B974-4EEDD1CD7037}" type="slidenum">
              <a:rPr lang="nl-NL" smtClean="0"/>
              <a:t>‹nr.›</a:t>
            </a:fld>
            <a:endParaRPr lang="nl-NL"/>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CD245F5-989B-4A60-92FB-A0B9D8D241F8}" type="datetimeFigureOut">
              <a:rPr lang="nl-NL" smtClean="0"/>
              <a:t>24-01-2015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F250D10-DF71-4CA8-B974-4EEDD1CD7037}" type="slidenum">
              <a:rPr lang="nl-NL" smtClean="0"/>
              <a:t>‹nr.›</a:t>
            </a:fld>
            <a:endParaRPr lang="nl-NL"/>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CD245F5-989B-4A60-92FB-A0B9D8D241F8}" type="datetimeFigureOut">
              <a:rPr lang="nl-NL" smtClean="0"/>
              <a:t>24-01-2015</a:t>
            </a:fld>
            <a:endParaRPr lang="nl-NL"/>
          </a:p>
        </p:txBody>
      </p:sp>
      <p:sp>
        <p:nvSpPr>
          <p:cNvPr id="7" name="Slide Number Placeholder 6"/>
          <p:cNvSpPr>
            <a:spLocks noGrp="1"/>
          </p:cNvSpPr>
          <p:nvPr>
            <p:ph type="sldNum" sz="quarter" idx="11"/>
          </p:nvPr>
        </p:nvSpPr>
        <p:spPr/>
        <p:txBody>
          <a:bodyPr rtlCol="0"/>
          <a:lstStyle/>
          <a:p>
            <a:fld id="{1F250D10-DF71-4CA8-B974-4EEDD1CD7037}" type="slidenum">
              <a:rPr lang="nl-NL" smtClean="0"/>
              <a:t>‹nr.›</a:t>
            </a:fld>
            <a:endParaRPr lang="nl-NL"/>
          </a:p>
        </p:txBody>
      </p:sp>
      <p:sp>
        <p:nvSpPr>
          <p:cNvPr id="8" name="Footer Placeholder 7"/>
          <p:cNvSpPr>
            <a:spLocks noGrp="1"/>
          </p:cNvSpPr>
          <p:nvPr>
            <p:ph type="ftr" sz="quarter" idx="12"/>
          </p:nvPr>
        </p:nvSpPr>
        <p:spPr/>
        <p:txBody>
          <a:bodyPr rtlCol="0"/>
          <a:lstStyle/>
          <a:p>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245F5-989B-4A60-92FB-A0B9D8D241F8}" type="datetimeFigureOut">
              <a:rPr lang="nl-NL" smtClean="0"/>
              <a:t>24-01-2015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F250D10-DF71-4CA8-B974-4EEDD1CD7037}"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CD245F5-989B-4A60-92FB-A0B9D8D241F8}" type="datetimeFigureOut">
              <a:rPr lang="nl-NL" smtClean="0"/>
              <a:t>24-01-2015</a:t>
            </a:fld>
            <a:endParaRPr lang="nl-NL"/>
          </a:p>
        </p:txBody>
      </p:sp>
      <p:sp>
        <p:nvSpPr>
          <p:cNvPr id="22" name="Slide Number Placeholder 21"/>
          <p:cNvSpPr>
            <a:spLocks noGrp="1"/>
          </p:cNvSpPr>
          <p:nvPr>
            <p:ph type="sldNum" sz="quarter" idx="15"/>
          </p:nvPr>
        </p:nvSpPr>
        <p:spPr/>
        <p:txBody>
          <a:bodyPr rtlCol="0"/>
          <a:lstStyle/>
          <a:p>
            <a:fld id="{1F250D10-DF71-4CA8-B974-4EEDD1CD7037}" type="slidenum">
              <a:rPr lang="nl-NL" smtClean="0"/>
              <a:t>‹nr.›</a:t>
            </a:fld>
            <a:endParaRPr lang="nl-NL"/>
          </a:p>
        </p:txBody>
      </p:sp>
      <p:sp>
        <p:nvSpPr>
          <p:cNvPr id="23" name="Footer Placeholder 22"/>
          <p:cNvSpPr>
            <a:spLocks noGrp="1"/>
          </p:cNvSpPr>
          <p:nvPr>
            <p:ph type="ftr" sz="quarter" idx="16"/>
          </p:nvPr>
        </p:nvSpPr>
        <p:spPr/>
        <p:txBody>
          <a:bodyPr rtlCol="0"/>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CD245F5-989B-4A60-92FB-A0B9D8D241F8}" type="datetimeFigureOut">
              <a:rPr lang="nl-NL" smtClean="0"/>
              <a:t>24-01-2015</a:t>
            </a:fld>
            <a:endParaRPr lang="nl-NL"/>
          </a:p>
        </p:txBody>
      </p:sp>
      <p:sp>
        <p:nvSpPr>
          <p:cNvPr id="18" name="Slide Number Placeholder 17"/>
          <p:cNvSpPr>
            <a:spLocks noGrp="1"/>
          </p:cNvSpPr>
          <p:nvPr>
            <p:ph type="sldNum" sz="quarter" idx="11"/>
          </p:nvPr>
        </p:nvSpPr>
        <p:spPr/>
        <p:txBody>
          <a:bodyPr rtlCol="0"/>
          <a:lstStyle/>
          <a:p>
            <a:fld id="{1F250D10-DF71-4CA8-B974-4EEDD1CD7037}" type="slidenum">
              <a:rPr lang="nl-NL" smtClean="0"/>
              <a:t>‹nr.›</a:t>
            </a:fld>
            <a:endParaRPr lang="nl-NL"/>
          </a:p>
        </p:txBody>
      </p:sp>
      <p:sp>
        <p:nvSpPr>
          <p:cNvPr id="21" name="Footer Placeholder 20"/>
          <p:cNvSpPr>
            <a:spLocks noGrp="1"/>
          </p:cNvSpPr>
          <p:nvPr>
            <p:ph type="ftr" sz="quarter" idx="12"/>
          </p:nvPr>
        </p:nvSpPr>
        <p:spPr/>
        <p:txBody>
          <a:bodyPr rtlCol="0"/>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CD245F5-989B-4A60-92FB-A0B9D8D241F8}" type="datetimeFigureOut">
              <a:rPr lang="nl-NL" smtClean="0"/>
              <a:t>24-01-2015</a:t>
            </a:fld>
            <a:endParaRPr lang="nl-NL"/>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nl-NL"/>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F250D10-DF71-4CA8-B974-4EEDD1CD7037}"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commons.wikimedia.org/wiki/File:Arrival_of_William_III_of_Orange_in_England.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2808312"/>
          </a:xfrm>
        </p:spPr>
        <p:txBody>
          <a:bodyPr>
            <a:normAutofit fontScale="90000"/>
          </a:bodyPr>
          <a:lstStyle/>
          <a:p>
            <a:r>
              <a:rPr lang="nl-NL" sz="3600" dirty="0" smtClean="0"/>
              <a:t>1600-1700</a:t>
            </a:r>
            <a:br>
              <a:rPr lang="nl-NL" sz="3600" dirty="0" smtClean="0"/>
            </a:br>
            <a:r>
              <a:rPr lang="nl-NL" sz="3600" dirty="0" smtClean="0"/>
              <a:t>Tijd van Regenten en vorsten</a:t>
            </a:r>
            <a:br>
              <a:rPr lang="nl-NL" sz="3600" dirty="0" smtClean="0"/>
            </a:br>
            <a:r>
              <a:rPr lang="nl-NL" sz="3600" dirty="0" smtClean="0"/>
              <a:t>1700-1800</a:t>
            </a:r>
            <a:br>
              <a:rPr lang="nl-NL" sz="3600" dirty="0" smtClean="0"/>
            </a:br>
            <a:r>
              <a:rPr lang="nl-NL" sz="3600" dirty="0" smtClean="0"/>
              <a:t>Tijd van Pruiken en revoluties</a:t>
            </a:r>
            <a:endParaRPr lang="nl-NL" sz="3600" dirty="0"/>
          </a:p>
        </p:txBody>
      </p:sp>
      <p:sp>
        <p:nvSpPr>
          <p:cNvPr id="3" name="Subtitle 2"/>
          <p:cNvSpPr>
            <a:spLocks noGrp="1"/>
          </p:cNvSpPr>
          <p:nvPr>
            <p:ph type="subTitle" idx="1"/>
          </p:nvPr>
        </p:nvSpPr>
        <p:spPr>
          <a:xfrm>
            <a:off x="179512" y="3140968"/>
            <a:ext cx="6400800" cy="769640"/>
          </a:xfrm>
        </p:spPr>
        <p:txBody>
          <a:bodyPr>
            <a:normAutofit/>
          </a:bodyPr>
          <a:lstStyle/>
          <a:p>
            <a:r>
              <a:rPr lang="nl-NL" sz="2800" dirty="0" smtClean="0"/>
              <a:t>Hoofdstukken 3 en 4</a:t>
            </a:r>
            <a:endParaRPr lang="nl-NL" sz="2800" dirty="0"/>
          </a:p>
        </p:txBody>
      </p:sp>
      <p:pic>
        <p:nvPicPr>
          <p:cNvPr id="4" name="Picture 3" descr="gloriousrev.jpg"/>
          <p:cNvPicPr>
            <a:picLocks noChangeAspect="1"/>
          </p:cNvPicPr>
          <p:nvPr/>
        </p:nvPicPr>
        <p:blipFill>
          <a:blip r:embed="rId2" cstate="print"/>
          <a:stretch>
            <a:fillRect/>
          </a:stretch>
        </p:blipFill>
        <p:spPr>
          <a:xfrm>
            <a:off x="3491880" y="3933056"/>
            <a:ext cx="5461000" cy="2705100"/>
          </a:xfrm>
          <a:prstGeom prst="rect">
            <a:avLst/>
          </a:prstGeom>
        </p:spPr>
      </p:pic>
      <p:pic>
        <p:nvPicPr>
          <p:cNvPr id="5" name="Picture 4" descr="tijdp7.jpg"/>
          <p:cNvPicPr>
            <a:picLocks noChangeAspect="1"/>
          </p:cNvPicPr>
          <p:nvPr/>
        </p:nvPicPr>
        <p:blipFill>
          <a:blip r:embed="rId3" cstate="print"/>
          <a:stretch>
            <a:fillRect/>
          </a:stretch>
        </p:blipFill>
        <p:spPr>
          <a:xfrm>
            <a:off x="0" y="4212566"/>
            <a:ext cx="2699792" cy="2645434"/>
          </a:xfrm>
          <a:prstGeom prst="rect">
            <a:avLst/>
          </a:prstGeom>
        </p:spPr>
      </p:pic>
      <p:pic>
        <p:nvPicPr>
          <p:cNvPr id="6" name="Picture 5" descr="tijdp6.jpg"/>
          <p:cNvPicPr>
            <a:picLocks noChangeAspect="1"/>
          </p:cNvPicPr>
          <p:nvPr/>
        </p:nvPicPr>
        <p:blipFill>
          <a:blip r:embed="rId4" cstate="print"/>
          <a:stretch>
            <a:fillRect/>
          </a:stretch>
        </p:blipFill>
        <p:spPr>
          <a:xfrm>
            <a:off x="7359040" y="0"/>
            <a:ext cx="1784959" cy="17728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b="1" dirty="0" smtClean="0"/>
              <a:t>Charles de Secondat, baron de La Brède et de </a:t>
            </a:r>
            <a:r>
              <a:rPr lang="nl-NL" b="1" u="sng" dirty="0" smtClean="0"/>
              <a:t>Montesquieu</a:t>
            </a:r>
            <a:endParaRPr lang="nl-NL" u="sng" dirty="0"/>
          </a:p>
        </p:txBody>
      </p:sp>
      <p:pic>
        <p:nvPicPr>
          <p:cNvPr id="4" name="Content Placeholder 3" descr="montesquieu.jpg"/>
          <p:cNvPicPr>
            <a:picLocks noGrp="1" noChangeAspect="1"/>
          </p:cNvPicPr>
          <p:nvPr>
            <p:ph sz="quarter" idx="1"/>
          </p:nvPr>
        </p:nvPicPr>
        <p:blipFill>
          <a:blip r:embed="rId2" cstate="print"/>
          <a:stretch>
            <a:fillRect/>
          </a:stretch>
        </p:blipFill>
        <p:spPr>
          <a:xfrm>
            <a:off x="5940152" y="3717032"/>
            <a:ext cx="2641600" cy="2413000"/>
          </a:xfrm>
          <a:prstGeom prst="rect">
            <a:avLst/>
          </a:prstGeom>
        </p:spPr>
      </p:pic>
      <p:sp>
        <p:nvSpPr>
          <p:cNvPr id="5" name="Content Placeholder 4"/>
          <p:cNvSpPr>
            <a:spLocks noGrp="1"/>
          </p:cNvSpPr>
          <p:nvPr>
            <p:ph sz="quarter" idx="2"/>
          </p:nvPr>
        </p:nvSpPr>
        <p:spPr>
          <a:xfrm>
            <a:off x="611560" y="1484784"/>
            <a:ext cx="4896544" cy="4572000"/>
          </a:xfrm>
        </p:spPr>
        <p:txBody>
          <a:bodyPr>
            <a:normAutofit fontScale="92500" lnSpcReduction="20000"/>
          </a:bodyPr>
          <a:lstStyle/>
          <a:p>
            <a:r>
              <a:rPr lang="nl-NL" i="1" dirty="0" smtClean="0"/>
              <a:t>Lettres Persanes, </a:t>
            </a:r>
            <a:r>
              <a:rPr lang="nl-NL" dirty="0" smtClean="0"/>
              <a:t>een boek uit 1721 waarin twee Perzen Europa bezoeken en met hun kritische beschouwingen de spiegel aan hun gastheren, de Europeanen, voorhouden</a:t>
            </a:r>
          </a:p>
          <a:p>
            <a:r>
              <a:rPr lang="nl-NL" i="1" dirty="0" smtClean="0"/>
              <a:t>Over de geest van de wetten</a:t>
            </a:r>
            <a:r>
              <a:rPr lang="nl-NL" dirty="0" smtClean="0"/>
              <a:t>, een boek uit 1748. Hierin bedenkt Montesquieu dat de </a:t>
            </a:r>
            <a:r>
              <a:rPr lang="nl-NL" i="1" u="sng" dirty="0" smtClean="0"/>
              <a:t>TRIAS POLITICA, de schieding der machten,</a:t>
            </a:r>
            <a:r>
              <a:rPr lang="nl-NL" dirty="0" smtClean="0"/>
              <a:t> de beste staatsvorm is (en toegepast in de VS):</a:t>
            </a:r>
          </a:p>
          <a:p>
            <a:r>
              <a:rPr lang="nl-NL" dirty="0" smtClean="0"/>
              <a:t>Rechtelijke macht</a:t>
            </a:r>
          </a:p>
          <a:p>
            <a:r>
              <a:rPr lang="nl-NL" dirty="0" smtClean="0"/>
              <a:t>Wetgevende macht</a:t>
            </a:r>
          </a:p>
          <a:p>
            <a:r>
              <a:rPr lang="nl-NL" dirty="0" smtClean="0"/>
              <a:t>Uitvoerende macht</a:t>
            </a: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John Locke: het sociaal contract</a:t>
            </a:r>
            <a:endParaRPr lang="nl-NL" dirty="0"/>
          </a:p>
        </p:txBody>
      </p:sp>
      <p:sp>
        <p:nvSpPr>
          <p:cNvPr id="3" name="Content Placeholder 2"/>
          <p:cNvSpPr>
            <a:spLocks noGrp="1"/>
          </p:cNvSpPr>
          <p:nvPr>
            <p:ph sz="quarter" idx="1"/>
          </p:nvPr>
        </p:nvSpPr>
        <p:spPr>
          <a:xfrm>
            <a:off x="457200" y="1600200"/>
            <a:ext cx="4618856" cy="4572000"/>
          </a:xfrm>
        </p:spPr>
        <p:txBody>
          <a:bodyPr>
            <a:normAutofit fontScale="92500"/>
          </a:bodyPr>
          <a:lstStyle/>
          <a:p>
            <a:r>
              <a:rPr lang="nl-NL" dirty="0" smtClean="0"/>
              <a:t>John Locke schreef dat mensen samen een maatschappij vormen, als een </a:t>
            </a:r>
            <a:r>
              <a:rPr lang="nl-NL" i="1" dirty="0" smtClean="0"/>
              <a:t>sociaal contract </a:t>
            </a:r>
            <a:r>
              <a:rPr lang="nl-NL" dirty="0" smtClean="0"/>
              <a:t>dat op vrijwillige basis gesloten wordt. Dit was volgens hem geen contract tussen de regering en geregeerden, maar tussen vrije mensen onderling, op basis van gelijkwaardigheid. Het volk staat deze vrijheid niet af aan de regering, de soevereiniteit berust volgens Locke nog steeds bij het volk.</a:t>
            </a:r>
            <a:endParaRPr lang="nl-NL" dirty="0"/>
          </a:p>
        </p:txBody>
      </p:sp>
      <p:pic>
        <p:nvPicPr>
          <p:cNvPr id="7" name="Content Placeholder 6" descr="John_Locke.jpg"/>
          <p:cNvPicPr>
            <a:picLocks noGrp="1" noChangeAspect="1"/>
          </p:cNvPicPr>
          <p:nvPr>
            <p:ph sz="quarter" idx="2"/>
          </p:nvPr>
        </p:nvPicPr>
        <p:blipFill>
          <a:blip r:embed="rId2" cstate="print"/>
          <a:stretch>
            <a:fillRect/>
          </a:stretch>
        </p:blipFill>
        <p:spPr>
          <a:xfrm>
            <a:off x="5508104" y="2395983"/>
            <a:ext cx="3008368" cy="3890521"/>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Voltaire</a:t>
            </a:r>
            <a:endParaRPr lang="nl-NL" dirty="0"/>
          </a:p>
        </p:txBody>
      </p:sp>
      <p:sp>
        <p:nvSpPr>
          <p:cNvPr id="3" name="Content Placeholder 2"/>
          <p:cNvSpPr>
            <a:spLocks noGrp="1"/>
          </p:cNvSpPr>
          <p:nvPr>
            <p:ph sz="quarter" idx="1"/>
          </p:nvPr>
        </p:nvSpPr>
        <p:spPr/>
        <p:txBody>
          <a:bodyPr>
            <a:normAutofit fontScale="92500" lnSpcReduction="10000"/>
          </a:bodyPr>
          <a:lstStyle/>
          <a:p>
            <a:r>
              <a:rPr lang="nl-NL" i="1" dirty="0" smtClean="0"/>
              <a:t>Lettres Philosophiques: </a:t>
            </a:r>
            <a:r>
              <a:rPr lang="nl-NL" dirty="0" smtClean="0"/>
              <a:t>bewondering voor de Engelse staatsinrichting.</a:t>
            </a:r>
          </a:p>
          <a:p>
            <a:r>
              <a:rPr lang="nl-NL" i="1" dirty="0" smtClean="0"/>
              <a:t>Deïsme: </a:t>
            </a:r>
            <a:r>
              <a:rPr lang="nl-NL" dirty="0" smtClean="0"/>
              <a:t>God heeft de wereld gemaakt maar er daarna niet meer naar omgekeken!</a:t>
            </a:r>
          </a:p>
          <a:p>
            <a:r>
              <a:rPr lang="nl-NL" dirty="0" smtClean="0"/>
              <a:t>Er bestaat daarom geen straf van God, het zijn logische gevolgen van gebeurtenissen in de natuur.</a:t>
            </a:r>
            <a:endParaRPr lang="nl-NL" dirty="0"/>
          </a:p>
        </p:txBody>
      </p:sp>
      <p:pic>
        <p:nvPicPr>
          <p:cNvPr id="5" name="Content Placeholder 4" descr="voltaire.jpg"/>
          <p:cNvPicPr>
            <a:picLocks noGrp="1" noChangeAspect="1"/>
          </p:cNvPicPr>
          <p:nvPr>
            <p:ph sz="quarter" idx="2"/>
          </p:nvPr>
        </p:nvPicPr>
        <p:blipFill>
          <a:blip r:embed="rId2" cstate="print"/>
          <a:stretch>
            <a:fillRect/>
          </a:stretch>
        </p:blipFill>
        <p:spPr>
          <a:xfrm>
            <a:off x="4270375" y="2144268"/>
            <a:ext cx="3657600" cy="34838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1789: wat gebeurde er allemaal?</a:t>
            </a:r>
            <a:endParaRPr lang="nl-NL" dirty="0"/>
          </a:p>
        </p:txBody>
      </p:sp>
      <p:sp>
        <p:nvSpPr>
          <p:cNvPr id="3" name="Content Placeholder 2"/>
          <p:cNvSpPr>
            <a:spLocks noGrp="1"/>
          </p:cNvSpPr>
          <p:nvPr>
            <p:ph sz="quarter" idx="1"/>
          </p:nvPr>
        </p:nvSpPr>
        <p:spPr/>
        <p:txBody>
          <a:bodyPr/>
          <a:lstStyle/>
          <a:p>
            <a:r>
              <a:rPr lang="nl-NL" dirty="0" smtClean="0"/>
              <a:t>Geld tekort bij de Koning en Koningin</a:t>
            </a:r>
          </a:p>
          <a:p>
            <a:r>
              <a:rPr lang="nl-NL" dirty="0" smtClean="0"/>
              <a:t>Belastingen van de Derde Stand</a:t>
            </a:r>
          </a:p>
          <a:p>
            <a:r>
              <a:rPr lang="nl-NL" dirty="0" smtClean="0"/>
              <a:t>Staten-Generaal komen bijeen: wie stemt voor nieuwe belastingen? De Derde stand werd de Nationale Vergadering, die naar de Kaatsbaan vertrokken om een nieuwe grondwet te schrijven</a:t>
            </a:r>
          </a:p>
          <a:p>
            <a:endParaRPr lang="nl-NL" dirty="0"/>
          </a:p>
        </p:txBody>
      </p:sp>
      <p:pic>
        <p:nvPicPr>
          <p:cNvPr id="4" name="Picture 3" descr="kaatsbaan2.jpg"/>
          <p:cNvPicPr>
            <a:picLocks noChangeAspect="1"/>
          </p:cNvPicPr>
          <p:nvPr/>
        </p:nvPicPr>
        <p:blipFill>
          <a:blip r:embed="rId2" cstate="print"/>
          <a:stretch>
            <a:fillRect/>
          </a:stretch>
        </p:blipFill>
        <p:spPr>
          <a:xfrm>
            <a:off x="3203848" y="4149080"/>
            <a:ext cx="4427984" cy="229806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14 juli 1789: bestorming van de Bastille</a:t>
            </a:r>
            <a:endParaRPr lang="nl-NL" dirty="0"/>
          </a:p>
        </p:txBody>
      </p:sp>
      <p:pic>
        <p:nvPicPr>
          <p:cNvPr id="4" name="Content Placeholder 3" descr="Bastille3.jpg"/>
          <p:cNvPicPr>
            <a:picLocks noGrp="1" noChangeAspect="1"/>
          </p:cNvPicPr>
          <p:nvPr>
            <p:ph sz="quarter" idx="1"/>
          </p:nvPr>
        </p:nvPicPr>
        <p:blipFill>
          <a:blip r:embed="rId2" cstate="print"/>
          <a:stretch>
            <a:fillRect/>
          </a:stretch>
        </p:blipFill>
        <p:spPr>
          <a:xfrm>
            <a:off x="1619672" y="1556792"/>
            <a:ext cx="6350620" cy="494277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Verklaring van de rechten van de mens en de burger</a:t>
            </a:r>
            <a:endParaRPr lang="nl-NL" dirty="0"/>
          </a:p>
        </p:txBody>
      </p:sp>
      <p:pic>
        <p:nvPicPr>
          <p:cNvPr id="4" name="Content Placeholder 3" descr="rechtenmens.jpg"/>
          <p:cNvPicPr>
            <a:picLocks noGrp="1" noChangeAspect="1"/>
          </p:cNvPicPr>
          <p:nvPr>
            <p:ph sz="quarter" idx="1"/>
          </p:nvPr>
        </p:nvPicPr>
        <p:blipFill>
          <a:blip r:embed="rId2" cstate="print"/>
          <a:stretch>
            <a:fillRect/>
          </a:stretch>
        </p:blipFill>
        <p:spPr>
          <a:xfrm>
            <a:off x="2483768" y="1412776"/>
            <a:ext cx="3865736" cy="498085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Grondwet in 1791 klaar</a:t>
            </a:r>
            <a:endParaRPr lang="nl-NL" dirty="0"/>
          </a:p>
        </p:txBody>
      </p:sp>
      <p:pic>
        <p:nvPicPr>
          <p:cNvPr id="4" name="Content Placeholder 3" descr="slogans.jpg"/>
          <p:cNvPicPr>
            <a:picLocks noGrp="1" noChangeAspect="1"/>
          </p:cNvPicPr>
          <p:nvPr>
            <p:ph sz="quarter" idx="1"/>
          </p:nvPr>
        </p:nvPicPr>
        <p:blipFill>
          <a:blip r:embed="rId2" cstate="print"/>
          <a:stretch>
            <a:fillRect/>
          </a:stretch>
        </p:blipFill>
        <p:spPr>
          <a:xfrm>
            <a:off x="762000" y="1600200"/>
            <a:ext cx="3048000" cy="4572000"/>
          </a:xfrm>
        </p:spPr>
      </p:pic>
      <p:sp>
        <p:nvSpPr>
          <p:cNvPr id="5" name="Content Placeholder 4"/>
          <p:cNvSpPr>
            <a:spLocks noGrp="1"/>
          </p:cNvSpPr>
          <p:nvPr>
            <p:ph sz="quarter" idx="2"/>
          </p:nvPr>
        </p:nvSpPr>
        <p:spPr/>
        <p:txBody>
          <a:bodyPr/>
          <a:lstStyle/>
          <a:p>
            <a:r>
              <a:rPr lang="nl-NL" dirty="0" smtClean="0"/>
              <a:t>Vrijheid, Gelijkheid en Broederschap of de dood... We vechten door tot deze grondwet voor iedereen geldt.</a:t>
            </a:r>
          </a:p>
          <a:p>
            <a:r>
              <a:rPr lang="nl-NL" dirty="0" smtClean="0"/>
              <a:t>Trias politica gebruikt in de rechtsstaat.</a:t>
            </a:r>
          </a:p>
          <a:p>
            <a:r>
              <a:rPr lang="nl-NL" dirty="0" smtClean="0"/>
              <a:t>Parlement wordt gekozen door het volk.</a:t>
            </a:r>
            <a:endParaRPr lang="nl-N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1792: Verkiezingen schaffen de koning af</a:t>
            </a:r>
            <a:endParaRPr lang="nl-NL" dirty="0"/>
          </a:p>
        </p:txBody>
      </p:sp>
      <p:pic>
        <p:nvPicPr>
          <p:cNvPr id="5" name="Content Placeholder 4" descr="gevangenschap.jpg"/>
          <p:cNvPicPr>
            <a:picLocks noGrp="1" noChangeAspect="1"/>
          </p:cNvPicPr>
          <p:nvPr>
            <p:ph sz="quarter" idx="1"/>
          </p:nvPr>
        </p:nvPicPr>
        <p:blipFill>
          <a:blip r:embed="rId2" cstate="print"/>
          <a:stretch>
            <a:fillRect/>
          </a:stretch>
        </p:blipFill>
        <p:spPr>
          <a:xfrm>
            <a:off x="457200" y="1798983"/>
            <a:ext cx="3657600" cy="4174434"/>
          </a:xfrm>
        </p:spPr>
      </p:pic>
      <p:sp>
        <p:nvSpPr>
          <p:cNvPr id="4" name="Content Placeholder 3"/>
          <p:cNvSpPr>
            <a:spLocks noGrp="1"/>
          </p:cNvSpPr>
          <p:nvPr>
            <p:ph sz="quarter" idx="2"/>
          </p:nvPr>
        </p:nvSpPr>
        <p:spPr/>
        <p:txBody>
          <a:bodyPr/>
          <a:lstStyle/>
          <a:p>
            <a:r>
              <a:rPr lang="nl-NL" dirty="0" smtClean="0"/>
              <a:t>Koning en koningin in de gavangenis</a:t>
            </a:r>
          </a:p>
          <a:p>
            <a:r>
              <a:rPr lang="nl-NL" dirty="0" smtClean="0"/>
              <a:t>Veroordeeld tot de guillotine</a:t>
            </a:r>
            <a:endParaRPr lang="nl-N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Guillotine</a:t>
            </a:r>
            <a:endParaRPr lang="nl-NL" dirty="0"/>
          </a:p>
        </p:txBody>
      </p:sp>
      <p:pic>
        <p:nvPicPr>
          <p:cNvPr id="6" name="Picture 5" descr="executiekoning.jpg"/>
          <p:cNvPicPr>
            <a:picLocks noChangeAspect="1"/>
          </p:cNvPicPr>
          <p:nvPr/>
        </p:nvPicPr>
        <p:blipFill>
          <a:blip r:embed="rId2" cstate="print"/>
          <a:stretch>
            <a:fillRect/>
          </a:stretch>
        </p:blipFill>
        <p:spPr>
          <a:xfrm>
            <a:off x="395536" y="1484784"/>
            <a:ext cx="8151429" cy="4680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Door deze “koningsmoord” oorlog met omringende landen</a:t>
            </a:r>
            <a:endParaRPr lang="nl-NL" dirty="0"/>
          </a:p>
        </p:txBody>
      </p:sp>
      <p:sp>
        <p:nvSpPr>
          <p:cNvPr id="3" name="Content Placeholder 2"/>
          <p:cNvSpPr>
            <a:spLocks noGrp="1"/>
          </p:cNvSpPr>
          <p:nvPr>
            <p:ph sz="quarter" idx="1"/>
          </p:nvPr>
        </p:nvSpPr>
        <p:spPr>
          <a:xfrm>
            <a:off x="251520" y="1412776"/>
            <a:ext cx="3538736" cy="4788024"/>
          </a:xfrm>
        </p:spPr>
        <p:txBody>
          <a:bodyPr/>
          <a:lstStyle/>
          <a:p>
            <a:r>
              <a:rPr lang="nl-NL" dirty="0" smtClean="0"/>
              <a:t>Oorlog met Oostenrijk</a:t>
            </a:r>
          </a:p>
          <a:p>
            <a:r>
              <a:rPr lang="nl-NL" dirty="0" smtClean="0"/>
              <a:t>Oorlog met Engeland</a:t>
            </a:r>
          </a:p>
          <a:p>
            <a:r>
              <a:rPr lang="nl-NL" dirty="0" smtClean="0"/>
              <a:t>Oorlog met Nederland</a:t>
            </a:r>
          </a:p>
          <a:p>
            <a:endParaRPr lang="nl-NL" dirty="0"/>
          </a:p>
        </p:txBody>
      </p:sp>
      <p:sp>
        <p:nvSpPr>
          <p:cNvPr id="4" name="Content Placeholder 3"/>
          <p:cNvSpPr>
            <a:spLocks noGrp="1"/>
          </p:cNvSpPr>
          <p:nvPr>
            <p:ph sz="quarter" idx="2"/>
          </p:nvPr>
        </p:nvSpPr>
        <p:spPr>
          <a:xfrm>
            <a:off x="4270248" y="1268760"/>
            <a:ext cx="3657600" cy="4903440"/>
          </a:xfrm>
        </p:spPr>
        <p:txBody>
          <a:bodyPr/>
          <a:lstStyle/>
          <a:p>
            <a:r>
              <a:rPr lang="nl-NL" dirty="0" smtClean="0"/>
              <a:t>Regeringsleider is Robespierre:</a:t>
            </a:r>
          </a:p>
          <a:p>
            <a:r>
              <a:rPr lang="nl-NL" dirty="0" smtClean="0"/>
              <a:t>Een “schrikbewind” met tribunalen voor de guillotine: </a:t>
            </a:r>
            <a:r>
              <a:rPr lang="nl-NL" u="sng" dirty="0" smtClean="0"/>
              <a:t>Terreur tot 1794</a:t>
            </a:r>
            <a:endParaRPr lang="nl-NL" u="sng" dirty="0"/>
          </a:p>
        </p:txBody>
      </p:sp>
      <p:pic>
        <p:nvPicPr>
          <p:cNvPr id="5" name="Picture 4" descr="einderobbespierre.jpg"/>
          <p:cNvPicPr>
            <a:picLocks noChangeAspect="1"/>
          </p:cNvPicPr>
          <p:nvPr/>
        </p:nvPicPr>
        <p:blipFill>
          <a:blip r:embed="rId2" cstate="print"/>
          <a:stretch>
            <a:fillRect/>
          </a:stretch>
        </p:blipFill>
        <p:spPr>
          <a:xfrm>
            <a:off x="3419872" y="3645024"/>
            <a:ext cx="4567436" cy="2981014"/>
          </a:xfrm>
          <a:prstGeom prst="rect">
            <a:avLst/>
          </a:prstGeom>
        </p:spPr>
      </p:pic>
      <p:pic>
        <p:nvPicPr>
          <p:cNvPr id="6" name="Picture 5" descr="robespie.jpg"/>
          <p:cNvPicPr>
            <a:picLocks noChangeAspect="1"/>
          </p:cNvPicPr>
          <p:nvPr/>
        </p:nvPicPr>
        <p:blipFill>
          <a:blip r:embed="rId3" cstate="print"/>
          <a:stretch>
            <a:fillRect/>
          </a:stretch>
        </p:blipFill>
        <p:spPr>
          <a:xfrm>
            <a:off x="1043608" y="3429000"/>
            <a:ext cx="2160240" cy="331071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Engeland</a:t>
            </a:r>
            <a:endParaRPr lang="nl-NL" sz="3600" dirty="0"/>
          </a:p>
        </p:txBody>
      </p:sp>
      <p:sp>
        <p:nvSpPr>
          <p:cNvPr id="3" name="Content Placeholder 2"/>
          <p:cNvSpPr>
            <a:spLocks noGrp="1"/>
          </p:cNvSpPr>
          <p:nvPr>
            <p:ph sz="quarter" idx="1"/>
          </p:nvPr>
        </p:nvSpPr>
        <p:spPr/>
        <p:txBody>
          <a:bodyPr/>
          <a:lstStyle/>
          <a:p>
            <a:r>
              <a:rPr lang="nl-NL" sz="2800" dirty="0" smtClean="0"/>
              <a:t>1689: Einde aan allerlei onrust tussen de Engels koning en het Engelse parlement.</a:t>
            </a:r>
          </a:p>
          <a:p>
            <a:r>
              <a:rPr lang="nl-NL" sz="2800" dirty="0" smtClean="0"/>
              <a:t>Deze periode heet de GLORIOUS REVOLUTION of ROEMRIJKE OMWENTELING.</a:t>
            </a:r>
          </a:p>
          <a:p>
            <a:r>
              <a:rPr lang="nl-NL" sz="2800" dirty="0" smtClean="0"/>
              <a:t>Waarom ruzie: </a:t>
            </a:r>
          </a:p>
          <a:p>
            <a:pPr lvl="1"/>
            <a:r>
              <a:rPr lang="nl-NL" sz="2800" dirty="0" smtClean="0"/>
              <a:t>het geloof, katholiek of protestants?</a:t>
            </a:r>
          </a:p>
          <a:p>
            <a:pPr lvl="1"/>
            <a:r>
              <a:rPr lang="nl-NL" sz="2800" dirty="0" smtClean="0"/>
              <a:t>De macht van de koning...</a:t>
            </a:r>
          </a:p>
          <a:p>
            <a:pPr lvl="1"/>
            <a:r>
              <a:rPr lang="nl-NL" sz="2800" dirty="0" smtClean="0"/>
              <a:t>Ingewikkelde extra omstandigheid: eigen kerk</a:t>
            </a:r>
          </a:p>
          <a:p>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heeft de Verlichting met de Franse revolutie te maken gehad?</a:t>
            </a:r>
            <a:endParaRPr lang="nl-NL" dirty="0"/>
          </a:p>
        </p:txBody>
      </p:sp>
      <p:sp>
        <p:nvSpPr>
          <p:cNvPr id="3" name="Content Placeholder 2"/>
          <p:cNvSpPr>
            <a:spLocks noGrp="1"/>
          </p:cNvSpPr>
          <p:nvPr>
            <p:ph sz="quarter" idx="1"/>
          </p:nvPr>
        </p:nvSpPr>
        <p:spPr>
          <a:xfrm>
            <a:off x="457200" y="1340768"/>
            <a:ext cx="7467600" cy="4320480"/>
          </a:xfrm>
        </p:spPr>
        <p:txBody>
          <a:bodyPr/>
          <a:lstStyle/>
          <a:p>
            <a:r>
              <a:rPr lang="nl-NL" dirty="0" smtClean="0"/>
              <a:t>De geleerde mensen uit alle standen kennen de veranderde denkwijzen van deze mannen. </a:t>
            </a:r>
          </a:p>
          <a:p>
            <a:r>
              <a:rPr lang="nl-NL" dirty="0" smtClean="0"/>
              <a:t>Als er in Frankrijk een hongersnood ontstaat en de belastingdruk niet afneemt, komt de Derde stand in opstand.</a:t>
            </a:r>
          </a:p>
          <a:p>
            <a:r>
              <a:rPr lang="nl-NL" dirty="0" smtClean="0"/>
              <a:t>Het leven in Frankrijk</a:t>
            </a:r>
          </a:p>
          <a:p>
            <a:pPr>
              <a:buNone/>
            </a:pPr>
            <a:r>
              <a:rPr lang="nl-NL" dirty="0" smtClean="0"/>
              <a:t>Veranderde RADICAAL:</a:t>
            </a:r>
          </a:p>
          <a:p>
            <a:pPr>
              <a:buNone/>
            </a:pPr>
            <a:endParaRPr lang="nl-NL" dirty="0" smtClean="0"/>
          </a:p>
          <a:p>
            <a:endParaRPr lang="nl-NL" dirty="0"/>
          </a:p>
        </p:txBody>
      </p:sp>
      <p:pic>
        <p:nvPicPr>
          <p:cNvPr id="5" name="Picture 4" descr="3standen.jpg"/>
          <p:cNvPicPr>
            <a:picLocks noChangeAspect="1"/>
          </p:cNvPicPr>
          <p:nvPr/>
        </p:nvPicPr>
        <p:blipFill>
          <a:blip r:embed="rId2" cstate="print"/>
          <a:stretch>
            <a:fillRect/>
          </a:stretch>
        </p:blipFill>
        <p:spPr>
          <a:xfrm>
            <a:off x="2123728" y="4437112"/>
            <a:ext cx="1728192" cy="2108015"/>
          </a:xfrm>
          <a:prstGeom prst="rect">
            <a:avLst/>
          </a:prstGeom>
        </p:spPr>
      </p:pic>
      <p:pic>
        <p:nvPicPr>
          <p:cNvPr id="6" name="Picture 5" descr="Standsverschil.jpg"/>
          <p:cNvPicPr>
            <a:picLocks noChangeAspect="1"/>
          </p:cNvPicPr>
          <p:nvPr/>
        </p:nvPicPr>
        <p:blipFill>
          <a:blip r:embed="rId3" cstate="print"/>
          <a:stretch>
            <a:fillRect/>
          </a:stretch>
        </p:blipFill>
        <p:spPr>
          <a:xfrm>
            <a:off x="4427984" y="3068960"/>
            <a:ext cx="3927872" cy="335833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Napoleon Bonaparte: 1780- 1821</a:t>
            </a:r>
            <a:endParaRPr lang="nl-NL" dirty="0"/>
          </a:p>
        </p:txBody>
      </p:sp>
      <p:pic>
        <p:nvPicPr>
          <p:cNvPr id="5" name="Content Placeholder 4" descr="napoleon1.jpg"/>
          <p:cNvPicPr>
            <a:picLocks noGrp="1" noChangeAspect="1"/>
          </p:cNvPicPr>
          <p:nvPr>
            <p:ph sz="quarter" idx="1"/>
          </p:nvPr>
        </p:nvPicPr>
        <p:blipFill>
          <a:blip r:embed="rId2" cstate="print"/>
          <a:stretch>
            <a:fillRect/>
          </a:stretch>
        </p:blipFill>
        <p:spPr>
          <a:xfrm>
            <a:off x="457200" y="1689970"/>
            <a:ext cx="3657600" cy="4392460"/>
          </a:xfrm>
        </p:spPr>
      </p:pic>
      <p:pic>
        <p:nvPicPr>
          <p:cNvPr id="6" name="Content Placeholder 5" descr="kroningNapoleonDavid.jpg"/>
          <p:cNvPicPr>
            <a:picLocks noGrp="1" noChangeAspect="1"/>
          </p:cNvPicPr>
          <p:nvPr>
            <p:ph sz="quarter" idx="2"/>
          </p:nvPr>
        </p:nvPicPr>
        <p:blipFill>
          <a:blip r:embed="rId3" cstate="print"/>
          <a:stretch>
            <a:fillRect/>
          </a:stretch>
        </p:blipFill>
        <p:spPr>
          <a:xfrm>
            <a:off x="4211960" y="1700808"/>
            <a:ext cx="4725132" cy="338437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Legerleider			Keizer</a:t>
            </a:r>
            <a:endParaRPr lang="nl-NL" dirty="0"/>
          </a:p>
        </p:txBody>
      </p:sp>
      <p:sp>
        <p:nvSpPr>
          <p:cNvPr id="3" name="Content Placeholder 2"/>
          <p:cNvSpPr>
            <a:spLocks noGrp="1"/>
          </p:cNvSpPr>
          <p:nvPr>
            <p:ph sz="quarter" idx="1"/>
          </p:nvPr>
        </p:nvSpPr>
        <p:spPr/>
        <p:txBody>
          <a:bodyPr>
            <a:normAutofit fontScale="92500" lnSpcReduction="10000"/>
          </a:bodyPr>
          <a:lstStyle/>
          <a:p>
            <a:r>
              <a:rPr lang="nl-NL" dirty="0" smtClean="0"/>
              <a:t>1789: Een jonge edelman van Corsica leert in Parijs hoe het leger werkt</a:t>
            </a:r>
          </a:p>
          <a:p>
            <a:r>
              <a:rPr lang="nl-NL" dirty="0" smtClean="0"/>
              <a:t>Zijn afkomst van lage adel had nooit tot een hoge rang kunnen leiden onder Lodewijk XVI!</a:t>
            </a:r>
          </a:p>
          <a:p>
            <a:r>
              <a:rPr lang="nl-NL" dirty="0" smtClean="0"/>
              <a:t>Laat staan tot keizer...</a:t>
            </a:r>
          </a:p>
          <a:p>
            <a:r>
              <a:rPr lang="nl-NL" dirty="0" smtClean="0"/>
              <a:t>1796: veel veldtochten naar Italië, Egypte en Rusland</a:t>
            </a:r>
          </a:p>
        </p:txBody>
      </p:sp>
      <p:sp>
        <p:nvSpPr>
          <p:cNvPr id="4" name="Content Placeholder 3"/>
          <p:cNvSpPr>
            <a:spLocks noGrp="1"/>
          </p:cNvSpPr>
          <p:nvPr>
            <p:ph sz="quarter" idx="2"/>
          </p:nvPr>
        </p:nvSpPr>
        <p:spPr>
          <a:xfrm>
            <a:off x="4270248" y="1600200"/>
            <a:ext cx="3110064" cy="4572000"/>
          </a:xfrm>
        </p:spPr>
        <p:txBody>
          <a:bodyPr>
            <a:normAutofit fontScale="92500" lnSpcReduction="10000"/>
          </a:bodyPr>
          <a:lstStyle/>
          <a:p>
            <a:r>
              <a:rPr lang="nl-NL" dirty="0" smtClean="0"/>
              <a:t>Schreef de Code Civil, het nieuwe burgerlijk wetboek met achternamen</a:t>
            </a:r>
          </a:p>
          <a:p>
            <a:r>
              <a:rPr lang="nl-NL" dirty="0" smtClean="0"/>
              <a:t>Schreef de nieuwe Code Penal, het wetboek van strafrecht.</a:t>
            </a:r>
          </a:p>
          <a:p>
            <a:r>
              <a:rPr lang="nl-NL" dirty="0" smtClean="0"/>
              <a:t>Gelijkheid voor de wet voor alle Fransen</a:t>
            </a:r>
            <a:endParaRPr lang="nl-NL" dirty="0"/>
          </a:p>
        </p:txBody>
      </p:sp>
      <p:pic>
        <p:nvPicPr>
          <p:cNvPr id="5" name="Picture 4" descr="kroningNapoleonDavid.jpg"/>
          <p:cNvPicPr>
            <a:picLocks noChangeAspect="1"/>
          </p:cNvPicPr>
          <p:nvPr/>
        </p:nvPicPr>
        <p:blipFill>
          <a:blip r:embed="rId2" cstate="print"/>
          <a:stretch>
            <a:fillRect/>
          </a:stretch>
        </p:blipFill>
        <p:spPr>
          <a:xfrm>
            <a:off x="7020272" y="2780928"/>
            <a:ext cx="2123729" cy="377053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Einde van deze keizer</a:t>
            </a:r>
            <a:endParaRPr lang="nl-NL" dirty="0"/>
          </a:p>
        </p:txBody>
      </p:sp>
      <p:sp>
        <p:nvSpPr>
          <p:cNvPr id="3" name="Content Placeholder 2"/>
          <p:cNvSpPr>
            <a:spLocks noGrp="1"/>
          </p:cNvSpPr>
          <p:nvPr>
            <p:ph sz="quarter" idx="1"/>
          </p:nvPr>
        </p:nvSpPr>
        <p:spPr/>
        <p:txBody>
          <a:bodyPr/>
          <a:lstStyle/>
          <a:p>
            <a:r>
              <a:rPr lang="nl-NL" dirty="0" smtClean="0"/>
              <a:t>Verloor de macht 2x:</a:t>
            </a:r>
          </a:p>
          <a:p>
            <a:pPr lvl="1"/>
            <a:r>
              <a:rPr lang="nl-NL" dirty="0" smtClean="0"/>
              <a:t>1812: de veldtocht naar Rusland</a:t>
            </a:r>
          </a:p>
          <a:p>
            <a:pPr lvl="1"/>
            <a:r>
              <a:rPr lang="nl-NL" dirty="0" smtClean="0"/>
              <a:t>1813: Slag bij Leipzig</a:t>
            </a:r>
          </a:p>
          <a:p>
            <a:pPr lvl="1"/>
            <a:endParaRPr lang="nl-NL" dirty="0" smtClean="0"/>
          </a:p>
          <a:p>
            <a:endParaRPr lang="nl-NL" dirty="0" smtClean="0"/>
          </a:p>
          <a:p>
            <a:endParaRPr lang="nl-NL" dirty="0"/>
          </a:p>
        </p:txBody>
      </p:sp>
      <p:sp>
        <p:nvSpPr>
          <p:cNvPr id="4" name="Content Placeholder 3"/>
          <p:cNvSpPr>
            <a:spLocks noGrp="1"/>
          </p:cNvSpPr>
          <p:nvPr>
            <p:ph sz="quarter" idx="2"/>
          </p:nvPr>
        </p:nvSpPr>
        <p:spPr/>
        <p:txBody>
          <a:bodyPr/>
          <a:lstStyle/>
          <a:p>
            <a:r>
              <a:rPr lang="nl-NL" dirty="0" smtClean="0"/>
              <a:t>Werd 2x verbannen:</a:t>
            </a:r>
          </a:p>
          <a:p>
            <a:pPr lvl="1"/>
            <a:r>
              <a:rPr lang="nl-NL" dirty="0" smtClean="0"/>
              <a:t>Eerst naar Elba in 1814</a:t>
            </a:r>
          </a:p>
          <a:p>
            <a:pPr lvl="1"/>
            <a:r>
              <a:rPr lang="nl-NL" dirty="0" smtClean="0"/>
              <a:t>Daarna naar St. Helena in 1815 na de Slag bij Waterloo</a:t>
            </a:r>
            <a:endParaRPr lang="nl-NL" dirty="0"/>
          </a:p>
        </p:txBody>
      </p:sp>
      <p:pic>
        <p:nvPicPr>
          <p:cNvPr id="5" name="Picture 4" descr="waterloo.JPG"/>
          <p:cNvPicPr>
            <a:picLocks noChangeAspect="1"/>
          </p:cNvPicPr>
          <p:nvPr/>
        </p:nvPicPr>
        <p:blipFill>
          <a:blip r:embed="rId2" cstate="print"/>
          <a:stretch>
            <a:fillRect/>
          </a:stretch>
        </p:blipFill>
        <p:spPr>
          <a:xfrm>
            <a:off x="2627784" y="3789040"/>
            <a:ext cx="4392488" cy="278374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Waar was Nappie de baas in Europa?</a:t>
            </a:r>
            <a:endParaRPr lang="nl-NL" dirty="0"/>
          </a:p>
        </p:txBody>
      </p:sp>
      <p:sp>
        <p:nvSpPr>
          <p:cNvPr id="7" name="Rectangle 6"/>
          <p:cNvSpPr/>
          <p:nvPr/>
        </p:nvSpPr>
        <p:spPr>
          <a:xfrm>
            <a:off x="611560" y="5373216"/>
            <a:ext cx="6696744" cy="923330"/>
          </a:xfrm>
          <a:prstGeom prst="rect">
            <a:avLst/>
          </a:prstGeom>
        </p:spPr>
        <p:txBody>
          <a:bodyPr wrap="square">
            <a:spAutoFit/>
          </a:bodyPr>
          <a:lstStyle/>
          <a:p>
            <a:r>
              <a:rPr lang="nl-NL" dirty="0" smtClean="0"/>
              <a:t>Franse keizerrijk 1811 (bruin) met vazalstaten en bondgenoten (lichtbruine kleuren) en tegenstanders en neutralen (paars)</a:t>
            </a:r>
            <a:endParaRPr lang="nl-NL" dirty="0"/>
          </a:p>
        </p:txBody>
      </p:sp>
      <p:pic>
        <p:nvPicPr>
          <p:cNvPr id="8" name="Picture 7" descr="EMPIRE~1.GIF"/>
          <p:cNvPicPr>
            <a:picLocks noChangeAspect="1"/>
          </p:cNvPicPr>
          <p:nvPr/>
        </p:nvPicPr>
        <p:blipFill>
          <a:blip r:embed="rId2" cstate="print"/>
          <a:stretch>
            <a:fillRect/>
          </a:stretch>
        </p:blipFill>
        <p:spPr>
          <a:xfrm>
            <a:off x="1763688" y="1556792"/>
            <a:ext cx="3600400" cy="375632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Nederland: Koning Lodewijk Napoleon</a:t>
            </a:r>
            <a:endParaRPr lang="nl-NL" dirty="0"/>
          </a:p>
        </p:txBody>
      </p:sp>
      <p:pic>
        <p:nvPicPr>
          <p:cNvPr id="3" name="Picture 2" descr="lodnapoleon.jpg"/>
          <p:cNvPicPr>
            <a:picLocks noChangeAspect="1"/>
          </p:cNvPicPr>
          <p:nvPr/>
        </p:nvPicPr>
        <p:blipFill>
          <a:blip r:embed="rId2" cstate="print"/>
          <a:stretch>
            <a:fillRect/>
          </a:stretch>
        </p:blipFill>
        <p:spPr>
          <a:xfrm>
            <a:off x="3419872" y="980728"/>
            <a:ext cx="3377927" cy="539507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 Engelsen zijn o.a. Anglicaans!</a:t>
            </a:r>
            <a:endParaRPr lang="nl-NL" dirty="0"/>
          </a:p>
        </p:txBody>
      </p:sp>
      <p:sp>
        <p:nvSpPr>
          <p:cNvPr id="3" name="Content Placeholder 2"/>
          <p:cNvSpPr>
            <a:spLocks noGrp="1"/>
          </p:cNvSpPr>
          <p:nvPr>
            <p:ph sz="quarter" idx="1"/>
          </p:nvPr>
        </p:nvSpPr>
        <p:spPr/>
        <p:txBody>
          <a:bodyPr>
            <a:normAutofit/>
          </a:bodyPr>
          <a:lstStyle/>
          <a:p>
            <a:r>
              <a:rPr lang="nl-NL" sz="3200" dirty="0" smtClean="0"/>
              <a:t>Koning Hendrik VIII wilde in 1534 scheiden van zijn vrouw.</a:t>
            </a:r>
          </a:p>
          <a:p>
            <a:r>
              <a:rPr lang="nl-NL" sz="3200" dirty="0" smtClean="0"/>
              <a:t>Dat mocht niet van de paus!</a:t>
            </a:r>
          </a:p>
          <a:p>
            <a:r>
              <a:rPr lang="nl-NL" sz="3200" dirty="0" smtClean="0"/>
              <a:t>Oplossing: eigen kerk, de koning is de baas van deze Anglicaanse kerk</a:t>
            </a:r>
          </a:p>
          <a:p>
            <a:r>
              <a:rPr lang="nl-NL" sz="3200" dirty="0" smtClean="0"/>
              <a:t>Probleem: niet alle volgende koningen waren Anglicaans!</a:t>
            </a:r>
            <a:endParaRPr lang="nl-NL"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 en tijdens 1688</a:t>
            </a:r>
            <a:endParaRPr lang="nl-NL" dirty="0"/>
          </a:p>
        </p:txBody>
      </p:sp>
      <p:sp>
        <p:nvSpPr>
          <p:cNvPr id="3" name="Content Placeholder 2"/>
          <p:cNvSpPr>
            <a:spLocks noGrp="1"/>
          </p:cNvSpPr>
          <p:nvPr>
            <p:ph sz="quarter" idx="1"/>
          </p:nvPr>
        </p:nvSpPr>
        <p:spPr/>
        <p:txBody>
          <a:bodyPr>
            <a:noAutofit/>
          </a:bodyPr>
          <a:lstStyle/>
          <a:p>
            <a:r>
              <a:rPr lang="nl-NL" sz="2800" dirty="0" smtClean="0"/>
              <a:t>Koning Karel II werkte samen met de katholieke koning van Frankrijk</a:t>
            </a:r>
          </a:p>
          <a:p>
            <a:r>
              <a:rPr lang="nl-NL" sz="2800" dirty="0" smtClean="0"/>
              <a:t>Zijn opvolger moest van zijn katholieke broer komen » dan komt er een katholieke koning!</a:t>
            </a:r>
          </a:p>
          <a:p>
            <a:r>
              <a:rPr lang="nl-NL" sz="2800" dirty="0" smtClean="0"/>
              <a:t>1685: Jacobus II wordt de nieuwe koning</a:t>
            </a:r>
          </a:p>
          <a:p>
            <a:r>
              <a:rPr lang="nl-NL" sz="2800" dirty="0" smtClean="0"/>
              <a:t>Hij werd tegengewerkt door de Anglicaanse kerk</a:t>
            </a:r>
          </a:p>
          <a:p>
            <a:r>
              <a:rPr lang="nl-NL" sz="2800" dirty="0" smtClean="0"/>
              <a:t>De troonsopvolgster van Engeland, Schotland en Ierland woonde in Nederland...</a:t>
            </a:r>
            <a:endParaRPr lang="nl-NL"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De Nederlanden zijn in oorlog met Frankrijk</a:t>
            </a:r>
            <a:endParaRPr lang="nl-NL" dirty="0"/>
          </a:p>
        </p:txBody>
      </p:sp>
      <p:sp>
        <p:nvSpPr>
          <p:cNvPr id="3" name="Content Placeholder 2"/>
          <p:cNvSpPr>
            <a:spLocks noGrp="1"/>
          </p:cNvSpPr>
          <p:nvPr>
            <p:ph sz="quarter" idx="1"/>
          </p:nvPr>
        </p:nvSpPr>
        <p:spPr/>
        <p:txBody>
          <a:bodyPr/>
          <a:lstStyle/>
          <a:p>
            <a:r>
              <a:rPr lang="nl-NL" dirty="0" smtClean="0"/>
              <a:t>De stadhouder Willem was met haar getrouwd. </a:t>
            </a:r>
          </a:p>
          <a:p>
            <a:r>
              <a:rPr lang="nl-NL" dirty="0" smtClean="0"/>
              <a:t>De Nederlanden zouden weer tussen Frankrijk en Engeland fijngeknepen worden</a:t>
            </a:r>
          </a:p>
          <a:p>
            <a:r>
              <a:rPr lang="nl-NL" dirty="0" smtClean="0"/>
              <a:t>Kan Willem de Engelsen niet aan een nieuwe koning helpen?</a:t>
            </a:r>
          </a:p>
          <a:p>
            <a:r>
              <a:rPr lang="nl-NL" dirty="0" smtClean="0"/>
              <a:t>Ja hoor! “Legertje mee de zee over en bedreig de koning met zijn leger maar”</a:t>
            </a:r>
            <a:endParaRPr lang="nl-NL" dirty="0"/>
          </a:p>
        </p:txBody>
      </p:sp>
      <p:pic>
        <p:nvPicPr>
          <p:cNvPr id="14338" name="Picture 2" descr="https://upload.wikimedia.org/wikipedia/commons/thumb/e/e9/Arrival_of_William_III_of_Orange_in_England.jpg/220px-Arrival_of_William_III_of_Orange_in_England.jpg">
            <a:hlinkClick r:id="rId2"/>
          </p:cNvPr>
          <p:cNvPicPr>
            <a:picLocks noChangeAspect="1" noChangeArrowheads="1"/>
          </p:cNvPicPr>
          <p:nvPr/>
        </p:nvPicPr>
        <p:blipFill>
          <a:blip r:embed="rId3" cstate="print"/>
          <a:srcRect/>
          <a:stretch>
            <a:fillRect/>
          </a:stretch>
        </p:blipFill>
        <p:spPr bwMode="auto">
          <a:xfrm>
            <a:off x="4788024" y="4077072"/>
            <a:ext cx="4111724" cy="263524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mesII.jpg"/>
          <p:cNvPicPr>
            <a:picLocks noChangeAspect="1"/>
          </p:cNvPicPr>
          <p:nvPr/>
        </p:nvPicPr>
        <p:blipFill>
          <a:blip r:embed="rId2" cstate="print"/>
          <a:stretch>
            <a:fillRect/>
          </a:stretch>
        </p:blipFill>
        <p:spPr>
          <a:xfrm>
            <a:off x="3995936" y="3573016"/>
            <a:ext cx="2448272" cy="3117466"/>
          </a:xfrm>
          <a:prstGeom prst="rect">
            <a:avLst/>
          </a:prstGeom>
        </p:spPr>
      </p:pic>
      <p:sp>
        <p:nvSpPr>
          <p:cNvPr id="2" name="Title 1"/>
          <p:cNvSpPr>
            <a:spLocks noGrp="1"/>
          </p:cNvSpPr>
          <p:nvPr>
            <p:ph type="title"/>
          </p:nvPr>
        </p:nvSpPr>
        <p:spPr>
          <a:xfrm>
            <a:off x="323528" y="0"/>
            <a:ext cx="8229600" cy="1143000"/>
          </a:xfrm>
        </p:spPr>
        <p:txBody>
          <a:bodyPr/>
          <a:lstStyle/>
          <a:p>
            <a:r>
              <a:rPr lang="nl-NL" dirty="0" smtClean="0"/>
              <a:t>Stuivertje verwisselen</a:t>
            </a:r>
            <a:endParaRPr lang="nl-NL" dirty="0"/>
          </a:p>
        </p:txBody>
      </p:sp>
      <p:sp>
        <p:nvSpPr>
          <p:cNvPr id="3" name="Content Placeholder 2"/>
          <p:cNvSpPr>
            <a:spLocks noGrp="1"/>
          </p:cNvSpPr>
          <p:nvPr>
            <p:ph sz="quarter" idx="1"/>
          </p:nvPr>
        </p:nvSpPr>
        <p:spPr>
          <a:xfrm>
            <a:off x="467544" y="1052737"/>
            <a:ext cx="7560840" cy="2304255"/>
          </a:xfrm>
        </p:spPr>
        <p:txBody>
          <a:bodyPr>
            <a:normAutofit lnSpcReduction="10000"/>
          </a:bodyPr>
          <a:lstStyle/>
          <a:p>
            <a:r>
              <a:rPr lang="nl-NL" dirty="0" smtClean="0"/>
              <a:t>De oude koning vertrok naar zijn bondgenoot in januari 1689, de nieuwe koning en zijn echtgenote namen Engeland voor zich in.</a:t>
            </a:r>
          </a:p>
          <a:p>
            <a:r>
              <a:rPr lang="nl-NL" dirty="0" smtClean="0"/>
              <a:t>Koning en koningin zweren wel trouw aan de Bill of Rights, een grondwet.</a:t>
            </a:r>
          </a:p>
          <a:p>
            <a:r>
              <a:rPr lang="nl-NL" dirty="0" smtClean="0"/>
              <a:t>Glorious omdat er geen bloed vloeide!</a:t>
            </a:r>
            <a:endParaRPr lang="nl-NL" dirty="0"/>
          </a:p>
        </p:txBody>
      </p:sp>
      <p:pic>
        <p:nvPicPr>
          <p:cNvPr id="5" name="Picture 4" descr="JamesII.jpg"/>
          <p:cNvPicPr>
            <a:picLocks noChangeAspect="1"/>
          </p:cNvPicPr>
          <p:nvPr/>
        </p:nvPicPr>
        <p:blipFill>
          <a:blip r:embed="rId3" cstate="print"/>
          <a:stretch>
            <a:fillRect/>
          </a:stretch>
        </p:blipFill>
        <p:spPr>
          <a:xfrm>
            <a:off x="611560" y="3627252"/>
            <a:ext cx="2232248" cy="3026928"/>
          </a:xfrm>
          <a:prstGeom prst="rect">
            <a:avLst/>
          </a:prstGeom>
        </p:spPr>
      </p:pic>
      <p:pic>
        <p:nvPicPr>
          <p:cNvPr id="6" name="Picture 5" descr="Mary_II.jpg"/>
          <p:cNvPicPr>
            <a:picLocks noChangeAspect="1"/>
          </p:cNvPicPr>
          <p:nvPr/>
        </p:nvPicPr>
        <p:blipFill>
          <a:blip r:embed="rId4" cstate="print"/>
          <a:stretch>
            <a:fillRect/>
          </a:stretch>
        </p:blipFill>
        <p:spPr>
          <a:xfrm>
            <a:off x="6444208" y="2708920"/>
            <a:ext cx="2500539" cy="3600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1789: Frankrijk en de revolutie</a:t>
            </a:r>
            <a:endParaRPr lang="nl-NL" dirty="0"/>
          </a:p>
        </p:txBody>
      </p:sp>
      <p:sp>
        <p:nvSpPr>
          <p:cNvPr id="3" name="Content Placeholder 2"/>
          <p:cNvSpPr>
            <a:spLocks noGrp="1"/>
          </p:cNvSpPr>
          <p:nvPr>
            <p:ph sz="quarter" idx="1"/>
          </p:nvPr>
        </p:nvSpPr>
        <p:spPr/>
        <p:txBody>
          <a:bodyPr/>
          <a:lstStyle/>
          <a:p>
            <a:r>
              <a:rPr lang="nl-NL" dirty="0" smtClean="0"/>
              <a:t>Voor 1789: Standensamenleving</a:t>
            </a:r>
          </a:p>
          <a:p>
            <a:pPr>
              <a:buNone/>
            </a:pPr>
            <a:r>
              <a:rPr lang="nl-NL" dirty="0" smtClean="0"/>
              <a:t>	met een absoluut vorst: Lodewijk XVI</a:t>
            </a:r>
          </a:p>
          <a:p>
            <a:endParaRPr lang="nl-NL" dirty="0" smtClean="0"/>
          </a:p>
          <a:p>
            <a:endParaRPr lang="nl-NL" dirty="0"/>
          </a:p>
        </p:txBody>
      </p:sp>
      <p:pic>
        <p:nvPicPr>
          <p:cNvPr id="4" name="Picture 3" descr="3standen.jpg"/>
          <p:cNvPicPr>
            <a:picLocks noChangeAspect="1"/>
          </p:cNvPicPr>
          <p:nvPr/>
        </p:nvPicPr>
        <p:blipFill>
          <a:blip r:embed="rId2" cstate="print"/>
          <a:stretch>
            <a:fillRect/>
          </a:stretch>
        </p:blipFill>
        <p:spPr>
          <a:xfrm>
            <a:off x="5796136" y="2636912"/>
            <a:ext cx="2998156" cy="4007536"/>
          </a:xfrm>
          <a:prstGeom prst="rect">
            <a:avLst/>
          </a:prstGeom>
        </p:spPr>
      </p:pic>
      <p:pic>
        <p:nvPicPr>
          <p:cNvPr id="6" name="Picture 5" descr="ANCIENRE.jpg"/>
          <p:cNvPicPr>
            <a:picLocks noChangeAspect="1"/>
          </p:cNvPicPr>
          <p:nvPr/>
        </p:nvPicPr>
        <p:blipFill>
          <a:blip r:embed="rId3" cstate="print"/>
          <a:stretch>
            <a:fillRect/>
          </a:stretch>
        </p:blipFill>
        <p:spPr>
          <a:xfrm>
            <a:off x="611560" y="2636912"/>
            <a:ext cx="3033471" cy="35725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Filosofen: Adam Smith, Montesquieu, Locke, Voltaire</a:t>
            </a:r>
            <a:br>
              <a:rPr lang="nl-NL" dirty="0" smtClean="0"/>
            </a:br>
            <a:endParaRPr lang="nl-NL" dirty="0"/>
          </a:p>
        </p:txBody>
      </p:sp>
      <p:pic>
        <p:nvPicPr>
          <p:cNvPr id="4" name="Content Placeholder 3" descr="adamsmith.jpg"/>
          <p:cNvPicPr>
            <a:picLocks noGrp="1" noChangeAspect="1"/>
          </p:cNvPicPr>
          <p:nvPr>
            <p:ph sz="quarter" idx="1"/>
          </p:nvPr>
        </p:nvPicPr>
        <p:blipFill>
          <a:blip r:embed="rId2" cstate="print"/>
          <a:stretch>
            <a:fillRect/>
          </a:stretch>
        </p:blipFill>
        <p:spPr>
          <a:xfrm>
            <a:off x="1763688" y="1052736"/>
            <a:ext cx="2830438" cy="2486553"/>
          </a:xfrm>
        </p:spPr>
      </p:pic>
      <p:pic>
        <p:nvPicPr>
          <p:cNvPr id="5" name="Picture 4" descr="montesquieu.jpg"/>
          <p:cNvPicPr>
            <a:picLocks noChangeAspect="1"/>
          </p:cNvPicPr>
          <p:nvPr/>
        </p:nvPicPr>
        <p:blipFill>
          <a:blip r:embed="rId3" cstate="print"/>
          <a:stretch>
            <a:fillRect/>
          </a:stretch>
        </p:blipFill>
        <p:spPr>
          <a:xfrm>
            <a:off x="5508104" y="692696"/>
            <a:ext cx="3145656" cy="2873436"/>
          </a:xfrm>
          <a:prstGeom prst="rect">
            <a:avLst/>
          </a:prstGeom>
        </p:spPr>
      </p:pic>
      <p:pic>
        <p:nvPicPr>
          <p:cNvPr id="6" name="Picture 5" descr="voltaire.jpg"/>
          <p:cNvPicPr>
            <a:picLocks noChangeAspect="1"/>
          </p:cNvPicPr>
          <p:nvPr/>
        </p:nvPicPr>
        <p:blipFill>
          <a:blip r:embed="rId4" cstate="print"/>
          <a:stretch>
            <a:fillRect/>
          </a:stretch>
        </p:blipFill>
        <p:spPr>
          <a:xfrm>
            <a:off x="5724128" y="3717032"/>
            <a:ext cx="2915816" cy="2777314"/>
          </a:xfrm>
          <a:prstGeom prst="rect">
            <a:avLst/>
          </a:prstGeom>
        </p:spPr>
      </p:pic>
      <p:pic>
        <p:nvPicPr>
          <p:cNvPr id="8" name="Content Placeholder 6" descr="John_Locke.jpg"/>
          <p:cNvPicPr>
            <a:picLocks noChangeAspect="1"/>
          </p:cNvPicPr>
          <p:nvPr/>
        </p:nvPicPr>
        <p:blipFill>
          <a:blip r:embed="rId5" cstate="print"/>
          <a:stretch>
            <a:fillRect/>
          </a:stretch>
        </p:blipFill>
        <p:spPr>
          <a:xfrm>
            <a:off x="827584" y="3691814"/>
            <a:ext cx="2448272" cy="31661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dachten zij?	</a:t>
            </a:r>
            <a:endParaRPr lang="nl-NL" dirty="0"/>
          </a:p>
        </p:txBody>
      </p:sp>
      <p:sp>
        <p:nvSpPr>
          <p:cNvPr id="3" name="Content Placeholder 2"/>
          <p:cNvSpPr>
            <a:spLocks noGrp="1"/>
          </p:cNvSpPr>
          <p:nvPr>
            <p:ph sz="quarter" idx="1"/>
          </p:nvPr>
        </p:nvSpPr>
        <p:spPr/>
        <p:txBody>
          <a:bodyPr/>
          <a:lstStyle/>
          <a:p>
            <a:r>
              <a:rPr lang="nl-NL" dirty="0" smtClean="0"/>
              <a:t>Adam Smith: “The wealth of nations” (de rijkdom van staten) over economische vrijheid, 1776</a:t>
            </a:r>
          </a:p>
          <a:p>
            <a:pPr lvl="1"/>
            <a:r>
              <a:rPr lang="nl-NL" dirty="0" smtClean="0"/>
              <a:t>Je eigenblang dient ook het staatsbelang, dus wees maar egoïstisch! De “onzichtbare hand” die gevormd wordt door allerlei zelfstandige handelaars zal het land de goede weg wijzen</a:t>
            </a:r>
          </a:p>
          <a:p>
            <a:pPr lvl="1"/>
            <a:endParaRPr lang="nl-NL" dirty="0"/>
          </a:p>
        </p:txBody>
      </p:sp>
      <p:pic>
        <p:nvPicPr>
          <p:cNvPr id="4" name="Content Placeholder 3" descr="adamsmith.jpg"/>
          <p:cNvPicPr>
            <a:picLocks noChangeAspect="1"/>
          </p:cNvPicPr>
          <p:nvPr/>
        </p:nvPicPr>
        <p:blipFill>
          <a:blip r:embed="rId2" cstate="print"/>
          <a:stretch>
            <a:fillRect/>
          </a:stretch>
        </p:blipFill>
        <p:spPr>
          <a:xfrm>
            <a:off x="5652120" y="3717032"/>
            <a:ext cx="2830438" cy="248655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110</TotalTime>
  <Words>895</Words>
  <Application>Microsoft Office PowerPoint</Application>
  <PresentationFormat>Diavoorstelling (4:3)</PresentationFormat>
  <Paragraphs>93</Paragraphs>
  <Slides>25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Century Schoolbook</vt:lpstr>
      <vt:lpstr>Wingdings</vt:lpstr>
      <vt:lpstr>Wingdings 2</vt:lpstr>
      <vt:lpstr>Oriel</vt:lpstr>
      <vt:lpstr>1600-1700 Tijd van Regenten en vorsten 1700-1800 Tijd van Pruiken en revoluties</vt:lpstr>
      <vt:lpstr>Engeland</vt:lpstr>
      <vt:lpstr>De Engelsen zijn o.a. Anglicaans!</vt:lpstr>
      <vt:lpstr>Voor en tijdens 1688</vt:lpstr>
      <vt:lpstr>De Nederlanden zijn in oorlog met Frankrijk</vt:lpstr>
      <vt:lpstr>Stuivertje verwisselen</vt:lpstr>
      <vt:lpstr>1789: Frankrijk en de revolutie</vt:lpstr>
      <vt:lpstr>Filosofen: Adam Smith, Montesquieu, Locke, Voltaire </vt:lpstr>
      <vt:lpstr>Wat dachten zij? </vt:lpstr>
      <vt:lpstr>Charles de Secondat, baron de La Brède et de Montesquieu</vt:lpstr>
      <vt:lpstr>John Locke: het sociaal contract</vt:lpstr>
      <vt:lpstr>Voltaire</vt:lpstr>
      <vt:lpstr>1789: wat gebeurde er allemaal?</vt:lpstr>
      <vt:lpstr>14 juli 1789: bestorming van de Bastille</vt:lpstr>
      <vt:lpstr>Verklaring van de rechten van de mens en de burger</vt:lpstr>
      <vt:lpstr>Grondwet in 1791 klaar</vt:lpstr>
      <vt:lpstr>1792: Verkiezingen schaffen de koning af</vt:lpstr>
      <vt:lpstr>Guillotine</vt:lpstr>
      <vt:lpstr>Door deze “koningsmoord” oorlog met omringende landen</vt:lpstr>
      <vt:lpstr>Wat heeft de Verlichting met de Franse revolutie te maken gehad?</vt:lpstr>
      <vt:lpstr>Napoleon Bonaparte: 1780- 1821</vt:lpstr>
      <vt:lpstr>Legerleider   Keizer</vt:lpstr>
      <vt:lpstr>Einde van deze keizer</vt:lpstr>
      <vt:lpstr>Waar was Nappie de baas in Europa?</vt:lpstr>
      <vt:lpstr>Nederland: Koning Lodewijk Napoleon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1600-1700 Tijd van Regenten en vorsten 1700-1800 Tijd van Pruiken en revoluties</dc:title>
  <dc:creator>Krista</dc:creator>
  <cp:lastModifiedBy>Harte (HRE)</cp:lastModifiedBy>
  <cp:revision>8</cp:revision>
  <dcterms:created xsi:type="dcterms:W3CDTF">2014-02-16T14:50:43Z</dcterms:created>
  <dcterms:modified xsi:type="dcterms:W3CDTF">2015-01-24T13:19:14Z</dcterms:modified>
</cp:coreProperties>
</file>