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8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5" autoAdjust="0"/>
    <p:restoredTop sz="94660"/>
  </p:normalViewPr>
  <p:slideViewPr>
    <p:cSldViewPr>
      <p:cViewPr>
        <p:scale>
          <a:sx n="70" d="100"/>
          <a:sy n="70" d="100"/>
        </p:scale>
        <p:origin x="-138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0E2FF-1645-4A4F-A7D6-AB605860FEA2}" type="datetimeFigureOut">
              <a:rPr lang="nl-NL" smtClean="0"/>
              <a:t>25-3-2014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724E6C-D000-4A21-890A-8DECC9ABA03B}" type="slidenum">
              <a:rPr lang="nl-NL" smtClean="0"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24E6C-D000-4A21-890A-8DECC9ABA03B}" type="slidenum">
              <a:rPr lang="nl-NL" smtClean="0"/>
              <a:t>2</a:t>
            </a:fld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24E6C-D000-4A21-890A-8DECC9ABA03B}" type="slidenum">
              <a:rPr lang="nl-NL" smtClean="0"/>
              <a:t>24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het opmaakprofiel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pPr/>
              <a:t>25-3-2014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het opmaakprofiel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pPr/>
              <a:t>25-3-2014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het opmaakprofiel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pPr/>
              <a:t>25-3-2014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het opmaakprofiel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pPr/>
              <a:t>25-3-2014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het opmaakprofiel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opmaakprofielen van de modeltekst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pPr/>
              <a:t>25-3-2014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het opmaakprofiel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pPr/>
              <a:t>25-3-2014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het opmaakprofiel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opmaakprofielen van de modeltekst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opmaakprofielen van de modeltekst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pPr/>
              <a:t>25-3-2014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het opmaakprofiel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pPr/>
              <a:t>25-3-2014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pPr/>
              <a:t>25-3-2014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het opmaakprofiel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opmaakprofielen van de modeltekst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pPr/>
              <a:t>25-3-2014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het opmaakprofiel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opmaakprofielen van de modeltekst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pPr/>
              <a:t>25-3-2014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het opmaakprofiel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8F0FA-503B-447F-A02E-6BF1D880434F}" type="datetimeFigureOut">
              <a:rPr lang="nl-NL" smtClean="0"/>
              <a:pPr/>
              <a:t>25-3-2014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E7185-A582-4542-8FF0-969B3F80C0A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3xl57912lrz22xfysm4fg78whew.wpengine.netdna-cdn.com/wp-content/uploads/2014/03/IMG_28261-833x3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3068960"/>
            <a:ext cx="9863342" cy="3789040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1772816"/>
            <a:ext cx="8496944" cy="1872208"/>
          </a:xfrm>
        </p:spPr>
        <p:txBody>
          <a:bodyPr/>
          <a:lstStyle/>
          <a:p>
            <a:r>
              <a:rPr lang="nl-NL" dirty="0" smtClean="0"/>
              <a:t>Exterieur beoordelen</a:t>
            </a:r>
            <a:endParaRPr lang="nl-NL" dirty="0"/>
          </a:p>
        </p:txBody>
      </p:sp>
      <p:cxnSp>
        <p:nvCxnSpPr>
          <p:cNvPr id="6" name="Rechte verbindingslijn 5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5: Halsrichting	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820688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nl-NL" dirty="0" smtClean="0"/>
              <a:t> Afwijking – diep uit de borst</a:t>
            </a:r>
            <a:endParaRPr lang="nl-NL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204864"/>
            <a:ext cx="5832648" cy="4459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6: </a:t>
            </a:r>
            <a:r>
              <a:rPr lang="nl-NL" dirty="0" err="1" smtClean="0"/>
              <a:t>Halsbespiering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24744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nl-NL" dirty="0" smtClean="0"/>
              <a:t> De mate van </a:t>
            </a:r>
            <a:r>
              <a:rPr lang="nl-NL" dirty="0" err="1" smtClean="0"/>
              <a:t>bespiering</a:t>
            </a:r>
            <a:r>
              <a:rPr lang="nl-NL" dirty="0" smtClean="0"/>
              <a:t> van de hals, nadruk op de bovenlijn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068960"/>
            <a:ext cx="8447034" cy="3050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Rechte verbindingslijn 5"/>
          <p:cNvCxnSpPr/>
          <p:nvPr/>
        </p:nvCxnSpPr>
        <p:spPr>
          <a:xfrm>
            <a:off x="899592" y="3356992"/>
            <a:ext cx="792088" cy="4320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Rechte verbindingslijn 6"/>
          <p:cNvCxnSpPr/>
          <p:nvPr/>
        </p:nvCxnSpPr>
        <p:spPr>
          <a:xfrm>
            <a:off x="3635896" y="3429000"/>
            <a:ext cx="792088" cy="4320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>
            <a:off x="6372200" y="3501008"/>
            <a:ext cx="864096" cy="4320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6: </a:t>
            </a:r>
            <a:r>
              <a:rPr lang="nl-NL" dirty="0" err="1" smtClean="0"/>
              <a:t>Halsbespiering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08719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nl-NL" dirty="0" smtClean="0"/>
              <a:t> Afwijking - onderhals</a:t>
            </a:r>
            <a:endParaRPr lang="nl-NL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348880"/>
            <a:ext cx="5164088" cy="428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2348880"/>
            <a:ext cx="23622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7: Hoogte schoft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80728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nl-NL" dirty="0" smtClean="0"/>
              <a:t> Gemeten vanaf hoogste punt van de schoft tot laagste punt van de schoft</a:t>
            </a:r>
          </a:p>
          <a:p>
            <a:pPr>
              <a:buNone/>
            </a:pPr>
            <a:endParaRPr lang="nl-NL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708920"/>
            <a:ext cx="8142140" cy="2644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Rechte verbindingslijn met pijl 15"/>
          <p:cNvCxnSpPr/>
          <p:nvPr/>
        </p:nvCxnSpPr>
        <p:spPr>
          <a:xfrm flipV="1">
            <a:off x="1763688" y="3068960"/>
            <a:ext cx="0" cy="288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Rechte verbindingslijn met pijl 17"/>
          <p:cNvCxnSpPr/>
          <p:nvPr/>
        </p:nvCxnSpPr>
        <p:spPr>
          <a:xfrm flipV="1">
            <a:off x="4499992" y="3140968"/>
            <a:ext cx="0" cy="2160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Rechte verbindingslijn met pijl 19"/>
          <p:cNvCxnSpPr/>
          <p:nvPr/>
        </p:nvCxnSpPr>
        <p:spPr>
          <a:xfrm flipV="1">
            <a:off x="7236296" y="3284984"/>
            <a:ext cx="0" cy="1440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8: Schouderligging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24743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nl-NL" dirty="0" smtClean="0"/>
              <a:t> De hoek die het schouderblad maakt met de horizontaal</a:t>
            </a:r>
            <a:endParaRPr lang="nl-NL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996952"/>
            <a:ext cx="8594956" cy="303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Rechte verbindingslijn 5"/>
          <p:cNvCxnSpPr/>
          <p:nvPr/>
        </p:nvCxnSpPr>
        <p:spPr>
          <a:xfrm>
            <a:off x="1115616" y="4149080"/>
            <a:ext cx="208823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Rechte verbindingslijn 6"/>
          <p:cNvCxnSpPr/>
          <p:nvPr/>
        </p:nvCxnSpPr>
        <p:spPr>
          <a:xfrm>
            <a:off x="3851920" y="4221088"/>
            <a:ext cx="208823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>
            <a:off x="6660232" y="4293096"/>
            <a:ext cx="208823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9: Verloop rug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110872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nl-NL" dirty="0" smtClean="0"/>
              <a:t> Verloop van de bovenlijn van schoft tot lendenen </a:t>
            </a:r>
            <a:endParaRPr lang="nl-NL" dirty="0"/>
          </a:p>
        </p:txBody>
      </p:sp>
      <p:pic>
        <p:nvPicPr>
          <p:cNvPr id="26628" name="Picture 4" descr="Afbeelding"/>
          <p:cNvPicPr>
            <a:picLocks noChangeAspect="1" noChangeArrowheads="1"/>
          </p:cNvPicPr>
          <p:nvPr/>
        </p:nvPicPr>
        <p:blipFill>
          <a:blip r:embed="rId2" cstate="print"/>
          <a:srcRect l="43679"/>
          <a:stretch>
            <a:fillRect/>
          </a:stretch>
        </p:blipFill>
        <p:spPr bwMode="auto">
          <a:xfrm>
            <a:off x="6516216" y="4581128"/>
            <a:ext cx="2414042" cy="2857500"/>
          </a:xfrm>
          <a:prstGeom prst="rect">
            <a:avLst/>
          </a:prstGeom>
          <a:noFill/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348880"/>
            <a:ext cx="7954946" cy="2697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hoek 5"/>
          <p:cNvSpPr/>
          <p:nvPr/>
        </p:nvSpPr>
        <p:spPr>
          <a:xfrm>
            <a:off x="4283968" y="2852936"/>
            <a:ext cx="432048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1547664" y="2852936"/>
            <a:ext cx="432048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/>
          <p:cNvSpPr/>
          <p:nvPr/>
        </p:nvSpPr>
        <p:spPr>
          <a:xfrm>
            <a:off x="6948264" y="2852936"/>
            <a:ext cx="36004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10: Verloop lendenen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864096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nl-NL" dirty="0" smtClean="0"/>
              <a:t> Lendenen bevinden zich tussen achterhand en rug</a:t>
            </a:r>
          </a:p>
          <a:p>
            <a:pPr>
              <a:buFont typeface="Wingdings" pitchFamily="2" charset="2"/>
              <a:buChar char="Ø"/>
            </a:pPr>
            <a:r>
              <a:rPr lang="nl-NL" dirty="0" smtClean="0"/>
              <a:t> Belangrijke verbinding</a:t>
            </a:r>
            <a:endParaRPr lang="nl-NL" dirty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132856"/>
            <a:ext cx="6408712" cy="4562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al 6"/>
          <p:cNvSpPr/>
          <p:nvPr/>
        </p:nvSpPr>
        <p:spPr>
          <a:xfrm>
            <a:off x="4644008" y="2852936"/>
            <a:ext cx="72008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nl-NL" dirty="0" smtClean="0"/>
              <a:t>10: Verloop lendenen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525963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nl-NL" dirty="0" smtClean="0"/>
              <a:t> Verloop van de bovenlijn van rug tot kruis</a:t>
            </a:r>
          </a:p>
          <a:p>
            <a:pPr>
              <a:buFont typeface="Wingdings" pitchFamily="2" charset="2"/>
              <a:buChar char="Ø"/>
            </a:pPr>
            <a:endParaRPr lang="nl-NL" dirty="0" smtClean="0"/>
          </a:p>
          <a:p>
            <a:pPr>
              <a:buFont typeface="Wingdings" pitchFamily="2" charset="2"/>
              <a:buChar char="Ø"/>
            </a:pPr>
            <a:endParaRPr lang="nl-NL" dirty="0" smtClean="0"/>
          </a:p>
          <a:p>
            <a:pPr>
              <a:buFont typeface="Wingdings" pitchFamily="2" charset="2"/>
              <a:buChar char="Ø"/>
            </a:pPr>
            <a:endParaRPr lang="nl-NL" dirty="0" smtClean="0"/>
          </a:p>
          <a:p>
            <a:pPr>
              <a:buFont typeface="Wingdings" pitchFamily="2" charset="2"/>
              <a:buChar char="Ø"/>
            </a:pPr>
            <a:endParaRPr lang="nl-NL" dirty="0" smtClean="0"/>
          </a:p>
          <a:p>
            <a:pPr>
              <a:buFont typeface="Wingdings" pitchFamily="2" charset="2"/>
              <a:buChar char="Ø"/>
            </a:pPr>
            <a:r>
              <a:rPr lang="nl-NL" dirty="0" smtClean="0"/>
              <a:t> Afwijking – karperrug</a:t>
            </a:r>
          </a:p>
          <a:p>
            <a:pPr>
              <a:buFont typeface="Wingdings" pitchFamily="2" charset="2"/>
              <a:buChar char="Ø"/>
            </a:pPr>
            <a:endParaRPr lang="nl-NL" dirty="0" smtClean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12776"/>
            <a:ext cx="691515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826967"/>
            <a:ext cx="3777133" cy="303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hoek 5"/>
          <p:cNvSpPr/>
          <p:nvPr/>
        </p:nvSpPr>
        <p:spPr>
          <a:xfrm>
            <a:off x="2195736" y="1772816"/>
            <a:ext cx="28803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4572000" y="1772816"/>
            <a:ext cx="288032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/>
          <p:cNvSpPr/>
          <p:nvPr/>
        </p:nvSpPr>
        <p:spPr>
          <a:xfrm>
            <a:off x="6948264" y="1772816"/>
            <a:ext cx="288032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/>
          <p:cNvSpPr/>
          <p:nvPr/>
        </p:nvSpPr>
        <p:spPr>
          <a:xfrm>
            <a:off x="6948264" y="4293096"/>
            <a:ext cx="504056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11: Kruisligging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24744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nl-NL" dirty="0" smtClean="0"/>
              <a:t> De hoek die tussen bovenkant heupbeen en bovenkant van </a:t>
            </a:r>
            <a:r>
              <a:rPr lang="nl-NL" dirty="0" err="1" smtClean="0"/>
              <a:t>zitbeenknobbel</a:t>
            </a:r>
            <a:r>
              <a:rPr lang="nl-NL" dirty="0" smtClean="0"/>
              <a:t> maakt. (lijn)</a:t>
            </a:r>
            <a:endParaRPr lang="nl-NL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520" y="3068960"/>
            <a:ext cx="802791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Rechte verbindingslijn 5"/>
          <p:cNvCxnSpPr/>
          <p:nvPr/>
        </p:nvCxnSpPr>
        <p:spPr>
          <a:xfrm>
            <a:off x="1979712" y="3284984"/>
            <a:ext cx="864096" cy="7920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Rechte verbindingslijn 6"/>
          <p:cNvCxnSpPr/>
          <p:nvPr/>
        </p:nvCxnSpPr>
        <p:spPr>
          <a:xfrm>
            <a:off x="4355976" y="3284984"/>
            <a:ext cx="1224136" cy="7920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Rechte verbindingslijn 9"/>
          <p:cNvCxnSpPr/>
          <p:nvPr/>
        </p:nvCxnSpPr>
        <p:spPr>
          <a:xfrm>
            <a:off x="6948264" y="3429000"/>
            <a:ext cx="1440160" cy="5760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12: Kruislengte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84784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nl-NL" dirty="0" smtClean="0"/>
              <a:t> De lengte, gemeten vanaf de voorkant van het heupbeen tot aan de achterkant van de </a:t>
            </a:r>
            <a:r>
              <a:rPr lang="nl-NL" dirty="0" err="1" smtClean="0"/>
              <a:t>zitbeenknobbel</a:t>
            </a:r>
            <a:endParaRPr lang="nl-NL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226544"/>
            <a:ext cx="8236922" cy="3139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Doel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25963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nl-NL" dirty="0" smtClean="0"/>
              <a:t> Jullie kunnen het exterieur van het paard om een correcte manier beoordelen</a:t>
            </a:r>
          </a:p>
          <a:p>
            <a:pPr>
              <a:buFont typeface="Wingdings" pitchFamily="2" charset="2"/>
              <a:buChar char="Ø"/>
            </a:pPr>
            <a:r>
              <a:rPr lang="nl-NL" dirty="0" smtClean="0"/>
              <a:t> </a:t>
            </a:r>
            <a:r>
              <a:rPr lang="nl-NL" dirty="0" smtClean="0"/>
              <a:t>Jullie zijn in staat om dit toe te lichten, eventueel aan de hand van voorbeelden bij een paard</a:t>
            </a:r>
            <a:endParaRPr lang="nl-NL" dirty="0"/>
          </a:p>
        </p:txBody>
      </p:sp>
      <p:pic>
        <p:nvPicPr>
          <p:cNvPr id="43012" name="Picture 4" descr="http://www.staleurocommerce.nl/nl/bin/a0ff0f94-0b27-402d-9ce5-7c0ec5d23613/Namelu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3284984"/>
            <a:ext cx="4476750" cy="44767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36912"/>
            <a:ext cx="5868144" cy="346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nl-NL" dirty="0" smtClean="0"/>
              <a:t>13: Stand van het voorbeen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3384376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nl-NL" dirty="0" smtClean="0"/>
              <a:t> De hoek die de lengteassen door de onderarm en de pijp met elkaar maken</a:t>
            </a:r>
          </a:p>
          <a:p>
            <a:pPr>
              <a:buFont typeface="Wingdings" pitchFamily="2" charset="2"/>
              <a:buChar char="Ø"/>
            </a:pPr>
            <a:r>
              <a:rPr lang="nl-NL" dirty="0" smtClean="0"/>
              <a:t> Van opzij beoordeeld</a:t>
            </a:r>
          </a:p>
          <a:p>
            <a:pPr>
              <a:buNone/>
            </a:pPr>
            <a:endParaRPr lang="nl-NL" dirty="0"/>
          </a:p>
        </p:txBody>
      </p:sp>
      <p:pic>
        <p:nvPicPr>
          <p:cNvPr id="1029" name="Picture 5" descr="https://www.bva-auctions.com/static/auctions/9665/lots/640x480/1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3882560"/>
            <a:ext cx="3892868" cy="2975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4114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nl-NL" dirty="0" smtClean="0"/>
              <a:t>13: Stand van het voorbeen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987824" y="908720"/>
            <a:ext cx="8229600" cy="1224136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nl-NL" dirty="0" smtClean="0"/>
              <a:t> Afwijkingen – Ingesnoerde pijp</a:t>
            </a:r>
            <a:br>
              <a:rPr lang="nl-NL" dirty="0" smtClean="0"/>
            </a:br>
            <a:r>
              <a:rPr lang="nl-NL" dirty="0" smtClean="0"/>
              <a:t>			</a:t>
            </a:r>
            <a:r>
              <a:rPr lang="nl-NL" dirty="0" err="1" smtClean="0"/>
              <a:t>Onderstandig</a:t>
            </a:r>
            <a:endParaRPr lang="nl-NL" dirty="0" smtClean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 t="2293"/>
          <a:stretch>
            <a:fillRect/>
          </a:stretch>
        </p:blipFill>
        <p:spPr bwMode="auto">
          <a:xfrm>
            <a:off x="2649717" y="3789040"/>
            <a:ext cx="6494283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nl-NL" dirty="0" smtClean="0"/>
              <a:t>14: Stand van de achterbenen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1756792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nl-NL" dirty="0" smtClean="0"/>
              <a:t> De hoek die de lengteassen door de schenkel en de pijp met elkaar maken</a:t>
            </a:r>
          </a:p>
          <a:p>
            <a:pPr>
              <a:buFont typeface="Wingdings" pitchFamily="2" charset="2"/>
              <a:buChar char="Ø"/>
            </a:pPr>
            <a:r>
              <a:rPr lang="nl-NL" dirty="0" smtClean="0"/>
              <a:t> </a:t>
            </a:r>
            <a:r>
              <a:rPr lang="nl-NL" dirty="0" smtClean="0"/>
              <a:t>Van opzijn beoordeeld</a:t>
            </a:r>
            <a:endParaRPr lang="nl-NL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412776"/>
            <a:ext cx="3305175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080"/>
            <a:ext cx="6782779" cy="2292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nl-NL" dirty="0" smtClean="0"/>
              <a:t>14: Stand van de achterbenen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1612776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nl-NL" dirty="0" smtClean="0"/>
              <a:t> Afwijkingen – </a:t>
            </a:r>
            <a:r>
              <a:rPr lang="nl-NL" dirty="0" err="1" smtClean="0"/>
              <a:t>Koehakkige</a:t>
            </a:r>
            <a:r>
              <a:rPr lang="nl-NL" dirty="0" smtClean="0"/>
              <a:t> stand – Ingestoken pijp – Afwijkend spronggewricht – Afwijkend kniegewricht</a:t>
            </a:r>
            <a:endParaRPr lang="nl-NL" dirty="0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492896"/>
            <a:ext cx="645795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15: Kootstand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80728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nl-NL" dirty="0" smtClean="0"/>
              <a:t> De hoek die de koten van de voorbenen met de horizontaal maken</a:t>
            </a:r>
            <a:endParaRPr lang="nl-NL" dirty="0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3046883"/>
            <a:ext cx="7200800" cy="3136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Rechte verbindingslijn 6"/>
          <p:cNvCxnSpPr/>
          <p:nvPr/>
        </p:nvCxnSpPr>
        <p:spPr>
          <a:xfrm flipV="1">
            <a:off x="1043608" y="5013176"/>
            <a:ext cx="648072" cy="4320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Rechte verbindingslijn 9"/>
          <p:cNvCxnSpPr/>
          <p:nvPr/>
        </p:nvCxnSpPr>
        <p:spPr>
          <a:xfrm flipV="1">
            <a:off x="3707904" y="4869160"/>
            <a:ext cx="504056" cy="6480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Rechte verbindingslijn 11"/>
          <p:cNvCxnSpPr/>
          <p:nvPr/>
        </p:nvCxnSpPr>
        <p:spPr>
          <a:xfrm flipV="1">
            <a:off x="6156176" y="4869160"/>
            <a:ext cx="288032" cy="7200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803582"/>
            <a:ext cx="7311363" cy="3054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nl-NL" dirty="0" smtClean="0"/>
              <a:t>16: Hoefvorm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331236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nl-NL" dirty="0" smtClean="0"/>
              <a:t> Verhouding tussen de kroonrand en draagvlakrand.</a:t>
            </a:r>
          </a:p>
          <a:p>
            <a:pPr>
              <a:buFont typeface="Wingdings" pitchFamily="2" charset="2"/>
              <a:buChar char="Ø"/>
            </a:pPr>
            <a:r>
              <a:rPr lang="nl-NL" dirty="0" smtClean="0"/>
              <a:t> </a:t>
            </a:r>
            <a:r>
              <a:rPr lang="nl-NL" dirty="0" smtClean="0"/>
              <a:t>Aan voorzijde voorhoeven beoordeeld</a:t>
            </a:r>
          </a:p>
          <a:p>
            <a:pPr>
              <a:buFont typeface="Wingdings" pitchFamily="2" charset="2"/>
              <a:buChar char="Ø"/>
            </a:pPr>
            <a:r>
              <a:rPr lang="nl-NL" dirty="0" smtClean="0"/>
              <a:t> </a:t>
            </a:r>
            <a:r>
              <a:rPr lang="nl-NL" dirty="0" smtClean="0"/>
              <a:t>Afwijking – ongelijke hoefvorm</a:t>
            </a:r>
          </a:p>
          <a:p>
            <a:pPr lvl="1">
              <a:buFont typeface="Wingdings" pitchFamily="2" charset="2"/>
              <a:buChar char="Ø"/>
            </a:pPr>
            <a:r>
              <a:rPr lang="nl-NL" dirty="0" smtClean="0"/>
              <a:t> </a:t>
            </a:r>
            <a:r>
              <a:rPr lang="nl-NL" dirty="0" smtClean="0"/>
              <a:t>Smalle hoef wordt als afwijkend beschouwd</a:t>
            </a:r>
          </a:p>
          <a:p>
            <a:pPr lvl="1">
              <a:buFont typeface="Wingdings" pitchFamily="2" charset="2"/>
              <a:buChar char="Ø"/>
            </a:pPr>
            <a:r>
              <a:rPr lang="nl-NL" dirty="0" smtClean="0"/>
              <a:t> </a:t>
            </a:r>
            <a:r>
              <a:rPr lang="nl-NL" dirty="0" smtClean="0"/>
              <a:t>Normale hoef wordt beoordeeld</a:t>
            </a:r>
          </a:p>
          <a:p>
            <a:pPr>
              <a:buNone/>
            </a:pPr>
            <a:endParaRPr lang="nl-NL" dirty="0" smtClean="0"/>
          </a:p>
          <a:p>
            <a:pPr>
              <a:buNone/>
            </a:pPr>
            <a:endParaRPr lang="nl-NL" dirty="0" smtClean="0"/>
          </a:p>
          <a:p>
            <a:pPr>
              <a:buNone/>
            </a:pP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Picture 5" descr="Afbeelding"/>
          <p:cNvPicPr>
            <a:picLocks noChangeAspect="1" noChangeArrowheads="1"/>
          </p:cNvPicPr>
          <p:nvPr/>
        </p:nvPicPr>
        <p:blipFill>
          <a:blip r:embed="rId2" cstate="print"/>
          <a:srcRect t="17415" b="35028"/>
          <a:stretch>
            <a:fillRect/>
          </a:stretch>
        </p:blipFill>
        <p:spPr bwMode="auto">
          <a:xfrm>
            <a:off x="3286125" y="4769768"/>
            <a:ext cx="5857875" cy="2088232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/>
          <a:lstStyle/>
          <a:p>
            <a:r>
              <a:rPr lang="nl-NL" dirty="0" smtClean="0"/>
              <a:t>17: Verzenen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2620888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nl-NL" dirty="0" smtClean="0"/>
              <a:t> De hoogte van de verzenen aan de voorhoef, oftewel de afstand tussen bodem en kroonrand</a:t>
            </a:r>
          </a:p>
          <a:p>
            <a:pPr>
              <a:buFont typeface="Wingdings" pitchFamily="2" charset="2"/>
              <a:buChar char="Ø"/>
            </a:pPr>
            <a:r>
              <a:rPr lang="nl-NL" dirty="0" smtClean="0"/>
              <a:t> </a:t>
            </a:r>
            <a:r>
              <a:rPr lang="nl-NL" dirty="0" smtClean="0"/>
              <a:t>Afwijking – Ongelijke verzenen</a:t>
            </a:r>
            <a:endParaRPr lang="nl-NL" dirty="0"/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852936"/>
            <a:ext cx="6734175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nl-NL" dirty="0" smtClean="0"/>
              <a:t>18: Kwaliteit beenwerk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2044824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nl-NL" dirty="0" smtClean="0"/>
              <a:t> De mate van droogheid van de benen</a:t>
            </a:r>
          </a:p>
          <a:p>
            <a:pPr>
              <a:buFont typeface="Wingdings" pitchFamily="2" charset="2"/>
              <a:buChar char="Ø"/>
            </a:pPr>
            <a:r>
              <a:rPr lang="nl-NL" dirty="0" smtClean="0"/>
              <a:t> </a:t>
            </a:r>
            <a:r>
              <a:rPr lang="nl-NL" dirty="0" smtClean="0"/>
              <a:t>Beoordeeld aan de achterbenen</a:t>
            </a:r>
          </a:p>
          <a:p>
            <a:pPr lvl="1">
              <a:buFont typeface="Wingdings" pitchFamily="2" charset="2"/>
              <a:buChar char="Ø"/>
            </a:pPr>
            <a:r>
              <a:rPr lang="nl-NL" dirty="0" smtClean="0"/>
              <a:t> </a:t>
            </a:r>
            <a:r>
              <a:rPr lang="nl-NL" dirty="0" smtClean="0"/>
              <a:t>Knie – sprong – kogel 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3009900"/>
            <a:ext cx="6962775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19: Omvang beenwerk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72816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nl-NL" dirty="0" smtClean="0"/>
              <a:t> Omvang van het beenwerk</a:t>
            </a:r>
          </a:p>
          <a:p>
            <a:pPr>
              <a:buFont typeface="Wingdings" pitchFamily="2" charset="2"/>
              <a:buChar char="Ø"/>
            </a:pPr>
            <a:r>
              <a:rPr lang="nl-NL" dirty="0" smtClean="0"/>
              <a:t> </a:t>
            </a:r>
            <a:r>
              <a:rPr lang="nl-NL" dirty="0" smtClean="0"/>
              <a:t>Inclusief grootte v/d gewrichten in relatie tot de bovenbouw van het paard</a:t>
            </a:r>
            <a:endParaRPr lang="nl-NL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460" y="3501008"/>
            <a:ext cx="8218188" cy="2942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Opdracht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nl-NL" dirty="0" smtClean="0"/>
              <a:t> Maak 2 tallen</a:t>
            </a:r>
          </a:p>
          <a:p>
            <a:pPr>
              <a:buFont typeface="Wingdings" pitchFamily="2" charset="2"/>
              <a:buChar char="Ø"/>
            </a:pPr>
            <a:r>
              <a:rPr lang="nl-NL" dirty="0" smtClean="0"/>
              <a:t> </a:t>
            </a:r>
            <a:r>
              <a:rPr lang="nl-NL" dirty="0" smtClean="0"/>
              <a:t>1 houdt het paard vast, de ander beoordeeld het paard volgens het </a:t>
            </a:r>
            <a:r>
              <a:rPr lang="nl-NL" dirty="0" err="1" smtClean="0"/>
              <a:t>linear</a:t>
            </a:r>
            <a:r>
              <a:rPr lang="nl-NL" dirty="0" smtClean="0"/>
              <a:t> score formulier</a:t>
            </a:r>
          </a:p>
          <a:p>
            <a:pPr>
              <a:buFont typeface="Wingdings" pitchFamily="2" charset="2"/>
              <a:buChar char="Ø"/>
            </a:pPr>
            <a:r>
              <a:rPr lang="nl-NL" dirty="0" smtClean="0"/>
              <a:t> </a:t>
            </a:r>
            <a:r>
              <a:rPr lang="nl-NL" dirty="0" smtClean="0"/>
              <a:t>Daarna worden de paarden gewisseld, net als de ‘vasthouder en de beoordelaar’</a:t>
            </a:r>
          </a:p>
          <a:p>
            <a:pPr>
              <a:buFont typeface="Wingdings" pitchFamily="2" charset="2"/>
              <a:buChar char="Ø"/>
            </a:pPr>
            <a:r>
              <a:rPr lang="nl-NL" dirty="0" smtClean="0"/>
              <a:t> </a:t>
            </a:r>
            <a:r>
              <a:rPr lang="nl-NL" dirty="0" smtClean="0"/>
              <a:t>Gezamenlijk nabespreken 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IMG_93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1973" t="3814" r="9596" b="2317"/>
          <a:stretch>
            <a:fillRect/>
          </a:stretch>
        </p:blipFill>
        <p:spPr>
          <a:xfrm>
            <a:off x="3491880" y="0"/>
            <a:ext cx="5508104" cy="4923912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400300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24"/>
            <a:ext cx="2390775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5049480"/>
            <a:ext cx="2304256" cy="1808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5057775"/>
            <a:ext cx="10858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0272" y="5445224"/>
            <a:ext cx="11239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hthoek 14"/>
          <p:cNvSpPr/>
          <p:nvPr/>
        </p:nvSpPr>
        <p:spPr>
          <a:xfrm>
            <a:off x="6444208" y="0"/>
            <a:ext cx="2699792" cy="90872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Tekstvak 15"/>
          <p:cNvSpPr txBox="1"/>
          <p:nvPr/>
        </p:nvSpPr>
        <p:spPr>
          <a:xfrm>
            <a:off x="6588224" y="188640"/>
            <a:ext cx="2555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/>
              <a:t>19 kenmerken</a:t>
            </a:r>
            <a:endParaRPr lang="nl-NL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1: Rompmodel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1277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nl-NL" dirty="0" smtClean="0"/>
              <a:t> Lengte gelijk aan hoogte: Vierkantsmodel</a:t>
            </a:r>
          </a:p>
          <a:p>
            <a:pPr>
              <a:buFont typeface="Wingdings" pitchFamily="2" charset="2"/>
              <a:buChar char="Ø"/>
            </a:pPr>
            <a:r>
              <a:rPr lang="nl-NL" dirty="0" smtClean="0"/>
              <a:t> Lengte groter dan hoogte: Rechthoeksmodel </a:t>
            </a:r>
            <a:endParaRPr lang="nl-NL" dirty="0"/>
          </a:p>
        </p:txBody>
      </p:sp>
      <p:pic>
        <p:nvPicPr>
          <p:cNvPr id="15362" name="Picture 2" descr="C:\Users\Schuurmans\Pictures\exterieur\IMG_9307.JPG"/>
          <p:cNvPicPr>
            <a:picLocks noChangeAspect="1" noChangeArrowheads="1"/>
          </p:cNvPicPr>
          <p:nvPr/>
        </p:nvPicPr>
        <p:blipFill>
          <a:blip r:embed="rId2" cstate="print"/>
          <a:srcRect l="9838" t="33131" b="21533"/>
          <a:stretch>
            <a:fillRect/>
          </a:stretch>
        </p:blipFill>
        <p:spPr bwMode="auto">
          <a:xfrm>
            <a:off x="611560" y="3284984"/>
            <a:ext cx="8244408" cy="3096344"/>
          </a:xfrm>
          <a:prstGeom prst="rect">
            <a:avLst/>
          </a:prstGeom>
          <a:noFill/>
        </p:spPr>
      </p:pic>
      <p:cxnSp>
        <p:nvCxnSpPr>
          <p:cNvPr id="6" name="Rechte verbindingslijn 5"/>
          <p:cNvCxnSpPr/>
          <p:nvPr/>
        </p:nvCxnSpPr>
        <p:spPr>
          <a:xfrm flipH="1">
            <a:off x="1835696" y="3789040"/>
            <a:ext cx="72008" cy="16561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>
            <a:off x="1403648" y="4221088"/>
            <a:ext cx="187220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Rechte verbindingslijn 13"/>
          <p:cNvCxnSpPr/>
          <p:nvPr/>
        </p:nvCxnSpPr>
        <p:spPr>
          <a:xfrm>
            <a:off x="4788024" y="3789040"/>
            <a:ext cx="0" cy="15841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Rechte verbindingslijn 15"/>
          <p:cNvCxnSpPr/>
          <p:nvPr/>
        </p:nvCxnSpPr>
        <p:spPr>
          <a:xfrm>
            <a:off x="4283968" y="4221088"/>
            <a:ext cx="16561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Rechte verbindingslijn 19"/>
          <p:cNvCxnSpPr/>
          <p:nvPr/>
        </p:nvCxnSpPr>
        <p:spPr>
          <a:xfrm>
            <a:off x="7452320" y="3861048"/>
            <a:ext cx="72008" cy="15121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Rechte verbindingslijn 21"/>
          <p:cNvCxnSpPr/>
          <p:nvPr/>
        </p:nvCxnSpPr>
        <p:spPr>
          <a:xfrm>
            <a:off x="7020272" y="4221088"/>
            <a:ext cx="151216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1: Rompmodel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nl-NL" dirty="0" smtClean="0"/>
              <a:t> </a:t>
            </a:r>
            <a:r>
              <a:rPr lang="nl-NL" dirty="0" err="1" smtClean="0"/>
              <a:t>Kortbenige</a:t>
            </a:r>
            <a:r>
              <a:rPr lang="nl-NL" dirty="0" smtClean="0"/>
              <a:t> paarden zijn snel ‘</a:t>
            </a:r>
            <a:r>
              <a:rPr lang="nl-NL" dirty="0" err="1" smtClean="0"/>
              <a:t>langgelijnd</a:t>
            </a:r>
            <a:r>
              <a:rPr lang="nl-NL" dirty="0" smtClean="0"/>
              <a:t>’</a:t>
            </a:r>
          </a:p>
          <a:p>
            <a:pPr>
              <a:buFont typeface="Wingdings" pitchFamily="2" charset="2"/>
              <a:buChar char="Ø"/>
            </a:pPr>
            <a:r>
              <a:rPr lang="nl-NL" dirty="0" smtClean="0"/>
              <a:t> Niet functioneel – minder optimale verhoudingen</a:t>
            </a:r>
          </a:p>
          <a:p>
            <a:pPr>
              <a:buFont typeface="Wingdings" pitchFamily="2" charset="2"/>
              <a:buChar char="Ø"/>
            </a:pPr>
            <a:r>
              <a:rPr lang="nl-NL" dirty="0" smtClean="0"/>
              <a:t> Lengte voorbeen niet</a:t>
            </a:r>
          </a:p>
          <a:p>
            <a:pPr>
              <a:buNone/>
            </a:pPr>
            <a:r>
              <a:rPr lang="nl-NL" dirty="0" smtClean="0"/>
              <a:t>kleiner dan rompdiepte</a:t>
            </a:r>
            <a:endParaRPr lang="nl-NL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708920"/>
            <a:ext cx="4392488" cy="3924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2: Romprichting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nl-NL" dirty="0" smtClean="0"/>
              <a:t> Richting van de romp van het paard ten opzichte van de horizontaal</a:t>
            </a:r>
          </a:p>
          <a:p>
            <a:pPr>
              <a:buFont typeface="Wingdings" pitchFamily="2" charset="2"/>
              <a:buChar char="Ø"/>
            </a:pPr>
            <a:endParaRPr lang="nl-NL" dirty="0" smtClean="0"/>
          </a:p>
          <a:p>
            <a:pPr>
              <a:buNone/>
            </a:pPr>
            <a:endParaRPr lang="nl-NL" dirty="0" smtClean="0"/>
          </a:p>
          <a:p>
            <a:pPr>
              <a:buFont typeface="Wingdings" pitchFamily="2" charset="2"/>
              <a:buChar char="Ø"/>
            </a:pPr>
            <a:endParaRPr lang="nl-NL" dirty="0" smtClean="0"/>
          </a:p>
          <a:p>
            <a:pPr>
              <a:buFont typeface="Wingdings" pitchFamily="2" charset="2"/>
              <a:buChar char="Ø"/>
            </a:pPr>
            <a:endParaRPr lang="nl-NL" dirty="0" smtClean="0"/>
          </a:p>
          <a:p>
            <a:pPr>
              <a:buFont typeface="Wingdings" pitchFamily="2" charset="2"/>
              <a:buChar char="Ø"/>
            </a:pPr>
            <a:endParaRPr lang="nl-NL" dirty="0" smtClean="0"/>
          </a:p>
          <a:p>
            <a:pPr>
              <a:buFont typeface="Wingdings" pitchFamily="2" charset="2"/>
              <a:buChar char="Ø"/>
            </a:pPr>
            <a:r>
              <a:rPr lang="nl-NL" dirty="0" smtClean="0"/>
              <a:t>Hoog -</a:t>
            </a:r>
          </a:p>
          <a:p>
            <a:pPr>
              <a:buNone/>
            </a:pPr>
            <a:r>
              <a:rPr lang="nl-NL" dirty="0" smtClean="0"/>
              <a:t>kortbenig</a:t>
            </a:r>
            <a:endParaRPr lang="nl-NL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132856"/>
            <a:ext cx="7488832" cy="2392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0775" y="4591050"/>
            <a:ext cx="6753225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troomdiagram: Alternatief proces 6"/>
          <p:cNvSpPr/>
          <p:nvPr/>
        </p:nvSpPr>
        <p:spPr>
          <a:xfrm>
            <a:off x="3851920" y="2780928"/>
            <a:ext cx="1512168" cy="288032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Stroomdiagram: Alternatief proces 7"/>
          <p:cNvSpPr/>
          <p:nvPr/>
        </p:nvSpPr>
        <p:spPr>
          <a:xfrm rot="192076">
            <a:off x="1331640" y="2780928"/>
            <a:ext cx="1512168" cy="288032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Stroomdiagram: Alternatief proces 8"/>
          <p:cNvSpPr/>
          <p:nvPr/>
        </p:nvSpPr>
        <p:spPr>
          <a:xfrm rot="21386015">
            <a:off x="6451703" y="2755674"/>
            <a:ext cx="1512168" cy="288032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1" name="Rechte verbindingslijn 10"/>
          <p:cNvCxnSpPr/>
          <p:nvPr/>
        </p:nvCxnSpPr>
        <p:spPr>
          <a:xfrm>
            <a:off x="3347864" y="4941168"/>
            <a:ext cx="0" cy="15121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Rechte verbindingslijn 11"/>
          <p:cNvCxnSpPr/>
          <p:nvPr/>
        </p:nvCxnSpPr>
        <p:spPr>
          <a:xfrm>
            <a:off x="5724128" y="5085184"/>
            <a:ext cx="0" cy="13681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4" name="Vrije vorm 33"/>
          <p:cNvSpPr/>
          <p:nvPr/>
        </p:nvSpPr>
        <p:spPr>
          <a:xfrm>
            <a:off x="5144494" y="5112689"/>
            <a:ext cx="568518" cy="7951"/>
          </a:xfrm>
          <a:custGeom>
            <a:avLst/>
            <a:gdLst>
              <a:gd name="connsiteX0" fmla="*/ 0 w 568518"/>
              <a:gd name="connsiteY0" fmla="*/ 0 h 7951"/>
              <a:gd name="connsiteX1" fmla="*/ 568518 w 568518"/>
              <a:gd name="connsiteY1" fmla="*/ 7951 h 7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8518" h="7951">
                <a:moveTo>
                  <a:pt x="0" y="0"/>
                </a:moveTo>
                <a:lnTo>
                  <a:pt x="568518" y="7951"/>
                </a:lnTo>
              </a:path>
            </a:pathLst>
          </a:cu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Vrije vorm 34"/>
          <p:cNvSpPr/>
          <p:nvPr/>
        </p:nvSpPr>
        <p:spPr>
          <a:xfrm>
            <a:off x="5148064" y="5733256"/>
            <a:ext cx="568518" cy="7951"/>
          </a:xfrm>
          <a:custGeom>
            <a:avLst/>
            <a:gdLst>
              <a:gd name="connsiteX0" fmla="*/ 0 w 568518"/>
              <a:gd name="connsiteY0" fmla="*/ 0 h 7951"/>
              <a:gd name="connsiteX1" fmla="*/ 568518 w 568518"/>
              <a:gd name="connsiteY1" fmla="*/ 7951 h 7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8518" h="7951">
                <a:moveTo>
                  <a:pt x="0" y="0"/>
                </a:moveTo>
                <a:lnTo>
                  <a:pt x="568518" y="7951"/>
                </a:lnTo>
              </a:path>
            </a:pathLst>
          </a:cu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8" name="Vrije vorm 37"/>
          <p:cNvSpPr/>
          <p:nvPr/>
        </p:nvSpPr>
        <p:spPr>
          <a:xfrm>
            <a:off x="5216056" y="6424653"/>
            <a:ext cx="508072" cy="45719"/>
          </a:xfrm>
          <a:custGeom>
            <a:avLst/>
            <a:gdLst>
              <a:gd name="connsiteX0" fmla="*/ 0 w 465151"/>
              <a:gd name="connsiteY0" fmla="*/ 0 h 0"/>
              <a:gd name="connsiteX1" fmla="*/ 465151 w 46515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5151">
                <a:moveTo>
                  <a:pt x="0" y="0"/>
                </a:moveTo>
                <a:lnTo>
                  <a:pt x="465151" y="0"/>
                </a:lnTo>
              </a:path>
            </a:pathLst>
          </a:cu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Vrije vorm 38"/>
          <p:cNvSpPr/>
          <p:nvPr/>
        </p:nvSpPr>
        <p:spPr>
          <a:xfrm>
            <a:off x="2890299" y="4985468"/>
            <a:ext cx="441298" cy="0"/>
          </a:xfrm>
          <a:custGeom>
            <a:avLst/>
            <a:gdLst>
              <a:gd name="connsiteX0" fmla="*/ 0 w 441298"/>
              <a:gd name="connsiteY0" fmla="*/ 0 h 0"/>
              <a:gd name="connsiteX1" fmla="*/ 441298 w 44129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1298">
                <a:moveTo>
                  <a:pt x="0" y="0"/>
                </a:moveTo>
                <a:lnTo>
                  <a:pt x="441298" y="0"/>
                </a:lnTo>
              </a:path>
            </a:pathLst>
          </a:cu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0" name="Vrije vorm 39"/>
          <p:cNvSpPr/>
          <p:nvPr/>
        </p:nvSpPr>
        <p:spPr>
          <a:xfrm>
            <a:off x="2858494" y="5661329"/>
            <a:ext cx="473103" cy="3975"/>
          </a:xfrm>
          <a:custGeom>
            <a:avLst/>
            <a:gdLst>
              <a:gd name="connsiteX0" fmla="*/ 0 w 473103"/>
              <a:gd name="connsiteY0" fmla="*/ 3975 h 3975"/>
              <a:gd name="connsiteX1" fmla="*/ 473103 w 473103"/>
              <a:gd name="connsiteY1" fmla="*/ 0 h 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3103" h="3975">
                <a:moveTo>
                  <a:pt x="0" y="3975"/>
                </a:moveTo>
                <a:lnTo>
                  <a:pt x="473103" y="0"/>
                </a:lnTo>
              </a:path>
            </a:pathLst>
          </a:cu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Vrije vorm 40"/>
          <p:cNvSpPr/>
          <p:nvPr/>
        </p:nvSpPr>
        <p:spPr>
          <a:xfrm>
            <a:off x="2822713" y="6428630"/>
            <a:ext cx="504908" cy="3975"/>
          </a:xfrm>
          <a:custGeom>
            <a:avLst/>
            <a:gdLst>
              <a:gd name="connsiteX0" fmla="*/ 0 w 504908"/>
              <a:gd name="connsiteY0" fmla="*/ 0 h 3975"/>
              <a:gd name="connsiteX1" fmla="*/ 504908 w 504908"/>
              <a:gd name="connsiteY1" fmla="*/ 3975 h 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4908" h="3975">
                <a:moveTo>
                  <a:pt x="0" y="0"/>
                </a:moveTo>
                <a:lnTo>
                  <a:pt x="504908" y="3975"/>
                </a:lnTo>
              </a:path>
            </a:pathLst>
          </a:cu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Vrije vorm 41"/>
          <p:cNvSpPr/>
          <p:nvPr/>
        </p:nvSpPr>
        <p:spPr>
          <a:xfrm>
            <a:off x="7454348" y="5196177"/>
            <a:ext cx="421419" cy="3976"/>
          </a:xfrm>
          <a:custGeom>
            <a:avLst/>
            <a:gdLst>
              <a:gd name="connsiteX0" fmla="*/ 0 w 421419"/>
              <a:gd name="connsiteY0" fmla="*/ 0 h 3976"/>
              <a:gd name="connsiteX1" fmla="*/ 421419 w 421419"/>
              <a:gd name="connsiteY1" fmla="*/ 3976 h 3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1419" h="3976">
                <a:moveTo>
                  <a:pt x="0" y="0"/>
                </a:moveTo>
                <a:lnTo>
                  <a:pt x="421419" y="3976"/>
                </a:lnTo>
              </a:path>
            </a:pathLst>
          </a:cu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3" name="Vrije vorm 42"/>
          <p:cNvSpPr/>
          <p:nvPr/>
        </p:nvSpPr>
        <p:spPr>
          <a:xfrm>
            <a:off x="7470250" y="5820355"/>
            <a:ext cx="421420" cy="3975"/>
          </a:xfrm>
          <a:custGeom>
            <a:avLst/>
            <a:gdLst>
              <a:gd name="connsiteX0" fmla="*/ 0 w 421420"/>
              <a:gd name="connsiteY0" fmla="*/ 0 h 3975"/>
              <a:gd name="connsiteX1" fmla="*/ 421420 w 421420"/>
              <a:gd name="connsiteY1" fmla="*/ 3975 h 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1420" h="3975">
                <a:moveTo>
                  <a:pt x="0" y="0"/>
                </a:moveTo>
                <a:lnTo>
                  <a:pt x="421420" y="3975"/>
                </a:lnTo>
              </a:path>
            </a:pathLst>
          </a:cu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4" name="Vrije vorm 43"/>
          <p:cNvSpPr/>
          <p:nvPr/>
        </p:nvSpPr>
        <p:spPr>
          <a:xfrm>
            <a:off x="7486153" y="6420678"/>
            <a:ext cx="449249" cy="3976"/>
          </a:xfrm>
          <a:custGeom>
            <a:avLst/>
            <a:gdLst>
              <a:gd name="connsiteX0" fmla="*/ 0 w 449249"/>
              <a:gd name="connsiteY0" fmla="*/ 3976 h 3976"/>
              <a:gd name="connsiteX1" fmla="*/ 449249 w 449249"/>
              <a:gd name="connsiteY1" fmla="*/ 0 h 3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9249" h="3976">
                <a:moveTo>
                  <a:pt x="0" y="3976"/>
                </a:moveTo>
                <a:lnTo>
                  <a:pt x="449249" y="0"/>
                </a:lnTo>
              </a:path>
            </a:pathLst>
          </a:cu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5" name="Vrije vorm 44"/>
          <p:cNvSpPr/>
          <p:nvPr/>
        </p:nvSpPr>
        <p:spPr>
          <a:xfrm>
            <a:off x="7893011" y="5200299"/>
            <a:ext cx="28049" cy="1234160"/>
          </a:xfrm>
          <a:custGeom>
            <a:avLst/>
            <a:gdLst>
              <a:gd name="connsiteX0" fmla="*/ 0 w 28049"/>
              <a:gd name="connsiteY0" fmla="*/ 0 h 1234160"/>
              <a:gd name="connsiteX1" fmla="*/ 28049 w 28049"/>
              <a:gd name="connsiteY1" fmla="*/ 1234160 h 1234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049" h="1234160">
                <a:moveTo>
                  <a:pt x="0" y="0"/>
                </a:moveTo>
                <a:lnTo>
                  <a:pt x="28049" y="123416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3: </a:t>
            </a:r>
            <a:r>
              <a:rPr lang="nl-NL" dirty="0" err="1" smtClean="0"/>
              <a:t>Hoofd-halsverbinding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525963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nl-NL" dirty="0" smtClean="0"/>
              <a:t> 2 belangrijke aspecten; </a:t>
            </a:r>
          </a:p>
          <a:p>
            <a:pPr lvl="8">
              <a:buFont typeface="Wingdings" pitchFamily="2" charset="2"/>
              <a:buChar char="Ø"/>
            </a:pPr>
            <a:r>
              <a:rPr lang="nl-NL" dirty="0" smtClean="0"/>
              <a:t> Lengte van de nek</a:t>
            </a:r>
          </a:p>
          <a:p>
            <a:pPr lvl="8">
              <a:buFont typeface="Wingdings" pitchFamily="2" charset="2"/>
              <a:buChar char="Ø"/>
            </a:pPr>
            <a:r>
              <a:rPr lang="nl-NL" dirty="0" smtClean="0"/>
              <a:t> Keeluitsnijding</a:t>
            </a:r>
          </a:p>
          <a:p>
            <a:pPr>
              <a:buFont typeface="Wingdings" pitchFamily="2" charset="2"/>
              <a:buChar char="Ø"/>
            </a:pPr>
            <a:r>
              <a:rPr lang="nl-NL" dirty="0" smtClean="0"/>
              <a:t> Lichte </a:t>
            </a:r>
            <a:r>
              <a:rPr lang="nl-NL" dirty="0" err="1" smtClean="0"/>
              <a:t>hoofd-halsverbinding</a:t>
            </a:r>
            <a:r>
              <a:rPr lang="nl-NL" dirty="0" smtClean="0"/>
              <a:t>; lange nek, lichte keeluitsnijding, kleine afstand bovenkant nek – onderkant keel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149080"/>
            <a:ext cx="7986874" cy="246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Rechte verbindingslijn 5"/>
          <p:cNvCxnSpPr/>
          <p:nvPr/>
        </p:nvCxnSpPr>
        <p:spPr>
          <a:xfrm>
            <a:off x="755576" y="4293096"/>
            <a:ext cx="7560840" cy="2880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>
            <a:off x="755576" y="5013176"/>
            <a:ext cx="7704856" cy="4320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5409" y="1052736"/>
            <a:ext cx="1718591" cy="166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4: Halslengte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nl-NL" dirty="0" smtClean="0"/>
              <a:t> Lengte van de as tussen een punt halverwege de </a:t>
            </a:r>
            <a:r>
              <a:rPr lang="nl-NL" dirty="0" err="1" smtClean="0"/>
              <a:t>hoofd-halsverbinding</a:t>
            </a:r>
            <a:r>
              <a:rPr lang="nl-NL" dirty="0" smtClean="0"/>
              <a:t> +</a:t>
            </a:r>
          </a:p>
          <a:p>
            <a:pPr>
              <a:buFont typeface="Wingdings" pitchFamily="2" charset="2"/>
              <a:buChar char="Ø"/>
            </a:pPr>
            <a:r>
              <a:rPr lang="nl-NL" dirty="0" smtClean="0"/>
              <a:t> Midden van de voorkant van de schouder.</a:t>
            </a:r>
            <a:endParaRPr lang="nl-NL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981" y="3501008"/>
            <a:ext cx="822892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Rechte verbindingslijn 6"/>
          <p:cNvCxnSpPr/>
          <p:nvPr/>
        </p:nvCxnSpPr>
        <p:spPr>
          <a:xfrm>
            <a:off x="3923928" y="3789040"/>
            <a:ext cx="144016" cy="6480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>
            <a:off x="6588224" y="4005064"/>
            <a:ext cx="144016" cy="5760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Rechte verbindingslijn 9"/>
          <p:cNvCxnSpPr/>
          <p:nvPr/>
        </p:nvCxnSpPr>
        <p:spPr>
          <a:xfrm>
            <a:off x="827584" y="3645024"/>
            <a:ext cx="72008" cy="6480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Rechte verbindingslijn 13"/>
          <p:cNvCxnSpPr/>
          <p:nvPr/>
        </p:nvCxnSpPr>
        <p:spPr>
          <a:xfrm flipH="1" flipV="1">
            <a:off x="899592" y="3933056"/>
            <a:ext cx="792088" cy="504056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5" name="Rechte verbindingslijn 14"/>
          <p:cNvCxnSpPr/>
          <p:nvPr/>
        </p:nvCxnSpPr>
        <p:spPr>
          <a:xfrm flipH="1" flipV="1">
            <a:off x="3995936" y="4077072"/>
            <a:ext cx="576064" cy="504056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7" name="Rechte verbindingslijn 16"/>
          <p:cNvCxnSpPr/>
          <p:nvPr/>
        </p:nvCxnSpPr>
        <p:spPr>
          <a:xfrm flipH="1" flipV="1">
            <a:off x="6660232" y="4293096"/>
            <a:ext cx="504056" cy="432048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4" name="Rechte verbindingslijn 23"/>
          <p:cNvCxnSpPr/>
          <p:nvPr/>
        </p:nvCxnSpPr>
        <p:spPr>
          <a:xfrm flipV="1">
            <a:off x="1259632" y="4149080"/>
            <a:ext cx="720080" cy="7200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Rechte verbindingslijn 24"/>
          <p:cNvCxnSpPr/>
          <p:nvPr/>
        </p:nvCxnSpPr>
        <p:spPr>
          <a:xfrm flipV="1">
            <a:off x="4211960" y="4293096"/>
            <a:ext cx="648072" cy="7200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Rechte verbindingslijn 26"/>
          <p:cNvCxnSpPr/>
          <p:nvPr/>
        </p:nvCxnSpPr>
        <p:spPr>
          <a:xfrm flipV="1">
            <a:off x="6876256" y="4437112"/>
            <a:ext cx="504056" cy="7200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r>
              <a:rPr lang="nl-NL" dirty="0" smtClean="0"/>
              <a:t>5: Halsrichting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51520" y="836712"/>
            <a:ext cx="8229600" cy="1656184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nl-NL" dirty="0" smtClean="0"/>
              <a:t> De hoek die de hals maakt met de horizontaal</a:t>
            </a:r>
          </a:p>
          <a:p>
            <a:pPr>
              <a:buFont typeface="Wingdings" pitchFamily="2" charset="2"/>
              <a:buChar char="Ø"/>
            </a:pPr>
            <a:r>
              <a:rPr lang="nl-NL" dirty="0" smtClean="0"/>
              <a:t> Natuurlijke </a:t>
            </a:r>
          </a:p>
          <a:p>
            <a:pPr>
              <a:buNone/>
            </a:pPr>
            <a:r>
              <a:rPr lang="nl-NL" dirty="0" smtClean="0"/>
              <a:t>      houding</a:t>
            </a:r>
          </a:p>
          <a:p>
            <a:pPr>
              <a:buNone/>
            </a:pPr>
            <a:endParaRPr lang="nl-NL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885950"/>
            <a:ext cx="632460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Rechte verbindingslijn 5"/>
          <p:cNvCxnSpPr/>
          <p:nvPr/>
        </p:nvCxnSpPr>
        <p:spPr>
          <a:xfrm>
            <a:off x="2843808" y="2348880"/>
            <a:ext cx="576064" cy="504056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" name="Rechte verbindingslijn 6"/>
          <p:cNvCxnSpPr/>
          <p:nvPr/>
        </p:nvCxnSpPr>
        <p:spPr>
          <a:xfrm>
            <a:off x="4788024" y="2348880"/>
            <a:ext cx="576064" cy="504056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>
            <a:off x="6876256" y="2420888"/>
            <a:ext cx="648072" cy="432048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Rechte verbindingslijn 11"/>
          <p:cNvCxnSpPr/>
          <p:nvPr/>
        </p:nvCxnSpPr>
        <p:spPr>
          <a:xfrm>
            <a:off x="2699792" y="2852936"/>
            <a:ext cx="16561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>
            <a:off x="4716016" y="2852936"/>
            <a:ext cx="172819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Rechte verbindingslijn 14"/>
          <p:cNvCxnSpPr/>
          <p:nvPr/>
        </p:nvCxnSpPr>
        <p:spPr>
          <a:xfrm>
            <a:off x="6732240" y="2852936"/>
            <a:ext cx="172819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Rechte verbindingslijn 15"/>
          <p:cNvCxnSpPr/>
          <p:nvPr/>
        </p:nvCxnSpPr>
        <p:spPr>
          <a:xfrm>
            <a:off x="4644008" y="5445224"/>
            <a:ext cx="1728192" cy="720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Rechte verbindingslijn 17"/>
          <p:cNvCxnSpPr/>
          <p:nvPr/>
        </p:nvCxnSpPr>
        <p:spPr>
          <a:xfrm>
            <a:off x="2699792" y="5445224"/>
            <a:ext cx="1800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Rechte verbindingslijn 18"/>
          <p:cNvCxnSpPr/>
          <p:nvPr/>
        </p:nvCxnSpPr>
        <p:spPr>
          <a:xfrm>
            <a:off x="6588224" y="5517232"/>
            <a:ext cx="1944216" cy="720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Rechte verbindingslijn 22"/>
          <p:cNvCxnSpPr/>
          <p:nvPr/>
        </p:nvCxnSpPr>
        <p:spPr>
          <a:xfrm>
            <a:off x="2915816" y="4941168"/>
            <a:ext cx="576064" cy="504056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4" name="Rechte verbindingslijn 23"/>
          <p:cNvCxnSpPr/>
          <p:nvPr/>
        </p:nvCxnSpPr>
        <p:spPr>
          <a:xfrm>
            <a:off x="4860032" y="5085184"/>
            <a:ext cx="504056" cy="36004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7" name="Rechte verbindingslijn 26"/>
          <p:cNvCxnSpPr/>
          <p:nvPr/>
        </p:nvCxnSpPr>
        <p:spPr>
          <a:xfrm>
            <a:off x="6804248" y="5229200"/>
            <a:ext cx="576064" cy="288032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Civiel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564</Words>
  <Application>Microsoft Office PowerPoint</Application>
  <PresentationFormat>Diavoorstelling (4:3)</PresentationFormat>
  <Paragraphs>96</Paragraphs>
  <Slides>29</Slides>
  <Notes>2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0" baseType="lpstr">
      <vt:lpstr>Office-thema</vt:lpstr>
      <vt:lpstr>Exterieur beoordelen</vt:lpstr>
      <vt:lpstr>Doel</vt:lpstr>
      <vt:lpstr>Dia 3</vt:lpstr>
      <vt:lpstr>1: Rompmodel</vt:lpstr>
      <vt:lpstr>1: Rompmodel</vt:lpstr>
      <vt:lpstr>2: Romprichting</vt:lpstr>
      <vt:lpstr>3: Hoofd-halsverbinding</vt:lpstr>
      <vt:lpstr>4: Halslengte</vt:lpstr>
      <vt:lpstr>5: Halsrichting</vt:lpstr>
      <vt:lpstr>5: Halsrichting </vt:lpstr>
      <vt:lpstr>6: Halsbespiering</vt:lpstr>
      <vt:lpstr>6: Halsbespiering</vt:lpstr>
      <vt:lpstr>7: Hoogte schoft</vt:lpstr>
      <vt:lpstr>8: Schouderligging</vt:lpstr>
      <vt:lpstr>9: Verloop rug</vt:lpstr>
      <vt:lpstr>10: Verloop lendenen </vt:lpstr>
      <vt:lpstr>10: Verloop lendenen</vt:lpstr>
      <vt:lpstr>11: Kruisligging</vt:lpstr>
      <vt:lpstr>12: Kruislengte</vt:lpstr>
      <vt:lpstr>13: Stand van het voorbeen</vt:lpstr>
      <vt:lpstr>13: Stand van het voorbeen</vt:lpstr>
      <vt:lpstr>14: Stand van de achterbenen</vt:lpstr>
      <vt:lpstr>14: Stand van de achterbenen</vt:lpstr>
      <vt:lpstr>15: Kootstand</vt:lpstr>
      <vt:lpstr>16: Hoefvorm</vt:lpstr>
      <vt:lpstr>17: Verzenen</vt:lpstr>
      <vt:lpstr>18: Kwaliteit beenwerk</vt:lpstr>
      <vt:lpstr>19: Omvang beenwerk</vt:lpstr>
      <vt:lpstr>Opdracht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Exterieur beoordelen</dc:title>
  <dc:creator>Schuurmans</dc:creator>
  <cp:lastModifiedBy>Schuurmans</cp:lastModifiedBy>
  <cp:revision>47</cp:revision>
  <dcterms:created xsi:type="dcterms:W3CDTF">2014-03-18T13:53:57Z</dcterms:created>
  <dcterms:modified xsi:type="dcterms:W3CDTF">2014-03-25T14:55:57Z</dcterms:modified>
</cp:coreProperties>
</file>