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wav" ContentType="audio/wav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1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25503-7215-442E-8F4C-F9A9841D0973}" type="datetimeFigureOut">
              <a:rPr lang="fr-FR" smtClean="0"/>
              <a:pPr/>
              <a:t>17/12/2014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71868-79AA-46A1-BC8D-4699BC92169C}" type="slidenum">
              <a:rPr lang="fr-FR" smtClean="0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31630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71868-79AA-46A1-BC8D-4699BC92169C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34223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EED9-02CB-4264-A1BA-BAF67668D00A}" type="datetimeFigureOut">
              <a:rPr lang="fr-FR" smtClean="0"/>
              <a:pPr/>
              <a:t>17/12/2014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C1B4F-6C35-4396-ABCF-FDEB8E841A1A}" type="slidenum">
              <a:rPr lang="fr-FR" smtClean="0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01018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EED9-02CB-4264-A1BA-BAF67668D00A}" type="datetimeFigureOut">
              <a:rPr lang="fr-FR" smtClean="0"/>
              <a:pPr/>
              <a:t>17/12/2014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C1B4F-6C35-4396-ABCF-FDEB8E841A1A}" type="slidenum">
              <a:rPr lang="fr-FR" smtClean="0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3501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EED9-02CB-4264-A1BA-BAF67668D00A}" type="datetimeFigureOut">
              <a:rPr lang="fr-FR" smtClean="0"/>
              <a:pPr/>
              <a:t>17/12/2014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C1B4F-6C35-4396-ABCF-FDEB8E841A1A}" type="slidenum">
              <a:rPr lang="fr-FR" smtClean="0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45189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EED9-02CB-4264-A1BA-BAF67668D00A}" type="datetimeFigureOut">
              <a:rPr lang="fr-FR" smtClean="0"/>
              <a:pPr/>
              <a:t>17/12/2014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C1B4F-6C35-4396-ABCF-FDEB8E841A1A}" type="slidenum">
              <a:rPr lang="fr-FR" smtClean="0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59518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EED9-02CB-4264-A1BA-BAF67668D00A}" type="datetimeFigureOut">
              <a:rPr lang="fr-FR" smtClean="0"/>
              <a:pPr/>
              <a:t>17/12/2014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C1B4F-6C35-4396-ABCF-FDEB8E841A1A}" type="slidenum">
              <a:rPr lang="fr-FR" smtClean="0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96244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EED9-02CB-4264-A1BA-BAF67668D00A}" type="datetimeFigureOut">
              <a:rPr lang="fr-FR" smtClean="0"/>
              <a:pPr/>
              <a:t>17/12/2014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C1B4F-6C35-4396-ABCF-FDEB8E841A1A}" type="slidenum">
              <a:rPr lang="fr-FR" smtClean="0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5728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EED9-02CB-4264-A1BA-BAF67668D00A}" type="datetimeFigureOut">
              <a:rPr lang="fr-FR" smtClean="0"/>
              <a:pPr/>
              <a:t>17/12/2014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C1B4F-6C35-4396-ABCF-FDEB8E841A1A}" type="slidenum">
              <a:rPr lang="fr-FR" smtClean="0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2448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EED9-02CB-4264-A1BA-BAF67668D00A}" type="datetimeFigureOut">
              <a:rPr lang="fr-FR" smtClean="0"/>
              <a:pPr/>
              <a:t>17/12/2014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C1B4F-6C35-4396-ABCF-FDEB8E841A1A}" type="slidenum">
              <a:rPr lang="fr-FR" smtClean="0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21613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EED9-02CB-4264-A1BA-BAF67668D00A}" type="datetimeFigureOut">
              <a:rPr lang="fr-FR" smtClean="0"/>
              <a:pPr/>
              <a:t>17/12/2014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C1B4F-6C35-4396-ABCF-FDEB8E841A1A}" type="slidenum">
              <a:rPr lang="fr-FR" smtClean="0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47855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EED9-02CB-4264-A1BA-BAF67668D00A}" type="datetimeFigureOut">
              <a:rPr lang="fr-FR" smtClean="0"/>
              <a:pPr/>
              <a:t>17/12/2014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C1B4F-6C35-4396-ABCF-FDEB8E841A1A}" type="slidenum">
              <a:rPr lang="fr-FR" smtClean="0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29073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EED9-02CB-4264-A1BA-BAF67668D00A}" type="datetimeFigureOut">
              <a:rPr lang="fr-FR" smtClean="0"/>
              <a:pPr/>
              <a:t>17/12/2014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C1B4F-6C35-4396-ABCF-FDEB8E841A1A}" type="slidenum">
              <a:rPr lang="fr-FR" smtClean="0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19148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7EED9-02CB-4264-A1BA-BAF67668D00A}" type="datetimeFigureOut">
              <a:rPr lang="fr-FR" smtClean="0"/>
              <a:pPr/>
              <a:t>17/12/2014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C1B4F-6C35-4396-ABCF-FDEB8E841A1A}" type="slidenum">
              <a:rPr lang="fr-FR" smtClean="0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85004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13" Type="http://schemas.microsoft.com/office/2007/relationships/media" Target="../media/media3.wav"/><Relationship Id="rId18" Type="http://schemas.microsoft.com/office/2007/relationships/media" Target="../media/media6.wav"/><Relationship Id="rId3" Type="http://schemas.openxmlformats.org/officeDocument/2006/relationships/audio" Target="../media/media3.wav"/><Relationship Id="rId7" Type="http://schemas.openxmlformats.org/officeDocument/2006/relationships/slideLayout" Target="../slideLayouts/slideLayout1.xml"/><Relationship Id="rId12" Type="http://schemas.openxmlformats.org/officeDocument/2006/relationships/image" Target="../media/image8.png"/><Relationship Id="rId17" Type="http://schemas.openxmlformats.org/officeDocument/2006/relationships/image" Target="../media/image10.png"/><Relationship Id="rId2" Type="http://schemas.openxmlformats.org/officeDocument/2006/relationships/audio" Target="../media/media2.wav"/><Relationship Id="rId16" Type="http://schemas.microsoft.com/office/2007/relationships/media" Target="../media/media5.wav"/><Relationship Id="rId1" Type="http://schemas.openxmlformats.org/officeDocument/2006/relationships/audio" Target="../media/media1.wav"/><Relationship Id="rId6" Type="http://schemas.openxmlformats.org/officeDocument/2006/relationships/audio" Target="../media/media6.wav"/><Relationship Id="rId11" Type="http://schemas.microsoft.com/office/2007/relationships/media" Target="../media/media2.wav"/><Relationship Id="rId5" Type="http://schemas.openxmlformats.org/officeDocument/2006/relationships/audio" Target="../media/media5.wav"/><Relationship Id="rId15" Type="http://schemas.microsoft.com/office/2007/relationships/media" Target="../media/media4.wav"/><Relationship Id="rId10" Type="http://schemas.openxmlformats.org/officeDocument/2006/relationships/image" Target="../media/image7.png"/><Relationship Id="rId19" Type="http://schemas.openxmlformats.org/officeDocument/2006/relationships/image" Target="../media/image11.png"/><Relationship Id="rId4" Type="http://schemas.openxmlformats.org/officeDocument/2006/relationships/audio" Target="../media/media4.wav"/><Relationship Id="rId9" Type="http://schemas.microsoft.com/office/2007/relationships/media" Target="../media/media1.wav"/><Relationship Id="rId1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mages.worldgallery.co.uk/highres_images/worldgallery/1/6/1640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à coins arrondis 3"/>
          <p:cNvSpPr/>
          <p:nvPr/>
        </p:nvSpPr>
        <p:spPr>
          <a:xfrm>
            <a:off x="683568" y="548680"/>
            <a:ext cx="7704856" cy="5616624"/>
          </a:xfrm>
          <a:prstGeom prst="roundRect">
            <a:avLst/>
          </a:prstGeom>
          <a:ln cmpd="dbl">
            <a:solidFill>
              <a:schemeClr val="accent1">
                <a:shade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603190" y="2564904"/>
            <a:ext cx="6336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PRESENT SIMPLE</a:t>
            </a:r>
            <a:endParaRPr lang="fr-FR" sz="6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1497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mages.worldgallery.co.uk/highres_images/worldgallery/1/6/1640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95323" cy="697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à coins arrondis 3"/>
          <p:cNvSpPr/>
          <p:nvPr/>
        </p:nvSpPr>
        <p:spPr>
          <a:xfrm>
            <a:off x="683568" y="548680"/>
            <a:ext cx="7704856" cy="56166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771800" y="98072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Verb</a:t>
            </a:r>
            <a:r>
              <a:rPr lang="fr-FR" b="1" dirty="0" smtClean="0"/>
              <a:t> : </a:t>
            </a:r>
            <a:r>
              <a:rPr lang="fr-FR" b="1" u="sng" dirty="0" err="1" smtClean="0"/>
              <a:t>play</a:t>
            </a:r>
            <a:r>
              <a:rPr lang="fr-FR" dirty="0" smtClean="0"/>
              <a:t> </a:t>
            </a:r>
            <a:r>
              <a:rPr lang="fr-FR" i="1" dirty="0" smtClean="0"/>
              <a:t>the piano on </a:t>
            </a:r>
            <a:r>
              <a:rPr lang="fr-FR" i="1" dirty="0" err="1" smtClean="0"/>
              <a:t>Mondays</a:t>
            </a:r>
            <a:endParaRPr lang="fr-FR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1187624" y="1700808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INTERROGATIVE</a:t>
            </a:r>
          </a:p>
          <a:p>
            <a:pPr algn="ctr"/>
            <a:endParaRPr lang="fr-FR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187624" y="2347139"/>
            <a:ext cx="3888432" cy="3416320"/>
          </a:xfrm>
          <a:prstGeom prst="rect">
            <a:avLst/>
          </a:prstGeom>
          <a:noFill/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Do </a:t>
            </a:r>
            <a:r>
              <a:rPr lang="fr-FR" dirty="0" smtClean="0"/>
              <a:t>I 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u="sng" dirty="0" err="1" smtClean="0"/>
              <a:t>play</a:t>
            </a:r>
            <a:r>
              <a:rPr lang="fr-FR" dirty="0" smtClean="0"/>
              <a:t> </a:t>
            </a:r>
            <a:r>
              <a:rPr lang="fr-FR" i="1" dirty="0" smtClean="0"/>
              <a:t>the piano on </a:t>
            </a:r>
            <a:r>
              <a:rPr lang="fr-FR" i="1" dirty="0" err="1" smtClean="0"/>
              <a:t>Mondays</a:t>
            </a:r>
            <a:r>
              <a:rPr lang="fr-FR" i="1" dirty="0"/>
              <a:t>?</a:t>
            </a:r>
            <a:endParaRPr lang="fr-FR" i="1" dirty="0" smtClean="0"/>
          </a:p>
          <a:p>
            <a:endParaRPr lang="fr-FR" dirty="0"/>
          </a:p>
          <a:p>
            <a:r>
              <a:rPr lang="fr-FR" dirty="0">
                <a:solidFill>
                  <a:srgbClr val="FF0000"/>
                </a:solidFill>
              </a:rPr>
              <a:t>Do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u="sng" dirty="0" err="1"/>
              <a:t>play</a:t>
            </a:r>
            <a:r>
              <a:rPr lang="fr-FR" dirty="0"/>
              <a:t> </a:t>
            </a:r>
            <a:r>
              <a:rPr lang="fr-FR" i="1" dirty="0"/>
              <a:t>the piano on </a:t>
            </a:r>
            <a:r>
              <a:rPr lang="fr-FR" i="1" dirty="0" err="1"/>
              <a:t>Mondays</a:t>
            </a:r>
            <a:r>
              <a:rPr lang="fr-FR" i="1" dirty="0"/>
              <a:t>?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>
                <a:solidFill>
                  <a:srgbClr val="FF0000"/>
                </a:solidFill>
              </a:rPr>
              <a:t>Do </a:t>
            </a:r>
            <a:r>
              <a:rPr lang="fr-FR" dirty="0" err="1" smtClean="0"/>
              <a:t>we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u="sng" dirty="0" err="1"/>
              <a:t>play</a:t>
            </a:r>
            <a:r>
              <a:rPr lang="fr-FR" dirty="0"/>
              <a:t> </a:t>
            </a:r>
            <a:r>
              <a:rPr lang="fr-FR" i="1" dirty="0"/>
              <a:t>the piano on </a:t>
            </a:r>
            <a:r>
              <a:rPr lang="fr-FR" i="1" dirty="0" err="1"/>
              <a:t>Mondays</a:t>
            </a:r>
            <a:r>
              <a:rPr lang="fr-FR" i="1" dirty="0"/>
              <a:t>?</a:t>
            </a:r>
          </a:p>
          <a:p>
            <a:endParaRPr lang="fr-FR" dirty="0" smtClean="0"/>
          </a:p>
          <a:p>
            <a:r>
              <a:rPr lang="fr-FR" dirty="0">
                <a:solidFill>
                  <a:srgbClr val="FF0000"/>
                </a:solidFill>
              </a:rPr>
              <a:t>Do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u="sng" dirty="0" err="1"/>
              <a:t>play</a:t>
            </a:r>
            <a:r>
              <a:rPr lang="fr-FR" dirty="0"/>
              <a:t> </a:t>
            </a:r>
            <a:r>
              <a:rPr lang="fr-FR" i="1" dirty="0"/>
              <a:t>the piano on </a:t>
            </a:r>
            <a:r>
              <a:rPr lang="fr-FR" i="1" dirty="0" err="1"/>
              <a:t>Mondays</a:t>
            </a:r>
            <a:r>
              <a:rPr lang="fr-FR" i="1" dirty="0"/>
              <a:t>?</a:t>
            </a:r>
          </a:p>
          <a:p>
            <a:endParaRPr lang="fr-FR" dirty="0" smtClean="0"/>
          </a:p>
          <a:p>
            <a:r>
              <a:rPr lang="fr-FR" i="1" dirty="0" smtClean="0"/>
              <a:t>.</a:t>
            </a:r>
            <a:r>
              <a:rPr lang="fr-FR" dirty="0">
                <a:solidFill>
                  <a:srgbClr val="FF0000"/>
                </a:solidFill>
              </a:rPr>
              <a:t> Do </a:t>
            </a:r>
            <a:r>
              <a:rPr lang="fr-FR" dirty="0" err="1" smtClean="0"/>
              <a:t>they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u="sng" dirty="0" err="1"/>
              <a:t>play</a:t>
            </a:r>
            <a:r>
              <a:rPr lang="fr-FR" dirty="0"/>
              <a:t> </a:t>
            </a:r>
            <a:r>
              <a:rPr lang="fr-FR" i="1" dirty="0"/>
              <a:t>the piano on </a:t>
            </a:r>
            <a:r>
              <a:rPr lang="fr-FR" i="1" dirty="0" err="1"/>
              <a:t>Mondays</a:t>
            </a:r>
            <a:r>
              <a:rPr lang="fr-FR" i="1" dirty="0"/>
              <a:t>?</a:t>
            </a:r>
          </a:p>
          <a:p>
            <a:endParaRPr lang="fr-FR" i="1" dirty="0"/>
          </a:p>
        </p:txBody>
      </p:sp>
      <p:sp>
        <p:nvSpPr>
          <p:cNvPr id="8" name="ZoneTexte 7"/>
          <p:cNvSpPr txBox="1"/>
          <p:nvPr/>
        </p:nvSpPr>
        <p:spPr>
          <a:xfrm>
            <a:off x="5148064" y="2347139"/>
            <a:ext cx="3168352" cy="2031325"/>
          </a:xfrm>
          <a:prstGeom prst="rect">
            <a:avLst/>
          </a:prstGeom>
          <a:noFill/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FORM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:</a:t>
            </a:r>
          </a:p>
          <a:p>
            <a:endParaRPr lang="fr-F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fr-FR" i="1" dirty="0" smtClean="0">
                <a:solidFill>
                  <a:srgbClr val="FF0066"/>
                </a:solidFill>
              </a:rPr>
              <a:t>DO + </a:t>
            </a:r>
            <a:r>
              <a:rPr lang="fr-FR" i="1" dirty="0" err="1" smtClean="0">
                <a:solidFill>
                  <a:srgbClr val="FF0066"/>
                </a:solidFill>
              </a:rPr>
              <a:t>subject</a:t>
            </a:r>
            <a:r>
              <a:rPr lang="fr-FR" i="1" dirty="0" smtClean="0">
                <a:solidFill>
                  <a:srgbClr val="FF0066"/>
                </a:solidFill>
              </a:rPr>
              <a:t> + </a:t>
            </a:r>
            <a:r>
              <a:rPr lang="fr-FR" i="1" dirty="0" err="1" smtClean="0">
                <a:solidFill>
                  <a:srgbClr val="FF0066"/>
                </a:solidFill>
              </a:rPr>
              <a:t>Verb</a:t>
            </a:r>
            <a:r>
              <a:rPr lang="fr-FR" i="1" dirty="0" smtClean="0">
                <a:solidFill>
                  <a:srgbClr val="FF0066"/>
                </a:solidFill>
              </a:rPr>
              <a:t> +?</a:t>
            </a:r>
          </a:p>
          <a:p>
            <a:endParaRPr lang="fr-FR" i="1" dirty="0">
              <a:solidFill>
                <a:srgbClr val="FF0066"/>
              </a:solidFill>
            </a:endParaRPr>
          </a:p>
          <a:p>
            <a:endParaRPr lang="fr-FR" i="1" dirty="0" smtClean="0">
              <a:solidFill>
                <a:srgbClr val="FF0066"/>
              </a:solidFill>
            </a:endParaRPr>
          </a:p>
          <a:p>
            <a:endParaRPr lang="fr-FR" i="1" dirty="0">
              <a:solidFill>
                <a:srgbClr val="FF0066"/>
              </a:solidFill>
            </a:endParaRPr>
          </a:p>
          <a:p>
            <a:endParaRPr lang="fr-FR" i="1" dirty="0" smtClean="0">
              <a:solidFill>
                <a:srgbClr val="FF0066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216549" y="348731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rgbClr val="FF0000"/>
                </a:solidFill>
              </a:rPr>
              <a:t>Do</a:t>
            </a:r>
            <a:r>
              <a:rPr lang="fr-FR" dirty="0" err="1" smtClean="0">
                <a:solidFill>
                  <a:srgbClr val="FFFF00"/>
                </a:solidFill>
              </a:rPr>
              <a:t>es</a:t>
            </a:r>
            <a:r>
              <a:rPr lang="fr-FR" dirty="0" smtClean="0"/>
              <a:t> </a:t>
            </a:r>
            <a:r>
              <a:rPr lang="fr-FR" dirty="0" err="1" smtClean="0"/>
              <a:t>he</a:t>
            </a:r>
            <a:r>
              <a:rPr lang="fr-FR" dirty="0" smtClean="0"/>
              <a:t> </a:t>
            </a:r>
            <a:r>
              <a:rPr lang="fr-FR" u="sng" dirty="0" err="1" smtClean="0"/>
              <a:t>play</a:t>
            </a:r>
            <a:r>
              <a:rPr lang="fr-FR" dirty="0" smtClean="0"/>
              <a:t> </a:t>
            </a:r>
            <a:r>
              <a:rPr lang="fr-FR" i="1" dirty="0" smtClean="0"/>
              <a:t>the piano on </a:t>
            </a:r>
            <a:r>
              <a:rPr lang="fr-FR" i="1" dirty="0" err="1" smtClean="0"/>
              <a:t>Mondays</a:t>
            </a:r>
            <a:r>
              <a:rPr lang="fr-FR" i="1" dirty="0"/>
              <a:t>?</a:t>
            </a:r>
            <a:endParaRPr lang="fr-FR" dirty="0"/>
          </a:p>
        </p:txBody>
      </p:sp>
      <p:pic>
        <p:nvPicPr>
          <p:cNvPr id="11" name="Picture 4" descr="http://www.arvernes.com/wiki/images/thumb/b/b9/Panneau_attention.svg/600px-Panneau_attention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454566"/>
            <a:ext cx="569327" cy="474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5724128" y="3487316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0066"/>
                </a:solidFill>
              </a:rPr>
              <a:t>DO</a:t>
            </a:r>
            <a:r>
              <a:rPr lang="fr-FR" dirty="0" smtClean="0">
                <a:solidFill>
                  <a:srgbClr val="FFFF00"/>
                </a:solidFill>
              </a:rPr>
              <a:t>ES</a:t>
            </a:r>
            <a:r>
              <a:rPr lang="fr-FR" dirty="0" smtClean="0">
                <a:solidFill>
                  <a:srgbClr val="FF0066"/>
                </a:solidFill>
              </a:rPr>
              <a:t> + </a:t>
            </a:r>
            <a:r>
              <a:rPr lang="fr-FR" dirty="0" err="1" smtClean="0">
                <a:solidFill>
                  <a:srgbClr val="FF0066"/>
                </a:solidFill>
              </a:rPr>
              <a:t>he</a:t>
            </a:r>
            <a:r>
              <a:rPr lang="fr-FR" dirty="0" smtClean="0">
                <a:solidFill>
                  <a:srgbClr val="FF0066"/>
                </a:solidFill>
              </a:rPr>
              <a:t> /</a:t>
            </a:r>
            <a:r>
              <a:rPr lang="fr-FR" dirty="0" err="1" smtClean="0">
                <a:solidFill>
                  <a:srgbClr val="FF0066"/>
                </a:solidFill>
              </a:rPr>
              <a:t>she</a:t>
            </a:r>
            <a:r>
              <a:rPr lang="fr-FR" dirty="0" smtClean="0">
                <a:solidFill>
                  <a:srgbClr val="FF0066"/>
                </a:solidFill>
              </a:rPr>
              <a:t> / </a:t>
            </a:r>
            <a:r>
              <a:rPr lang="fr-FR" dirty="0" err="1" smtClean="0">
                <a:solidFill>
                  <a:srgbClr val="FF0066"/>
                </a:solidFill>
              </a:rPr>
              <a:t>it</a:t>
            </a:r>
            <a:r>
              <a:rPr lang="fr-FR" dirty="0" smtClean="0">
                <a:solidFill>
                  <a:srgbClr val="FF0000"/>
                </a:solidFill>
              </a:rPr>
              <a:t> +</a:t>
            </a:r>
            <a:r>
              <a:rPr lang="fr-FR" dirty="0" smtClean="0">
                <a:solidFill>
                  <a:srgbClr val="FF0066"/>
                </a:solidFill>
              </a:rPr>
              <a:t> </a:t>
            </a:r>
            <a:r>
              <a:rPr lang="fr-FR" dirty="0" err="1" smtClean="0">
                <a:solidFill>
                  <a:srgbClr val="FF0066"/>
                </a:solidFill>
              </a:rPr>
              <a:t>Verb</a:t>
            </a:r>
            <a:endParaRPr lang="fr-FR" dirty="0" smtClean="0">
              <a:solidFill>
                <a:srgbClr val="FF0066"/>
              </a:solidFill>
            </a:endParaRPr>
          </a:p>
          <a:p>
            <a:pPr algn="ctr"/>
            <a:r>
              <a:rPr lang="fr-FR" dirty="0" smtClean="0">
                <a:solidFill>
                  <a:srgbClr val="FF0066"/>
                </a:solidFill>
              </a:rPr>
              <a:t>+ ?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698078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10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mages.worldgallery.co.uk/highres_images/worldgallery/1/6/1640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95323" cy="697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à coins arrondis 3"/>
          <p:cNvSpPr/>
          <p:nvPr/>
        </p:nvSpPr>
        <p:spPr>
          <a:xfrm>
            <a:off x="683568" y="548680"/>
            <a:ext cx="7704856" cy="56166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1907704" y="1052736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err="1" smtClean="0">
                <a:solidFill>
                  <a:srgbClr val="FFFF00"/>
                </a:solidFill>
              </a:rPr>
              <a:t>When</a:t>
            </a:r>
            <a:r>
              <a:rPr lang="fr-FR" sz="2400" dirty="0" smtClean="0">
                <a:solidFill>
                  <a:srgbClr val="FFFF00"/>
                </a:solidFill>
              </a:rPr>
              <a:t> do </a:t>
            </a:r>
            <a:r>
              <a:rPr lang="fr-FR" sz="2400" dirty="0" err="1" smtClean="0">
                <a:solidFill>
                  <a:srgbClr val="FFFF00"/>
                </a:solidFill>
              </a:rPr>
              <a:t>we</a:t>
            </a:r>
            <a:r>
              <a:rPr lang="fr-FR" sz="2400" dirty="0" smtClean="0">
                <a:solidFill>
                  <a:srgbClr val="FFFF00"/>
                </a:solidFill>
              </a:rPr>
              <a:t> use the </a:t>
            </a:r>
            <a:r>
              <a:rPr lang="fr-FR" sz="2400" dirty="0" err="1" smtClean="0">
                <a:solidFill>
                  <a:srgbClr val="FFFF00"/>
                </a:solidFill>
              </a:rPr>
              <a:t>present</a:t>
            </a:r>
            <a:r>
              <a:rPr lang="fr-FR" sz="2400" dirty="0" smtClean="0">
                <a:solidFill>
                  <a:srgbClr val="FFFF00"/>
                </a:solidFill>
              </a:rPr>
              <a:t> simple?</a:t>
            </a:r>
            <a:endParaRPr lang="fr-FR" sz="2400" dirty="0">
              <a:solidFill>
                <a:srgbClr val="FFFF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403648" y="1988840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fr-FR" dirty="0" smtClean="0">
                <a:solidFill>
                  <a:srgbClr val="FF0066"/>
                </a:solidFill>
              </a:rPr>
              <a:t>To talk about </a:t>
            </a:r>
            <a:r>
              <a:rPr lang="fr-FR" dirty="0" err="1" smtClean="0">
                <a:solidFill>
                  <a:srgbClr val="FF0066"/>
                </a:solidFill>
              </a:rPr>
              <a:t>things</a:t>
            </a:r>
            <a:r>
              <a:rPr lang="fr-FR" dirty="0" smtClean="0">
                <a:solidFill>
                  <a:srgbClr val="FF0066"/>
                </a:solidFill>
              </a:rPr>
              <a:t> in </a:t>
            </a:r>
            <a:r>
              <a:rPr lang="fr-FR" dirty="0" err="1" smtClean="0">
                <a:solidFill>
                  <a:srgbClr val="FF0066"/>
                </a:solidFill>
              </a:rPr>
              <a:t>general</a:t>
            </a:r>
            <a:r>
              <a:rPr lang="fr-FR" dirty="0" smtClean="0">
                <a:solidFill>
                  <a:srgbClr val="FF0066"/>
                </a:solidFill>
              </a:rPr>
              <a:t>, to </a:t>
            </a:r>
            <a:r>
              <a:rPr lang="fr-FR" dirty="0" err="1" smtClean="0">
                <a:solidFill>
                  <a:srgbClr val="FF0066"/>
                </a:solidFill>
              </a:rPr>
              <a:t>say</a:t>
            </a:r>
            <a:r>
              <a:rPr lang="fr-FR" dirty="0" smtClean="0">
                <a:solidFill>
                  <a:srgbClr val="FF0066"/>
                </a:solidFill>
              </a:rPr>
              <a:t> </a:t>
            </a:r>
            <a:r>
              <a:rPr lang="fr-FR" dirty="0" err="1" smtClean="0">
                <a:solidFill>
                  <a:srgbClr val="FF0066"/>
                </a:solidFill>
              </a:rPr>
              <a:t>that</a:t>
            </a:r>
            <a:r>
              <a:rPr lang="fr-FR" dirty="0" smtClean="0">
                <a:solidFill>
                  <a:srgbClr val="FF0066"/>
                </a:solidFill>
              </a:rPr>
              <a:t> </a:t>
            </a:r>
            <a:r>
              <a:rPr lang="fr-FR" dirty="0" err="1" smtClean="0">
                <a:solidFill>
                  <a:srgbClr val="FF0066"/>
                </a:solidFill>
              </a:rPr>
              <a:t>something</a:t>
            </a:r>
            <a:r>
              <a:rPr lang="fr-FR" dirty="0" smtClean="0">
                <a:solidFill>
                  <a:srgbClr val="FF0066"/>
                </a:solidFill>
              </a:rPr>
              <a:t> </a:t>
            </a:r>
            <a:r>
              <a:rPr lang="fr-FR" dirty="0" err="1" smtClean="0">
                <a:solidFill>
                  <a:srgbClr val="FF0066"/>
                </a:solidFill>
              </a:rPr>
              <a:t>happens</a:t>
            </a:r>
            <a:r>
              <a:rPr lang="fr-FR" dirty="0" smtClean="0">
                <a:solidFill>
                  <a:srgbClr val="FF0066"/>
                </a:solidFill>
              </a:rPr>
              <a:t> all the </a:t>
            </a:r>
            <a:r>
              <a:rPr lang="fr-FR" dirty="0" err="1" smtClean="0">
                <a:solidFill>
                  <a:srgbClr val="FF0066"/>
                </a:solidFill>
              </a:rPr>
              <a:t>the</a:t>
            </a:r>
            <a:r>
              <a:rPr lang="fr-FR" dirty="0" smtClean="0">
                <a:solidFill>
                  <a:srgbClr val="FF0066"/>
                </a:solidFill>
              </a:rPr>
              <a:t> time or </a:t>
            </a:r>
            <a:r>
              <a:rPr lang="fr-FR" dirty="0" err="1" smtClean="0">
                <a:solidFill>
                  <a:srgbClr val="FF0066"/>
                </a:solidFill>
              </a:rPr>
              <a:t>repeatedly</a:t>
            </a:r>
            <a:r>
              <a:rPr lang="fr-FR" dirty="0" smtClean="0">
                <a:solidFill>
                  <a:srgbClr val="FF0066"/>
                </a:solidFill>
              </a:rPr>
              <a:t>, or </a:t>
            </a:r>
            <a:r>
              <a:rPr lang="fr-FR" dirty="0" err="1" smtClean="0">
                <a:solidFill>
                  <a:srgbClr val="FF0066"/>
                </a:solidFill>
              </a:rPr>
              <a:t>that</a:t>
            </a:r>
            <a:r>
              <a:rPr lang="fr-FR" dirty="0" smtClean="0">
                <a:solidFill>
                  <a:srgbClr val="FF0066"/>
                </a:solidFill>
              </a:rPr>
              <a:t> </a:t>
            </a:r>
            <a:r>
              <a:rPr lang="fr-FR" dirty="0" err="1" smtClean="0">
                <a:solidFill>
                  <a:srgbClr val="FF0066"/>
                </a:solidFill>
              </a:rPr>
              <a:t>something</a:t>
            </a:r>
            <a:r>
              <a:rPr lang="fr-FR" dirty="0" smtClean="0">
                <a:solidFill>
                  <a:srgbClr val="FF0066"/>
                </a:solidFill>
              </a:rPr>
              <a:t> </a:t>
            </a:r>
            <a:r>
              <a:rPr lang="fr-FR" dirty="0" err="1" smtClean="0">
                <a:solidFill>
                  <a:srgbClr val="FF0066"/>
                </a:solidFill>
              </a:rPr>
              <a:t>is</a:t>
            </a:r>
            <a:r>
              <a:rPr lang="fr-FR" dirty="0" smtClean="0">
                <a:solidFill>
                  <a:srgbClr val="FF0066"/>
                </a:solidFill>
              </a:rPr>
              <a:t> </a:t>
            </a:r>
            <a:r>
              <a:rPr lang="fr-FR" dirty="0" err="1" smtClean="0">
                <a:solidFill>
                  <a:srgbClr val="FF0066"/>
                </a:solidFill>
              </a:rPr>
              <a:t>true</a:t>
            </a:r>
            <a:r>
              <a:rPr lang="fr-FR" dirty="0" smtClean="0">
                <a:solidFill>
                  <a:srgbClr val="FF0066"/>
                </a:solidFill>
              </a:rPr>
              <a:t> in </a:t>
            </a:r>
            <a:r>
              <a:rPr lang="fr-FR" dirty="0" err="1" smtClean="0">
                <a:solidFill>
                  <a:srgbClr val="FF0066"/>
                </a:solidFill>
              </a:rPr>
              <a:t>general</a:t>
            </a:r>
            <a:r>
              <a:rPr lang="fr-FR" sz="1600" dirty="0" smtClean="0">
                <a:solidFill>
                  <a:srgbClr val="FF0066"/>
                </a:solidFill>
              </a:rPr>
              <a:t>.</a:t>
            </a:r>
            <a:endParaRPr lang="fr-FR" sz="1600" dirty="0">
              <a:solidFill>
                <a:srgbClr val="FF0066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547664" y="3140968"/>
            <a:ext cx="5976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rgbClr val="FFFF00"/>
                </a:solidFill>
              </a:rPr>
              <a:t>Examples</a:t>
            </a:r>
            <a:r>
              <a:rPr lang="fr-FR" dirty="0" smtClean="0">
                <a:solidFill>
                  <a:srgbClr val="FFFF00"/>
                </a:solidFill>
              </a:rPr>
              <a:t> :</a:t>
            </a:r>
            <a:endParaRPr lang="fr-FR" dirty="0" smtClean="0"/>
          </a:p>
          <a:p>
            <a:endParaRPr lang="fr-FR" dirty="0"/>
          </a:p>
          <a:p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usually</a:t>
            </a:r>
            <a:r>
              <a:rPr lang="fr-FR" dirty="0" smtClean="0"/>
              <a:t> </a:t>
            </a:r>
            <a:r>
              <a:rPr lang="fr-FR" u="sng" dirty="0" smtClean="0"/>
              <a:t>go</a:t>
            </a:r>
            <a:r>
              <a:rPr lang="fr-FR" dirty="0" smtClean="0"/>
              <a:t> to London </a:t>
            </a:r>
            <a:r>
              <a:rPr lang="fr-FR" dirty="0" err="1" smtClean="0"/>
              <a:t>at</a:t>
            </a:r>
            <a:r>
              <a:rPr lang="fr-FR" dirty="0" smtClean="0"/>
              <a:t> weekends.</a:t>
            </a:r>
          </a:p>
          <a:p>
            <a:r>
              <a:rPr lang="fr-FR" dirty="0" smtClean="0"/>
              <a:t>The </a:t>
            </a:r>
            <a:r>
              <a:rPr lang="fr-FR" dirty="0" err="1" smtClean="0"/>
              <a:t>Earth</a:t>
            </a:r>
            <a:r>
              <a:rPr lang="fr-FR" dirty="0" smtClean="0"/>
              <a:t> </a:t>
            </a:r>
            <a:r>
              <a:rPr lang="fr-FR" u="sng" dirty="0" err="1" smtClean="0"/>
              <a:t>goes</a:t>
            </a:r>
            <a:r>
              <a:rPr lang="fr-FR" dirty="0" smtClean="0"/>
              <a:t> round the </a:t>
            </a:r>
            <a:r>
              <a:rPr lang="fr-FR" dirty="0" err="1" smtClean="0"/>
              <a:t>sun</a:t>
            </a:r>
            <a:r>
              <a:rPr lang="fr-FR" dirty="0" smtClean="0"/>
              <a:t>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511660" y="4618296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>
                <a:solidFill>
                  <a:srgbClr val="FF0066"/>
                </a:solidFill>
              </a:rPr>
              <a:t>To </a:t>
            </a:r>
            <a:r>
              <a:rPr lang="fr-FR" dirty="0" err="1" smtClean="0">
                <a:solidFill>
                  <a:srgbClr val="FF0066"/>
                </a:solidFill>
              </a:rPr>
              <a:t>say</a:t>
            </a:r>
            <a:r>
              <a:rPr lang="fr-FR" dirty="0" smtClean="0">
                <a:solidFill>
                  <a:srgbClr val="FF0066"/>
                </a:solidFill>
              </a:rPr>
              <a:t> how </a:t>
            </a:r>
            <a:r>
              <a:rPr lang="fr-FR" dirty="0" err="1" smtClean="0">
                <a:solidFill>
                  <a:srgbClr val="FF0066"/>
                </a:solidFill>
              </a:rPr>
              <a:t>often</a:t>
            </a:r>
            <a:r>
              <a:rPr lang="fr-FR" dirty="0" smtClean="0">
                <a:solidFill>
                  <a:srgbClr val="FF0066"/>
                </a:solidFill>
              </a:rPr>
              <a:t> </a:t>
            </a:r>
            <a:r>
              <a:rPr lang="fr-FR" dirty="0" err="1" smtClean="0">
                <a:solidFill>
                  <a:srgbClr val="FF0066"/>
                </a:solidFill>
              </a:rPr>
              <a:t>we</a:t>
            </a:r>
            <a:r>
              <a:rPr lang="fr-FR" dirty="0" smtClean="0">
                <a:solidFill>
                  <a:srgbClr val="FF0066"/>
                </a:solidFill>
              </a:rPr>
              <a:t> do </a:t>
            </a:r>
            <a:r>
              <a:rPr lang="fr-FR" dirty="0" err="1" smtClean="0">
                <a:solidFill>
                  <a:srgbClr val="FF0066"/>
                </a:solidFill>
              </a:rPr>
              <a:t>things</a:t>
            </a:r>
            <a:r>
              <a:rPr lang="fr-FR" dirty="0" smtClean="0">
                <a:solidFill>
                  <a:srgbClr val="FF0066"/>
                </a:solidFill>
              </a:rPr>
              <a:t>.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569614" y="5157192"/>
            <a:ext cx="65527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rgbClr val="FFFF00"/>
                </a:solidFill>
              </a:rPr>
              <a:t>Example</a:t>
            </a:r>
            <a:r>
              <a:rPr lang="fr-FR" dirty="0" smtClean="0">
                <a:solidFill>
                  <a:srgbClr val="FFFF00"/>
                </a:solidFill>
              </a:rPr>
              <a:t> :</a:t>
            </a:r>
          </a:p>
          <a:p>
            <a:endParaRPr lang="fr-FR" dirty="0"/>
          </a:p>
          <a:p>
            <a:r>
              <a:rPr lang="fr-FR" dirty="0" smtClean="0"/>
              <a:t>Mary </a:t>
            </a:r>
            <a:r>
              <a:rPr lang="fr-FR" dirty="0" err="1" smtClean="0"/>
              <a:t>often</a:t>
            </a:r>
            <a:r>
              <a:rPr lang="fr-FR" dirty="0" smtClean="0"/>
              <a:t> </a:t>
            </a:r>
            <a:r>
              <a:rPr lang="fr-FR" u="sng" dirty="0" err="1" smtClean="0"/>
              <a:t>washes</a:t>
            </a:r>
            <a:r>
              <a:rPr lang="fr-FR" dirty="0" smtClean="0"/>
              <a:t> </a:t>
            </a:r>
            <a:r>
              <a:rPr lang="fr-FR" dirty="0" err="1" smtClean="0"/>
              <a:t>her</a:t>
            </a:r>
            <a:r>
              <a:rPr lang="fr-FR" dirty="0" smtClean="0"/>
              <a:t> car.</a:t>
            </a:r>
          </a:p>
          <a:p>
            <a:endParaRPr lang="fr-FR" dirty="0" smtClean="0"/>
          </a:p>
          <a:p>
            <a:endParaRPr lang="fr-FR" sz="1600" dirty="0" smtClean="0"/>
          </a:p>
          <a:p>
            <a:endParaRPr lang="fr-FR" sz="1600" dirty="0" smtClean="0"/>
          </a:p>
          <a:p>
            <a:endParaRPr lang="fr-FR" dirty="0">
              <a:solidFill>
                <a:srgbClr val="FFFF00"/>
              </a:solidFill>
            </a:endParaRPr>
          </a:p>
          <a:p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1192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  <p:bldP spid="3" grpId="0"/>
      <p:bldP spid="9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mages.worldgallery.co.uk/highres_images/worldgallery/1/6/1640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95323" cy="697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à coins arrondis 3"/>
          <p:cNvSpPr/>
          <p:nvPr/>
        </p:nvSpPr>
        <p:spPr>
          <a:xfrm>
            <a:off x="637302" y="530310"/>
            <a:ext cx="8183169" cy="6067042"/>
          </a:xfrm>
          <a:prstGeom prst="roundRect">
            <a:avLst/>
          </a:prstGeom>
          <a:ln cmpd="dbl"/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907704" y="1052736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err="1" smtClean="0">
                <a:solidFill>
                  <a:srgbClr val="FFFF00"/>
                </a:solidFill>
              </a:rPr>
              <a:t>Spelling</a:t>
            </a:r>
            <a:r>
              <a:rPr lang="fr-FR" sz="2400" dirty="0" smtClean="0">
                <a:solidFill>
                  <a:srgbClr val="FFFF00"/>
                </a:solidFill>
              </a:rPr>
              <a:t> </a:t>
            </a:r>
            <a:r>
              <a:rPr lang="fr-FR" sz="2400" dirty="0" err="1" smtClean="0">
                <a:solidFill>
                  <a:srgbClr val="FFFF00"/>
                </a:solidFill>
              </a:rPr>
              <a:t>rules</a:t>
            </a:r>
            <a:endParaRPr lang="fr-FR" sz="2400" dirty="0">
              <a:solidFill>
                <a:srgbClr val="FFFF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475656" y="1772816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>
                <a:solidFill>
                  <a:srgbClr val="FF0066"/>
                </a:solidFill>
              </a:rPr>
              <a:t>The </a:t>
            </a:r>
            <a:r>
              <a:rPr lang="fr-FR" dirty="0" err="1" smtClean="0">
                <a:solidFill>
                  <a:srgbClr val="FF0066"/>
                </a:solidFill>
              </a:rPr>
              <a:t>ending</a:t>
            </a:r>
            <a:r>
              <a:rPr lang="fr-FR" dirty="0" smtClean="0">
                <a:solidFill>
                  <a:srgbClr val="FF0066"/>
                </a:solidFill>
              </a:rPr>
              <a:t> </a:t>
            </a:r>
            <a:r>
              <a:rPr lang="fr-FR" dirty="0" err="1" smtClean="0">
                <a:solidFill>
                  <a:srgbClr val="FF0066"/>
                </a:solidFill>
              </a:rPr>
              <a:t>is</a:t>
            </a:r>
            <a:r>
              <a:rPr lang="fr-FR" dirty="0" smtClean="0">
                <a:solidFill>
                  <a:srgbClr val="FF0066"/>
                </a:solidFill>
              </a:rPr>
              <a:t> </a:t>
            </a:r>
            <a:r>
              <a:rPr lang="fr-FR" dirty="0" smtClean="0">
                <a:solidFill>
                  <a:srgbClr val="FFFF00"/>
                </a:solidFill>
              </a:rPr>
              <a:t>–es</a:t>
            </a:r>
            <a:r>
              <a:rPr lang="fr-FR" dirty="0" smtClean="0">
                <a:solidFill>
                  <a:srgbClr val="FF0066"/>
                </a:solidFill>
              </a:rPr>
              <a:t> </a:t>
            </a:r>
            <a:r>
              <a:rPr lang="fr-FR" dirty="0" err="1" smtClean="0">
                <a:solidFill>
                  <a:srgbClr val="FF0066"/>
                </a:solidFill>
              </a:rPr>
              <a:t>when</a:t>
            </a:r>
            <a:r>
              <a:rPr lang="fr-FR" dirty="0" smtClean="0">
                <a:solidFill>
                  <a:srgbClr val="FF0066"/>
                </a:solidFill>
              </a:rPr>
              <a:t> the </a:t>
            </a:r>
            <a:r>
              <a:rPr lang="fr-FR" dirty="0" err="1" smtClean="0">
                <a:solidFill>
                  <a:srgbClr val="FF0066"/>
                </a:solidFill>
              </a:rPr>
              <a:t>verb</a:t>
            </a:r>
            <a:r>
              <a:rPr lang="fr-FR" dirty="0" smtClean="0">
                <a:solidFill>
                  <a:srgbClr val="FF0066"/>
                </a:solidFill>
              </a:rPr>
              <a:t> ends in </a:t>
            </a:r>
            <a:r>
              <a:rPr lang="fr-FR" dirty="0" smtClean="0">
                <a:solidFill>
                  <a:srgbClr val="0070C0"/>
                </a:solidFill>
              </a:rPr>
              <a:t>–s/ -</a:t>
            </a:r>
            <a:r>
              <a:rPr lang="fr-FR" dirty="0" err="1" smtClean="0">
                <a:solidFill>
                  <a:srgbClr val="0070C0"/>
                </a:solidFill>
              </a:rPr>
              <a:t>ss</a:t>
            </a:r>
            <a:r>
              <a:rPr lang="fr-FR" dirty="0" smtClean="0">
                <a:solidFill>
                  <a:srgbClr val="0070C0"/>
                </a:solidFill>
              </a:rPr>
              <a:t> / -sh / -</a:t>
            </a:r>
            <a:r>
              <a:rPr lang="fr-FR" dirty="0" err="1" smtClean="0">
                <a:solidFill>
                  <a:srgbClr val="0070C0"/>
                </a:solidFill>
              </a:rPr>
              <a:t>ch</a:t>
            </a:r>
            <a:r>
              <a:rPr lang="fr-FR" dirty="0" smtClean="0">
                <a:solidFill>
                  <a:srgbClr val="0070C0"/>
                </a:solidFill>
              </a:rPr>
              <a:t> / -x / -o</a:t>
            </a:r>
            <a:endParaRPr lang="fr-FR" dirty="0">
              <a:solidFill>
                <a:srgbClr val="FF0066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203848" y="2385032"/>
            <a:ext cx="2232248" cy="923330"/>
          </a:xfrm>
          <a:prstGeom prst="rect">
            <a:avLst/>
          </a:prstGeom>
          <a:noFill/>
          <a:ln w="41275"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Wash           </a:t>
            </a:r>
            <a:r>
              <a:rPr lang="fr-FR" dirty="0" err="1" smtClean="0"/>
              <a:t>wash</a:t>
            </a:r>
            <a:r>
              <a:rPr lang="fr-FR" dirty="0" err="1" smtClean="0">
                <a:solidFill>
                  <a:srgbClr val="FFFF00"/>
                </a:solidFill>
              </a:rPr>
              <a:t>es</a:t>
            </a:r>
            <a:endParaRPr lang="fr-FR" dirty="0"/>
          </a:p>
          <a:p>
            <a:pPr algn="ctr"/>
            <a:r>
              <a:rPr lang="fr-FR" dirty="0" smtClean="0"/>
              <a:t>Miss             miss</a:t>
            </a:r>
            <a:r>
              <a:rPr lang="fr-FR" dirty="0" smtClean="0">
                <a:solidFill>
                  <a:srgbClr val="FFFF00"/>
                </a:solidFill>
              </a:rPr>
              <a:t>es</a:t>
            </a:r>
            <a:endParaRPr lang="fr-FR" dirty="0"/>
          </a:p>
          <a:p>
            <a:pPr algn="ctr"/>
            <a:r>
              <a:rPr lang="fr-FR" dirty="0" smtClean="0"/>
              <a:t>Go                </a:t>
            </a:r>
            <a:r>
              <a:rPr lang="fr-FR" dirty="0" err="1" smtClean="0"/>
              <a:t>go</a:t>
            </a:r>
            <a:r>
              <a:rPr lang="fr-FR" dirty="0" err="1" smtClean="0">
                <a:solidFill>
                  <a:srgbClr val="FFFF00"/>
                </a:solidFill>
              </a:rPr>
              <a:t>es</a:t>
            </a:r>
            <a:endParaRPr lang="fr-FR" dirty="0" smtClean="0"/>
          </a:p>
        </p:txBody>
      </p:sp>
      <p:sp>
        <p:nvSpPr>
          <p:cNvPr id="9" name="ZoneTexte 8"/>
          <p:cNvSpPr txBox="1"/>
          <p:nvPr/>
        </p:nvSpPr>
        <p:spPr>
          <a:xfrm>
            <a:off x="1547664" y="3933056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>
                <a:solidFill>
                  <a:srgbClr val="FF0066"/>
                </a:solidFill>
              </a:rPr>
              <a:t>If a </a:t>
            </a:r>
            <a:r>
              <a:rPr lang="fr-FR" dirty="0" err="1" smtClean="0">
                <a:solidFill>
                  <a:srgbClr val="FF0066"/>
                </a:solidFill>
              </a:rPr>
              <a:t>verb</a:t>
            </a:r>
            <a:r>
              <a:rPr lang="fr-FR" dirty="0" smtClean="0">
                <a:solidFill>
                  <a:srgbClr val="FF0066"/>
                </a:solidFill>
              </a:rPr>
              <a:t> ends in a </a:t>
            </a:r>
            <a:r>
              <a:rPr lang="fr-FR" dirty="0" smtClean="0">
                <a:solidFill>
                  <a:srgbClr val="0070C0"/>
                </a:solidFill>
              </a:rPr>
              <a:t>consonant + y (-by / -</a:t>
            </a:r>
            <a:r>
              <a:rPr lang="fr-FR" dirty="0" err="1" smtClean="0">
                <a:solidFill>
                  <a:srgbClr val="0070C0"/>
                </a:solidFill>
              </a:rPr>
              <a:t>ry</a:t>
            </a:r>
            <a:r>
              <a:rPr lang="fr-FR" dirty="0" smtClean="0">
                <a:solidFill>
                  <a:srgbClr val="0070C0"/>
                </a:solidFill>
              </a:rPr>
              <a:t> / -</a:t>
            </a:r>
            <a:r>
              <a:rPr lang="fr-FR" dirty="0" err="1" smtClean="0">
                <a:solidFill>
                  <a:srgbClr val="0070C0"/>
                </a:solidFill>
              </a:rPr>
              <a:t>sy</a:t>
            </a:r>
            <a:r>
              <a:rPr lang="fr-FR" dirty="0" smtClean="0">
                <a:solidFill>
                  <a:srgbClr val="0070C0"/>
                </a:solidFill>
              </a:rPr>
              <a:t> …) ,</a:t>
            </a:r>
            <a:r>
              <a:rPr lang="fr-FR" dirty="0">
                <a:solidFill>
                  <a:srgbClr val="FF0066"/>
                </a:solidFill>
              </a:rPr>
              <a:t> </a:t>
            </a:r>
            <a:r>
              <a:rPr lang="fr-FR" dirty="0" smtClean="0">
                <a:solidFill>
                  <a:srgbClr val="FF0066"/>
                </a:solidFill>
              </a:rPr>
              <a:t>« y » changes to </a:t>
            </a:r>
            <a:r>
              <a:rPr lang="fr-FR" dirty="0" smtClean="0">
                <a:solidFill>
                  <a:srgbClr val="FFFF00"/>
                </a:solidFill>
              </a:rPr>
              <a:t>–</a:t>
            </a:r>
            <a:r>
              <a:rPr lang="fr-FR" dirty="0" err="1" smtClean="0">
                <a:solidFill>
                  <a:srgbClr val="FFFF00"/>
                </a:solidFill>
              </a:rPr>
              <a:t>ie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  <a:r>
              <a:rPr lang="fr-FR" dirty="0" err="1" smtClean="0">
                <a:solidFill>
                  <a:srgbClr val="FF0066"/>
                </a:solidFill>
              </a:rPr>
              <a:t>before</a:t>
            </a:r>
            <a:r>
              <a:rPr lang="fr-FR" dirty="0" smtClean="0">
                <a:solidFill>
                  <a:srgbClr val="FF0066"/>
                </a:solidFill>
              </a:rPr>
              <a:t> the </a:t>
            </a:r>
            <a:r>
              <a:rPr lang="fr-FR" dirty="0" err="1" smtClean="0">
                <a:solidFill>
                  <a:srgbClr val="FF0066"/>
                </a:solidFill>
              </a:rPr>
              <a:t>ending</a:t>
            </a:r>
            <a:r>
              <a:rPr lang="fr-FR" dirty="0" smtClean="0">
                <a:solidFill>
                  <a:srgbClr val="FF0066"/>
                </a:solidFill>
              </a:rPr>
              <a:t> </a:t>
            </a:r>
            <a:r>
              <a:rPr lang="fr-FR" dirty="0" smtClean="0">
                <a:solidFill>
                  <a:srgbClr val="FFFF00"/>
                </a:solidFill>
              </a:rPr>
              <a:t>« s »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203848" y="4797152"/>
            <a:ext cx="2160240" cy="646331"/>
          </a:xfrm>
          <a:prstGeom prst="rect">
            <a:avLst/>
          </a:prstGeom>
          <a:noFill/>
          <a:ln w="41275"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fr-FR" dirty="0" err="1" smtClean="0"/>
              <a:t>Hurry</a:t>
            </a:r>
            <a:r>
              <a:rPr lang="fr-FR" dirty="0" smtClean="0"/>
              <a:t>         </a:t>
            </a:r>
            <a:r>
              <a:rPr lang="fr-FR" dirty="0" err="1" smtClean="0"/>
              <a:t>hurr</a:t>
            </a:r>
            <a:r>
              <a:rPr lang="fr-FR" dirty="0" err="1" smtClean="0">
                <a:solidFill>
                  <a:srgbClr val="FFFF00"/>
                </a:solidFill>
              </a:rPr>
              <a:t>ies</a:t>
            </a:r>
            <a:endParaRPr lang="fr-FR" dirty="0" smtClean="0">
              <a:solidFill>
                <a:srgbClr val="FFFF00"/>
              </a:solidFill>
            </a:endParaRPr>
          </a:p>
          <a:p>
            <a:r>
              <a:rPr lang="fr-FR" dirty="0" err="1" smtClean="0"/>
              <a:t>Try</a:t>
            </a:r>
            <a:r>
              <a:rPr lang="fr-FR" dirty="0" smtClean="0"/>
              <a:t>              tr</a:t>
            </a:r>
            <a:r>
              <a:rPr lang="fr-FR" dirty="0" smtClean="0">
                <a:solidFill>
                  <a:srgbClr val="FFFF00"/>
                </a:solidFill>
              </a:rPr>
              <a:t>ies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1979712" y="5733256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</a:t>
            </a:r>
            <a:r>
              <a:rPr lang="fr-FR" dirty="0" smtClean="0"/>
              <a:t>                    </a:t>
            </a:r>
            <a:r>
              <a:rPr lang="fr-FR" dirty="0" err="1" smtClean="0"/>
              <a:t>play</a:t>
            </a:r>
            <a:r>
              <a:rPr lang="fr-FR" dirty="0" smtClean="0"/>
              <a:t>    </a:t>
            </a:r>
            <a:r>
              <a:rPr lang="fr-FR" dirty="0" err="1" smtClean="0"/>
              <a:t>play</a:t>
            </a:r>
            <a:r>
              <a:rPr lang="fr-FR" dirty="0" err="1" smtClean="0">
                <a:solidFill>
                  <a:srgbClr val="FFFF00"/>
                </a:solidFill>
              </a:rPr>
              <a:t>s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                  </a:t>
            </a:r>
            <a:r>
              <a:rPr lang="fr-FR" dirty="0" smtClean="0">
                <a:solidFill>
                  <a:srgbClr val="FF0066"/>
                </a:solidFill>
              </a:rPr>
              <a:t>« a » </a:t>
            </a:r>
            <a:r>
              <a:rPr lang="fr-FR" dirty="0" err="1" smtClean="0">
                <a:solidFill>
                  <a:srgbClr val="FF0066"/>
                </a:solidFill>
              </a:rPr>
              <a:t>isn’t</a:t>
            </a:r>
            <a:r>
              <a:rPr lang="fr-FR" dirty="0" smtClean="0">
                <a:solidFill>
                  <a:srgbClr val="FF0066"/>
                </a:solidFill>
              </a:rPr>
              <a:t> a consonant, </a:t>
            </a:r>
            <a:r>
              <a:rPr lang="fr-FR" dirty="0" err="1" smtClean="0">
                <a:solidFill>
                  <a:srgbClr val="FF0066"/>
                </a:solidFill>
              </a:rPr>
              <a:t>it’s</a:t>
            </a:r>
            <a:r>
              <a:rPr lang="fr-FR" dirty="0" smtClean="0">
                <a:solidFill>
                  <a:srgbClr val="FF0066"/>
                </a:solidFill>
              </a:rPr>
              <a:t> a </a:t>
            </a:r>
            <a:r>
              <a:rPr lang="fr-FR" dirty="0" err="1" smtClean="0">
                <a:solidFill>
                  <a:srgbClr val="FF0066"/>
                </a:solidFill>
              </a:rPr>
              <a:t>vowel</a:t>
            </a:r>
            <a:r>
              <a:rPr lang="fr-FR" dirty="0">
                <a:solidFill>
                  <a:srgbClr val="FF0066"/>
                </a:solidFill>
              </a:rPr>
              <a:t> !</a:t>
            </a:r>
            <a:endParaRPr lang="fr-FR" dirty="0" smtClean="0"/>
          </a:p>
        </p:txBody>
      </p:sp>
      <p:pic>
        <p:nvPicPr>
          <p:cNvPr id="20" name="Picture 4" descr="http://www.arvernes.com/wiki/images/thumb/b/b9/Panneau_attention.svg/600px-Panneau_attention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905148"/>
            <a:ext cx="569327" cy="474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80965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3" grpId="0" animBg="1"/>
      <p:bldP spid="9" grpId="0"/>
      <p:bldP spid="14" grpId="0" animBg="1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mages.worldgallery.co.uk/highres_images/worldgallery/1/6/164080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95323" cy="697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à coins arrondis 3"/>
          <p:cNvSpPr/>
          <p:nvPr/>
        </p:nvSpPr>
        <p:spPr>
          <a:xfrm>
            <a:off x="708721" y="116632"/>
            <a:ext cx="7704856" cy="648072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123728" y="162880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>
              <a:latin typeface="Symbol" pitchFamily="18" charset="2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933162" y="692696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err="1" smtClean="0">
                <a:solidFill>
                  <a:srgbClr val="FFFF00"/>
                </a:solidFill>
              </a:rPr>
              <a:t>Pronunciation</a:t>
            </a:r>
            <a:endParaRPr lang="fr-FR" sz="2400" dirty="0">
              <a:solidFill>
                <a:srgbClr val="FFFF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320951" y="1305634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>
                <a:solidFill>
                  <a:srgbClr val="FF0066"/>
                </a:solidFill>
              </a:rPr>
              <a:t> The final « s » </a:t>
            </a:r>
            <a:r>
              <a:rPr lang="fr-FR" dirty="0" err="1" smtClean="0">
                <a:solidFill>
                  <a:srgbClr val="FF0066"/>
                </a:solidFill>
              </a:rPr>
              <a:t>is</a:t>
            </a:r>
            <a:r>
              <a:rPr lang="fr-FR" dirty="0" smtClean="0">
                <a:solidFill>
                  <a:srgbClr val="FF0066"/>
                </a:solidFill>
              </a:rPr>
              <a:t> </a:t>
            </a:r>
            <a:r>
              <a:rPr lang="fr-FR" dirty="0" err="1" smtClean="0">
                <a:solidFill>
                  <a:srgbClr val="FF0066"/>
                </a:solidFill>
              </a:rPr>
              <a:t>pronounced</a:t>
            </a:r>
            <a:r>
              <a:rPr lang="fr-FR" dirty="0" smtClean="0">
                <a:solidFill>
                  <a:srgbClr val="FF0066"/>
                </a:solidFill>
              </a:rPr>
              <a:t> /s/ </a:t>
            </a:r>
            <a:r>
              <a:rPr lang="fr-FR" dirty="0" err="1" smtClean="0">
                <a:solidFill>
                  <a:srgbClr val="FF0066"/>
                </a:solidFill>
              </a:rPr>
              <a:t>when</a:t>
            </a:r>
            <a:r>
              <a:rPr lang="fr-FR" dirty="0" smtClean="0">
                <a:solidFill>
                  <a:srgbClr val="FF0066"/>
                </a:solidFill>
              </a:rPr>
              <a:t> the </a:t>
            </a:r>
            <a:r>
              <a:rPr lang="fr-FR" dirty="0" err="1" smtClean="0">
                <a:solidFill>
                  <a:srgbClr val="FF0066"/>
                </a:solidFill>
              </a:rPr>
              <a:t>verbs</a:t>
            </a:r>
            <a:r>
              <a:rPr lang="fr-FR" dirty="0" smtClean="0">
                <a:solidFill>
                  <a:srgbClr val="FF0066"/>
                </a:solidFill>
              </a:rPr>
              <a:t> end </a:t>
            </a:r>
            <a:r>
              <a:rPr lang="fr-FR" dirty="0" err="1" smtClean="0">
                <a:solidFill>
                  <a:srgbClr val="FF0066"/>
                </a:solidFill>
              </a:rPr>
              <a:t>with</a:t>
            </a:r>
            <a:r>
              <a:rPr lang="fr-FR" dirty="0" smtClean="0">
                <a:solidFill>
                  <a:srgbClr val="FF0066"/>
                </a:solidFill>
              </a:rPr>
              <a:t> </a:t>
            </a:r>
            <a:r>
              <a:rPr lang="fr-FR" dirty="0" err="1" smtClean="0">
                <a:solidFill>
                  <a:srgbClr val="FF0066"/>
                </a:solidFill>
              </a:rPr>
              <a:t>these</a:t>
            </a:r>
            <a:r>
              <a:rPr lang="fr-FR" dirty="0" smtClean="0">
                <a:solidFill>
                  <a:srgbClr val="FF0066"/>
                </a:solidFill>
              </a:rPr>
              <a:t> </a:t>
            </a:r>
            <a:r>
              <a:rPr lang="fr-FR" dirty="0" err="1" smtClean="0">
                <a:solidFill>
                  <a:srgbClr val="FF0066"/>
                </a:solidFill>
              </a:rPr>
              <a:t>sounds</a:t>
            </a:r>
            <a:r>
              <a:rPr lang="fr-FR" dirty="0" smtClean="0">
                <a:solidFill>
                  <a:srgbClr val="FF0066"/>
                </a:solidFill>
              </a:rPr>
              <a:t> : </a:t>
            </a:r>
            <a:r>
              <a:rPr lang="fr-FR" dirty="0" smtClean="0"/>
              <a:t>/p/ , /t/ ,/k/ ,/f/ </a:t>
            </a:r>
            <a:r>
              <a:rPr lang="fr-FR" dirty="0" smtClean="0">
                <a:solidFill>
                  <a:srgbClr val="FF0066"/>
                </a:solidFill>
              </a:rPr>
              <a:t>and </a:t>
            </a:r>
            <a:r>
              <a:rPr lang="en-GB" dirty="0" smtClean="0"/>
              <a:t>/</a:t>
            </a:r>
            <a:r>
              <a:rPr lang="pt-BR" dirty="0"/>
              <a:t>θ</a:t>
            </a:r>
            <a:r>
              <a:rPr lang="en-GB" dirty="0" smtClean="0"/>
              <a:t>/</a:t>
            </a:r>
            <a:endParaRPr lang="pt-PT" dirty="0"/>
          </a:p>
        </p:txBody>
      </p:sp>
      <p:sp>
        <p:nvSpPr>
          <p:cNvPr id="6" name="ZoneTexte 5"/>
          <p:cNvSpPr txBox="1"/>
          <p:nvPr/>
        </p:nvSpPr>
        <p:spPr>
          <a:xfrm>
            <a:off x="1503276" y="213285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makes</a:t>
            </a:r>
            <a:r>
              <a:rPr lang="fr-FR" dirty="0" smtClean="0"/>
              <a:t> </a:t>
            </a:r>
            <a:r>
              <a:rPr lang="fr-FR" dirty="0" err="1" smtClean="0"/>
              <a:t>her</a:t>
            </a:r>
            <a:r>
              <a:rPr lang="fr-FR" dirty="0" smtClean="0"/>
              <a:t> </a:t>
            </a:r>
            <a:r>
              <a:rPr lang="fr-FR" dirty="0" err="1" smtClean="0"/>
              <a:t>bed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7" name="she makes her bed.wav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9"/>
              </p:ext>
            </p:extLst>
          </p:nvPr>
        </p:nvPicPr>
        <p:blipFill>
          <a:blip r:embed="rId10" cstate="print"/>
          <a:stretch>
            <a:fillRect/>
          </a:stretch>
        </p:blipFill>
        <p:spPr>
          <a:xfrm>
            <a:off x="2245162" y="2491807"/>
            <a:ext cx="338234" cy="338234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4837941" y="2132856"/>
            <a:ext cx="3102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He </a:t>
            </a:r>
            <a:r>
              <a:rPr lang="fr-FR" dirty="0" err="1" smtClean="0"/>
              <a:t>likes</a:t>
            </a:r>
            <a:r>
              <a:rPr lang="fr-FR" dirty="0" smtClean="0"/>
              <a:t> </a:t>
            </a:r>
            <a:r>
              <a:rPr lang="fr-FR" dirty="0" err="1" smtClean="0"/>
              <a:t>playing</a:t>
            </a:r>
            <a:r>
              <a:rPr lang="fr-FR" dirty="0" smtClean="0"/>
              <a:t> </a:t>
            </a:r>
            <a:r>
              <a:rPr lang="fr-FR" dirty="0" err="1" smtClean="0"/>
              <a:t>video</a:t>
            </a:r>
            <a:r>
              <a:rPr lang="fr-FR" dirty="0" smtClean="0"/>
              <a:t> </a:t>
            </a:r>
            <a:r>
              <a:rPr lang="fr-FR" dirty="0" err="1" smtClean="0"/>
              <a:t>games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10" name="he likes playing video games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xmlns="" r:embed="rId11"/>
              </p:ext>
            </p:extLst>
          </p:nvPr>
        </p:nvPicPr>
        <p:blipFill>
          <a:blip r:embed="rId12" cstate="print"/>
          <a:stretch>
            <a:fillRect/>
          </a:stretch>
        </p:blipFill>
        <p:spPr>
          <a:xfrm>
            <a:off x="6012160" y="2521630"/>
            <a:ext cx="376808" cy="376808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1387393" y="3140967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>
                <a:solidFill>
                  <a:srgbClr val="FF0066"/>
                </a:solidFill>
              </a:rPr>
              <a:t>The final « s » </a:t>
            </a:r>
            <a:r>
              <a:rPr lang="fr-FR" dirty="0" err="1" smtClean="0">
                <a:solidFill>
                  <a:srgbClr val="FF0066"/>
                </a:solidFill>
              </a:rPr>
              <a:t>is</a:t>
            </a:r>
            <a:r>
              <a:rPr lang="fr-FR" dirty="0" smtClean="0">
                <a:solidFill>
                  <a:srgbClr val="FF0066"/>
                </a:solidFill>
              </a:rPr>
              <a:t> </a:t>
            </a:r>
            <a:r>
              <a:rPr lang="fr-FR" dirty="0" err="1" smtClean="0">
                <a:solidFill>
                  <a:srgbClr val="FF0066"/>
                </a:solidFill>
              </a:rPr>
              <a:t>pronounced</a:t>
            </a:r>
            <a:r>
              <a:rPr lang="fr-FR" dirty="0" smtClean="0">
                <a:solidFill>
                  <a:srgbClr val="FF0066"/>
                </a:solidFill>
              </a:rPr>
              <a:t> /z/ </a:t>
            </a:r>
            <a:r>
              <a:rPr lang="fr-FR" dirty="0" err="1" smtClean="0">
                <a:solidFill>
                  <a:srgbClr val="FF0066"/>
                </a:solidFill>
              </a:rPr>
              <a:t>when</a:t>
            </a:r>
            <a:r>
              <a:rPr lang="fr-FR" dirty="0" smtClean="0">
                <a:solidFill>
                  <a:srgbClr val="FF0066"/>
                </a:solidFill>
              </a:rPr>
              <a:t> the </a:t>
            </a:r>
            <a:r>
              <a:rPr lang="fr-FR" dirty="0" err="1" smtClean="0">
                <a:solidFill>
                  <a:srgbClr val="FF0066"/>
                </a:solidFill>
              </a:rPr>
              <a:t>verbs</a:t>
            </a:r>
            <a:r>
              <a:rPr lang="fr-FR" dirty="0" smtClean="0">
                <a:solidFill>
                  <a:srgbClr val="FF0066"/>
                </a:solidFill>
              </a:rPr>
              <a:t> end </a:t>
            </a:r>
            <a:r>
              <a:rPr lang="fr-FR" dirty="0" err="1" smtClean="0">
                <a:solidFill>
                  <a:srgbClr val="FF0066"/>
                </a:solidFill>
              </a:rPr>
              <a:t>with</a:t>
            </a:r>
            <a:r>
              <a:rPr lang="fr-FR" dirty="0" smtClean="0">
                <a:solidFill>
                  <a:srgbClr val="FF0066"/>
                </a:solidFill>
              </a:rPr>
              <a:t> </a:t>
            </a:r>
            <a:r>
              <a:rPr lang="fr-FR" dirty="0" err="1" smtClean="0">
                <a:solidFill>
                  <a:srgbClr val="FF0066"/>
                </a:solidFill>
              </a:rPr>
              <a:t>these</a:t>
            </a:r>
            <a:r>
              <a:rPr lang="fr-FR" dirty="0" smtClean="0">
                <a:solidFill>
                  <a:srgbClr val="FF0066"/>
                </a:solidFill>
              </a:rPr>
              <a:t> </a:t>
            </a:r>
            <a:r>
              <a:rPr lang="fr-FR" dirty="0" err="1" smtClean="0">
                <a:solidFill>
                  <a:srgbClr val="FF0066"/>
                </a:solidFill>
              </a:rPr>
              <a:t>sounds</a:t>
            </a:r>
            <a:r>
              <a:rPr lang="fr-FR" dirty="0" smtClean="0">
                <a:solidFill>
                  <a:srgbClr val="FF0066"/>
                </a:solidFill>
              </a:rPr>
              <a:t> :</a:t>
            </a:r>
            <a:r>
              <a:rPr lang="fr-FR" dirty="0" smtClean="0"/>
              <a:t>/b/, /d/, /g/, /v/, /</a:t>
            </a:r>
            <a:r>
              <a:rPr lang="fr-FR" dirty="0" smtClean="0">
                <a:latin typeface="Lucida Calligraphy"/>
              </a:rPr>
              <a:t>ð</a:t>
            </a:r>
            <a:r>
              <a:rPr lang="fr-FR" dirty="0" smtClean="0"/>
              <a:t>/, /l/, /m/, /n/ , /</a:t>
            </a:r>
            <a:r>
              <a:rPr lang="fr-FR" dirty="0" smtClean="0">
                <a:latin typeface="Lucida Sans Unicode"/>
                <a:cs typeface="Lucida Sans Unicode"/>
              </a:rPr>
              <a:t>ŋ/,</a:t>
            </a:r>
            <a:r>
              <a:rPr lang="fr-FR" dirty="0" smtClean="0">
                <a:cs typeface="Lucida Sans Unicode"/>
              </a:rPr>
              <a:t>/</a:t>
            </a:r>
            <a:r>
              <a:rPr lang="fr-FR" dirty="0" err="1" smtClean="0">
                <a:cs typeface="Lucida Sans Unicode"/>
              </a:rPr>
              <a:t>e</a:t>
            </a:r>
            <a:r>
              <a:rPr lang="fr-FR" dirty="0" err="1" smtClean="0">
                <a:latin typeface="Lucida Sans Unicode"/>
                <a:cs typeface="Lucida Sans Unicode"/>
              </a:rPr>
              <a:t>ɪ</a:t>
            </a:r>
            <a:r>
              <a:rPr lang="fr-FR" dirty="0">
                <a:cs typeface="Lucida Sans Unicode"/>
              </a:rPr>
              <a:t>/</a:t>
            </a:r>
            <a:r>
              <a:rPr lang="fr-FR" dirty="0" smtClean="0">
                <a:latin typeface="Lucida Sans Unicode"/>
                <a:cs typeface="Lucida Sans Unicode"/>
              </a:rPr>
              <a:t> </a:t>
            </a:r>
            <a:r>
              <a:rPr lang="fr-FR" dirty="0" smtClean="0">
                <a:solidFill>
                  <a:srgbClr val="FF0066"/>
                </a:solidFill>
                <a:latin typeface="Lucida Sans Unicode"/>
                <a:cs typeface="Lucida Sans Unicode"/>
              </a:rPr>
              <a:t>and</a:t>
            </a:r>
            <a:r>
              <a:rPr lang="fr-FR" dirty="0" smtClean="0">
                <a:latin typeface="Lucida Sans Unicode"/>
                <a:cs typeface="Lucida Sans Unicode"/>
              </a:rPr>
              <a:t> </a:t>
            </a:r>
            <a:r>
              <a:rPr lang="fr-FR" dirty="0" smtClean="0">
                <a:cs typeface="Lucida Sans Unicode"/>
              </a:rPr>
              <a:t>/</a:t>
            </a:r>
            <a:r>
              <a:rPr lang="fr-FR" dirty="0" err="1" smtClean="0">
                <a:cs typeface="Lucida Sans Unicode"/>
              </a:rPr>
              <a:t>a</a:t>
            </a:r>
            <a:r>
              <a:rPr lang="fr-FR" dirty="0" err="1" smtClean="0">
                <a:latin typeface="Lucida Sans Unicode"/>
                <a:cs typeface="Lucida Sans Unicode"/>
              </a:rPr>
              <a:t>ɪ</a:t>
            </a:r>
            <a:r>
              <a:rPr lang="fr-FR" dirty="0" smtClean="0">
                <a:latin typeface="Lucida Sans Unicode"/>
                <a:cs typeface="Lucida Sans Unicode"/>
              </a:rPr>
              <a:t>/</a:t>
            </a:r>
            <a:endParaRPr lang="fr-FR" dirty="0">
              <a:solidFill>
                <a:srgbClr val="FF0066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115617" y="3933056"/>
            <a:ext cx="3240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Tom </a:t>
            </a:r>
            <a:r>
              <a:rPr lang="fr-FR" dirty="0" err="1" smtClean="0"/>
              <a:t>plays</a:t>
            </a:r>
            <a:r>
              <a:rPr lang="fr-FR" dirty="0" smtClean="0"/>
              <a:t> football on Tuesdays.</a:t>
            </a:r>
            <a:endParaRPr lang="fr-FR" dirty="0"/>
          </a:p>
        </p:txBody>
      </p:sp>
      <p:pic>
        <p:nvPicPr>
          <p:cNvPr id="14" name="tom plays.wav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xmlns="" r:embed="rId13"/>
              </p:ext>
            </p:extLst>
          </p:nvPr>
        </p:nvPicPr>
        <p:blipFill>
          <a:blip r:embed="rId14" cstate="print"/>
          <a:stretch>
            <a:fillRect/>
          </a:stretch>
        </p:blipFill>
        <p:spPr>
          <a:xfrm>
            <a:off x="2195737" y="4415698"/>
            <a:ext cx="330860" cy="330860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5372728" y="3933056"/>
            <a:ext cx="2032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She</a:t>
            </a:r>
            <a:r>
              <a:rPr lang="fr-FR" dirty="0" smtClean="0"/>
              <a:t> loves </a:t>
            </a:r>
            <a:r>
              <a:rPr lang="fr-FR" dirty="0" err="1" smtClean="0"/>
              <a:t>animals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17" name="she loves animals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xmlns="" r:embed="rId15"/>
              </p:ext>
            </p:extLst>
          </p:nvPr>
        </p:nvPicPr>
        <p:blipFill>
          <a:blip r:embed="rId14" cstate="print"/>
          <a:stretch>
            <a:fillRect/>
          </a:stretch>
        </p:blipFill>
        <p:spPr>
          <a:xfrm>
            <a:off x="6010319" y="4302388"/>
            <a:ext cx="330860" cy="330860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>
            <a:off x="1387393" y="4941168"/>
            <a:ext cx="6712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>
                <a:solidFill>
                  <a:srgbClr val="FF0066"/>
                </a:solidFill>
              </a:rPr>
              <a:t>The final « s » </a:t>
            </a:r>
            <a:r>
              <a:rPr lang="fr-FR" dirty="0" err="1" smtClean="0">
                <a:solidFill>
                  <a:srgbClr val="FF0066"/>
                </a:solidFill>
              </a:rPr>
              <a:t>is</a:t>
            </a:r>
            <a:r>
              <a:rPr lang="fr-FR" dirty="0" smtClean="0">
                <a:solidFill>
                  <a:srgbClr val="FF0066"/>
                </a:solidFill>
              </a:rPr>
              <a:t> </a:t>
            </a:r>
            <a:r>
              <a:rPr lang="fr-FR" dirty="0" err="1" smtClean="0">
                <a:solidFill>
                  <a:srgbClr val="FF0066"/>
                </a:solidFill>
              </a:rPr>
              <a:t>pronounced</a:t>
            </a:r>
            <a:r>
              <a:rPr lang="fr-FR" dirty="0" smtClean="0">
                <a:solidFill>
                  <a:srgbClr val="FF0066"/>
                </a:solidFill>
              </a:rPr>
              <a:t> /</a:t>
            </a:r>
            <a:r>
              <a:rPr lang="fr-FR" dirty="0" err="1" smtClean="0">
                <a:solidFill>
                  <a:srgbClr val="FF0066"/>
                </a:solidFill>
              </a:rPr>
              <a:t>iz</a:t>
            </a:r>
            <a:r>
              <a:rPr lang="fr-FR" dirty="0" smtClean="0">
                <a:solidFill>
                  <a:srgbClr val="FF0066"/>
                </a:solidFill>
              </a:rPr>
              <a:t>/ </a:t>
            </a:r>
            <a:r>
              <a:rPr lang="fr-FR" dirty="0" err="1" smtClean="0">
                <a:solidFill>
                  <a:srgbClr val="FF0066"/>
                </a:solidFill>
              </a:rPr>
              <a:t>when</a:t>
            </a:r>
            <a:r>
              <a:rPr lang="fr-FR" dirty="0" smtClean="0">
                <a:solidFill>
                  <a:srgbClr val="FF0066"/>
                </a:solidFill>
              </a:rPr>
              <a:t> the </a:t>
            </a:r>
            <a:r>
              <a:rPr lang="fr-FR" dirty="0" err="1" smtClean="0">
                <a:solidFill>
                  <a:srgbClr val="FF0066"/>
                </a:solidFill>
              </a:rPr>
              <a:t>verbs</a:t>
            </a:r>
            <a:r>
              <a:rPr lang="fr-FR" dirty="0" smtClean="0">
                <a:solidFill>
                  <a:srgbClr val="FF0066"/>
                </a:solidFill>
              </a:rPr>
              <a:t> end </a:t>
            </a:r>
            <a:r>
              <a:rPr lang="fr-FR" dirty="0" err="1" smtClean="0">
                <a:solidFill>
                  <a:srgbClr val="FF0066"/>
                </a:solidFill>
              </a:rPr>
              <a:t>with</a:t>
            </a:r>
            <a:r>
              <a:rPr lang="fr-FR" dirty="0" smtClean="0">
                <a:solidFill>
                  <a:srgbClr val="FF0066"/>
                </a:solidFill>
              </a:rPr>
              <a:t> </a:t>
            </a:r>
            <a:r>
              <a:rPr lang="fr-FR" dirty="0" err="1" smtClean="0">
                <a:solidFill>
                  <a:srgbClr val="FF0066"/>
                </a:solidFill>
              </a:rPr>
              <a:t>these</a:t>
            </a:r>
            <a:r>
              <a:rPr lang="fr-FR" dirty="0" smtClean="0">
                <a:solidFill>
                  <a:srgbClr val="FF0066"/>
                </a:solidFill>
              </a:rPr>
              <a:t> </a:t>
            </a:r>
            <a:r>
              <a:rPr lang="fr-FR" dirty="0" err="1" smtClean="0">
                <a:solidFill>
                  <a:srgbClr val="FF0066"/>
                </a:solidFill>
              </a:rPr>
              <a:t>sounds</a:t>
            </a:r>
            <a:r>
              <a:rPr lang="fr-FR" dirty="0" smtClean="0">
                <a:solidFill>
                  <a:srgbClr val="FF0066"/>
                </a:solidFill>
              </a:rPr>
              <a:t> : </a:t>
            </a:r>
            <a:r>
              <a:rPr lang="fr-FR" dirty="0" smtClean="0"/>
              <a:t>/s/, /z/, /</a:t>
            </a:r>
            <a:r>
              <a:rPr lang="fr-FR" dirty="0" smtClean="0">
                <a:latin typeface="Lucida Sans Unicode"/>
                <a:cs typeface="Lucida Sans Unicode"/>
              </a:rPr>
              <a:t>ʃ</a:t>
            </a:r>
            <a:r>
              <a:rPr lang="fr-FR" dirty="0" smtClean="0">
                <a:cs typeface="Lucida Sans Unicode"/>
              </a:rPr>
              <a:t>/, /</a:t>
            </a:r>
            <a:r>
              <a:rPr lang="fr-FR" dirty="0" err="1" smtClean="0">
                <a:cs typeface="Lucida Sans Unicode"/>
              </a:rPr>
              <a:t>t</a:t>
            </a:r>
            <a:r>
              <a:rPr lang="fr-FR" dirty="0" err="1" smtClean="0">
                <a:latin typeface="Lucida Sans Unicode"/>
                <a:cs typeface="Lucida Sans Unicode"/>
              </a:rPr>
              <a:t>ʃ</a:t>
            </a:r>
            <a:r>
              <a:rPr lang="fr-FR" dirty="0" smtClean="0">
                <a:cs typeface="Lucida Sans Unicode"/>
              </a:rPr>
              <a:t>/ </a:t>
            </a:r>
            <a:r>
              <a:rPr lang="fr-FR" dirty="0" smtClean="0">
                <a:solidFill>
                  <a:srgbClr val="FF0066"/>
                </a:solidFill>
                <a:cs typeface="Lucida Sans Unicode"/>
              </a:rPr>
              <a:t>and </a:t>
            </a:r>
            <a:r>
              <a:rPr lang="fr-FR" dirty="0" smtClean="0">
                <a:cs typeface="Lucida Sans Unicode"/>
              </a:rPr>
              <a:t>/</a:t>
            </a:r>
            <a:r>
              <a:rPr lang="fr-FR" dirty="0" err="1" smtClean="0">
                <a:cs typeface="Lucida Sans Unicode"/>
              </a:rPr>
              <a:t>d</a:t>
            </a:r>
            <a:r>
              <a:rPr lang="fr-FR" dirty="0" err="1" smtClean="0">
                <a:latin typeface="Lucida Sans Unicode"/>
                <a:cs typeface="Lucida Sans Unicode"/>
              </a:rPr>
              <a:t>ʒ</a:t>
            </a:r>
            <a:r>
              <a:rPr lang="fr-FR" dirty="0" smtClean="0">
                <a:cs typeface="Lucida Sans Unicode"/>
              </a:rPr>
              <a:t>/</a:t>
            </a:r>
            <a:r>
              <a:rPr lang="fr-FR" dirty="0" smtClean="0">
                <a:solidFill>
                  <a:srgbClr val="FF0066"/>
                </a:solidFill>
              </a:rPr>
              <a:t> </a:t>
            </a:r>
            <a:endParaRPr lang="fr-FR" dirty="0">
              <a:solidFill>
                <a:srgbClr val="FF0066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320951" y="5805264"/>
            <a:ext cx="303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Mary </a:t>
            </a:r>
            <a:r>
              <a:rPr lang="fr-FR" dirty="0" err="1" smtClean="0"/>
              <a:t>watches</a:t>
            </a:r>
            <a:r>
              <a:rPr lang="fr-FR" dirty="0" smtClean="0"/>
              <a:t> T.V </a:t>
            </a:r>
            <a:r>
              <a:rPr lang="fr-FR" dirty="0" err="1" smtClean="0"/>
              <a:t>everyday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20" name="mary.wav">
            <a:hlinkClick r:id="" action="ppaction://media"/>
          </p:cNvPr>
          <p:cNvPicPr>
            <a:picLocks noChangeAspect="1"/>
          </p:cNvPicPr>
          <p:nvPr>
            <a:audioFile r:link="rId5"/>
            <p:extLst>
              <p:ext uri="{DAA4B4D4-6D71-4841-9C94-3DE7FCFB9230}">
                <p14:media xmlns:p14="http://schemas.microsoft.com/office/powerpoint/2010/main" xmlns="" r:embed="rId16"/>
              </p:ext>
            </p:extLst>
          </p:nvPr>
        </p:nvPicPr>
        <p:blipFill>
          <a:blip r:embed="rId17" cstate="print"/>
          <a:stretch>
            <a:fillRect/>
          </a:stretch>
        </p:blipFill>
        <p:spPr>
          <a:xfrm>
            <a:off x="2229141" y="6180379"/>
            <a:ext cx="304800" cy="304800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5076056" y="58052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Jerry </a:t>
            </a:r>
            <a:r>
              <a:rPr lang="fr-FR" dirty="0" err="1" smtClean="0"/>
              <a:t>often</a:t>
            </a:r>
            <a:r>
              <a:rPr lang="fr-FR" dirty="0" smtClean="0"/>
              <a:t> </a:t>
            </a:r>
            <a:r>
              <a:rPr lang="fr-FR" dirty="0" err="1" smtClean="0"/>
              <a:t>washes</a:t>
            </a:r>
            <a:r>
              <a:rPr lang="fr-FR" dirty="0" smtClean="0"/>
              <a:t> </a:t>
            </a:r>
            <a:r>
              <a:rPr lang="fr-FR" dirty="0" err="1" smtClean="0"/>
              <a:t>his</a:t>
            </a:r>
            <a:r>
              <a:rPr lang="fr-FR" dirty="0" smtClean="0"/>
              <a:t> car.</a:t>
            </a:r>
            <a:endParaRPr lang="fr-FR" dirty="0"/>
          </a:p>
        </p:txBody>
      </p:sp>
      <p:pic>
        <p:nvPicPr>
          <p:cNvPr id="22" name="jerry.wav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xmlns="" r:embed="rId18"/>
              </p:ext>
            </p:extLst>
          </p:nvPr>
        </p:nvPicPr>
        <p:blipFill>
          <a:blip r:embed="rId19" cstate="print"/>
          <a:stretch>
            <a:fillRect/>
          </a:stretch>
        </p:blipFill>
        <p:spPr>
          <a:xfrm>
            <a:off x="6045272" y="6174596"/>
            <a:ext cx="310583" cy="310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78308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9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80000">
                <p:cTn id="9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vol="80000">
                <p:cTn id="9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audio>
              <p:cMediaNode vol="80000">
                <p:cTn id="9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audio>
              <p:cMediaNode vol="80000">
                <p:cTn id="9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  <p:audio>
              <p:cMediaNode vol="80000">
                <p:cTn id="9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</p:childTnLst>
        </p:cTn>
      </p:par>
    </p:tnLst>
    <p:bldLst>
      <p:bldP spid="5" grpId="0"/>
      <p:bldP spid="3" grpId="0"/>
      <p:bldP spid="6" grpId="0"/>
      <p:bldP spid="9" grpId="0"/>
      <p:bldP spid="11" grpId="0"/>
      <p:bldP spid="13" grpId="0"/>
      <p:bldP spid="15" grpId="0"/>
      <p:bldP spid="18" grpId="0"/>
      <p:bldP spid="19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mages.worldgallery.co.uk/highres_images/worldgallery/1/6/1640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3134" y="0"/>
            <a:ext cx="9207134" cy="697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à coins arrondis 3"/>
          <p:cNvSpPr/>
          <p:nvPr/>
        </p:nvSpPr>
        <p:spPr>
          <a:xfrm>
            <a:off x="683568" y="548680"/>
            <a:ext cx="7704856" cy="56166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74" name="Picture 2" descr="http://www.narragansett.k12.ri.us/NES/swimweb/swimmingclip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6883" y="2761239"/>
            <a:ext cx="2478716" cy="104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3491880" y="21328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            </a:t>
            </a:r>
            <a:r>
              <a:rPr lang="fr-FR" b="1" dirty="0" err="1" smtClean="0"/>
              <a:t>swim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1475656" y="4293096"/>
            <a:ext cx="297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 </a:t>
            </a:r>
            <a:r>
              <a:rPr lang="fr-FR" u="sng" dirty="0" err="1" smtClean="0"/>
              <a:t>swim</a:t>
            </a:r>
            <a:r>
              <a:rPr lang="fr-FR" dirty="0" smtClean="0"/>
              <a:t> everyday.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475656" y="486916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swim</a:t>
            </a:r>
            <a:r>
              <a:rPr lang="fr-FR" dirty="0" err="1" smtClean="0">
                <a:solidFill>
                  <a:srgbClr val="FF0000"/>
                </a:solidFill>
              </a:rPr>
              <a:t>s</a:t>
            </a:r>
            <a:r>
              <a:rPr lang="fr-FR" dirty="0" smtClean="0"/>
              <a:t> everyday.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492820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mages.worldgallery.co.uk/highres_images/worldgallery/1/6/1640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95323" cy="697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à coins arrondis 3"/>
          <p:cNvSpPr/>
          <p:nvPr/>
        </p:nvSpPr>
        <p:spPr>
          <a:xfrm>
            <a:off x="683568" y="548680"/>
            <a:ext cx="7704856" cy="56166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907704" y="1052736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rgbClr val="FFFF00"/>
                </a:solidFill>
              </a:rPr>
              <a:t>Now</a:t>
            </a:r>
            <a:r>
              <a:rPr lang="fr-FR" sz="2400" dirty="0" smtClean="0">
                <a:solidFill>
                  <a:srgbClr val="FFFF00"/>
                </a:solidFill>
              </a:rPr>
              <a:t>, </a:t>
            </a:r>
            <a:r>
              <a:rPr lang="fr-FR" sz="2400" dirty="0" err="1" smtClean="0">
                <a:solidFill>
                  <a:srgbClr val="FFFF00"/>
                </a:solidFill>
              </a:rPr>
              <a:t>it’s</a:t>
            </a:r>
            <a:r>
              <a:rPr lang="fr-FR" sz="2400" dirty="0" smtClean="0">
                <a:solidFill>
                  <a:srgbClr val="FFFF00"/>
                </a:solidFill>
              </a:rPr>
              <a:t> </a:t>
            </a:r>
            <a:r>
              <a:rPr lang="fr-FR" sz="2400" dirty="0" err="1" smtClean="0">
                <a:solidFill>
                  <a:srgbClr val="FFFF00"/>
                </a:solidFill>
              </a:rPr>
              <a:t>your</a:t>
            </a:r>
            <a:r>
              <a:rPr lang="fr-FR" sz="2400" dirty="0" smtClean="0">
                <a:solidFill>
                  <a:srgbClr val="FFFF00"/>
                </a:solidFill>
              </a:rPr>
              <a:t> </a:t>
            </a:r>
            <a:r>
              <a:rPr lang="fr-FR" sz="2400" dirty="0" err="1" smtClean="0">
                <a:solidFill>
                  <a:srgbClr val="FFFF00"/>
                </a:solidFill>
              </a:rPr>
              <a:t>turn</a:t>
            </a:r>
            <a:r>
              <a:rPr lang="fr-FR" sz="2400" dirty="0" smtClean="0">
                <a:solidFill>
                  <a:srgbClr val="FFFF00"/>
                </a:solidFill>
              </a:rPr>
              <a:t> :</a:t>
            </a:r>
            <a:endParaRPr lang="fr-FR" sz="2400" dirty="0">
              <a:solidFill>
                <a:srgbClr val="FFFF00"/>
              </a:solidFill>
            </a:endParaRPr>
          </a:p>
        </p:txBody>
      </p:sp>
      <p:pic>
        <p:nvPicPr>
          <p:cNvPr id="2050" name="Picture 2" descr="http://publish.newsserv.com.au/epublisher/schools/moranbahss_stats/images/user_uploads/Clipart/comma_splices_run_ons_smal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8244" y="2132856"/>
            <a:ext cx="2135504" cy="1937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4211960" y="177281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/>
              <a:t>Run</a:t>
            </a:r>
            <a:endParaRPr lang="fr-FR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691680" y="443711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 </a:t>
            </a:r>
            <a:r>
              <a:rPr lang="fr-FR" dirty="0" err="1" smtClean="0"/>
              <a:t>run</a:t>
            </a:r>
            <a:r>
              <a:rPr lang="fr-FR" dirty="0" smtClean="0"/>
              <a:t> </a:t>
            </a:r>
            <a:r>
              <a:rPr lang="fr-FR" dirty="0" err="1" smtClean="0"/>
              <a:t>every</a:t>
            </a:r>
            <a:r>
              <a:rPr lang="fr-FR" dirty="0" smtClean="0"/>
              <a:t> </a:t>
            </a:r>
            <a:r>
              <a:rPr lang="fr-FR" dirty="0" err="1" smtClean="0"/>
              <a:t>day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691680" y="515719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He </a:t>
            </a:r>
            <a:r>
              <a:rPr lang="fr-FR" dirty="0" err="1" smtClean="0"/>
              <a:t>run</a:t>
            </a:r>
            <a:r>
              <a:rPr lang="fr-FR" dirty="0" err="1" smtClean="0">
                <a:solidFill>
                  <a:srgbClr val="FF0000"/>
                </a:solidFill>
              </a:rPr>
              <a:t>s</a:t>
            </a:r>
            <a:r>
              <a:rPr lang="fr-FR" dirty="0" smtClean="0"/>
              <a:t> everyday.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52468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mages.worldgallery.co.uk/highres_images/worldgallery/1/6/1640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95323" cy="697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à coins arrondis 3"/>
          <p:cNvSpPr/>
          <p:nvPr/>
        </p:nvSpPr>
        <p:spPr>
          <a:xfrm>
            <a:off x="683568" y="548680"/>
            <a:ext cx="7704856" cy="5616624"/>
          </a:xfrm>
          <a:prstGeom prst="roundRect">
            <a:avLst/>
          </a:prstGeom>
          <a:ln>
            <a:prstDash val="sysDash"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2771800" y="98072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Verb</a:t>
            </a:r>
            <a:r>
              <a:rPr lang="fr-FR" b="1" dirty="0" smtClean="0"/>
              <a:t> : </a:t>
            </a:r>
            <a:r>
              <a:rPr lang="fr-FR" b="1" u="sng" dirty="0" err="1" smtClean="0"/>
              <a:t>play</a:t>
            </a:r>
            <a:r>
              <a:rPr lang="fr-FR" dirty="0" smtClean="0"/>
              <a:t> </a:t>
            </a:r>
            <a:r>
              <a:rPr lang="fr-FR" i="1" dirty="0" smtClean="0"/>
              <a:t>the piano on </a:t>
            </a:r>
            <a:r>
              <a:rPr lang="fr-FR" i="1" dirty="0" err="1" smtClean="0"/>
              <a:t>Mondays</a:t>
            </a:r>
            <a:endParaRPr lang="fr-FR" b="1" dirty="0"/>
          </a:p>
        </p:txBody>
      </p:sp>
      <p:pic>
        <p:nvPicPr>
          <p:cNvPr id="1026" name="Picture 2" descr="http://www.sudnow.com/graphics/content/home/pian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39422" y="764704"/>
            <a:ext cx="1143972" cy="1370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187624" y="1700808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AFFIRMATIVE</a:t>
            </a:r>
          </a:p>
          <a:p>
            <a:pPr algn="ctr"/>
            <a:endParaRPr lang="fr-FR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1187624" y="2347139"/>
            <a:ext cx="3600400" cy="3416320"/>
          </a:xfrm>
          <a:prstGeom prst="rect">
            <a:avLst/>
          </a:prstGeom>
          <a:noFill/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I </a:t>
            </a:r>
            <a:r>
              <a:rPr lang="fr-FR" b="1" u="sng" dirty="0" err="1" smtClean="0"/>
              <a:t>play</a:t>
            </a:r>
            <a:r>
              <a:rPr lang="fr-FR" dirty="0" smtClean="0"/>
              <a:t> </a:t>
            </a:r>
            <a:r>
              <a:rPr lang="fr-FR" i="1" dirty="0" smtClean="0"/>
              <a:t>the piano on </a:t>
            </a:r>
            <a:r>
              <a:rPr lang="fr-FR" i="1" dirty="0" err="1" smtClean="0"/>
              <a:t>Mondays</a:t>
            </a:r>
            <a:r>
              <a:rPr lang="fr-FR" i="1" dirty="0" smtClean="0"/>
              <a:t>.</a:t>
            </a:r>
          </a:p>
          <a:p>
            <a:endParaRPr lang="fr-FR" dirty="0"/>
          </a:p>
          <a:p>
            <a:r>
              <a:rPr lang="fr-FR" dirty="0" smtClean="0"/>
              <a:t>You </a:t>
            </a:r>
            <a:r>
              <a:rPr lang="fr-FR" b="1" u="sng" dirty="0" err="1"/>
              <a:t>play</a:t>
            </a:r>
            <a:r>
              <a:rPr lang="fr-FR" dirty="0"/>
              <a:t> </a:t>
            </a:r>
            <a:r>
              <a:rPr lang="fr-FR" i="1" dirty="0"/>
              <a:t>the piano on </a:t>
            </a:r>
            <a:r>
              <a:rPr lang="fr-FR" i="1" dirty="0" err="1"/>
              <a:t>Mondays</a:t>
            </a:r>
            <a:r>
              <a:rPr lang="fr-FR" i="1" dirty="0"/>
              <a:t>.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b="1" u="sng" dirty="0" err="1"/>
              <a:t>play</a:t>
            </a:r>
            <a:r>
              <a:rPr lang="fr-FR" dirty="0"/>
              <a:t> </a:t>
            </a:r>
            <a:r>
              <a:rPr lang="fr-FR" i="1" dirty="0"/>
              <a:t>the piano on </a:t>
            </a:r>
            <a:r>
              <a:rPr lang="fr-FR" i="1" dirty="0" err="1"/>
              <a:t>Mondays</a:t>
            </a:r>
            <a:r>
              <a:rPr lang="fr-FR" i="1" dirty="0"/>
              <a:t>.</a:t>
            </a:r>
          </a:p>
          <a:p>
            <a:endParaRPr lang="fr-FR" dirty="0" smtClean="0"/>
          </a:p>
          <a:p>
            <a:r>
              <a:rPr lang="fr-FR" dirty="0" smtClean="0"/>
              <a:t>You </a:t>
            </a:r>
            <a:r>
              <a:rPr lang="fr-FR" b="1" u="sng" dirty="0" err="1"/>
              <a:t>play</a:t>
            </a:r>
            <a:r>
              <a:rPr lang="fr-FR" dirty="0"/>
              <a:t> </a:t>
            </a:r>
            <a:r>
              <a:rPr lang="fr-FR" i="1" dirty="0"/>
              <a:t>the piano on </a:t>
            </a:r>
            <a:r>
              <a:rPr lang="fr-FR" i="1" dirty="0" err="1"/>
              <a:t>Mondays</a:t>
            </a:r>
            <a:r>
              <a:rPr lang="fr-FR" i="1" dirty="0"/>
              <a:t>.</a:t>
            </a:r>
          </a:p>
          <a:p>
            <a:endParaRPr lang="fr-FR" dirty="0" smtClean="0"/>
          </a:p>
          <a:p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b="1" u="sng" dirty="0" err="1"/>
              <a:t>play</a:t>
            </a:r>
            <a:r>
              <a:rPr lang="fr-FR" dirty="0"/>
              <a:t> </a:t>
            </a:r>
            <a:r>
              <a:rPr lang="fr-FR" i="1" dirty="0"/>
              <a:t>the piano on </a:t>
            </a:r>
            <a:r>
              <a:rPr lang="fr-FR" i="1" dirty="0" err="1"/>
              <a:t>Mondays</a:t>
            </a:r>
            <a:r>
              <a:rPr lang="fr-FR" i="1" dirty="0"/>
              <a:t>.</a:t>
            </a:r>
          </a:p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148064" y="2347139"/>
            <a:ext cx="3024336" cy="2031325"/>
          </a:xfrm>
          <a:prstGeom prst="rect">
            <a:avLst/>
          </a:prstGeom>
          <a:noFill/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FORM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:</a:t>
            </a:r>
          </a:p>
          <a:p>
            <a:endParaRPr lang="fr-F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fr-FR" i="1" dirty="0" err="1" smtClean="0">
                <a:solidFill>
                  <a:srgbClr val="FF0066"/>
                </a:solidFill>
              </a:rPr>
              <a:t>Subject</a:t>
            </a:r>
            <a:r>
              <a:rPr lang="fr-FR" i="1" dirty="0" smtClean="0">
                <a:solidFill>
                  <a:srgbClr val="FF0066"/>
                </a:solidFill>
              </a:rPr>
              <a:t> +</a:t>
            </a:r>
            <a:r>
              <a:rPr lang="fr-FR" i="1" dirty="0" err="1" smtClean="0">
                <a:solidFill>
                  <a:srgbClr val="FF0066"/>
                </a:solidFill>
              </a:rPr>
              <a:t>Verb</a:t>
            </a:r>
            <a:endParaRPr lang="fr-FR" i="1" dirty="0" smtClean="0">
              <a:solidFill>
                <a:srgbClr val="FF0066"/>
              </a:solidFill>
            </a:endParaRPr>
          </a:p>
          <a:p>
            <a:endParaRPr lang="fr-FR" i="1" dirty="0">
              <a:solidFill>
                <a:srgbClr val="FF0066"/>
              </a:solidFill>
            </a:endParaRPr>
          </a:p>
          <a:p>
            <a:endParaRPr lang="fr-FR" i="1" dirty="0" smtClean="0">
              <a:solidFill>
                <a:srgbClr val="FF0066"/>
              </a:solidFill>
            </a:endParaRPr>
          </a:p>
          <a:p>
            <a:endParaRPr lang="fr-FR" i="1" dirty="0">
              <a:solidFill>
                <a:srgbClr val="FF0066"/>
              </a:solidFill>
            </a:endParaRPr>
          </a:p>
          <a:p>
            <a:endParaRPr lang="fr-FR" i="1" dirty="0" smtClean="0">
              <a:solidFill>
                <a:srgbClr val="FF0066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259632" y="348731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He </a:t>
            </a:r>
            <a:r>
              <a:rPr lang="fr-FR" dirty="0" err="1" smtClean="0"/>
              <a:t>play</a:t>
            </a:r>
            <a:r>
              <a:rPr lang="fr-FR" b="1" u="sng" dirty="0" err="1" smtClean="0">
                <a:solidFill>
                  <a:srgbClr val="FF0000"/>
                </a:solidFill>
              </a:rPr>
              <a:t>s</a:t>
            </a:r>
            <a:r>
              <a:rPr lang="fr-FR" dirty="0" smtClean="0"/>
              <a:t> </a:t>
            </a:r>
            <a:r>
              <a:rPr lang="fr-FR" i="1" dirty="0" smtClean="0"/>
              <a:t>the piano on </a:t>
            </a:r>
            <a:r>
              <a:rPr lang="fr-FR" i="1" dirty="0" err="1" smtClean="0"/>
              <a:t>Mondays</a:t>
            </a:r>
            <a:r>
              <a:rPr lang="fr-FR" i="1" dirty="0" smtClean="0"/>
              <a:t>.</a:t>
            </a:r>
            <a:endParaRPr lang="fr-FR" dirty="0"/>
          </a:p>
        </p:txBody>
      </p:sp>
      <p:pic>
        <p:nvPicPr>
          <p:cNvPr id="12" name="Picture 4" descr="http://www.arvernes.com/wiki/images/thumb/b/b9/Panneau_attention.svg/600px-Panneau_attentio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454566"/>
            <a:ext cx="569327" cy="474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6012160" y="348731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66"/>
                </a:solidFill>
              </a:rPr>
              <a:t>He /</a:t>
            </a:r>
            <a:r>
              <a:rPr lang="fr-FR" dirty="0" err="1" smtClean="0">
                <a:solidFill>
                  <a:srgbClr val="FF0066"/>
                </a:solidFill>
              </a:rPr>
              <a:t>she</a:t>
            </a:r>
            <a:r>
              <a:rPr lang="fr-FR" dirty="0" smtClean="0">
                <a:solidFill>
                  <a:srgbClr val="FF0066"/>
                </a:solidFill>
              </a:rPr>
              <a:t> /</a:t>
            </a:r>
            <a:r>
              <a:rPr lang="fr-FR" dirty="0" err="1" smtClean="0">
                <a:solidFill>
                  <a:srgbClr val="FF0066"/>
                </a:solidFill>
              </a:rPr>
              <a:t>it</a:t>
            </a:r>
            <a:r>
              <a:rPr lang="fr-FR" dirty="0" smtClean="0">
                <a:solidFill>
                  <a:srgbClr val="FF0066"/>
                </a:solidFill>
              </a:rPr>
              <a:t> + </a:t>
            </a:r>
            <a:r>
              <a:rPr lang="fr-FR" dirty="0" err="1" smtClean="0">
                <a:solidFill>
                  <a:srgbClr val="FF0066"/>
                </a:solidFill>
              </a:rPr>
              <a:t>Verb</a:t>
            </a:r>
            <a:r>
              <a:rPr lang="fr-FR" dirty="0" smtClean="0">
                <a:solidFill>
                  <a:srgbClr val="FF0066"/>
                </a:solidFill>
              </a:rPr>
              <a:t> + </a:t>
            </a:r>
            <a:r>
              <a:rPr lang="fr-FR" u="sng" dirty="0" smtClean="0">
                <a:solidFill>
                  <a:srgbClr val="FF0000"/>
                </a:solidFill>
              </a:rPr>
              <a:t>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895397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 animBg="1"/>
      <p:bldP spid="9" grpId="0" animBg="1"/>
      <p:bldP spid="10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mages.worldgallery.co.uk/highres_images/worldgallery/1/6/1640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95323" cy="697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à coins arrondis 3"/>
          <p:cNvSpPr/>
          <p:nvPr/>
        </p:nvSpPr>
        <p:spPr>
          <a:xfrm>
            <a:off x="683568" y="548680"/>
            <a:ext cx="7704856" cy="56166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Picture 2" descr="http://www.narragansett.k12.ri.us/NES/swimweb/swimmingclip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6883" y="2761239"/>
            <a:ext cx="2478716" cy="104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Connecteur droit 13"/>
          <p:cNvCxnSpPr/>
          <p:nvPr/>
        </p:nvCxnSpPr>
        <p:spPr>
          <a:xfrm flipV="1">
            <a:off x="3206883" y="2761239"/>
            <a:ext cx="2478716" cy="1043211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3206883" y="2761239"/>
            <a:ext cx="2478716" cy="1043211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1475656" y="443711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 </a:t>
            </a:r>
            <a:r>
              <a:rPr lang="fr-FR" dirty="0" err="1" smtClean="0">
                <a:solidFill>
                  <a:srgbClr val="FF0000"/>
                </a:solidFill>
              </a:rPr>
              <a:t>don’t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/>
              <a:t>swim</a:t>
            </a:r>
            <a:r>
              <a:rPr lang="fr-FR" dirty="0" smtClean="0"/>
              <a:t> everyday.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1475655" y="5157192"/>
            <a:ext cx="297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rgbClr val="FF0000"/>
                </a:solidFill>
              </a:rPr>
              <a:t>do</a:t>
            </a:r>
            <a:r>
              <a:rPr lang="fr-FR" dirty="0" err="1" smtClean="0">
                <a:solidFill>
                  <a:srgbClr val="FFFF00"/>
                </a:solidFill>
              </a:rPr>
              <a:t>es</a:t>
            </a:r>
            <a:r>
              <a:rPr lang="fr-FR" dirty="0" err="1" smtClean="0">
                <a:solidFill>
                  <a:srgbClr val="FF0000"/>
                </a:solidFill>
              </a:rPr>
              <a:t>n’t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/>
              <a:t>swim</a:t>
            </a:r>
            <a:r>
              <a:rPr lang="fr-FR" dirty="0" smtClean="0"/>
              <a:t> everyday.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749639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mages.worldgallery.co.uk/highres_images/worldgallery/1/6/1640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95323" cy="697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à coins arrondis 3"/>
          <p:cNvSpPr/>
          <p:nvPr/>
        </p:nvSpPr>
        <p:spPr>
          <a:xfrm>
            <a:off x="683568" y="548680"/>
            <a:ext cx="7704856" cy="56166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1907704" y="1052736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rgbClr val="FFFF00"/>
                </a:solidFill>
              </a:rPr>
              <a:t>Now</a:t>
            </a:r>
            <a:r>
              <a:rPr lang="fr-FR" sz="2400" dirty="0" smtClean="0">
                <a:solidFill>
                  <a:srgbClr val="FFFF00"/>
                </a:solidFill>
              </a:rPr>
              <a:t>, </a:t>
            </a:r>
            <a:r>
              <a:rPr lang="fr-FR" sz="2400" dirty="0" err="1" smtClean="0">
                <a:solidFill>
                  <a:srgbClr val="FFFF00"/>
                </a:solidFill>
              </a:rPr>
              <a:t>it’s</a:t>
            </a:r>
            <a:r>
              <a:rPr lang="fr-FR" sz="2400" dirty="0" smtClean="0">
                <a:solidFill>
                  <a:srgbClr val="FFFF00"/>
                </a:solidFill>
              </a:rPr>
              <a:t> </a:t>
            </a:r>
            <a:r>
              <a:rPr lang="fr-FR" sz="2400" dirty="0" err="1" smtClean="0">
                <a:solidFill>
                  <a:srgbClr val="FFFF00"/>
                </a:solidFill>
              </a:rPr>
              <a:t>your</a:t>
            </a:r>
            <a:r>
              <a:rPr lang="fr-FR" sz="2400" dirty="0" smtClean="0">
                <a:solidFill>
                  <a:srgbClr val="FFFF00"/>
                </a:solidFill>
              </a:rPr>
              <a:t> </a:t>
            </a:r>
            <a:r>
              <a:rPr lang="fr-FR" sz="2400" dirty="0" err="1" smtClean="0">
                <a:solidFill>
                  <a:srgbClr val="FFFF00"/>
                </a:solidFill>
              </a:rPr>
              <a:t>turn</a:t>
            </a:r>
            <a:r>
              <a:rPr lang="fr-FR" sz="2400" dirty="0" smtClean="0">
                <a:solidFill>
                  <a:srgbClr val="FFFF00"/>
                </a:solidFill>
              </a:rPr>
              <a:t> :</a:t>
            </a:r>
            <a:endParaRPr lang="fr-FR" sz="2400" dirty="0">
              <a:solidFill>
                <a:srgbClr val="FFFF00"/>
              </a:solidFill>
            </a:endParaRPr>
          </a:p>
        </p:txBody>
      </p:sp>
      <p:pic>
        <p:nvPicPr>
          <p:cNvPr id="11" name="Picture 2" descr="http://publish.newsserv.com.au/epublisher/schools/moranbahss_stats/images/user_uploads/Clipart/comma_splices_run_ons_smal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8244" y="2132856"/>
            <a:ext cx="2135504" cy="1937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Connecteur droit 2"/>
          <p:cNvCxnSpPr/>
          <p:nvPr/>
        </p:nvCxnSpPr>
        <p:spPr>
          <a:xfrm flipV="1">
            <a:off x="3468244" y="2132856"/>
            <a:ext cx="2135504" cy="1937024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3468244" y="2132856"/>
            <a:ext cx="2135504" cy="1937024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547664" y="458112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  </a:t>
            </a:r>
            <a:r>
              <a:rPr lang="fr-FR" dirty="0" err="1" smtClean="0">
                <a:solidFill>
                  <a:srgbClr val="FF0000"/>
                </a:solidFill>
              </a:rPr>
              <a:t>don’t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/>
              <a:t>run</a:t>
            </a:r>
            <a:r>
              <a:rPr lang="fr-FR" dirty="0" smtClean="0"/>
              <a:t> everyday.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1547664" y="530120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He </a:t>
            </a:r>
            <a:r>
              <a:rPr lang="fr-FR" dirty="0" err="1" smtClean="0">
                <a:solidFill>
                  <a:srgbClr val="FF0000"/>
                </a:solidFill>
              </a:rPr>
              <a:t>do</a:t>
            </a:r>
            <a:r>
              <a:rPr lang="fr-FR" dirty="0" err="1" smtClean="0">
                <a:solidFill>
                  <a:srgbClr val="FFFF00"/>
                </a:solidFill>
              </a:rPr>
              <a:t>es</a:t>
            </a:r>
            <a:r>
              <a:rPr lang="fr-FR" dirty="0" err="1" smtClean="0">
                <a:solidFill>
                  <a:srgbClr val="FF0000"/>
                </a:solidFill>
              </a:rPr>
              <a:t>n’t</a:t>
            </a:r>
            <a:r>
              <a:rPr lang="fr-FR" dirty="0" smtClean="0"/>
              <a:t> </a:t>
            </a:r>
            <a:r>
              <a:rPr lang="fr-FR" dirty="0" err="1" smtClean="0"/>
              <a:t>run</a:t>
            </a:r>
            <a:r>
              <a:rPr lang="fr-FR" dirty="0" smtClean="0"/>
              <a:t> everyday.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024697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mages.worldgallery.co.uk/highres_images/worldgallery/1/6/1640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95323" cy="697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à coins arrondis 3"/>
          <p:cNvSpPr/>
          <p:nvPr/>
        </p:nvSpPr>
        <p:spPr>
          <a:xfrm>
            <a:off x="683568" y="548680"/>
            <a:ext cx="7704856" cy="56166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771800" y="98072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Verb</a:t>
            </a:r>
            <a:r>
              <a:rPr lang="fr-FR" b="1" dirty="0" smtClean="0"/>
              <a:t> : </a:t>
            </a:r>
            <a:r>
              <a:rPr lang="fr-FR" b="1" u="sng" dirty="0" err="1" smtClean="0"/>
              <a:t>play</a:t>
            </a:r>
            <a:r>
              <a:rPr lang="fr-FR" dirty="0" smtClean="0"/>
              <a:t> </a:t>
            </a:r>
            <a:r>
              <a:rPr lang="fr-FR" i="1" dirty="0" smtClean="0"/>
              <a:t>the piano on </a:t>
            </a:r>
            <a:r>
              <a:rPr lang="fr-FR" i="1" dirty="0" err="1" smtClean="0"/>
              <a:t>Mondays</a:t>
            </a:r>
            <a:endParaRPr lang="fr-FR" b="1" dirty="0"/>
          </a:p>
        </p:txBody>
      </p:sp>
      <p:pic>
        <p:nvPicPr>
          <p:cNvPr id="6" name="Picture 2" descr="http://www.sudnow.com/graphics/content/home/pian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39422" y="764704"/>
            <a:ext cx="1143972" cy="1370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1187624" y="1700808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NEGATIVE</a:t>
            </a:r>
          </a:p>
          <a:p>
            <a:pPr algn="ctr"/>
            <a:endParaRPr lang="fr-FR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1187624" y="2347139"/>
            <a:ext cx="3888432" cy="3416320"/>
          </a:xfrm>
          <a:prstGeom prst="rect">
            <a:avLst/>
          </a:prstGeom>
          <a:noFill/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I </a:t>
            </a:r>
            <a:r>
              <a:rPr lang="fr-FR" dirty="0" err="1" smtClean="0">
                <a:solidFill>
                  <a:srgbClr val="FF0000"/>
                </a:solidFill>
              </a:rPr>
              <a:t>don’t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u="sng" dirty="0" err="1" smtClean="0"/>
              <a:t>play</a:t>
            </a:r>
            <a:r>
              <a:rPr lang="fr-FR" dirty="0" smtClean="0"/>
              <a:t> </a:t>
            </a:r>
            <a:r>
              <a:rPr lang="fr-FR" i="1" dirty="0" smtClean="0"/>
              <a:t>the piano on </a:t>
            </a:r>
            <a:r>
              <a:rPr lang="fr-FR" i="1" dirty="0" err="1" smtClean="0"/>
              <a:t>Mondays</a:t>
            </a:r>
            <a:r>
              <a:rPr lang="fr-FR" i="1" dirty="0" smtClean="0"/>
              <a:t>.</a:t>
            </a:r>
          </a:p>
          <a:p>
            <a:endParaRPr lang="fr-FR" dirty="0"/>
          </a:p>
          <a:p>
            <a:r>
              <a:rPr lang="fr-FR" dirty="0" smtClean="0"/>
              <a:t>You </a:t>
            </a:r>
            <a:r>
              <a:rPr lang="fr-FR" dirty="0" err="1">
                <a:solidFill>
                  <a:srgbClr val="FF0000"/>
                </a:solidFill>
              </a:rPr>
              <a:t>don’t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u="sng" dirty="0" err="1"/>
              <a:t>play</a:t>
            </a:r>
            <a:r>
              <a:rPr lang="fr-FR" dirty="0"/>
              <a:t> </a:t>
            </a:r>
            <a:r>
              <a:rPr lang="fr-FR" i="1" dirty="0"/>
              <a:t>the piano on </a:t>
            </a:r>
            <a:r>
              <a:rPr lang="fr-FR" i="1" dirty="0" err="1" smtClean="0"/>
              <a:t>Mondays</a:t>
            </a:r>
            <a:r>
              <a:rPr lang="fr-FR" i="1" dirty="0" smtClean="0"/>
              <a:t>.</a:t>
            </a:r>
            <a:endParaRPr lang="fr-FR" i="1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>
                <a:solidFill>
                  <a:srgbClr val="FF0000"/>
                </a:solidFill>
              </a:rPr>
              <a:t>don’t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u="sng" dirty="0" err="1"/>
              <a:t>play</a:t>
            </a:r>
            <a:r>
              <a:rPr lang="fr-FR" dirty="0"/>
              <a:t> </a:t>
            </a:r>
            <a:r>
              <a:rPr lang="fr-FR" i="1" dirty="0"/>
              <a:t>the piano on </a:t>
            </a:r>
            <a:r>
              <a:rPr lang="fr-FR" i="1" dirty="0" err="1"/>
              <a:t>Mondays</a:t>
            </a:r>
            <a:r>
              <a:rPr lang="fr-FR" i="1" dirty="0"/>
              <a:t>.</a:t>
            </a:r>
          </a:p>
          <a:p>
            <a:endParaRPr lang="fr-FR" dirty="0" smtClean="0"/>
          </a:p>
          <a:p>
            <a:r>
              <a:rPr lang="fr-FR" dirty="0" smtClean="0"/>
              <a:t>You </a:t>
            </a:r>
            <a:r>
              <a:rPr lang="fr-FR" dirty="0" err="1">
                <a:solidFill>
                  <a:srgbClr val="FF0000"/>
                </a:solidFill>
              </a:rPr>
              <a:t>don’t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u="sng" dirty="0" err="1"/>
              <a:t>play</a:t>
            </a:r>
            <a:r>
              <a:rPr lang="fr-FR" dirty="0"/>
              <a:t> </a:t>
            </a:r>
            <a:r>
              <a:rPr lang="fr-FR" i="1" dirty="0"/>
              <a:t>the piano on </a:t>
            </a:r>
            <a:r>
              <a:rPr lang="fr-FR" i="1" dirty="0" err="1"/>
              <a:t>Mondays</a:t>
            </a:r>
            <a:r>
              <a:rPr lang="fr-FR" i="1" dirty="0"/>
              <a:t>.</a:t>
            </a:r>
          </a:p>
          <a:p>
            <a:endParaRPr lang="fr-FR" dirty="0" smtClean="0"/>
          </a:p>
          <a:p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>
                <a:solidFill>
                  <a:srgbClr val="FF0000"/>
                </a:solidFill>
              </a:rPr>
              <a:t>don’t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u="sng" dirty="0" err="1"/>
              <a:t>play</a:t>
            </a:r>
            <a:r>
              <a:rPr lang="fr-FR" dirty="0"/>
              <a:t> </a:t>
            </a:r>
            <a:r>
              <a:rPr lang="fr-FR" i="1" dirty="0"/>
              <a:t>the piano on </a:t>
            </a:r>
            <a:r>
              <a:rPr lang="fr-FR" i="1" dirty="0" err="1" smtClean="0"/>
              <a:t>Mondays</a:t>
            </a:r>
            <a:r>
              <a:rPr lang="fr-FR" i="1" dirty="0" smtClean="0"/>
              <a:t>.</a:t>
            </a:r>
            <a:endParaRPr lang="fr-FR" i="1" dirty="0"/>
          </a:p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148064" y="2347139"/>
            <a:ext cx="3024336" cy="2031325"/>
          </a:xfrm>
          <a:prstGeom prst="rect">
            <a:avLst/>
          </a:prstGeom>
          <a:noFill/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FORM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:</a:t>
            </a:r>
          </a:p>
          <a:p>
            <a:endParaRPr lang="fr-F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fr-FR" i="1" dirty="0" err="1" smtClean="0">
                <a:solidFill>
                  <a:srgbClr val="FF0066"/>
                </a:solidFill>
              </a:rPr>
              <a:t>Subject</a:t>
            </a:r>
            <a:r>
              <a:rPr lang="fr-FR" i="1" dirty="0" smtClean="0">
                <a:solidFill>
                  <a:srgbClr val="FF0066"/>
                </a:solidFill>
              </a:rPr>
              <a:t> + DON’T + </a:t>
            </a:r>
            <a:r>
              <a:rPr lang="fr-FR" i="1" dirty="0" err="1" smtClean="0">
                <a:solidFill>
                  <a:srgbClr val="FF0066"/>
                </a:solidFill>
              </a:rPr>
              <a:t>Verb</a:t>
            </a:r>
            <a:endParaRPr lang="fr-FR" i="1" dirty="0" smtClean="0">
              <a:solidFill>
                <a:srgbClr val="FF0066"/>
              </a:solidFill>
            </a:endParaRPr>
          </a:p>
          <a:p>
            <a:endParaRPr lang="fr-FR" i="1" dirty="0">
              <a:solidFill>
                <a:srgbClr val="FF0066"/>
              </a:solidFill>
            </a:endParaRPr>
          </a:p>
          <a:p>
            <a:endParaRPr lang="fr-FR" i="1" dirty="0" smtClean="0">
              <a:solidFill>
                <a:srgbClr val="FF0066"/>
              </a:solidFill>
            </a:endParaRPr>
          </a:p>
          <a:p>
            <a:endParaRPr lang="fr-FR" i="1" dirty="0">
              <a:solidFill>
                <a:srgbClr val="FF0066"/>
              </a:solidFill>
            </a:endParaRPr>
          </a:p>
          <a:p>
            <a:endParaRPr lang="fr-FR" i="1" dirty="0" smtClean="0">
              <a:solidFill>
                <a:srgbClr val="FF0066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216549" y="348731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He </a:t>
            </a:r>
            <a:r>
              <a:rPr lang="fr-FR" dirty="0" err="1" smtClean="0">
                <a:solidFill>
                  <a:srgbClr val="FF0000"/>
                </a:solidFill>
              </a:rPr>
              <a:t>do</a:t>
            </a:r>
            <a:r>
              <a:rPr lang="fr-FR" dirty="0" err="1" smtClean="0">
                <a:solidFill>
                  <a:srgbClr val="FFFF00"/>
                </a:solidFill>
              </a:rPr>
              <a:t>es</a:t>
            </a:r>
            <a:r>
              <a:rPr lang="fr-FR" dirty="0" err="1" smtClean="0">
                <a:solidFill>
                  <a:srgbClr val="FF0000"/>
                </a:solidFill>
              </a:rPr>
              <a:t>n’t</a:t>
            </a:r>
            <a:r>
              <a:rPr lang="fr-FR" dirty="0" smtClean="0"/>
              <a:t> </a:t>
            </a:r>
            <a:r>
              <a:rPr lang="fr-FR" u="sng" dirty="0" err="1" smtClean="0"/>
              <a:t>play</a:t>
            </a:r>
            <a:r>
              <a:rPr lang="fr-FR" dirty="0" smtClean="0"/>
              <a:t> </a:t>
            </a:r>
            <a:r>
              <a:rPr lang="fr-FR" i="1" dirty="0" smtClean="0"/>
              <a:t>the piano on </a:t>
            </a:r>
            <a:r>
              <a:rPr lang="fr-FR" i="1" dirty="0" err="1" smtClean="0"/>
              <a:t>Mondays</a:t>
            </a:r>
            <a:r>
              <a:rPr lang="fr-FR" i="1" dirty="0" smtClean="0"/>
              <a:t>.</a:t>
            </a:r>
            <a:endParaRPr lang="fr-FR" dirty="0"/>
          </a:p>
        </p:txBody>
      </p:sp>
      <p:pic>
        <p:nvPicPr>
          <p:cNvPr id="11" name="Picture 4" descr="http://www.arvernes.com/wiki/images/thumb/b/b9/Panneau_attention.svg/600px-Panneau_attentio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454566"/>
            <a:ext cx="569327" cy="474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6012160" y="3487316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0066"/>
                </a:solidFill>
              </a:rPr>
              <a:t>He /</a:t>
            </a:r>
            <a:r>
              <a:rPr lang="fr-FR" dirty="0" err="1" smtClean="0">
                <a:solidFill>
                  <a:srgbClr val="FF0066"/>
                </a:solidFill>
              </a:rPr>
              <a:t>she</a:t>
            </a:r>
            <a:r>
              <a:rPr lang="fr-FR" dirty="0" smtClean="0">
                <a:solidFill>
                  <a:srgbClr val="FF0066"/>
                </a:solidFill>
              </a:rPr>
              <a:t> /</a:t>
            </a:r>
            <a:r>
              <a:rPr lang="fr-FR" dirty="0" err="1" smtClean="0">
                <a:solidFill>
                  <a:srgbClr val="FF0066"/>
                </a:solidFill>
              </a:rPr>
              <a:t>it</a:t>
            </a:r>
            <a:r>
              <a:rPr lang="fr-FR" dirty="0" smtClean="0">
                <a:solidFill>
                  <a:srgbClr val="FF0066"/>
                </a:solidFill>
              </a:rPr>
              <a:t> + </a:t>
            </a:r>
            <a:r>
              <a:rPr lang="fr-FR" dirty="0" smtClean="0">
                <a:solidFill>
                  <a:srgbClr val="FF0000"/>
                </a:solidFill>
              </a:rPr>
              <a:t>DO</a:t>
            </a:r>
            <a:r>
              <a:rPr lang="fr-FR" dirty="0" smtClean="0">
                <a:solidFill>
                  <a:srgbClr val="FFFF00"/>
                </a:solidFill>
              </a:rPr>
              <a:t>ES</a:t>
            </a:r>
            <a:r>
              <a:rPr lang="fr-FR" dirty="0" smtClean="0">
                <a:solidFill>
                  <a:srgbClr val="FF0000"/>
                </a:solidFill>
              </a:rPr>
              <a:t>N’T +</a:t>
            </a:r>
            <a:r>
              <a:rPr lang="fr-FR" dirty="0" smtClean="0">
                <a:solidFill>
                  <a:srgbClr val="FF0066"/>
                </a:solidFill>
              </a:rPr>
              <a:t> </a:t>
            </a:r>
            <a:r>
              <a:rPr lang="fr-FR" dirty="0" err="1" smtClean="0">
                <a:solidFill>
                  <a:srgbClr val="FF0066"/>
                </a:solidFill>
              </a:rPr>
              <a:t>Verb</a:t>
            </a:r>
            <a:r>
              <a:rPr lang="fr-FR" dirty="0" smtClean="0">
                <a:solidFill>
                  <a:srgbClr val="FF0066"/>
                </a:solidFill>
              </a:rPr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039776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animBg="1"/>
      <p:bldP spid="9" grpId="0" animBg="1"/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mages.worldgallery.co.uk/highres_images/worldgallery/1/6/1640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95323" cy="697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à coins arrondis 3"/>
          <p:cNvSpPr/>
          <p:nvPr/>
        </p:nvSpPr>
        <p:spPr>
          <a:xfrm>
            <a:off x="683568" y="548680"/>
            <a:ext cx="7704856" cy="56166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2" descr="http://www.narragansett.k12.ri.us/NES/swimweb/swimmingclip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6883" y="2761239"/>
            <a:ext cx="2478716" cy="104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3.bp.blogspot.com/-S4zAHwDrHcE/UDEFj4hH1-I/AAAAAAAAAV4/VN5q5HVNP5o/s1600/Point+d'interrogati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348880"/>
            <a:ext cx="1579344" cy="1579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259632" y="4257258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Do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swim</a:t>
            </a:r>
            <a:r>
              <a:rPr lang="fr-FR" dirty="0" smtClean="0"/>
              <a:t> </a:t>
            </a:r>
            <a:r>
              <a:rPr lang="fr-FR" dirty="0" err="1" smtClean="0"/>
              <a:t>everyday</a:t>
            </a:r>
            <a:r>
              <a:rPr lang="fr-FR" dirty="0" smtClean="0"/>
              <a:t> ? </a:t>
            </a:r>
            <a:r>
              <a:rPr lang="fr-FR" dirty="0" err="1" smtClean="0"/>
              <a:t>Yes</a:t>
            </a:r>
            <a:r>
              <a:rPr lang="fr-FR" dirty="0" smtClean="0"/>
              <a:t>, I </a:t>
            </a:r>
            <a:r>
              <a:rPr lang="fr-FR" dirty="0" smtClean="0">
                <a:solidFill>
                  <a:srgbClr val="FF0000"/>
                </a:solidFill>
              </a:rPr>
              <a:t>do</a:t>
            </a:r>
            <a:r>
              <a:rPr lang="fr-FR" dirty="0" smtClean="0"/>
              <a:t>. / No, I </a:t>
            </a:r>
            <a:r>
              <a:rPr lang="fr-FR" dirty="0" err="1" smtClean="0">
                <a:solidFill>
                  <a:srgbClr val="FF0000"/>
                </a:solidFill>
              </a:rPr>
              <a:t>don’t</a:t>
            </a:r>
            <a:r>
              <a:rPr lang="fr-FR" dirty="0" smtClean="0"/>
              <a:t>.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259632" y="5229200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rgbClr val="FF0000"/>
                </a:solidFill>
              </a:rPr>
              <a:t>Do</a:t>
            </a:r>
            <a:r>
              <a:rPr lang="fr-FR" dirty="0" err="1" smtClean="0">
                <a:solidFill>
                  <a:srgbClr val="FFFF00"/>
                </a:solidFill>
              </a:rPr>
              <a:t>es</a:t>
            </a:r>
            <a:r>
              <a:rPr lang="fr-FR" dirty="0" smtClean="0"/>
              <a:t> </a:t>
            </a:r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swim</a:t>
            </a:r>
            <a:r>
              <a:rPr lang="fr-FR" dirty="0" smtClean="0"/>
              <a:t> </a:t>
            </a:r>
            <a:r>
              <a:rPr lang="fr-FR" dirty="0" err="1" smtClean="0"/>
              <a:t>everyday</a:t>
            </a:r>
            <a:r>
              <a:rPr lang="fr-FR" dirty="0" smtClean="0"/>
              <a:t>?</a:t>
            </a:r>
          </a:p>
          <a:p>
            <a:r>
              <a:rPr lang="fr-FR" dirty="0" err="1" smtClean="0"/>
              <a:t>Yes</a:t>
            </a:r>
            <a:r>
              <a:rPr lang="fr-FR" dirty="0" smtClean="0"/>
              <a:t>, </a:t>
            </a:r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rgbClr val="FF0000"/>
                </a:solidFill>
              </a:rPr>
              <a:t>do</a:t>
            </a:r>
            <a:r>
              <a:rPr lang="fr-FR" dirty="0" err="1" smtClean="0">
                <a:solidFill>
                  <a:srgbClr val="FFFF00"/>
                </a:solidFill>
              </a:rPr>
              <a:t>es</a:t>
            </a:r>
            <a:r>
              <a:rPr lang="fr-FR" dirty="0" smtClean="0"/>
              <a:t>. / No, </a:t>
            </a:r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rgbClr val="FF0000"/>
                </a:solidFill>
              </a:rPr>
              <a:t>do</a:t>
            </a:r>
            <a:r>
              <a:rPr lang="fr-FR" dirty="0" err="1" smtClean="0">
                <a:solidFill>
                  <a:srgbClr val="FFFF00"/>
                </a:solidFill>
              </a:rPr>
              <a:t>es</a:t>
            </a:r>
            <a:r>
              <a:rPr lang="fr-FR" dirty="0" err="1" smtClean="0">
                <a:solidFill>
                  <a:srgbClr val="FF0000"/>
                </a:solidFill>
              </a:rPr>
              <a:t>n’t</a:t>
            </a:r>
            <a:r>
              <a:rPr lang="fr-FR" dirty="0" smtClean="0"/>
              <a:t>.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896060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mages.worldgallery.co.uk/highres_images/worldgallery/1/6/1640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95323" cy="697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à coins arrondis 3"/>
          <p:cNvSpPr/>
          <p:nvPr/>
        </p:nvSpPr>
        <p:spPr>
          <a:xfrm>
            <a:off x="683568" y="548680"/>
            <a:ext cx="7704856" cy="56166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907704" y="1052736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solidFill>
                  <a:srgbClr val="FFFF00"/>
                </a:solidFill>
              </a:rPr>
              <a:t>Now</a:t>
            </a:r>
            <a:r>
              <a:rPr lang="fr-FR" sz="2400" dirty="0" smtClean="0">
                <a:solidFill>
                  <a:srgbClr val="FFFF00"/>
                </a:solidFill>
              </a:rPr>
              <a:t>, </a:t>
            </a:r>
            <a:r>
              <a:rPr lang="fr-FR" sz="2400" dirty="0" err="1" smtClean="0">
                <a:solidFill>
                  <a:srgbClr val="FFFF00"/>
                </a:solidFill>
              </a:rPr>
              <a:t>it’s</a:t>
            </a:r>
            <a:r>
              <a:rPr lang="fr-FR" sz="2400" dirty="0" smtClean="0">
                <a:solidFill>
                  <a:srgbClr val="FFFF00"/>
                </a:solidFill>
              </a:rPr>
              <a:t> </a:t>
            </a:r>
            <a:r>
              <a:rPr lang="fr-FR" sz="2400" dirty="0" err="1" smtClean="0">
                <a:solidFill>
                  <a:srgbClr val="FFFF00"/>
                </a:solidFill>
              </a:rPr>
              <a:t>your</a:t>
            </a:r>
            <a:r>
              <a:rPr lang="fr-FR" sz="2400" dirty="0" smtClean="0">
                <a:solidFill>
                  <a:srgbClr val="FFFF00"/>
                </a:solidFill>
              </a:rPr>
              <a:t> </a:t>
            </a:r>
            <a:r>
              <a:rPr lang="fr-FR" sz="2400" dirty="0" err="1" smtClean="0">
                <a:solidFill>
                  <a:srgbClr val="FFFF00"/>
                </a:solidFill>
              </a:rPr>
              <a:t>turn</a:t>
            </a:r>
            <a:r>
              <a:rPr lang="fr-FR" sz="2400" dirty="0" smtClean="0">
                <a:solidFill>
                  <a:srgbClr val="FFFF00"/>
                </a:solidFill>
              </a:rPr>
              <a:t> :</a:t>
            </a:r>
            <a:endParaRPr lang="fr-FR" sz="2400" dirty="0">
              <a:solidFill>
                <a:srgbClr val="FFFF00"/>
              </a:solidFill>
            </a:endParaRPr>
          </a:p>
        </p:txBody>
      </p:sp>
      <p:pic>
        <p:nvPicPr>
          <p:cNvPr id="6" name="Picture 2" descr="http://publish.newsserv.com.au/epublisher/schools/moranbahss_stats/images/user_uploads/Clipart/comma_splices_run_ons_smal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8244" y="2132856"/>
            <a:ext cx="2135504" cy="1937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3.bp.blogspot.com/-S4zAHwDrHcE/UDEFj4hH1-I/AAAAAAAAAV4/VN5q5HVNP5o/s1600/Point+d'interrogati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348880"/>
            <a:ext cx="1579344" cy="1579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1259632" y="4257258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Do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run</a:t>
            </a:r>
            <a:r>
              <a:rPr lang="fr-FR" dirty="0" smtClean="0"/>
              <a:t> </a:t>
            </a:r>
            <a:r>
              <a:rPr lang="fr-FR" dirty="0" err="1" smtClean="0"/>
              <a:t>everyday</a:t>
            </a:r>
            <a:r>
              <a:rPr lang="fr-FR" dirty="0" smtClean="0"/>
              <a:t> ? </a:t>
            </a:r>
            <a:r>
              <a:rPr lang="fr-FR" dirty="0" err="1" smtClean="0"/>
              <a:t>Yes</a:t>
            </a:r>
            <a:r>
              <a:rPr lang="fr-FR" dirty="0" smtClean="0"/>
              <a:t>, I </a:t>
            </a:r>
            <a:r>
              <a:rPr lang="fr-FR" dirty="0" smtClean="0">
                <a:solidFill>
                  <a:srgbClr val="FF0000"/>
                </a:solidFill>
              </a:rPr>
              <a:t>do</a:t>
            </a:r>
            <a:r>
              <a:rPr lang="fr-FR" dirty="0" smtClean="0"/>
              <a:t>. / No, I </a:t>
            </a:r>
            <a:r>
              <a:rPr lang="fr-FR" dirty="0" err="1" smtClean="0">
                <a:solidFill>
                  <a:srgbClr val="FF0000"/>
                </a:solidFill>
              </a:rPr>
              <a:t>don’t</a:t>
            </a:r>
            <a:r>
              <a:rPr lang="fr-FR" dirty="0" smtClean="0"/>
              <a:t>.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259632" y="5229200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rgbClr val="FF0000"/>
                </a:solidFill>
              </a:rPr>
              <a:t>Do</a:t>
            </a:r>
            <a:r>
              <a:rPr lang="fr-FR" dirty="0" err="1" smtClean="0">
                <a:solidFill>
                  <a:srgbClr val="FFFF00"/>
                </a:solidFill>
              </a:rPr>
              <a:t>es</a:t>
            </a:r>
            <a:r>
              <a:rPr lang="fr-FR" dirty="0" smtClean="0"/>
              <a:t>  </a:t>
            </a:r>
            <a:r>
              <a:rPr lang="fr-FR" dirty="0" err="1" smtClean="0"/>
              <a:t>he</a:t>
            </a:r>
            <a:r>
              <a:rPr lang="fr-FR" dirty="0" smtClean="0"/>
              <a:t> </a:t>
            </a:r>
            <a:r>
              <a:rPr lang="fr-FR" dirty="0" err="1" smtClean="0"/>
              <a:t>run</a:t>
            </a:r>
            <a:r>
              <a:rPr lang="fr-FR" dirty="0" smtClean="0"/>
              <a:t>  </a:t>
            </a:r>
            <a:r>
              <a:rPr lang="fr-FR" dirty="0" err="1" smtClean="0"/>
              <a:t>everyday</a:t>
            </a:r>
            <a:r>
              <a:rPr lang="fr-FR" dirty="0" smtClean="0"/>
              <a:t>?</a:t>
            </a:r>
          </a:p>
          <a:p>
            <a:r>
              <a:rPr lang="fr-FR" dirty="0" err="1" smtClean="0"/>
              <a:t>Yes</a:t>
            </a:r>
            <a:r>
              <a:rPr lang="fr-FR" dirty="0" smtClean="0"/>
              <a:t>, </a:t>
            </a:r>
            <a:r>
              <a:rPr lang="fr-FR" dirty="0" err="1" smtClean="0"/>
              <a:t>he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rgbClr val="FF0000"/>
                </a:solidFill>
              </a:rPr>
              <a:t>do</a:t>
            </a:r>
            <a:r>
              <a:rPr lang="fr-FR" dirty="0" err="1" smtClean="0">
                <a:solidFill>
                  <a:srgbClr val="FFFF00"/>
                </a:solidFill>
              </a:rPr>
              <a:t>es</a:t>
            </a:r>
            <a:r>
              <a:rPr lang="fr-FR" dirty="0" smtClean="0"/>
              <a:t>. / No, </a:t>
            </a:r>
            <a:r>
              <a:rPr lang="fr-FR" dirty="0" err="1" smtClean="0"/>
              <a:t>he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rgbClr val="FF0000"/>
                </a:solidFill>
              </a:rPr>
              <a:t>do</a:t>
            </a:r>
            <a:r>
              <a:rPr lang="fr-FR" dirty="0" err="1" smtClean="0">
                <a:solidFill>
                  <a:srgbClr val="FFFF00"/>
                </a:solidFill>
              </a:rPr>
              <a:t>es</a:t>
            </a:r>
            <a:r>
              <a:rPr lang="fr-FR" dirty="0" err="1" smtClean="0">
                <a:solidFill>
                  <a:srgbClr val="FF0000"/>
                </a:solidFill>
              </a:rPr>
              <a:t>n’t</a:t>
            </a:r>
            <a:r>
              <a:rPr lang="fr-FR" dirty="0" smtClean="0"/>
              <a:t>.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623124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514</Words>
  <Application>Microsoft Office PowerPoint</Application>
  <PresentationFormat>Diavoorstelling (4:3)</PresentationFormat>
  <Paragraphs>117</Paragraphs>
  <Slides>13</Slides>
  <Notes>1</Notes>
  <HiddenSlides>0</HiddenSlides>
  <MMClips>6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Thème Office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GUILLAUME</dc:creator>
  <cp:lastModifiedBy>A van Schijndel</cp:lastModifiedBy>
  <cp:revision>59</cp:revision>
  <dcterms:created xsi:type="dcterms:W3CDTF">2012-11-09T22:26:39Z</dcterms:created>
  <dcterms:modified xsi:type="dcterms:W3CDTF">2014-12-17T13:56:44Z</dcterms:modified>
</cp:coreProperties>
</file>