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Default Extension="wav" ContentType="audio/wav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  <a:srgbClr val="FFFF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5620"/>
    <p:restoredTop sz="94660"/>
  </p:normalViewPr>
  <p:slideViewPr>
    <p:cSldViewPr>
      <p:cViewPr varScale="1">
        <p:scale>
          <a:sx n="97" d="100"/>
          <a:sy n="97" d="100"/>
        </p:scale>
        <p:origin x="-114" y="-21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0125503-7215-442E-8F4C-F9A9841D0973}" type="datetimeFigureOut">
              <a:rPr lang="fr-FR" smtClean="0"/>
              <a:pPr/>
              <a:t>17/12/2014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371868-79AA-46A1-BC8D-4699BC92169C}" type="slidenum">
              <a:rPr lang="fr-FR" smtClean="0"/>
              <a:pPr/>
              <a:t>‹nr.›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17316307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371868-79AA-46A1-BC8D-4699BC92169C}" type="slidenum">
              <a:rPr lang="fr-FR" smtClean="0"/>
              <a:pPr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16342234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C7EED9-02CB-4264-A1BA-BAF67668D00A}" type="datetimeFigureOut">
              <a:rPr lang="fr-FR" smtClean="0"/>
              <a:pPr/>
              <a:t>17/12/2014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C1B4F-6C35-4396-ABCF-FDEB8E841A1A}" type="slidenum">
              <a:rPr lang="fr-FR" smtClean="0"/>
              <a:pPr/>
              <a:t>‹nr.›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15010180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C7EED9-02CB-4264-A1BA-BAF67668D00A}" type="datetimeFigureOut">
              <a:rPr lang="fr-FR" smtClean="0"/>
              <a:pPr/>
              <a:t>17/12/2014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C1B4F-6C35-4396-ABCF-FDEB8E841A1A}" type="slidenum">
              <a:rPr lang="fr-FR" smtClean="0"/>
              <a:pPr/>
              <a:t>‹nr.›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4350189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C7EED9-02CB-4264-A1BA-BAF67668D00A}" type="datetimeFigureOut">
              <a:rPr lang="fr-FR" smtClean="0"/>
              <a:pPr/>
              <a:t>17/12/2014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C1B4F-6C35-4396-ABCF-FDEB8E841A1A}" type="slidenum">
              <a:rPr lang="fr-FR" smtClean="0"/>
              <a:pPr/>
              <a:t>‹nr.›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2451890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C7EED9-02CB-4264-A1BA-BAF67668D00A}" type="datetimeFigureOut">
              <a:rPr lang="fr-FR" smtClean="0"/>
              <a:pPr/>
              <a:t>17/12/2014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C1B4F-6C35-4396-ABCF-FDEB8E841A1A}" type="slidenum">
              <a:rPr lang="fr-FR" smtClean="0"/>
              <a:pPr/>
              <a:t>‹nr.›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7595189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C7EED9-02CB-4264-A1BA-BAF67668D00A}" type="datetimeFigureOut">
              <a:rPr lang="fr-FR" smtClean="0"/>
              <a:pPr/>
              <a:t>17/12/2014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C1B4F-6C35-4396-ABCF-FDEB8E841A1A}" type="slidenum">
              <a:rPr lang="fr-FR" smtClean="0"/>
              <a:pPr/>
              <a:t>‹nr.›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6962442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C7EED9-02CB-4264-A1BA-BAF67668D00A}" type="datetimeFigureOut">
              <a:rPr lang="fr-FR" smtClean="0"/>
              <a:pPr/>
              <a:t>17/12/2014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C1B4F-6C35-4396-ABCF-FDEB8E841A1A}" type="slidenum">
              <a:rPr lang="fr-FR" smtClean="0"/>
              <a:pPr/>
              <a:t>‹nr.›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40572884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C7EED9-02CB-4264-A1BA-BAF67668D00A}" type="datetimeFigureOut">
              <a:rPr lang="fr-FR" smtClean="0"/>
              <a:pPr/>
              <a:t>17/12/2014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C1B4F-6C35-4396-ABCF-FDEB8E841A1A}" type="slidenum">
              <a:rPr lang="fr-FR" smtClean="0"/>
              <a:pPr/>
              <a:t>‹nr.›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1824487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C7EED9-02CB-4264-A1BA-BAF67668D00A}" type="datetimeFigureOut">
              <a:rPr lang="fr-FR" smtClean="0"/>
              <a:pPr/>
              <a:t>17/12/2014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C1B4F-6C35-4396-ABCF-FDEB8E841A1A}" type="slidenum">
              <a:rPr lang="fr-FR" smtClean="0"/>
              <a:pPr/>
              <a:t>‹nr.›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36216131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C7EED9-02CB-4264-A1BA-BAF67668D00A}" type="datetimeFigureOut">
              <a:rPr lang="fr-FR" smtClean="0"/>
              <a:pPr/>
              <a:t>17/12/2014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C1B4F-6C35-4396-ABCF-FDEB8E841A1A}" type="slidenum">
              <a:rPr lang="fr-FR" smtClean="0"/>
              <a:pPr/>
              <a:t>‹nr.›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13478551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C7EED9-02CB-4264-A1BA-BAF67668D00A}" type="datetimeFigureOut">
              <a:rPr lang="fr-FR" smtClean="0"/>
              <a:pPr/>
              <a:t>17/12/2014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C1B4F-6C35-4396-ABCF-FDEB8E841A1A}" type="slidenum">
              <a:rPr lang="fr-FR" smtClean="0"/>
              <a:pPr/>
              <a:t>‹nr.›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38290737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C7EED9-02CB-4264-A1BA-BAF67668D00A}" type="datetimeFigureOut">
              <a:rPr lang="fr-FR" smtClean="0"/>
              <a:pPr/>
              <a:t>17/12/2014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C1B4F-6C35-4396-ABCF-FDEB8E841A1A}" type="slidenum">
              <a:rPr lang="fr-FR" smtClean="0"/>
              <a:pPr/>
              <a:t>‹nr.›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18191483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C7EED9-02CB-4264-A1BA-BAF67668D00A}" type="datetimeFigureOut">
              <a:rPr lang="fr-FR" smtClean="0"/>
              <a:pPr/>
              <a:t>17/12/2014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9C1B4F-6C35-4396-ABCF-FDEB8E841A1A}" type="slidenum">
              <a:rPr lang="fr-FR" smtClean="0"/>
              <a:pPr/>
              <a:t>‹nr.›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34850041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13" Type="http://schemas.microsoft.com/office/2007/relationships/media" Target="../media/media3.wav"/><Relationship Id="rId18" Type="http://schemas.microsoft.com/office/2007/relationships/media" Target="../media/media6.wav"/><Relationship Id="rId3" Type="http://schemas.openxmlformats.org/officeDocument/2006/relationships/audio" Target="../media/media3.wav"/><Relationship Id="rId7" Type="http://schemas.openxmlformats.org/officeDocument/2006/relationships/slideLayout" Target="../slideLayouts/slideLayout1.xml"/><Relationship Id="rId12" Type="http://schemas.openxmlformats.org/officeDocument/2006/relationships/image" Target="../media/image8.png"/><Relationship Id="rId17" Type="http://schemas.openxmlformats.org/officeDocument/2006/relationships/image" Target="../media/image10.png"/><Relationship Id="rId2" Type="http://schemas.openxmlformats.org/officeDocument/2006/relationships/audio" Target="../media/media2.wav"/><Relationship Id="rId16" Type="http://schemas.microsoft.com/office/2007/relationships/media" Target="../media/media5.wav"/><Relationship Id="rId1" Type="http://schemas.openxmlformats.org/officeDocument/2006/relationships/audio" Target="../media/media1.wav"/><Relationship Id="rId6" Type="http://schemas.openxmlformats.org/officeDocument/2006/relationships/audio" Target="../media/media6.wav"/><Relationship Id="rId11" Type="http://schemas.microsoft.com/office/2007/relationships/media" Target="../media/media2.wav"/><Relationship Id="rId5" Type="http://schemas.openxmlformats.org/officeDocument/2006/relationships/audio" Target="../media/media5.wav"/><Relationship Id="rId15" Type="http://schemas.microsoft.com/office/2007/relationships/media" Target="../media/media4.wav"/><Relationship Id="rId10" Type="http://schemas.openxmlformats.org/officeDocument/2006/relationships/image" Target="../media/image7.png"/><Relationship Id="rId19" Type="http://schemas.openxmlformats.org/officeDocument/2006/relationships/image" Target="../media/image11.png"/><Relationship Id="rId4" Type="http://schemas.openxmlformats.org/officeDocument/2006/relationships/audio" Target="../media/media4.wav"/><Relationship Id="rId9" Type="http://schemas.microsoft.com/office/2007/relationships/media" Target="../media/media1.wav"/><Relationship Id="rId14" Type="http://schemas.openxmlformats.org/officeDocument/2006/relationships/image" Target="../media/image9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gi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http://images.worldgallery.co.uk/highres_images/worldgallery/1/6/164080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à coins arrondis 3"/>
          <p:cNvSpPr/>
          <p:nvPr/>
        </p:nvSpPr>
        <p:spPr>
          <a:xfrm>
            <a:off x="683568" y="548680"/>
            <a:ext cx="7704856" cy="5616624"/>
          </a:xfrm>
          <a:prstGeom prst="roundRect">
            <a:avLst/>
          </a:prstGeom>
          <a:ln cmpd="dbl">
            <a:solidFill>
              <a:schemeClr val="accent1">
                <a:shade val="50000"/>
              </a:schemeClr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ZoneTexte 5"/>
          <p:cNvSpPr txBox="1"/>
          <p:nvPr/>
        </p:nvSpPr>
        <p:spPr>
          <a:xfrm>
            <a:off x="1603190" y="2564904"/>
            <a:ext cx="633670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6000" b="1" dirty="0" smtClean="0">
                <a:solidFill>
                  <a:srgbClr val="FFFF00"/>
                </a:solidFill>
              </a:rPr>
              <a:t>PRESENT SIMPLE</a:t>
            </a:r>
            <a:endParaRPr lang="fr-FR" sz="60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4149726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http://images.worldgallery.co.uk/highres_images/worldgallery/1/6/164080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36512" y="0"/>
            <a:ext cx="9195323" cy="69746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à coins arrondis 3"/>
          <p:cNvSpPr/>
          <p:nvPr/>
        </p:nvSpPr>
        <p:spPr>
          <a:xfrm>
            <a:off x="683568" y="548680"/>
            <a:ext cx="7704856" cy="5616624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ZoneTexte 4"/>
          <p:cNvSpPr txBox="1"/>
          <p:nvPr/>
        </p:nvSpPr>
        <p:spPr>
          <a:xfrm>
            <a:off x="2771800" y="980728"/>
            <a:ext cx="35283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err="1" smtClean="0"/>
              <a:t>Verb</a:t>
            </a:r>
            <a:r>
              <a:rPr lang="fr-FR" b="1" dirty="0" smtClean="0"/>
              <a:t> : </a:t>
            </a:r>
            <a:r>
              <a:rPr lang="fr-FR" b="1" u="sng" dirty="0" err="1" smtClean="0"/>
              <a:t>play</a:t>
            </a:r>
            <a:r>
              <a:rPr lang="fr-FR" dirty="0" smtClean="0"/>
              <a:t> </a:t>
            </a:r>
            <a:r>
              <a:rPr lang="fr-FR" i="1" dirty="0" smtClean="0"/>
              <a:t>the piano on </a:t>
            </a:r>
            <a:r>
              <a:rPr lang="fr-FR" i="1" dirty="0" err="1" smtClean="0"/>
              <a:t>Mondays</a:t>
            </a:r>
            <a:endParaRPr lang="fr-FR" b="1" dirty="0"/>
          </a:p>
        </p:txBody>
      </p:sp>
      <p:sp>
        <p:nvSpPr>
          <p:cNvPr id="6" name="ZoneTexte 5"/>
          <p:cNvSpPr txBox="1"/>
          <p:nvPr/>
        </p:nvSpPr>
        <p:spPr>
          <a:xfrm>
            <a:off x="1187624" y="1700808"/>
            <a:ext cx="28803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 smtClean="0"/>
              <a:t>INTERROGATIVE</a:t>
            </a:r>
          </a:p>
          <a:p>
            <a:pPr algn="ctr"/>
            <a:endParaRPr lang="fr-FR" b="1" dirty="0"/>
          </a:p>
        </p:txBody>
      </p:sp>
      <p:sp>
        <p:nvSpPr>
          <p:cNvPr id="7" name="ZoneTexte 6"/>
          <p:cNvSpPr txBox="1"/>
          <p:nvPr/>
        </p:nvSpPr>
        <p:spPr>
          <a:xfrm>
            <a:off x="1187624" y="2347139"/>
            <a:ext cx="3888432" cy="3416320"/>
          </a:xfrm>
          <a:prstGeom prst="rect">
            <a:avLst/>
          </a:prstGeom>
          <a:noFill/>
          <a:ln cmpd="dbl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fr-FR" dirty="0" smtClean="0">
                <a:solidFill>
                  <a:srgbClr val="FF0000"/>
                </a:solidFill>
              </a:rPr>
              <a:t>Do </a:t>
            </a:r>
            <a:r>
              <a:rPr lang="fr-FR" dirty="0" smtClean="0"/>
              <a:t>I </a:t>
            </a:r>
            <a:r>
              <a:rPr lang="fr-FR" dirty="0" smtClean="0">
                <a:solidFill>
                  <a:srgbClr val="FF0000"/>
                </a:solidFill>
              </a:rPr>
              <a:t> </a:t>
            </a:r>
            <a:r>
              <a:rPr lang="fr-FR" u="sng" dirty="0" err="1" smtClean="0"/>
              <a:t>play</a:t>
            </a:r>
            <a:r>
              <a:rPr lang="fr-FR" dirty="0" smtClean="0"/>
              <a:t> </a:t>
            </a:r>
            <a:r>
              <a:rPr lang="fr-FR" i="1" dirty="0" smtClean="0"/>
              <a:t>the piano on </a:t>
            </a:r>
            <a:r>
              <a:rPr lang="fr-FR" i="1" dirty="0" err="1" smtClean="0"/>
              <a:t>Mondays</a:t>
            </a:r>
            <a:r>
              <a:rPr lang="fr-FR" i="1" dirty="0"/>
              <a:t>?</a:t>
            </a:r>
            <a:endParaRPr lang="fr-FR" i="1" dirty="0" smtClean="0"/>
          </a:p>
          <a:p>
            <a:endParaRPr lang="fr-FR" dirty="0"/>
          </a:p>
          <a:p>
            <a:r>
              <a:rPr lang="fr-FR" dirty="0">
                <a:solidFill>
                  <a:srgbClr val="FF0000"/>
                </a:solidFill>
              </a:rPr>
              <a:t>Do </a:t>
            </a:r>
            <a:r>
              <a:rPr lang="fr-FR" dirty="0" err="1" smtClean="0"/>
              <a:t>you</a:t>
            </a:r>
            <a:r>
              <a:rPr lang="fr-FR" dirty="0" smtClean="0"/>
              <a:t> </a:t>
            </a:r>
            <a:r>
              <a:rPr lang="fr-FR" dirty="0" smtClean="0">
                <a:solidFill>
                  <a:srgbClr val="FF0000"/>
                </a:solidFill>
              </a:rPr>
              <a:t> </a:t>
            </a:r>
            <a:r>
              <a:rPr lang="fr-FR" u="sng" dirty="0" err="1"/>
              <a:t>play</a:t>
            </a:r>
            <a:r>
              <a:rPr lang="fr-FR" dirty="0"/>
              <a:t> </a:t>
            </a:r>
            <a:r>
              <a:rPr lang="fr-FR" i="1" dirty="0"/>
              <a:t>the piano on </a:t>
            </a:r>
            <a:r>
              <a:rPr lang="fr-FR" i="1" dirty="0" err="1"/>
              <a:t>Mondays</a:t>
            </a:r>
            <a:r>
              <a:rPr lang="fr-FR" i="1" dirty="0"/>
              <a:t>?</a:t>
            </a:r>
          </a:p>
          <a:p>
            <a:endParaRPr lang="fr-FR" dirty="0" smtClean="0"/>
          </a:p>
          <a:p>
            <a:endParaRPr lang="fr-FR" dirty="0" smtClean="0"/>
          </a:p>
          <a:p>
            <a:endParaRPr lang="fr-FR" dirty="0"/>
          </a:p>
          <a:p>
            <a:r>
              <a:rPr lang="fr-FR" dirty="0">
                <a:solidFill>
                  <a:srgbClr val="FF0000"/>
                </a:solidFill>
              </a:rPr>
              <a:t>Do </a:t>
            </a:r>
            <a:r>
              <a:rPr lang="fr-FR" dirty="0" err="1" smtClean="0"/>
              <a:t>we</a:t>
            </a:r>
            <a:r>
              <a:rPr lang="fr-FR" dirty="0" smtClean="0">
                <a:solidFill>
                  <a:srgbClr val="FF0000"/>
                </a:solidFill>
              </a:rPr>
              <a:t> </a:t>
            </a:r>
            <a:r>
              <a:rPr lang="fr-FR" u="sng" dirty="0" err="1"/>
              <a:t>play</a:t>
            </a:r>
            <a:r>
              <a:rPr lang="fr-FR" dirty="0"/>
              <a:t> </a:t>
            </a:r>
            <a:r>
              <a:rPr lang="fr-FR" i="1" dirty="0"/>
              <a:t>the piano on </a:t>
            </a:r>
            <a:r>
              <a:rPr lang="fr-FR" i="1" dirty="0" err="1"/>
              <a:t>Mondays</a:t>
            </a:r>
            <a:r>
              <a:rPr lang="fr-FR" i="1" dirty="0"/>
              <a:t>?</a:t>
            </a:r>
          </a:p>
          <a:p>
            <a:endParaRPr lang="fr-FR" dirty="0" smtClean="0"/>
          </a:p>
          <a:p>
            <a:r>
              <a:rPr lang="fr-FR" dirty="0">
                <a:solidFill>
                  <a:srgbClr val="FF0000"/>
                </a:solidFill>
              </a:rPr>
              <a:t>Do </a:t>
            </a:r>
            <a:r>
              <a:rPr lang="fr-FR" dirty="0" err="1" smtClean="0"/>
              <a:t>you</a:t>
            </a:r>
            <a:r>
              <a:rPr lang="fr-FR" dirty="0" smtClean="0"/>
              <a:t> </a:t>
            </a:r>
            <a:r>
              <a:rPr lang="fr-FR" dirty="0" smtClean="0">
                <a:solidFill>
                  <a:srgbClr val="FF0000"/>
                </a:solidFill>
              </a:rPr>
              <a:t> </a:t>
            </a:r>
            <a:r>
              <a:rPr lang="fr-FR" u="sng" dirty="0" err="1"/>
              <a:t>play</a:t>
            </a:r>
            <a:r>
              <a:rPr lang="fr-FR" dirty="0"/>
              <a:t> </a:t>
            </a:r>
            <a:r>
              <a:rPr lang="fr-FR" i="1" dirty="0"/>
              <a:t>the piano on </a:t>
            </a:r>
            <a:r>
              <a:rPr lang="fr-FR" i="1" dirty="0" err="1"/>
              <a:t>Mondays</a:t>
            </a:r>
            <a:r>
              <a:rPr lang="fr-FR" i="1" dirty="0"/>
              <a:t>?</a:t>
            </a:r>
          </a:p>
          <a:p>
            <a:endParaRPr lang="fr-FR" dirty="0" smtClean="0"/>
          </a:p>
          <a:p>
            <a:r>
              <a:rPr lang="fr-FR" i="1" dirty="0" smtClean="0"/>
              <a:t>.</a:t>
            </a:r>
            <a:r>
              <a:rPr lang="fr-FR" dirty="0">
                <a:solidFill>
                  <a:srgbClr val="FF0000"/>
                </a:solidFill>
              </a:rPr>
              <a:t> Do </a:t>
            </a:r>
            <a:r>
              <a:rPr lang="fr-FR" dirty="0" err="1" smtClean="0"/>
              <a:t>they</a:t>
            </a:r>
            <a:r>
              <a:rPr lang="fr-FR" dirty="0" smtClean="0">
                <a:solidFill>
                  <a:srgbClr val="FF0000"/>
                </a:solidFill>
              </a:rPr>
              <a:t> </a:t>
            </a:r>
            <a:r>
              <a:rPr lang="fr-FR" u="sng" dirty="0" err="1"/>
              <a:t>play</a:t>
            </a:r>
            <a:r>
              <a:rPr lang="fr-FR" dirty="0"/>
              <a:t> </a:t>
            </a:r>
            <a:r>
              <a:rPr lang="fr-FR" i="1" dirty="0"/>
              <a:t>the piano on </a:t>
            </a:r>
            <a:r>
              <a:rPr lang="fr-FR" i="1" dirty="0" err="1"/>
              <a:t>Mondays</a:t>
            </a:r>
            <a:r>
              <a:rPr lang="fr-FR" i="1" dirty="0"/>
              <a:t>?</a:t>
            </a:r>
          </a:p>
          <a:p>
            <a:endParaRPr lang="fr-FR" i="1" dirty="0"/>
          </a:p>
        </p:txBody>
      </p:sp>
      <p:sp>
        <p:nvSpPr>
          <p:cNvPr id="8" name="ZoneTexte 7"/>
          <p:cNvSpPr txBox="1"/>
          <p:nvPr/>
        </p:nvSpPr>
        <p:spPr>
          <a:xfrm>
            <a:off x="5148064" y="2347139"/>
            <a:ext cx="3168352" cy="2031325"/>
          </a:xfrm>
          <a:prstGeom prst="rect">
            <a:avLst/>
          </a:prstGeom>
          <a:noFill/>
          <a:ln cmpd="dbl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fr-FR" u="sng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FORM</a:t>
            </a:r>
            <a:r>
              <a:rPr lang="fr-FR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:</a:t>
            </a:r>
          </a:p>
          <a:p>
            <a:endParaRPr lang="fr-FR" dirty="0" smtClean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r>
              <a:rPr lang="fr-FR" i="1" dirty="0" smtClean="0">
                <a:solidFill>
                  <a:srgbClr val="FF0066"/>
                </a:solidFill>
              </a:rPr>
              <a:t>DO + </a:t>
            </a:r>
            <a:r>
              <a:rPr lang="fr-FR" i="1" dirty="0" err="1" smtClean="0">
                <a:solidFill>
                  <a:srgbClr val="FF0066"/>
                </a:solidFill>
              </a:rPr>
              <a:t>subject</a:t>
            </a:r>
            <a:r>
              <a:rPr lang="fr-FR" i="1" dirty="0" smtClean="0">
                <a:solidFill>
                  <a:srgbClr val="FF0066"/>
                </a:solidFill>
              </a:rPr>
              <a:t> + </a:t>
            </a:r>
            <a:r>
              <a:rPr lang="fr-FR" i="1" dirty="0" err="1" smtClean="0">
                <a:solidFill>
                  <a:srgbClr val="FF0066"/>
                </a:solidFill>
              </a:rPr>
              <a:t>Verb</a:t>
            </a:r>
            <a:r>
              <a:rPr lang="fr-FR" i="1" dirty="0" smtClean="0">
                <a:solidFill>
                  <a:srgbClr val="FF0066"/>
                </a:solidFill>
              </a:rPr>
              <a:t> +?</a:t>
            </a:r>
          </a:p>
          <a:p>
            <a:endParaRPr lang="fr-FR" i="1" dirty="0">
              <a:solidFill>
                <a:srgbClr val="FF0066"/>
              </a:solidFill>
            </a:endParaRPr>
          </a:p>
          <a:p>
            <a:endParaRPr lang="fr-FR" i="1" dirty="0" smtClean="0">
              <a:solidFill>
                <a:srgbClr val="FF0066"/>
              </a:solidFill>
            </a:endParaRPr>
          </a:p>
          <a:p>
            <a:endParaRPr lang="fr-FR" i="1" dirty="0">
              <a:solidFill>
                <a:srgbClr val="FF0066"/>
              </a:solidFill>
            </a:endParaRPr>
          </a:p>
          <a:p>
            <a:endParaRPr lang="fr-FR" i="1" dirty="0" smtClean="0">
              <a:solidFill>
                <a:srgbClr val="FF0066"/>
              </a:solidFill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1216549" y="3487316"/>
            <a:ext cx="38884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err="1" smtClean="0">
                <a:solidFill>
                  <a:srgbClr val="FF0000"/>
                </a:solidFill>
              </a:rPr>
              <a:t>Do</a:t>
            </a:r>
            <a:r>
              <a:rPr lang="fr-FR" dirty="0" err="1" smtClean="0">
                <a:solidFill>
                  <a:srgbClr val="FFFF00"/>
                </a:solidFill>
              </a:rPr>
              <a:t>es</a:t>
            </a:r>
            <a:r>
              <a:rPr lang="fr-FR" dirty="0" smtClean="0"/>
              <a:t> </a:t>
            </a:r>
            <a:r>
              <a:rPr lang="fr-FR" dirty="0" err="1" smtClean="0"/>
              <a:t>he</a:t>
            </a:r>
            <a:r>
              <a:rPr lang="fr-FR" dirty="0" smtClean="0"/>
              <a:t> </a:t>
            </a:r>
            <a:r>
              <a:rPr lang="fr-FR" u="sng" dirty="0" err="1" smtClean="0"/>
              <a:t>play</a:t>
            </a:r>
            <a:r>
              <a:rPr lang="fr-FR" dirty="0" smtClean="0"/>
              <a:t> </a:t>
            </a:r>
            <a:r>
              <a:rPr lang="fr-FR" i="1" dirty="0" smtClean="0"/>
              <a:t>the piano on </a:t>
            </a:r>
            <a:r>
              <a:rPr lang="fr-FR" i="1" dirty="0" err="1" smtClean="0"/>
              <a:t>Mondays</a:t>
            </a:r>
            <a:r>
              <a:rPr lang="fr-FR" i="1" dirty="0"/>
              <a:t>?</a:t>
            </a:r>
            <a:endParaRPr lang="fr-FR" dirty="0"/>
          </a:p>
        </p:txBody>
      </p:sp>
      <p:pic>
        <p:nvPicPr>
          <p:cNvPr id="11" name="Picture 4" descr="http://www.arvernes.com/wiki/images/thumb/b/b9/Panneau_attention.svg/600px-Panneau_attention.svg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292080" y="3454566"/>
            <a:ext cx="569327" cy="4744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ZoneTexte 11"/>
          <p:cNvSpPr txBox="1"/>
          <p:nvPr/>
        </p:nvSpPr>
        <p:spPr>
          <a:xfrm>
            <a:off x="5724128" y="3487316"/>
            <a:ext cx="26642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>
                <a:solidFill>
                  <a:srgbClr val="FF0066"/>
                </a:solidFill>
              </a:rPr>
              <a:t>DO</a:t>
            </a:r>
            <a:r>
              <a:rPr lang="fr-FR" dirty="0" smtClean="0">
                <a:solidFill>
                  <a:srgbClr val="FFFF00"/>
                </a:solidFill>
              </a:rPr>
              <a:t>ES</a:t>
            </a:r>
            <a:r>
              <a:rPr lang="fr-FR" dirty="0" smtClean="0">
                <a:solidFill>
                  <a:srgbClr val="FF0066"/>
                </a:solidFill>
              </a:rPr>
              <a:t> + </a:t>
            </a:r>
            <a:r>
              <a:rPr lang="fr-FR" dirty="0" err="1" smtClean="0">
                <a:solidFill>
                  <a:srgbClr val="FF0066"/>
                </a:solidFill>
              </a:rPr>
              <a:t>he</a:t>
            </a:r>
            <a:r>
              <a:rPr lang="fr-FR" dirty="0" smtClean="0">
                <a:solidFill>
                  <a:srgbClr val="FF0066"/>
                </a:solidFill>
              </a:rPr>
              <a:t> /</a:t>
            </a:r>
            <a:r>
              <a:rPr lang="fr-FR" dirty="0" err="1" smtClean="0">
                <a:solidFill>
                  <a:srgbClr val="FF0066"/>
                </a:solidFill>
              </a:rPr>
              <a:t>she</a:t>
            </a:r>
            <a:r>
              <a:rPr lang="fr-FR" dirty="0" smtClean="0">
                <a:solidFill>
                  <a:srgbClr val="FF0066"/>
                </a:solidFill>
              </a:rPr>
              <a:t> / </a:t>
            </a:r>
            <a:r>
              <a:rPr lang="fr-FR" dirty="0" err="1" smtClean="0">
                <a:solidFill>
                  <a:srgbClr val="FF0066"/>
                </a:solidFill>
              </a:rPr>
              <a:t>it</a:t>
            </a:r>
            <a:r>
              <a:rPr lang="fr-FR" dirty="0" smtClean="0">
                <a:solidFill>
                  <a:srgbClr val="FF0000"/>
                </a:solidFill>
              </a:rPr>
              <a:t> +</a:t>
            </a:r>
            <a:r>
              <a:rPr lang="fr-FR" dirty="0" smtClean="0">
                <a:solidFill>
                  <a:srgbClr val="FF0066"/>
                </a:solidFill>
              </a:rPr>
              <a:t> </a:t>
            </a:r>
            <a:r>
              <a:rPr lang="fr-FR" dirty="0" err="1" smtClean="0">
                <a:solidFill>
                  <a:srgbClr val="FF0066"/>
                </a:solidFill>
              </a:rPr>
              <a:t>Verb</a:t>
            </a:r>
            <a:endParaRPr lang="fr-FR" dirty="0" smtClean="0">
              <a:solidFill>
                <a:srgbClr val="FF0066"/>
              </a:solidFill>
            </a:endParaRPr>
          </a:p>
          <a:p>
            <a:pPr algn="ctr"/>
            <a:r>
              <a:rPr lang="fr-FR" dirty="0" smtClean="0">
                <a:solidFill>
                  <a:srgbClr val="FF0066"/>
                </a:solidFill>
              </a:rPr>
              <a:t>+ ? 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xmlns="" val="69807876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6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7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8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9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0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 animBg="1"/>
      <p:bldP spid="8" grpId="0" animBg="1"/>
      <p:bldP spid="10" grpId="0"/>
      <p:bldP spid="1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http://images.worldgallery.co.uk/highres_images/worldgallery/1/6/164080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36512" y="0"/>
            <a:ext cx="9195323" cy="69746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à coins arrondis 3"/>
          <p:cNvSpPr/>
          <p:nvPr/>
        </p:nvSpPr>
        <p:spPr>
          <a:xfrm>
            <a:off x="683568" y="548680"/>
            <a:ext cx="7704856" cy="5616624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ZoneTexte 12"/>
          <p:cNvSpPr txBox="1"/>
          <p:nvPr/>
        </p:nvSpPr>
        <p:spPr>
          <a:xfrm>
            <a:off x="1907704" y="1052736"/>
            <a:ext cx="57606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dirty="0" err="1" smtClean="0">
                <a:solidFill>
                  <a:srgbClr val="FFFF00"/>
                </a:solidFill>
              </a:rPr>
              <a:t>When</a:t>
            </a:r>
            <a:r>
              <a:rPr lang="fr-FR" sz="2400" dirty="0" smtClean="0">
                <a:solidFill>
                  <a:srgbClr val="FFFF00"/>
                </a:solidFill>
              </a:rPr>
              <a:t> do </a:t>
            </a:r>
            <a:r>
              <a:rPr lang="fr-FR" sz="2400" dirty="0" err="1" smtClean="0">
                <a:solidFill>
                  <a:srgbClr val="FFFF00"/>
                </a:solidFill>
              </a:rPr>
              <a:t>we</a:t>
            </a:r>
            <a:r>
              <a:rPr lang="fr-FR" sz="2400" dirty="0" smtClean="0">
                <a:solidFill>
                  <a:srgbClr val="FFFF00"/>
                </a:solidFill>
              </a:rPr>
              <a:t> use the </a:t>
            </a:r>
            <a:r>
              <a:rPr lang="fr-FR" sz="2400" dirty="0" err="1" smtClean="0">
                <a:solidFill>
                  <a:srgbClr val="FFFF00"/>
                </a:solidFill>
              </a:rPr>
              <a:t>present</a:t>
            </a:r>
            <a:r>
              <a:rPr lang="fr-FR" sz="2400" dirty="0" smtClean="0">
                <a:solidFill>
                  <a:srgbClr val="FFFF00"/>
                </a:solidFill>
              </a:rPr>
              <a:t> simple?</a:t>
            </a:r>
            <a:endParaRPr lang="fr-FR" sz="2400" dirty="0">
              <a:solidFill>
                <a:srgbClr val="FFFF00"/>
              </a:solidFill>
            </a:endParaRPr>
          </a:p>
        </p:txBody>
      </p:sp>
      <p:sp>
        <p:nvSpPr>
          <p:cNvPr id="2" name="ZoneTexte 1"/>
          <p:cNvSpPr txBox="1"/>
          <p:nvPr/>
        </p:nvSpPr>
        <p:spPr>
          <a:xfrm>
            <a:off x="1403648" y="1988840"/>
            <a:ext cx="61206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itchFamily="34" charset="0"/>
              <a:buChar char="•"/>
            </a:pPr>
            <a:r>
              <a:rPr lang="fr-FR" dirty="0" smtClean="0">
                <a:solidFill>
                  <a:srgbClr val="FF0066"/>
                </a:solidFill>
              </a:rPr>
              <a:t>To talk about </a:t>
            </a:r>
            <a:r>
              <a:rPr lang="fr-FR" dirty="0" err="1" smtClean="0">
                <a:solidFill>
                  <a:srgbClr val="FF0066"/>
                </a:solidFill>
              </a:rPr>
              <a:t>things</a:t>
            </a:r>
            <a:r>
              <a:rPr lang="fr-FR" dirty="0" smtClean="0">
                <a:solidFill>
                  <a:srgbClr val="FF0066"/>
                </a:solidFill>
              </a:rPr>
              <a:t> in </a:t>
            </a:r>
            <a:r>
              <a:rPr lang="fr-FR" dirty="0" err="1" smtClean="0">
                <a:solidFill>
                  <a:srgbClr val="FF0066"/>
                </a:solidFill>
              </a:rPr>
              <a:t>general</a:t>
            </a:r>
            <a:r>
              <a:rPr lang="fr-FR" dirty="0" smtClean="0">
                <a:solidFill>
                  <a:srgbClr val="FF0066"/>
                </a:solidFill>
              </a:rPr>
              <a:t>, to </a:t>
            </a:r>
            <a:r>
              <a:rPr lang="fr-FR" dirty="0" err="1" smtClean="0">
                <a:solidFill>
                  <a:srgbClr val="FF0066"/>
                </a:solidFill>
              </a:rPr>
              <a:t>say</a:t>
            </a:r>
            <a:r>
              <a:rPr lang="fr-FR" dirty="0" smtClean="0">
                <a:solidFill>
                  <a:srgbClr val="FF0066"/>
                </a:solidFill>
              </a:rPr>
              <a:t> </a:t>
            </a:r>
            <a:r>
              <a:rPr lang="fr-FR" dirty="0" err="1" smtClean="0">
                <a:solidFill>
                  <a:srgbClr val="FF0066"/>
                </a:solidFill>
              </a:rPr>
              <a:t>that</a:t>
            </a:r>
            <a:r>
              <a:rPr lang="fr-FR" dirty="0" smtClean="0">
                <a:solidFill>
                  <a:srgbClr val="FF0066"/>
                </a:solidFill>
              </a:rPr>
              <a:t> </a:t>
            </a:r>
            <a:r>
              <a:rPr lang="fr-FR" dirty="0" err="1" smtClean="0">
                <a:solidFill>
                  <a:srgbClr val="FF0066"/>
                </a:solidFill>
              </a:rPr>
              <a:t>something</a:t>
            </a:r>
            <a:r>
              <a:rPr lang="fr-FR" dirty="0" smtClean="0">
                <a:solidFill>
                  <a:srgbClr val="FF0066"/>
                </a:solidFill>
              </a:rPr>
              <a:t> </a:t>
            </a:r>
            <a:r>
              <a:rPr lang="fr-FR" dirty="0" err="1" smtClean="0">
                <a:solidFill>
                  <a:srgbClr val="FF0066"/>
                </a:solidFill>
              </a:rPr>
              <a:t>happens</a:t>
            </a:r>
            <a:r>
              <a:rPr lang="fr-FR" dirty="0" smtClean="0">
                <a:solidFill>
                  <a:srgbClr val="FF0066"/>
                </a:solidFill>
              </a:rPr>
              <a:t> all the </a:t>
            </a:r>
            <a:r>
              <a:rPr lang="fr-FR" dirty="0" err="1" smtClean="0">
                <a:solidFill>
                  <a:srgbClr val="FF0066"/>
                </a:solidFill>
              </a:rPr>
              <a:t>the</a:t>
            </a:r>
            <a:r>
              <a:rPr lang="fr-FR" dirty="0" smtClean="0">
                <a:solidFill>
                  <a:srgbClr val="FF0066"/>
                </a:solidFill>
              </a:rPr>
              <a:t> time or </a:t>
            </a:r>
            <a:r>
              <a:rPr lang="fr-FR" dirty="0" err="1" smtClean="0">
                <a:solidFill>
                  <a:srgbClr val="FF0066"/>
                </a:solidFill>
              </a:rPr>
              <a:t>repeatedly</a:t>
            </a:r>
            <a:r>
              <a:rPr lang="fr-FR" dirty="0" smtClean="0">
                <a:solidFill>
                  <a:srgbClr val="FF0066"/>
                </a:solidFill>
              </a:rPr>
              <a:t>, or </a:t>
            </a:r>
            <a:r>
              <a:rPr lang="fr-FR" dirty="0" err="1" smtClean="0">
                <a:solidFill>
                  <a:srgbClr val="FF0066"/>
                </a:solidFill>
              </a:rPr>
              <a:t>that</a:t>
            </a:r>
            <a:r>
              <a:rPr lang="fr-FR" dirty="0" smtClean="0">
                <a:solidFill>
                  <a:srgbClr val="FF0066"/>
                </a:solidFill>
              </a:rPr>
              <a:t> </a:t>
            </a:r>
            <a:r>
              <a:rPr lang="fr-FR" dirty="0" err="1" smtClean="0">
                <a:solidFill>
                  <a:srgbClr val="FF0066"/>
                </a:solidFill>
              </a:rPr>
              <a:t>something</a:t>
            </a:r>
            <a:r>
              <a:rPr lang="fr-FR" dirty="0" smtClean="0">
                <a:solidFill>
                  <a:srgbClr val="FF0066"/>
                </a:solidFill>
              </a:rPr>
              <a:t> </a:t>
            </a:r>
            <a:r>
              <a:rPr lang="fr-FR" dirty="0" err="1" smtClean="0">
                <a:solidFill>
                  <a:srgbClr val="FF0066"/>
                </a:solidFill>
              </a:rPr>
              <a:t>is</a:t>
            </a:r>
            <a:r>
              <a:rPr lang="fr-FR" dirty="0" smtClean="0">
                <a:solidFill>
                  <a:srgbClr val="FF0066"/>
                </a:solidFill>
              </a:rPr>
              <a:t> </a:t>
            </a:r>
            <a:r>
              <a:rPr lang="fr-FR" dirty="0" err="1" smtClean="0">
                <a:solidFill>
                  <a:srgbClr val="FF0066"/>
                </a:solidFill>
              </a:rPr>
              <a:t>true</a:t>
            </a:r>
            <a:r>
              <a:rPr lang="fr-FR" dirty="0" smtClean="0">
                <a:solidFill>
                  <a:srgbClr val="FF0066"/>
                </a:solidFill>
              </a:rPr>
              <a:t> in </a:t>
            </a:r>
            <a:r>
              <a:rPr lang="fr-FR" dirty="0" err="1" smtClean="0">
                <a:solidFill>
                  <a:srgbClr val="FF0066"/>
                </a:solidFill>
              </a:rPr>
              <a:t>general</a:t>
            </a:r>
            <a:r>
              <a:rPr lang="fr-FR" sz="1600" dirty="0" smtClean="0">
                <a:solidFill>
                  <a:srgbClr val="FF0066"/>
                </a:solidFill>
              </a:rPr>
              <a:t>.</a:t>
            </a:r>
            <a:endParaRPr lang="fr-FR" sz="1600" dirty="0">
              <a:solidFill>
                <a:srgbClr val="FF0066"/>
              </a:solidFill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1547664" y="3140968"/>
            <a:ext cx="597666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err="1" smtClean="0">
                <a:solidFill>
                  <a:srgbClr val="FFFF00"/>
                </a:solidFill>
              </a:rPr>
              <a:t>Examples</a:t>
            </a:r>
            <a:r>
              <a:rPr lang="fr-FR" dirty="0" smtClean="0">
                <a:solidFill>
                  <a:srgbClr val="FFFF00"/>
                </a:solidFill>
              </a:rPr>
              <a:t> :</a:t>
            </a:r>
            <a:endParaRPr lang="fr-FR" dirty="0" smtClean="0"/>
          </a:p>
          <a:p>
            <a:endParaRPr lang="fr-FR" dirty="0"/>
          </a:p>
          <a:p>
            <a:r>
              <a:rPr lang="fr-FR" dirty="0" err="1" smtClean="0"/>
              <a:t>They</a:t>
            </a:r>
            <a:r>
              <a:rPr lang="fr-FR" dirty="0" smtClean="0"/>
              <a:t> </a:t>
            </a:r>
            <a:r>
              <a:rPr lang="fr-FR" dirty="0" err="1" smtClean="0"/>
              <a:t>usually</a:t>
            </a:r>
            <a:r>
              <a:rPr lang="fr-FR" dirty="0" smtClean="0"/>
              <a:t> </a:t>
            </a:r>
            <a:r>
              <a:rPr lang="fr-FR" u="sng" dirty="0" smtClean="0"/>
              <a:t>go</a:t>
            </a:r>
            <a:r>
              <a:rPr lang="fr-FR" dirty="0" smtClean="0"/>
              <a:t> to London </a:t>
            </a:r>
            <a:r>
              <a:rPr lang="fr-FR" dirty="0" err="1" smtClean="0"/>
              <a:t>at</a:t>
            </a:r>
            <a:r>
              <a:rPr lang="fr-FR" dirty="0" smtClean="0"/>
              <a:t> weekends.</a:t>
            </a:r>
          </a:p>
          <a:p>
            <a:r>
              <a:rPr lang="fr-FR" dirty="0" smtClean="0"/>
              <a:t>The </a:t>
            </a:r>
            <a:r>
              <a:rPr lang="fr-FR" dirty="0" err="1" smtClean="0"/>
              <a:t>Earth</a:t>
            </a:r>
            <a:r>
              <a:rPr lang="fr-FR" dirty="0" smtClean="0"/>
              <a:t> </a:t>
            </a:r>
            <a:r>
              <a:rPr lang="fr-FR" u="sng" dirty="0" err="1" smtClean="0"/>
              <a:t>goes</a:t>
            </a:r>
            <a:r>
              <a:rPr lang="fr-FR" dirty="0" smtClean="0"/>
              <a:t> round the </a:t>
            </a:r>
            <a:r>
              <a:rPr lang="fr-FR" dirty="0" err="1" smtClean="0"/>
              <a:t>sun</a:t>
            </a:r>
            <a:r>
              <a:rPr lang="fr-FR" dirty="0" smtClean="0"/>
              <a:t>.</a:t>
            </a:r>
          </a:p>
        </p:txBody>
      </p:sp>
      <p:sp>
        <p:nvSpPr>
          <p:cNvPr id="9" name="ZoneTexte 8"/>
          <p:cNvSpPr txBox="1"/>
          <p:nvPr/>
        </p:nvSpPr>
        <p:spPr>
          <a:xfrm>
            <a:off x="1511660" y="4618296"/>
            <a:ext cx="65527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fr-FR" dirty="0" smtClean="0">
                <a:solidFill>
                  <a:srgbClr val="FF0066"/>
                </a:solidFill>
              </a:rPr>
              <a:t>To </a:t>
            </a:r>
            <a:r>
              <a:rPr lang="fr-FR" dirty="0" err="1" smtClean="0">
                <a:solidFill>
                  <a:srgbClr val="FF0066"/>
                </a:solidFill>
              </a:rPr>
              <a:t>say</a:t>
            </a:r>
            <a:r>
              <a:rPr lang="fr-FR" dirty="0" smtClean="0">
                <a:solidFill>
                  <a:srgbClr val="FF0066"/>
                </a:solidFill>
              </a:rPr>
              <a:t> how </a:t>
            </a:r>
            <a:r>
              <a:rPr lang="fr-FR" dirty="0" err="1" smtClean="0">
                <a:solidFill>
                  <a:srgbClr val="FF0066"/>
                </a:solidFill>
              </a:rPr>
              <a:t>often</a:t>
            </a:r>
            <a:r>
              <a:rPr lang="fr-FR" dirty="0" smtClean="0">
                <a:solidFill>
                  <a:srgbClr val="FF0066"/>
                </a:solidFill>
              </a:rPr>
              <a:t> </a:t>
            </a:r>
            <a:r>
              <a:rPr lang="fr-FR" dirty="0" err="1" smtClean="0">
                <a:solidFill>
                  <a:srgbClr val="FF0066"/>
                </a:solidFill>
              </a:rPr>
              <a:t>we</a:t>
            </a:r>
            <a:r>
              <a:rPr lang="fr-FR" dirty="0" smtClean="0">
                <a:solidFill>
                  <a:srgbClr val="FF0066"/>
                </a:solidFill>
              </a:rPr>
              <a:t> do </a:t>
            </a:r>
            <a:r>
              <a:rPr lang="fr-FR" dirty="0" err="1" smtClean="0">
                <a:solidFill>
                  <a:srgbClr val="FF0066"/>
                </a:solidFill>
              </a:rPr>
              <a:t>things</a:t>
            </a:r>
            <a:r>
              <a:rPr lang="fr-FR" dirty="0" smtClean="0">
                <a:solidFill>
                  <a:srgbClr val="FF0066"/>
                </a:solidFill>
              </a:rPr>
              <a:t>.</a:t>
            </a:r>
          </a:p>
        </p:txBody>
      </p:sp>
      <p:sp>
        <p:nvSpPr>
          <p:cNvPr id="15" name="ZoneTexte 14"/>
          <p:cNvSpPr txBox="1"/>
          <p:nvPr/>
        </p:nvSpPr>
        <p:spPr>
          <a:xfrm>
            <a:off x="1569614" y="5157192"/>
            <a:ext cx="6552728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err="1" smtClean="0">
                <a:solidFill>
                  <a:srgbClr val="FFFF00"/>
                </a:solidFill>
              </a:rPr>
              <a:t>Example</a:t>
            </a:r>
            <a:r>
              <a:rPr lang="fr-FR" dirty="0" smtClean="0">
                <a:solidFill>
                  <a:srgbClr val="FFFF00"/>
                </a:solidFill>
              </a:rPr>
              <a:t> :</a:t>
            </a:r>
          </a:p>
          <a:p>
            <a:endParaRPr lang="fr-FR" dirty="0"/>
          </a:p>
          <a:p>
            <a:r>
              <a:rPr lang="fr-FR" dirty="0" smtClean="0"/>
              <a:t>Mary </a:t>
            </a:r>
            <a:r>
              <a:rPr lang="fr-FR" dirty="0" err="1" smtClean="0"/>
              <a:t>often</a:t>
            </a:r>
            <a:r>
              <a:rPr lang="fr-FR" dirty="0" smtClean="0"/>
              <a:t> </a:t>
            </a:r>
            <a:r>
              <a:rPr lang="fr-FR" u="sng" dirty="0" err="1" smtClean="0"/>
              <a:t>washes</a:t>
            </a:r>
            <a:r>
              <a:rPr lang="fr-FR" dirty="0" smtClean="0"/>
              <a:t> </a:t>
            </a:r>
            <a:r>
              <a:rPr lang="fr-FR" dirty="0" err="1" smtClean="0"/>
              <a:t>her</a:t>
            </a:r>
            <a:r>
              <a:rPr lang="fr-FR" dirty="0" smtClean="0"/>
              <a:t> car.</a:t>
            </a:r>
          </a:p>
          <a:p>
            <a:endParaRPr lang="fr-FR" dirty="0" smtClean="0"/>
          </a:p>
          <a:p>
            <a:endParaRPr lang="fr-FR" sz="1600" dirty="0" smtClean="0"/>
          </a:p>
          <a:p>
            <a:endParaRPr lang="fr-FR" sz="1600" dirty="0" smtClean="0"/>
          </a:p>
          <a:p>
            <a:endParaRPr lang="fr-FR" dirty="0">
              <a:solidFill>
                <a:srgbClr val="FFFF00"/>
              </a:solidFill>
            </a:endParaRPr>
          </a:p>
          <a:p>
            <a:endParaRPr lang="fr-FR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0119233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2" grpId="0"/>
      <p:bldP spid="3" grpId="0"/>
      <p:bldP spid="9" grpId="0"/>
      <p:bldP spid="1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http://images.worldgallery.co.uk/highres_images/worldgallery/1/6/164080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36512" y="0"/>
            <a:ext cx="9195323" cy="69746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à coins arrondis 3"/>
          <p:cNvSpPr/>
          <p:nvPr/>
        </p:nvSpPr>
        <p:spPr>
          <a:xfrm>
            <a:off x="637302" y="530310"/>
            <a:ext cx="8183169" cy="6067042"/>
          </a:xfrm>
          <a:prstGeom prst="roundRect">
            <a:avLst/>
          </a:prstGeom>
          <a:ln cmpd="dbl"/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5" name="ZoneTexte 4"/>
          <p:cNvSpPr txBox="1"/>
          <p:nvPr/>
        </p:nvSpPr>
        <p:spPr>
          <a:xfrm>
            <a:off x="1907704" y="1052736"/>
            <a:ext cx="57606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dirty="0" err="1" smtClean="0">
                <a:solidFill>
                  <a:srgbClr val="FFFF00"/>
                </a:solidFill>
              </a:rPr>
              <a:t>Spelling</a:t>
            </a:r>
            <a:r>
              <a:rPr lang="fr-FR" sz="2400" dirty="0" smtClean="0">
                <a:solidFill>
                  <a:srgbClr val="FFFF00"/>
                </a:solidFill>
              </a:rPr>
              <a:t> </a:t>
            </a:r>
            <a:r>
              <a:rPr lang="fr-FR" sz="2400" dirty="0" err="1" smtClean="0">
                <a:solidFill>
                  <a:srgbClr val="FFFF00"/>
                </a:solidFill>
              </a:rPr>
              <a:t>rules</a:t>
            </a:r>
            <a:endParaRPr lang="fr-FR" sz="2400" dirty="0">
              <a:solidFill>
                <a:srgbClr val="FFFF00"/>
              </a:solidFill>
            </a:endParaRPr>
          </a:p>
        </p:txBody>
      </p:sp>
      <p:sp>
        <p:nvSpPr>
          <p:cNvPr id="2" name="ZoneTexte 1"/>
          <p:cNvSpPr txBox="1"/>
          <p:nvPr/>
        </p:nvSpPr>
        <p:spPr>
          <a:xfrm>
            <a:off x="1475656" y="1772816"/>
            <a:ext cx="6768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fr-FR" dirty="0" smtClean="0">
                <a:solidFill>
                  <a:srgbClr val="FF0066"/>
                </a:solidFill>
              </a:rPr>
              <a:t>The </a:t>
            </a:r>
            <a:r>
              <a:rPr lang="fr-FR" dirty="0" err="1" smtClean="0">
                <a:solidFill>
                  <a:srgbClr val="FF0066"/>
                </a:solidFill>
              </a:rPr>
              <a:t>ending</a:t>
            </a:r>
            <a:r>
              <a:rPr lang="fr-FR" dirty="0" smtClean="0">
                <a:solidFill>
                  <a:srgbClr val="FF0066"/>
                </a:solidFill>
              </a:rPr>
              <a:t> </a:t>
            </a:r>
            <a:r>
              <a:rPr lang="fr-FR" dirty="0" err="1" smtClean="0">
                <a:solidFill>
                  <a:srgbClr val="FF0066"/>
                </a:solidFill>
              </a:rPr>
              <a:t>is</a:t>
            </a:r>
            <a:r>
              <a:rPr lang="fr-FR" dirty="0" smtClean="0">
                <a:solidFill>
                  <a:srgbClr val="FF0066"/>
                </a:solidFill>
              </a:rPr>
              <a:t> </a:t>
            </a:r>
            <a:r>
              <a:rPr lang="fr-FR" dirty="0" smtClean="0">
                <a:solidFill>
                  <a:srgbClr val="FFFF00"/>
                </a:solidFill>
              </a:rPr>
              <a:t>–es</a:t>
            </a:r>
            <a:r>
              <a:rPr lang="fr-FR" dirty="0" smtClean="0">
                <a:solidFill>
                  <a:srgbClr val="FF0066"/>
                </a:solidFill>
              </a:rPr>
              <a:t> </a:t>
            </a:r>
            <a:r>
              <a:rPr lang="fr-FR" dirty="0" err="1" smtClean="0">
                <a:solidFill>
                  <a:srgbClr val="FF0066"/>
                </a:solidFill>
              </a:rPr>
              <a:t>when</a:t>
            </a:r>
            <a:r>
              <a:rPr lang="fr-FR" dirty="0" smtClean="0">
                <a:solidFill>
                  <a:srgbClr val="FF0066"/>
                </a:solidFill>
              </a:rPr>
              <a:t> the </a:t>
            </a:r>
            <a:r>
              <a:rPr lang="fr-FR" dirty="0" err="1" smtClean="0">
                <a:solidFill>
                  <a:srgbClr val="FF0066"/>
                </a:solidFill>
              </a:rPr>
              <a:t>verb</a:t>
            </a:r>
            <a:r>
              <a:rPr lang="fr-FR" dirty="0" smtClean="0">
                <a:solidFill>
                  <a:srgbClr val="FF0066"/>
                </a:solidFill>
              </a:rPr>
              <a:t> ends in </a:t>
            </a:r>
            <a:r>
              <a:rPr lang="fr-FR" dirty="0" smtClean="0">
                <a:solidFill>
                  <a:srgbClr val="0070C0"/>
                </a:solidFill>
              </a:rPr>
              <a:t>–s/ -</a:t>
            </a:r>
            <a:r>
              <a:rPr lang="fr-FR" dirty="0" err="1" smtClean="0">
                <a:solidFill>
                  <a:srgbClr val="0070C0"/>
                </a:solidFill>
              </a:rPr>
              <a:t>ss</a:t>
            </a:r>
            <a:r>
              <a:rPr lang="fr-FR" dirty="0" smtClean="0">
                <a:solidFill>
                  <a:srgbClr val="0070C0"/>
                </a:solidFill>
              </a:rPr>
              <a:t> / -sh / -</a:t>
            </a:r>
            <a:r>
              <a:rPr lang="fr-FR" dirty="0" err="1" smtClean="0">
                <a:solidFill>
                  <a:srgbClr val="0070C0"/>
                </a:solidFill>
              </a:rPr>
              <a:t>ch</a:t>
            </a:r>
            <a:r>
              <a:rPr lang="fr-FR" dirty="0" smtClean="0">
                <a:solidFill>
                  <a:srgbClr val="0070C0"/>
                </a:solidFill>
              </a:rPr>
              <a:t> / -x / -o</a:t>
            </a:r>
            <a:endParaRPr lang="fr-FR" dirty="0">
              <a:solidFill>
                <a:srgbClr val="FF0066"/>
              </a:solidFill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3203848" y="2385032"/>
            <a:ext cx="2232248" cy="923330"/>
          </a:xfrm>
          <a:prstGeom prst="rect">
            <a:avLst/>
          </a:prstGeom>
          <a:noFill/>
          <a:ln w="41275">
            <a:gradFill>
              <a:gsLst>
                <a:gs pos="0">
                  <a:srgbClr val="000082"/>
                </a:gs>
                <a:gs pos="13000">
                  <a:srgbClr val="0047FF"/>
                </a:gs>
                <a:gs pos="28000">
                  <a:srgbClr val="000082"/>
                </a:gs>
                <a:gs pos="42999">
                  <a:srgbClr val="0047FF"/>
                </a:gs>
                <a:gs pos="58000">
                  <a:srgbClr val="000082"/>
                </a:gs>
                <a:gs pos="72000">
                  <a:srgbClr val="0047FF"/>
                </a:gs>
                <a:gs pos="87000">
                  <a:srgbClr val="000082"/>
                </a:gs>
                <a:gs pos="100000">
                  <a:srgbClr val="0047FF"/>
                </a:gs>
              </a:gsLst>
              <a:lin ang="5400000" scaled="0"/>
            </a:gra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/>
              <a:t>Wash           </a:t>
            </a:r>
            <a:r>
              <a:rPr lang="fr-FR" dirty="0" err="1" smtClean="0"/>
              <a:t>wash</a:t>
            </a:r>
            <a:r>
              <a:rPr lang="fr-FR" dirty="0" err="1" smtClean="0">
                <a:solidFill>
                  <a:srgbClr val="FFFF00"/>
                </a:solidFill>
              </a:rPr>
              <a:t>es</a:t>
            </a:r>
            <a:endParaRPr lang="fr-FR" dirty="0"/>
          </a:p>
          <a:p>
            <a:pPr algn="ctr"/>
            <a:r>
              <a:rPr lang="fr-FR" dirty="0" smtClean="0"/>
              <a:t>Miss             miss</a:t>
            </a:r>
            <a:r>
              <a:rPr lang="fr-FR" dirty="0" smtClean="0">
                <a:solidFill>
                  <a:srgbClr val="FFFF00"/>
                </a:solidFill>
              </a:rPr>
              <a:t>es</a:t>
            </a:r>
            <a:endParaRPr lang="fr-FR" dirty="0"/>
          </a:p>
          <a:p>
            <a:pPr algn="ctr"/>
            <a:r>
              <a:rPr lang="fr-FR" dirty="0" smtClean="0"/>
              <a:t>Go                </a:t>
            </a:r>
            <a:r>
              <a:rPr lang="fr-FR" dirty="0" err="1" smtClean="0"/>
              <a:t>go</a:t>
            </a:r>
            <a:r>
              <a:rPr lang="fr-FR" dirty="0" err="1" smtClean="0">
                <a:solidFill>
                  <a:srgbClr val="FFFF00"/>
                </a:solidFill>
              </a:rPr>
              <a:t>es</a:t>
            </a:r>
            <a:endParaRPr lang="fr-FR" dirty="0" smtClean="0"/>
          </a:p>
        </p:txBody>
      </p:sp>
      <p:sp>
        <p:nvSpPr>
          <p:cNvPr id="9" name="ZoneTexte 8"/>
          <p:cNvSpPr txBox="1"/>
          <p:nvPr/>
        </p:nvSpPr>
        <p:spPr>
          <a:xfrm>
            <a:off x="1547664" y="3933056"/>
            <a:ext cx="63367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fr-FR" dirty="0" smtClean="0">
                <a:solidFill>
                  <a:srgbClr val="FF0066"/>
                </a:solidFill>
              </a:rPr>
              <a:t>If a </a:t>
            </a:r>
            <a:r>
              <a:rPr lang="fr-FR" dirty="0" err="1" smtClean="0">
                <a:solidFill>
                  <a:srgbClr val="FF0066"/>
                </a:solidFill>
              </a:rPr>
              <a:t>verb</a:t>
            </a:r>
            <a:r>
              <a:rPr lang="fr-FR" dirty="0" smtClean="0">
                <a:solidFill>
                  <a:srgbClr val="FF0066"/>
                </a:solidFill>
              </a:rPr>
              <a:t> ends in a </a:t>
            </a:r>
            <a:r>
              <a:rPr lang="fr-FR" dirty="0" smtClean="0">
                <a:solidFill>
                  <a:srgbClr val="0070C0"/>
                </a:solidFill>
              </a:rPr>
              <a:t>consonant + y (-by / -</a:t>
            </a:r>
            <a:r>
              <a:rPr lang="fr-FR" dirty="0" err="1" smtClean="0">
                <a:solidFill>
                  <a:srgbClr val="0070C0"/>
                </a:solidFill>
              </a:rPr>
              <a:t>ry</a:t>
            </a:r>
            <a:r>
              <a:rPr lang="fr-FR" dirty="0" smtClean="0">
                <a:solidFill>
                  <a:srgbClr val="0070C0"/>
                </a:solidFill>
              </a:rPr>
              <a:t> / -</a:t>
            </a:r>
            <a:r>
              <a:rPr lang="fr-FR" dirty="0" err="1" smtClean="0">
                <a:solidFill>
                  <a:srgbClr val="0070C0"/>
                </a:solidFill>
              </a:rPr>
              <a:t>sy</a:t>
            </a:r>
            <a:r>
              <a:rPr lang="fr-FR" dirty="0" smtClean="0">
                <a:solidFill>
                  <a:srgbClr val="0070C0"/>
                </a:solidFill>
              </a:rPr>
              <a:t> …) ,</a:t>
            </a:r>
            <a:r>
              <a:rPr lang="fr-FR" dirty="0">
                <a:solidFill>
                  <a:srgbClr val="FF0066"/>
                </a:solidFill>
              </a:rPr>
              <a:t> </a:t>
            </a:r>
            <a:r>
              <a:rPr lang="fr-FR" dirty="0" smtClean="0">
                <a:solidFill>
                  <a:srgbClr val="FF0066"/>
                </a:solidFill>
              </a:rPr>
              <a:t>« y » changes to </a:t>
            </a:r>
            <a:r>
              <a:rPr lang="fr-FR" dirty="0" smtClean="0">
                <a:solidFill>
                  <a:srgbClr val="FFFF00"/>
                </a:solidFill>
              </a:rPr>
              <a:t>–</a:t>
            </a:r>
            <a:r>
              <a:rPr lang="fr-FR" dirty="0" err="1" smtClean="0">
                <a:solidFill>
                  <a:srgbClr val="FFFF00"/>
                </a:solidFill>
              </a:rPr>
              <a:t>ie</a:t>
            </a:r>
            <a:r>
              <a:rPr lang="fr-FR" dirty="0" smtClean="0">
                <a:solidFill>
                  <a:srgbClr val="FFFF00"/>
                </a:solidFill>
              </a:rPr>
              <a:t> </a:t>
            </a:r>
            <a:r>
              <a:rPr lang="fr-FR" dirty="0" err="1" smtClean="0">
                <a:solidFill>
                  <a:srgbClr val="FF0066"/>
                </a:solidFill>
              </a:rPr>
              <a:t>before</a:t>
            </a:r>
            <a:r>
              <a:rPr lang="fr-FR" dirty="0" smtClean="0">
                <a:solidFill>
                  <a:srgbClr val="FF0066"/>
                </a:solidFill>
              </a:rPr>
              <a:t> the </a:t>
            </a:r>
            <a:r>
              <a:rPr lang="fr-FR" dirty="0" err="1" smtClean="0">
                <a:solidFill>
                  <a:srgbClr val="FF0066"/>
                </a:solidFill>
              </a:rPr>
              <a:t>ending</a:t>
            </a:r>
            <a:r>
              <a:rPr lang="fr-FR" dirty="0" smtClean="0">
                <a:solidFill>
                  <a:srgbClr val="FF0066"/>
                </a:solidFill>
              </a:rPr>
              <a:t> </a:t>
            </a:r>
            <a:r>
              <a:rPr lang="fr-FR" dirty="0" smtClean="0">
                <a:solidFill>
                  <a:srgbClr val="FFFF00"/>
                </a:solidFill>
              </a:rPr>
              <a:t>« s »</a:t>
            </a:r>
          </a:p>
        </p:txBody>
      </p:sp>
      <p:sp>
        <p:nvSpPr>
          <p:cNvPr id="14" name="ZoneTexte 13"/>
          <p:cNvSpPr txBox="1"/>
          <p:nvPr/>
        </p:nvSpPr>
        <p:spPr>
          <a:xfrm>
            <a:off x="3203848" y="4797152"/>
            <a:ext cx="2160240" cy="646331"/>
          </a:xfrm>
          <a:prstGeom prst="rect">
            <a:avLst/>
          </a:prstGeom>
          <a:noFill/>
          <a:ln w="41275">
            <a:gradFill>
              <a:gsLst>
                <a:gs pos="0">
                  <a:srgbClr val="000082"/>
                </a:gs>
                <a:gs pos="13000">
                  <a:srgbClr val="0047FF"/>
                </a:gs>
                <a:gs pos="28000">
                  <a:srgbClr val="000082"/>
                </a:gs>
                <a:gs pos="42999">
                  <a:srgbClr val="0047FF"/>
                </a:gs>
                <a:gs pos="58000">
                  <a:srgbClr val="000082"/>
                </a:gs>
                <a:gs pos="72000">
                  <a:srgbClr val="0047FF"/>
                </a:gs>
                <a:gs pos="87000">
                  <a:srgbClr val="000082"/>
                </a:gs>
                <a:gs pos="100000">
                  <a:srgbClr val="0047FF"/>
                </a:gs>
              </a:gsLst>
              <a:lin ang="5400000" scaled="0"/>
            </a:gradFill>
          </a:ln>
        </p:spPr>
        <p:txBody>
          <a:bodyPr wrap="square" rtlCol="0">
            <a:spAutoFit/>
          </a:bodyPr>
          <a:lstStyle/>
          <a:p>
            <a:r>
              <a:rPr lang="fr-FR" dirty="0" err="1" smtClean="0"/>
              <a:t>Hurry</a:t>
            </a:r>
            <a:r>
              <a:rPr lang="fr-FR" dirty="0" smtClean="0"/>
              <a:t>         </a:t>
            </a:r>
            <a:r>
              <a:rPr lang="fr-FR" dirty="0" err="1" smtClean="0"/>
              <a:t>hurr</a:t>
            </a:r>
            <a:r>
              <a:rPr lang="fr-FR" dirty="0" err="1" smtClean="0">
                <a:solidFill>
                  <a:srgbClr val="FFFF00"/>
                </a:solidFill>
              </a:rPr>
              <a:t>ies</a:t>
            </a:r>
            <a:endParaRPr lang="fr-FR" dirty="0" smtClean="0">
              <a:solidFill>
                <a:srgbClr val="FFFF00"/>
              </a:solidFill>
            </a:endParaRPr>
          </a:p>
          <a:p>
            <a:r>
              <a:rPr lang="fr-FR" dirty="0" err="1" smtClean="0"/>
              <a:t>Try</a:t>
            </a:r>
            <a:r>
              <a:rPr lang="fr-FR" dirty="0" smtClean="0"/>
              <a:t>              tr</a:t>
            </a:r>
            <a:r>
              <a:rPr lang="fr-FR" dirty="0" smtClean="0">
                <a:solidFill>
                  <a:srgbClr val="FFFF00"/>
                </a:solidFill>
              </a:rPr>
              <a:t>ies</a:t>
            </a:r>
            <a:endParaRPr lang="fr-FR" dirty="0"/>
          </a:p>
        </p:txBody>
      </p:sp>
      <p:sp>
        <p:nvSpPr>
          <p:cNvPr id="18" name="ZoneTexte 17"/>
          <p:cNvSpPr txBox="1"/>
          <p:nvPr/>
        </p:nvSpPr>
        <p:spPr>
          <a:xfrm>
            <a:off x="1979712" y="5733256"/>
            <a:ext cx="64087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 </a:t>
            </a:r>
            <a:r>
              <a:rPr lang="fr-FR" dirty="0" smtClean="0"/>
              <a:t>                    </a:t>
            </a:r>
            <a:r>
              <a:rPr lang="fr-FR" dirty="0" err="1" smtClean="0"/>
              <a:t>play</a:t>
            </a:r>
            <a:r>
              <a:rPr lang="fr-FR" dirty="0" smtClean="0"/>
              <a:t>    </a:t>
            </a:r>
            <a:r>
              <a:rPr lang="fr-FR" dirty="0" err="1" smtClean="0"/>
              <a:t>play</a:t>
            </a:r>
            <a:r>
              <a:rPr lang="fr-FR" dirty="0" err="1" smtClean="0">
                <a:solidFill>
                  <a:srgbClr val="FFFF00"/>
                </a:solidFill>
              </a:rPr>
              <a:t>s</a:t>
            </a:r>
            <a:endParaRPr lang="fr-FR" dirty="0" smtClean="0"/>
          </a:p>
          <a:p>
            <a:r>
              <a:rPr lang="fr-FR" dirty="0"/>
              <a:t> </a:t>
            </a:r>
            <a:r>
              <a:rPr lang="fr-FR" dirty="0" smtClean="0"/>
              <a:t>                   </a:t>
            </a:r>
            <a:r>
              <a:rPr lang="fr-FR" dirty="0" smtClean="0">
                <a:solidFill>
                  <a:srgbClr val="FF0066"/>
                </a:solidFill>
              </a:rPr>
              <a:t>« a » </a:t>
            </a:r>
            <a:r>
              <a:rPr lang="fr-FR" dirty="0" err="1" smtClean="0">
                <a:solidFill>
                  <a:srgbClr val="FF0066"/>
                </a:solidFill>
              </a:rPr>
              <a:t>isn’t</a:t>
            </a:r>
            <a:r>
              <a:rPr lang="fr-FR" dirty="0" smtClean="0">
                <a:solidFill>
                  <a:srgbClr val="FF0066"/>
                </a:solidFill>
              </a:rPr>
              <a:t> a consonant, </a:t>
            </a:r>
            <a:r>
              <a:rPr lang="fr-FR" dirty="0" err="1" smtClean="0">
                <a:solidFill>
                  <a:srgbClr val="FF0066"/>
                </a:solidFill>
              </a:rPr>
              <a:t>it’s</a:t>
            </a:r>
            <a:r>
              <a:rPr lang="fr-FR" dirty="0" smtClean="0">
                <a:solidFill>
                  <a:srgbClr val="FF0066"/>
                </a:solidFill>
              </a:rPr>
              <a:t> a </a:t>
            </a:r>
            <a:r>
              <a:rPr lang="fr-FR" dirty="0" err="1" smtClean="0">
                <a:solidFill>
                  <a:srgbClr val="FF0066"/>
                </a:solidFill>
              </a:rPr>
              <a:t>vowel</a:t>
            </a:r>
            <a:r>
              <a:rPr lang="fr-FR" dirty="0">
                <a:solidFill>
                  <a:srgbClr val="FF0066"/>
                </a:solidFill>
              </a:rPr>
              <a:t> !</a:t>
            </a:r>
            <a:endParaRPr lang="fr-FR" dirty="0" smtClean="0"/>
          </a:p>
        </p:txBody>
      </p:sp>
      <p:pic>
        <p:nvPicPr>
          <p:cNvPr id="20" name="Picture 4" descr="http://www.arvernes.com/wiki/images/thumb/b/b9/Panneau_attention.svg/600px-Panneau_attention.svg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339752" y="5905148"/>
            <a:ext cx="569327" cy="4744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48096529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2" grpId="0"/>
      <p:bldP spid="3" grpId="0" animBg="1"/>
      <p:bldP spid="9" grpId="0"/>
      <p:bldP spid="14" grpId="0" animBg="1"/>
      <p:bldP spid="18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http://images.worldgallery.co.uk/highres_images/worldgallery/1/6/164080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36512" y="0"/>
            <a:ext cx="9195323" cy="69746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à coins arrondis 3"/>
          <p:cNvSpPr/>
          <p:nvPr/>
        </p:nvSpPr>
        <p:spPr>
          <a:xfrm>
            <a:off x="708721" y="116632"/>
            <a:ext cx="7704856" cy="6480720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latin typeface="Lucida Sans Unicode" pitchFamily="34" charset="0"/>
              <a:cs typeface="Lucida Sans Unicode" pitchFamily="34" charset="0"/>
            </a:endParaRPr>
          </a:p>
        </p:txBody>
      </p:sp>
      <p:sp>
        <p:nvSpPr>
          <p:cNvPr id="2" name="ZoneTexte 1"/>
          <p:cNvSpPr txBox="1"/>
          <p:nvPr/>
        </p:nvSpPr>
        <p:spPr>
          <a:xfrm>
            <a:off x="2123728" y="1628800"/>
            <a:ext cx="540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FR" dirty="0">
              <a:latin typeface="Symbol" pitchFamily="18" charset="2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1933162" y="692696"/>
            <a:ext cx="57606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dirty="0" err="1" smtClean="0">
                <a:solidFill>
                  <a:srgbClr val="FFFF00"/>
                </a:solidFill>
              </a:rPr>
              <a:t>Pronunciation</a:t>
            </a:r>
            <a:endParaRPr lang="fr-FR" sz="2400" dirty="0">
              <a:solidFill>
                <a:srgbClr val="FFFF00"/>
              </a:solidFill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1320951" y="1305634"/>
            <a:ext cx="68407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fr-FR" dirty="0" smtClean="0">
                <a:solidFill>
                  <a:srgbClr val="FF0066"/>
                </a:solidFill>
              </a:rPr>
              <a:t> The final « s » </a:t>
            </a:r>
            <a:r>
              <a:rPr lang="fr-FR" dirty="0" err="1" smtClean="0">
                <a:solidFill>
                  <a:srgbClr val="FF0066"/>
                </a:solidFill>
              </a:rPr>
              <a:t>is</a:t>
            </a:r>
            <a:r>
              <a:rPr lang="fr-FR" dirty="0" smtClean="0">
                <a:solidFill>
                  <a:srgbClr val="FF0066"/>
                </a:solidFill>
              </a:rPr>
              <a:t> </a:t>
            </a:r>
            <a:r>
              <a:rPr lang="fr-FR" dirty="0" err="1" smtClean="0">
                <a:solidFill>
                  <a:srgbClr val="FF0066"/>
                </a:solidFill>
              </a:rPr>
              <a:t>pronounced</a:t>
            </a:r>
            <a:r>
              <a:rPr lang="fr-FR" dirty="0" smtClean="0">
                <a:solidFill>
                  <a:srgbClr val="FF0066"/>
                </a:solidFill>
              </a:rPr>
              <a:t> /s/ </a:t>
            </a:r>
            <a:r>
              <a:rPr lang="fr-FR" dirty="0" err="1" smtClean="0">
                <a:solidFill>
                  <a:srgbClr val="FF0066"/>
                </a:solidFill>
              </a:rPr>
              <a:t>when</a:t>
            </a:r>
            <a:r>
              <a:rPr lang="fr-FR" dirty="0" smtClean="0">
                <a:solidFill>
                  <a:srgbClr val="FF0066"/>
                </a:solidFill>
              </a:rPr>
              <a:t> the </a:t>
            </a:r>
            <a:r>
              <a:rPr lang="fr-FR" dirty="0" err="1" smtClean="0">
                <a:solidFill>
                  <a:srgbClr val="FF0066"/>
                </a:solidFill>
              </a:rPr>
              <a:t>verbs</a:t>
            </a:r>
            <a:r>
              <a:rPr lang="fr-FR" dirty="0" smtClean="0">
                <a:solidFill>
                  <a:srgbClr val="FF0066"/>
                </a:solidFill>
              </a:rPr>
              <a:t> end </a:t>
            </a:r>
            <a:r>
              <a:rPr lang="fr-FR" dirty="0" err="1" smtClean="0">
                <a:solidFill>
                  <a:srgbClr val="FF0066"/>
                </a:solidFill>
              </a:rPr>
              <a:t>with</a:t>
            </a:r>
            <a:r>
              <a:rPr lang="fr-FR" dirty="0" smtClean="0">
                <a:solidFill>
                  <a:srgbClr val="FF0066"/>
                </a:solidFill>
              </a:rPr>
              <a:t> </a:t>
            </a:r>
            <a:r>
              <a:rPr lang="fr-FR" dirty="0" err="1" smtClean="0">
                <a:solidFill>
                  <a:srgbClr val="FF0066"/>
                </a:solidFill>
              </a:rPr>
              <a:t>these</a:t>
            </a:r>
            <a:r>
              <a:rPr lang="fr-FR" dirty="0" smtClean="0">
                <a:solidFill>
                  <a:srgbClr val="FF0066"/>
                </a:solidFill>
              </a:rPr>
              <a:t> </a:t>
            </a:r>
            <a:r>
              <a:rPr lang="fr-FR" dirty="0" err="1" smtClean="0">
                <a:solidFill>
                  <a:srgbClr val="FF0066"/>
                </a:solidFill>
              </a:rPr>
              <a:t>sounds</a:t>
            </a:r>
            <a:r>
              <a:rPr lang="fr-FR" dirty="0" smtClean="0">
                <a:solidFill>
                  <a:srgbClr val="FF0066"/>
                </a:solidFill>
              </a:rPr>
              <a:t> : </a:t>
            </a:r>
            <a:r>
              <a:rPr lang="fr-FR" dirty="0" smtClean="0"/>
              <a:t>/p/ , /t/ ,/k/ ,/f/ </a:t>
            </a:r>
            <a:r>
              <a:rPr lang="fr-FR" dirty="0" smtClean="0">
                <a:solidFill>
                  <a:srgbClr val="FF0066"/>
                </a:solidFill>
              </a:rPr>
              <a:t>and </a:t>
            </a:r>
            <a:r>
              <a:rPr lang="en-GB" dirty="0" smtClean="0"/>
              <a:t>/</a:t>
            </a:r>
            <a:r>
              <a:rPr lang="pt-BR" dirty="0"/>
              <a:t>θ</a:t>
            </a:r>
            <a:r>
              <a:rPr lang="en-GB" dirty="0" smtClean="0"/>
              <a:t>/</a:t>
            </a:r>
            <a:endParaRPr lang="pt-PT" dirty="0"/>
          </a:p>
        </p:txBody>
      </p:sp>
      <p:sp>
        <p:nvSpPr>
          <p:cNvPr id="6" name="ZoneTexte 5"/>
          <p:cNvSpPr txBox="1"/>
          <p:nvPr/>
        </p:nvSpPr>
        <p:spPr>
          <a:xfrm>
            <a:off x="1503276" y="2132856"/>
            <a:ext cx="21602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err="1" smtClean="0"/>
              <a:t>She</a:t>
            </a:r>
            <a:r>
              <a:rPr lang="fr-FR" dirty="0" smtClean="0"/>
              <a:t> </a:t>
            </a:r>
            <a:r>
              <a:rPr lang="fr-FR" dirty="0" err="1" smtClean="0"/>
              <a:t>makes</a:t>
            </a:r>
            <a:r>
              <a:rPr lang="fr-FR" dirty="0" smtClean="0"/>
              <a:t> </a:t>
            </a:r>
            <a:r>
              <a:rPr lang="fr-FR" dirty="0" err="1" smtClean="0"/>
              <a:t>her</a:t>
            </a:r>
            <a:r>
              <a:rPr lang="fr-FR" dirty="0" smtClean="0"/>
              <a:t> </a:t>
            </a:r>
            <a:r>
              <a:rPr lang="fr-FR" dirty="0" err="1" smtClean="0"/>
              <a:t>bed</a:t>
            </a:r>
            <a:r>
              <a:rPr lang="fr-FR" dirty="0" smtClean="0"/>
              <a:t>.</a:t>
            </a:r>
            <a:endParaRPr lang="fr-FR" dirty="0"/>
          </a:p>
        </p:txBody>
      </p:sp>
      <p:pic>
        <p:nvPicPr>
          <p:cNvPr id="7" name="she makes her bed.wav">
            <a:hlinkClick r:id="" action="ppaction://media"/>
          </p:cNvPr>
          <p:cNvPicPr>
            <a:picLocks noChangeAspect="1"/>
          </p:cNvPicPr>
          <p:nvPr>
            <a:audioFile r:link="rId1"/>
            <p:extLst>
              <p:ext uri="{DAA4B4D4-6D71-4841-9C94-3DE7FCFB9230}">
                <p14:media xmlns:p14="http://schemas.microsoft.com/office/powerpoint/2010/main" xmlns="" r:embed="rId9"/>
              </p:ext>
            </p:extLst>
          </p:nvPr>
        </p:nvPicPr>
        <p:blipFill>
          <a:blip r:embed="rId10" cstate="print"/>
          <a:stretch>
            <a:fillRect/>
          </a:stretch>
        </p:blipFill>
        <p:spPr>
          <a:xfrm>
            <a:off x="2245162" y="2491807"/>
            <a:ext cx="338234" cy="338234"/>
          </a:xfrm>
          <a:prstGeom prst="rect">
            <a:avLst/>
          </a:prstGeom>
        </p:spPr>
      </p:pic>
      <p:sp>
        <p:nvSpPr>
          <p:cNvPr id="9" name="ZoneTexte 8"/>
          <p:cNvSpPr txBox="1"/>
          <p:nvPr/>
        </p:nvSpPr>
        <p:spPr>
          <a:xfrm>
            <a:off x="4837941" y="2132856"/>
            <a:ext cx="31020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He </a:t>
            </a:r>
            <a:r>
              <a:rPr lang="fr-FR" dirty="0" err="1" smtClean="0"/>
              <a:t>likes</a:t>
            </a:r>
            <a:r>
              <a:rPr lang="fr-FR" dirty="0" smtClean="0"/>
              <a:t> </a:t>
            </a:r>
            <a:r>
              <a:rPr lang="fr-FR" dirty="0" err="1" smtClean="0"/>
              <a:t>playing</a:t>
            </a:r>
            <a:r>
              <a:rPr lang="fr-FR" dirty="0" smtClean="0"/>
              <a:t> </a:t>
            </a:r>
            <a:r>
              <a:rPr lang="fr-FR" dirty="0" err="1" smtClean="0"/>
              <a:t>video</a:t>
            </a:r>
            <a:r>
              <a:rPr lang="fr-FR" dirty="0" smtClean="0"/>
              <a:t> </a:t>
            </a:r>
            <a:r>
              <a:rPr lang="fr-FR" dirty="0" err="1" smtClean="0"/>
              <a:t>games</a:t>
            </a:r>
            <a:r>
              <a:rPr lang="fr-FR" dirty="0" smtClean="0"/>
              <a:t>.</a:t>
            </a:r>
            <a:endParaRPr lang="fr-FR" dirty="0"/>
          </a:p>
        </p:txBody>
      </p:sp>
      <p:pic>
        <p:nvPicPr>
          <p:cNvPr id="10" name="he likes playing video games.wav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xmlns="" r:embed="rId11"/>
              </p:ext>
            </p:extLst>
          </p:nvPr>
        </p:nvPicPr>
        <p:blipFill>
          <a:blip r:embed="rId12" cstate="print"/>
          <a:stretch>
            <a:fillRect/>
          </a:stretch>
        </p:blipFill>
        <p:spPr>
          <a:xfrm>
            <a:off x="6012160" y="2521630"/>
            <a:ext cx="376808" cy="376808"/>
          </a:xfrm>
          <a:prstGeom prst="rect">
            <a:avLst/>
          </a:prstGeom>
        </p:spPr>
      </p:pic>
      <p:sp>
        <p:nvSpPr>
          <p:cNvPr id="11" name="ZoneTexte 10"/>
          <p:cNvSpPr txBox="1"/>
          <p:nvPr/>
        </p:nvSpPr>
        <p:spPr>
          <a:xfrm>
            <a:off x="1387393" y="3140967"/>
            <a:ext cx="70567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fr-FR" dirty="0" smtClean="0">
                <a:solidFill>
                  <a:srgbClr val="FF0066"/>
                </a:solidFill>
              </a:rPr>
              <a:t>The final « s » </a:t>
            </a:r>
            <a:r>
              <a:rPr lang="fr-FR" dirty="0" err="1" smtClean="0">
                <a:solidFill>
                  <a:srgbClr val="FF0066"/>
                </a:solidFill>
              </a:rPr>
              <a:t>is</a:t>
            </a:r>
            <a:r>
              <a:rPr lang="fr-FR" dirty="0" smtClean="0">
                <a:solidFill>
                  <a:srgbClr val="FF0066"/>
                </a:solidFill>
              </a:rPr>
              <a:t> </a:t>
            </a:r>
            <a:r>
              <a:rPr lang="fr-FR" dirty="0" err="1" smtClean="0">
                <a:solidFill>
                  <a:srgbClr val="FF0066"/>
                </a:solidFill>
              </a:rPr>
              <a:t>pronounced</a:t>
            </a:r>
            <a:r>
              <a:rPr lang="fr-FR" dirty="0" smtClean="0">
                <a:solidFill>
                  <a:srgbClr val="FF0066"/>
                </a:solidFill>
              </a:rPr>
              <a:t> /z/ </a:t>
            </a:r>
            <a:r>
              <a:rPr lang="fr-FR" dirty="0" err="1" smtClean="0">
                <a:solidFill>
                  <a:srgbClr val="FF0066"/>
                </a:solidFill>
              </a:rPr>
              <a:t>when</a:t>
            </a:r>
            <a:r>
              <a:rPr lang="fr-FR" dirty="0" smtClean="0">
                <a:solidFill>
                  <a:srgbClr val="FF0066"/>
                </a:solidFill>
              </a:rPr>
              <a:t> the </a:t>
            </a:r>
            <a:r>
              <a:rPr lang="fr-FR" dirty="0" err="1" smtClean="0">
                <a:solidFill>
                  <a:srgbClr val="FF0066"/>
                </a:solidFill>
              </a:rPr>
              <a:t>verbs</a:t>
            </a:r>
            <a:r>
              <a:rPr lang="fr-FR" dirty="0" smtClean="0">
                <a:solidFill>
                  <a:srgbClr val="FF0066"/>
                </a:solidFill>
              </a:rPr>
              <a:t> end </a:t>
            </a:r>
            <a:r>
              <a:rPr lang="fr-FR" dirty="0" err="1" smtClean="0">
                <a:solidFill>
                  <a:srgbClr val="FF0066"/>
                </a:solidFill>
              </a:rPr>
              <a:t>with</a:t>
            </a:r>
            <a:r>
              <a:rPr lang="fr-FR" dirty="0" smtClean="0">
                <a:solidFill>
                  <a:srgbClr val="FF0066"/>
                </a:solidFill>
              </a:rPr>
              <a:t> </a:t>
            </a:r>
            <a:r>
              <a:rPr lang="fr-FR" dirty="0" err="1" smtClean="0">
                <a:solidFill>
                  <a:srgbClr val="FF0066"/>
                </a:solidFill>
              </a:rPr>
              <a:t>these</a:t>
            </a:r>
            <a:r>
              <a:rPr lang="fr-FR" dirty="0" smtClean="0">
                <a:solidFill>
                  <a:srgbClr val="FF0066"/>
                </a:solidFill>
              </a:rPr>
              <a:t> </a:t>
            </a:r>
            <a:r>
              <a:rPr lang="fr-FR" dirty="0" err="1" smtClean="0">
                <a:solidFill>
                  <a:srgbClr val="FF0066"/>
                </a:solidFill>
              </a:rPr>
              <a:t>sounds</a:t>
            </a:r>
            <a:r>
              <a:rPr lang="fr-FR" dirty="0" smtClean="0">
                <a:solidFill>
                  <a:srgbClr val="FF0066"/>
                </a:solidFill>
              </a:rPr>
              <a:t> :</a:t>
            </a:r>
            <a:r>
              <a:rPr lang="fr-FR" dirty="0" smtClean="0"/>
              <a:t>/b/, /d/, /g/, /v/, /</a:t>
            </a:r>
            <a:r>
              <a:rPr lang="fr-FR" dirty="0" smtClean="0">
                <a:latin typeface="Lucida Calligraphy"/>
              </a:rPr>
              <a:t>ð</a:t>
            </a:r>
            <a:r>
              <a:rPr lang="fr-FR" dirty="0" smtClean="0"/>
              <a:t>/, /l/, /m/, /n/ , /</a:t>
            </a:r>
            <a:r>
              <a:rPr lang="fr-FR" dirty="0" smtClean="0">
                <a:latin typeface="Lucida Sans Unicode"/>
                <a:cs typeface="Lucida Sans Unicode"/>
              </a:rPr>
              <a:t>ŋ/,</a:t>
            </a:r>
            <a:r>
              <a:rPr lang="fr-FR" dirty="0" smtClean="0">
                <a:cs typeface="Lucida Sans Unicode"/>
              </a:rPr>
              <a:t>/</a:t>
            </a:r>
            <a:r>
              <a:rPr lang="fr-FR" dirty="0" err="1" smtClean="0">
                <a:cs typeface="Lucida Sans Unicode"/>
              </a:rPr>
              <a:t>e</a:t>
            </a:r>
            <a:r>
              <a:rPr lang="fr-FR" dirty="0" err="1" smtClean="0">
                <a:latin typeface="Lucida Sans Unicode"/>
                <a:cs typeface="Lucida Sans Unicode"/>
              </a:rPr>
              <a:t>ɪ</a:t>
            </a:r>
            <a:r>
              <a:rPr lang="fr-FR" dirty="0">
                <a:cs typeface="Lucida Sans Unicode"/>
              </a:rPr>
              <a:t>/</a:t>
            </a:r>
            <a:r>
              <a:rPr lang="fr-FR" dirty="0" smtClean="0">
                <a:latin typeface="Lucida Sans Unicode"/>
                <a:cs typeface="Lucida Sans Unicode"/>
              </a:rPr>
              <a:t> </a:t>
            </a:r>
            <a:r>
              <a:rPr lang="fr-FR" dirty="0" smtClean="0">
                <a:solidFill>
                  <a:srgbClr val="FF0066"/>
                </a:solidFill>
                <a:latin typeface="Lucida Sans Unicode"/>
                <a:cs typeface="Lucida Sans Unicode"/>
              </a:rPr>
              <a:t>and</a:t>
            </a:r>
            <a:r>
              <a:rPr lang="fr-FR" dirty="0" smtClean="0">
                <a:latin typeface="Lucida Sans Unicode"/>
                <a:cs typeface="Lucida Sans Unicode"/>
              </a:rPr>
              <a:t> </a:t>
            </a:r>
            <a:r>
              <a:rPr lang="fr-FR" dirty="0" smtClean="0">
                <a:cs typeface="Lucida Sans Unicode"/>
              </a:rPr>
              <a:t>/</a:t>
            </a:r>
            <a:r>
              <a:rPr lang="fr-FR" dirty="0" err="1" smtClean="0">
                <a:cs typeface="Lucida Sans Unicode"/>
              </a:rPr>
              <a:t>a</a:t>
            </a:r>
            <a:r>
              <a:rPr lang="fr-FR" dirty="0" err="1" smtClean="0">
                <a:latin typeface="Lucida Sans Unicode"/>
                <a:cs typeface="Lucida Sans Unicode"/>
              </a:rPr>
              <a:t>ɪ</a:t>
            </a:r>
            <a:r>
              <a:rPr lang="fr-FR" dirty="0" smtClean="0">
                <a:latin typeface="Lucida Sans Unicode"/>
                <a:cs typeface="Lucida Sans Unicode"/>
              </a:rPr>
              <a:t>/</a:t>
            </a:r>
            <a:endParaRPr lang="fr-FR" dirty="0">
              <a:solidFill>
                <a:srgbClr val="FF0066"/>
              </a:solidFill>
            </a:endParaRPr>
          </a:p>
        </p:txBody>
      </p:sp>
      <p:sp>
        <p:nvSpPr>
          <p:cNvPr id="13" name="ZoneTexte 12"/>
          <p:cNvSpPr txBox="1"/>
          <p:nvPr/>
        </p:nvSpPr>
        <p:spPr>
          <a:xfrm>
            <a:off x="1115617" y="3933056"/>
            <a:ext cx="32403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Tom </a:t>
            </a:r>
            <a:r>
              <a:rPr lang="fr-FR" dirty="0" err="1" smtClean="0"/>
              <a:t>plays</a:t>
            </a:r>
            <a:r>
              <a:rPr lang="fr-FR" dirty="0" smtClean="0"/>
              <a:t> football on Tuesdays.</a:t>
            </a:r>
            <a:endParaRPr lang="fr-FR" dirty="0"/>
          </a:p>
        </p:txBody>
      </p:sp>
      <p:pic>
        <p:nvPicPr>
          <p:cNvPr id="14" name="tom plays.wav">
            <a:hlinkClick r:id="" action="ppaction://media"/>
          </p:cNvPr>
          <p:cNvPicPr>
            <a:picLocks noChangeAspect="1"/>
          </p:cNvPicPr>
          <p:nvPr>
            <a:audioFile r:link="rId3"/>
            <p:extLst>
              <p:ext uri="{DAA4B4D4-6D71-4841-9C94-3DE7FCFB9230}">
                <p14:media xmlns:p14="http://schemas.microsoft.com/office/powerpoint/2010/main" xmlns="" r:embed="rId13"/>
              </p:ext>
            </p:extLst>
          </p:nvPr>
        </p:nvPicPr>
        <p:blipFill>
          <a:blip r:embed="rId14" cstate="print"/>
          <a:stretch>
            <a:fillRect/>
          </a:stretch>
        </p:blipFill>
        <p:spPr>
          <a:xfrm>
            <a:off x="2195737" y="4415698"/>
            <a:ext cx="330860" cy="330860"/>
          </a:xfrm>
          <a:prstGeom prst="rect">
            <a:avLst/>
          </a:prstGeom>
        </p:spPr>
      </p:pic>
      <p:sp>
        <p:nvSpPr>
          <p:cNvPr id="15" name="ZoneTexte 14"/>
          <p:cNvSpPr txBox="1"/>
          <p:nvPr/>
        </p:nvSpPr>
        <p:spPr>
          <a:xfrm>
            <a:off x="5372728" y="3933056"/>
            <a:ext cx="20324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err="1" smtClean="0"/>
              <a:t>She</a:t>
            </a:r>
            <a:r>
              <a:rPr lang="fr-FR" dirty="0" smtClean="0"/>
              <a:t> loves </a:t>
            </a:r>
            <a:r>
              <a:rPr lang="fr-FR" dirty="0" err="1" smtClean="0"/>
              <a:t>animals</a:t>
            </a:r>
            <a:r>
              <a:rPr lang="fr-FR" dirty="0" smtClean="0"/>
              <a:t>.</a:t>
            </a:r>
            <a:endParaRPr lang="fr-FR" dirty="0"/>
          </a:p>
        </p:txBody>
      </p:sp>
      <p:pic>
        <p:nvPicPr>
          <p:cNvPr id="17" name="she loves animals.wav">
            <a:hlinkClick r:id="" action="ppaction://media"/>
          </p:cNvPr>
          <p:cNvPicPr>
            <a:picLocks noChangeAspect="1"/>
          </p:cNvPicPr>
          <p:nvPr>
            <a:audioFile r:link="rId4"/>
            <p:extLst>
              <p:ext uri="{DAA4B4D4-6D71-4841-9C94-3DE7FCFB9230}">
                <p14:media xmlns:p14="http://schemas.microsoft.com/office/powerpoint/2010/main" xmlns="" r:embed="rId15"/>
              </p:ext>
            </p:extLst>
          </p:nvPr>
        </p:nvPicPr>
        <p:blipFill>
          <a:blip r:embed="rId14" cstate="print"/>
          <a:stretch>
            <a:fillRect/>
          </a:stretch>
        </p:blipFill>
        <p:spPr>
          <a:xfrm>
            <a:off x="6010319" y="4302388"/>
            <a:ext cx="330860" cy="330860"/>
          </a:xfrm>
          <a:prstGeom prst="rect">
            <a:avLst/>
          </a:prstGeom>
        </p:spPr>
      </p:pic>
      <p:sp>
        <p:nvSpPr>
          <p:cNvPr id="18" name="ZoneTexte 17"/>
          <p:cNvSpPr txBox="1"/>
          <p:nvPr/>
        </p:nvSpPr>
        <p:spPr>
          <a:xfrm>
            <a:off x="1387393" y="4941168"/>
            <a:ext cx="67129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fr-FR" dirty="0" smtClean="0">
                <a:solidFill>
                  <a:srgbClr val="FF0066"/>
                </a:solidFill>
              </a:rPr>
              <a:t>The final « s » </a:t>
            </a:r>
            <a:r>
              <a:rPr lang="fr-FR" dirty="0" err="1" smtClean="0">
                <a:solidFill>
                  <a:srgbClr val="FF0066"/>
                </a:solidFill>
              </a:rPr>
              <a:t>is</a:t>
            </a:r>
            <a:r>
              <a:rPr lang="fr-FR" dirty="0" smtClean="0">
                <a:solidFill>
                  <a:srgbClr val="FF0066"/>
                </a:solidFill>
              </a:rPr>
              <a:t> </a:t>
            </a:r>
            <a:r>
              <a:rPr lang="fr-FR" dirty="0" err="1" smtClean="0">
                <a:solidFill>
                  <a:srgbClr val="FF0066"/>
                </a:solidFill>
              </a:rPr>
              <a:t>pronounced</a:t>
            </a:r>
            <a:r>
              <a:rPr lang="fr-FR" dirty="0" smtClean="0">
                <a:solidFill>
                  <a:srgbClr val="FF0066"/>
                </a:solidFill>
              </a:rPr>
              <a:t> /</a:t>
            </a:r>
            <a:r>
              <a:rPr lang="fr-FR" dirty="0" err="1" smtClean="0">
                <a:solidFill>
                  <a:srgbClr val="FF0066"/>
                </a:solidFill>
              </a:rPr>
              <a:t>iz</a:t>
            </a:r>
            <a:r>
              <a:rPr lang="fr-FR" dirty="0" smtClean="0">
                <a:solidFill>
                  <a:srgbClr val="FF0066"/>
                </a:solidFill>
              </a:rPr>
              <a:t>/ </a:t>
            </a:r>
            <a:r>
              <a:rPr lang="fr-FR" dirty="0" err="1" smtClean="0">
                <a:solidFill>
                  <a:srgbClr val="FF0066"/>
                </a:solidFill>
              </a:rPr>
              <a:t>when</a:t>
            </a:r>
            <a:r>
              <a:rPr lang="fr-FR" dirty="0" smtClean="0">
                <a:solidFill>
                  <a:srgbClr val="FF0066"/>
                </a:solidFill>
              </a:rPr>
              <a:t> the </a:t>
            </a:r>
            <a:r>
              <a:rPr lang="fr-FR" dirty="0" err="1" smtClean="0">
                <a:solidFill>
                  <a:srgbClr val="FF0066"/>
                </a:solidFill>
              </a:rPr>
              <a:t>verbs</a:t>
            </a:r>
            <a:r>
              <a:rPr lang="fr-FR" dirty="0" smtClean="0">
                <a:solidFill>
                  <a:srgbClr val="FF0066"/>
                </a:solidFill>
              </a:rPr>
              <a:t> end </a:t>
            </a:r>
            <a:r>
              <a:rPr lang="fr-FR" dirty="0" err="1" smtClean="0">
                <a:solidFill>
                  <a:srgbClr val="FF0066"/>
                </a:solidFill>
              </a:rPr>
              <a:t>with</a:t>
            </a:r>
            <a:r>
              <a:rPr lang="fr-FR" dirty="0" smtClean="0">
                <a:solidFill>
                  <a:srgbClr val="FF0066"/>
                </a:solidFill>
              </a:rPr>
              <a:t> </a:t>
            </a:r>
            <a:r>
              <a:rPr lang="fr-FR" dirty="0" err="1" smtClean="0">
                <a:solidFill>
                  <a:srgbClr val="FF0066"/>
                </a:solidFill>
              </a:rPr>
              <a:t>these</a:t>
            </a:r>
            <a:r>
              <a:rPr lang="fr-FR" dirty="0" smtClean="0">
                <a:solidFill>
                  <a:srgbClr val="FF0066"/>
                </a:solidFill>
              </a:rPr>
              <a:t> </a:t>
            </a:r>
            <a:r>
              <a:rPr lang="fr-FR" dirty="0" err="1" smtClean="0">
                <a:solidFill>
                  <a:srgbClr val="FF0066"/>
                </a:solidFill>
              </a:rPr>
              <a:t>sounds</a:t>
            </a:r>
            <a:r>
              <a:rPr lang="fr-FR" dirty="0" smtClean="0">
                <a:solidFill>
                  <a:srgbClr val="FF0066"/>
                </a:solidFill>
              </a:rPr>
              <a:t> : </a:t>
            </a:r>
            <a:r>
              <a:rPr lang="fr-FR" dirty="0" smtClean="0"/>
              <a:t>/s/, /z/, /</a:t>
            </a:r>
            <a:r>
              <a:rPr lang="fr-FR" dirty="0" smtClean="0">
                <a:latin typeface="Lucida Sans Unicode"/>
                <a:cs typeface="Lucida Sans Unicode"/>
              </a:rPr>
              <a:t>ʃ</a:t>
            </a:r>
            <a:r>
              <a:rPr lang="fr-FR" dirty="0" smtClean="0">
                <a:cs typeface="Lucida Sans Unicode"/>
              </a:rPr>
              <a:t>/, /</a:t>
            </a:r>
            <a:r>
              <a:rPr lang="fr-FR" dirty="0" err="1" smtClean="0">
                <a:cs typeface="Lucida Sans Unicode"/>
              </a:rPr>
              <a:t>t</a:t>
            </a:r>
            <a:r>
              <a:rPr lang="fr-FR" dirty="0" err="1" smtClean="0">
                <a:latin typeface="Lucida Sans Unicode"/>
                <a:cs typeface="Lucida Sans Unicode"/>
              </a:rPr>
              <a:t>ʃ</a:t>
            </a:r>
            <a:r>
              <a:rPr lang="fr-FR" dirty="0" smtClean="0">
                <a:cs typeface="Lucida Sans Unicode"/>
              </a:rPr>
              <a:t>/ </a:t>
            </a:r>
            <a:r>
              <a:rPr lang="fr-FR" dirty="0" smtClean="0">
                <a:solidFill>
                  <a:srgbClr val="FF0066"/>
                </a:solidFill>
                <a:cs typeface="Lucida Sans Unicode"/>
              </a:rPr>
              <a:t>and </a:t>
            </a:r>
            <a:r>
              <a:rPr lang="fr-FR" dirty="0" smtClean="0">
                <a:cs typeface="Lucida Sans Unicode"/>
              </a:rPr>
              <a:t>/</a:t>
            </a:r>
            <a:r>
              <a:rPr lang="fr-FR" dirty="0" err="1" smtClean="0">
                <a:cs typeface="Lucida Sans Unicode"/>
              </a:rPr>
              <a:t>d</a:t>
            </a:r>
            <a:r>
              <a:rPr lang="fr-FR" dirty="0" err="1" smtClean="0">
                <a:latin typeface="Lucida Sans Unicode"/>
                <a:cs typeface="Lucida Sans Unicode"/>
              </a:rPr>
              <a:t>ʒ</a:t>
            </a:r>
            <a:r>
              <a:rPr lang="fr-FR" dirty="0" smtClean="0">
                <a:cs typeface="Lucida Sans Unicode"/>
              </a:rPr>
              <a:t>/</a:t>
            </a:r>
            <a:r>
              <a:rPr lang="fr-FR" dirty="0" smtClean="0">
                <a:solidFill>
                  <a:srgbClr val="FF0066"/>
                </a:solidFill>
              </a:rPr>
              <a:t> </a:t>
            </a:r>
            <a:endParaRPr lang="fr-FR" dirty="0">
              <a:solidFill>
                <a:srgbClr val="FF0066"/>
              </a:solidFill>
            </a:endParaRPr>
          </a:p>
        </p:txBody>
      </p:sp>
      <p:sp>
        <p:nvSpPr>
          <p:cNvPr id="19" name="ZoneTexte 18"/>
          <p:cNvSpPr txBox="1"/>
          <p:nvPr/>
        </p:nvSpPr>
        <p:spPr>
          <a:xfrm>
            <a:off x="1320951" y="5805264"/>
            <a:ext cx="30350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Mary </a:t>
            </a:r>
            <a:r>
              <a:rPr lang="fr-FR" dirty="0" err="1" smtClean="0"/>
              <a:t>watches</a:t>
            </a:r>
            <a:r>
              <a:rPr lang="fr-FR" dirty="0" smtClean="0"/>
              <a:t> T.V </a:t>
            </a:r>
            <a:r>
              <a:rPr lang="fr-FR" dirty="0" err="1" smtClean="0"/>
              <a:t>everyday</a:t>
            </a:r>
            <a:r>
              <a:rPr lang="fr-FR" dirty="0" smtClean="0"/>
              <a:t>.</a:t>
            </a:r>
            <a:endParaRPr lang="fr-FR" dirty="0"/>
          </a:p>
        </p:txBody>
      </p:sp>
      <p:pic>
        <p:nvPicPr>
          <p:cNvPr id="20" name="mary.wav">
            <a:hlinkClick r:id="" action="ppaction://media"/>
          </p:cNvPr>
          <p:cNvPicPr>
            <a:picLocks noChangeAspect="1"/>
          </p:cNvPicPr>
          <p:nvPr>
            <a:audioFile r:link="rId5"/>
            <p:extLst>
              <p:ext uri="{DAA4B4D4-6D71-4841-9C94-3DE7FCFB9230}">
                <p14:media xmlns:p14="http://schemas.microsoft.com/office/powerpoint/2010/main" xmlns="" r:embed="rId16"/>
              </p:ext>
            </p:extLst>
          </p:nvPr>
        </p:nvPicPr>
        <p:blipFill>
          <a:blip r:embed="rId17" cstate="print"/>
          <a:stretch>
            <a:fillRect/>
          </a:stretch>
        </p:blipFill>
        <p:spPr>
          <a:xfrm>
            <a:off x="2229141" y="6180379"/>
            <a:ext cx="304800" cy="304800"/>
          </a:xfrm>
          <a:prstGeom prst="rect">
            <a:avLst/>
          </a:prstGeom>
        </p:spPr>
      </p:pic>
      <p:sp>
        <p:nvSpPr>
          <p:cNvPr id="21" name="ZoneTexte 20"/>
          <p:cNvSpPr txBox="1"/>
          <p:nvPr/>
        </p:nvSpPr>
        <p:spPr>
          <a:xfrm>
            <a:off x="5076056" y="5805264"/>
            <a:ext cx="30243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Jerry </a:t>
            </a:r>
            <a:r>
              <a:rPr lang="fr-FR" dirty="0" err="1" smtClean="0"/>
              <a:t>often</a:t>
            </a:r>
            <a:r>
              <a:rPr lang="fr-FR" dirty="0" smtClean="0"/>
              <a:t> </a:t>
            </a:r>
            <a:r>
              <a:rPr lang="fr-FR" dirty="0" err="1" smtClean="0"/>
              <a:t>washes</a:t>
            </a:r>
            <a:r>
              <a:rPr lang="fr-FR" dirty="0" smtClean="0"/>
              <a:t> </a:t>
            </a:r>
            <a:r>
              <a:rPr lang="fr-FR" dirty="0" err="1" smtClean="0"/>
              <a:t>his</a:t>
            </a:r>
            <a:r>
              <a:rPr lang="fr-FR" dirty="0" smtClean="0"/>
              <a:t> car.</a:t>
            </a:r>
            <a:endParaRPr lang="fr-FR" dirty="0"/>
          </a:p>
        </p:txBody>
      </p:sp>
      <p:pic>
        <p:nvPicPr>
          <p:cNvPr id="22" name="jerry.wav">
            <a:hlinkClick r:id="" action="ppaction://media"/>
          </p:cNvPr>
          <p:cNvPicPr>
            <a:picLocks noChangeAspect="1"/>
          </p:cNvPicPr>
          <p:nvPr>
            <a:audioFile r:link="rId6"/>
            <p:extLst>
              <p:ext uri="{DAA4B4D4-6D71-4841-9C94-3DE7FCFB9230}">
                <p14:media xmlns:p14="http://schemas.microsoft.com/office/powerpoint/2010/main" xmlns="" r:embed="rId18"/>
              </p:ext>
            </p:extLst>
          </p:nvPr>
        </p:nvPicPr>
        <p:blipFill>
          <a:blip r:embed="rId19" cstate="print"/>
          <a:stretch>
            <a:fillRect/>
          </a:stretch>
        </p:blipFill>
        <p:spPr>
          <a:xfrm>
            <a:off x="6045272" y="6174596"/>
            <a:ext cx="310583" cy="3105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77830893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100000">
                <p:cTn id="92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7"/>
                </p:tgtEl>
              </p:cMediaNode>
            </p:audio>
            <p:audio>
              <p:cMediaNode vol="80000">
                <p:cTn id="93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0"/>
                </p:tgtEl>
              </p:cMediaNode>
            </p:audio>
            <p:audio>
              <p:cMediaNode vol="80000">
                <p:cTn id="94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4"/>
                </p:tgtEl>
              </p:cMediaNode>
            </p:audio>
            <p:audio>
              <p:cMediaNode vol="80000">
                <p:cTn id="95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7"/>
                </p:tgtEl>
              </p:cMediaNode>
            </p:audio>
            <p:audio>
              <p:cMediaNode vol="80000">
                <p:cTn id="96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0"/>
                </p:tgtEl>
              </p:cMediaNode>
            </p:audio>
            <p:audio>
              <p:cMediaNode vol="80000">
                <p:cTn id="9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2"/>
                </p:tgtEl>
              </p:cMediaNode>
            </p:audio>
          </p:childTnLst>
        </p:cTn>
      </p:par>
    </p:tnLst>
    <p:bldLst>
      <p:bldP spid="5" grpId="0"/>
      <p:bldP spid="3" grpId="0"/>
      <p:bldP spid="6" grpId="0"/>
      <p:bldP spid="9" grpId="0"/>
      <p:bldP spid="11" grpId="0"/>
      <p:bldP spid="13" grpId="0"/>
      <p:bldP spid="15" grpId="0"/>
      <p:bldP spid="18" grpId="0"/>
      <p:bldP spid="19" grpId="0"/>
      <p:bldP spid="21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http://images.worldgallery.co.uk/highres_images/worldgallery/1/6/164080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63134" y="0"/>
            <a:ext cx="9207134" cy="69746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à coins arrondis 3"/>
          <p:cNvSpPr/>
          <p:nvPr/>
        </p:nvSpPr>
        <p:spPr>
          <a:xfrm>
            <a:off x="683568" y="548680"/>
            <a:ext cx="7704856" cy="5616624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3074" name="Picture 2" descr="http://www.narragansett.k12.ri.us/NES/swimweb/swimmingclip.gi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206883" y="2761239"/>
            <a:ext cx="2478716" cy="10432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ZoneTexte 1"/>
          <p:cNvSpPr txBox="1"/>
          <p:nvPr/>
        </p:nvSpPr>
        <p:spPr>
          <a:xfrm>
            <a:off x="3491880" y="2132856"/>
            <a:ext cx="19442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/>
              <a:t>            </a:t>
            </a:r>
            <a:r>
              <a:rPr lang="fr-FR" b="1" dirty="0" err="1" smtClean="0"/>
              <a:t>swim</a:t>
            </a:r>
            <a:endParaRPr lang="fr-FR" b="1" dirty="0"/>
          </a:p>
        </p:txBody>
      </p:sp>
      <p:sp>
        <p:nvSpPr>
          <p:cNvPr id="3" name="ZoneTexte 2"/>
          <p:cNvSpPr txBox="1"/>
          <p:nvPr/>
        </p:nvSpPr>
        <p:spPr>
          <a:xfrm>
            <a:off x="1475656" y="4293096"/>
            <a:ext cx="29705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I </a:t>
            </a:r>
            <a:r>
              <a:rPr lang="fr-FR" u="sng" dirty="0" err="1" smtClean="0"/>
              <a:t>swim</a:t>
            </a:r>
            <a:r>
              <a:rPr lang="fr-FR" dirty="0" smtClean="0"/>
              <a:t> everyday.</a:t>
            </a:r>
            <a:endParaRPr lang="fr-FR" dirty="0"/>
          </a:p>
        </p:txBody>
      </p:sp>
      <p:sp>
        <p:nvSpPr>
          <p:cNvPr id="6" name="ZoneTexte 5"/>
          <p:cNvSpPr txBox="1"/>
          <p:nvPr/>
        </p:nvSpPr>
        <p:spPr>
          <a:xfrm>
            <a:off x="1475656" y="4869160"/>
            <a:ext cx="24482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err="1" smtClean="0"/>
              <a:t>She</a:t>
            </a:r>
            <a:r>
              <a:rPr lang="fr-FR" dirty="0" smtClean="0"/>
              <a:t> </a:t>
            </a:r>
            <a:r>
              <a:rPr lang="fr-FR" dirty="0" err="1" smtClean="0"/>
              <a:t>swim</a:t>
            </a:r>
            <a:r>
              <a:rPr lang="fr-FR" dirty="0" err="1" smtClean="0">
                <a:solidFill>
                  <a:srgbClr val="FF0000"/>
                </a:solidFill>
              </a:rPr>
              <a:t>s</a:t>
            </a:r>
            <a:r>
              <a:rPr lang="fr-FR" dirty="0" smtClean="0"/>
              <a:t> everyday.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xmlns="" val="149282036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http://images.worldgallery.co.uk/highres_images/worldgallery/1/6/164080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36512" y="0"/>
            <a:ext cx="9195323" cy="69746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à coins arrondis 3"/>
          <p:cNvSpPr/>
          <p:nvPr/>
        </p:nvSpPr>
        <p:spPr>
          <a:xfrm>
            <a:off x="683568" y="548680"/>
            <a:ext cx="7704856" cy="5616624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ZoneTexte 1"/>
          <p:cNvSpPr txBox="1"/>
          <p:nvPr/>
        </p:nvSpPr>
        <p:spPr>
          <a:xfrm>
            <a:off x="1907704" y="1052736"/>
            <a:ext cx="57606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err="1" smtClean="0">
                <a:solidFill>
                  <a:srgbClr val="FFFF00"/>
                </a:solidFill>
              </a:rPr>
              <a:t>Now</a:t>
            </a:r>
            <a:r>
              <a:rPr lang="fr-FR" sz="2400" dirty="0" smtClean="0">
                <a:solidFill>
                  <a:srgbClr val="FFFF00"/>
                </a:solidFill>
              </a:rPr>
              <a:t>, </a:t>
            </a:r>
            <a:r>
              <a:rPr lang="fr-FR" sz="2400" dirty="0" err="1" smtClean="0">
                <a:solidFill>
                  <a:srgbClr val="FFFF00"/>
                </a:solidFill>
              </a:rPr>
              <a:t>it’s</a:t>
            </a:r>
            <a:r>
              <a:rPr lang="fr-FR" sz="2400" dirty="0" smtClean="0">
                <a:solidFill>
                  <a:srgbClr val="FFFF00"/>
                </a:solidFill>
              </a:rPr>
              <a:t> </a:t>
            </a:r>
            <a:r>
              <a:rPr lang="fr-FR" sz="2400" dirty="0" err="1" smtClean="0">
                <a:solidFill>
                  <a:srgbClr val="FFFF00"/>
                </a:solidFill>
              </a:rPr>
              <a:t>your</a:t>
            </a:r>
            <a:r>
              <a:rPr lang="fr-FR" sz="2400" dirty="0" smtClean="0">
                <a:solidFill>
                  <a:srgbClr val="FFFF00"/>
                </a:solidFill>
              </a:rPr>
              <a:t> </a:t>
            </a:r>
            <a:r>
              <a:rPr lang="fr-FR" sz="2400" dirty="0" err="1" smtClean="0">
                <a:solidFill>
                  <a:srgbClr val="FFFF00"/>
                </a:solidFill>
              </a:rPr>
              <a:t>turn</a:t>
            </a:r>
            <a:r>
              <a:rPr lang="fr-FR" sz="2400" dirty="0" smtClean="0">
                <a:solidFill>
                  <a:srgbClr val="FFFF00"/>
                </a:solidFill>
              </a:rPr>
              <a:t> :</a:t>
            </a:r>
            <a:endParaRPr lang="fr-FR" sz="2400" dirty="0">
              <a:solidFill>
                <a:srgbClr val="FFFF00"/>
              </a:solidFill>
            </a:endParaRPr>
          </a:p>
        </p:txBody>
      </p:sp>
      <p:pic>
        <p:nvPicPr>
          <p:cNvPr id="2050" name="Picture 2" descr="http://publish.newsserv.com.au/epublisher/schools/moranbahss_stats/images/user_uploads/Clipart/comma_splices_run_ons_small.gi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468244" y="2132856"/>
            <a:ext cx="2135504" cy="19370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ZoneTexte 2"/>
          <p:cNvSpPr txBox="1"/>
          <p:nvPr/>
        </p:nvSpPr>
        <p:spPr>
          <a:xfrm>
            <a:off x="4211960" y="1772816"/>
            <a:ext cx="1296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 err="1" smtClean="0"/>
              <a:t>Run</a:t>
            </a:r>
            <a:endParaRPr lang="fr-FR" b="1" dirty="0"/>
          </a:p>
        </p:txBody>
      </p:sp>
      <p:sp>
        <p:nvSpPr>
          <p:cNvPr id="5" name="ZoneTexte 4"/>
          <p:cNvSpPr txBox="1"/>
          <p:nvPr/>
        </p:nvSpPr>
        <p:spPr>
          <a:xfrm>
            <a:off x="1691680" y="4437112"/>
            <a:ext cx="2520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I </a:t>
            </a:r>
            <a:r>
              <a:rPr lang="fr-FR" dirty="0" err="1" smtClean="0"/>
              <a:t>run</a:t>
            </a:r>
            <a:r>
              <a:rPr lang="fr-FR" dirty="0" smtClean="0"/>
              <a:t> </a:t>
            </a:r>
            <a:r>
              <a:rPr lang="fr-FR" dirty="0" err="1" smtClean="0"/>
              <a:t>every</a:t>
            </a:r>
            <a:r>
              <a:rPr lang="fr-FR" dirty="0" smtClean="0"/>
              <a:t> </a:t>
            </a:r>
            <a:r>
              <a:rPr lang="fr-FR" dirty="0" err="1" smtClean="0"/>
              <a:t>day</a:t>
            </a:r>
            <a:r>
              <a:rPr lang="fr-FR" dirty="0" smtClean="0"/>
              <a:t>.</a:t>
            </a:r>
            <a:endParaRPr lang="fr-FR" dirty="0"/>
          </a:p>
        </p:txBody>
      </p:sp>
      <p:sp>
        <p:nvSpPr>
          <p:cNvPr id="6" name="ZoneTexte 5"/>
          <p:cNvSpPr txBox="1"/>
          <p:nvPr/>
        </p:nvSpPr>
        <p:spPr>
          <a:xfrm>
            <a:off x="1691680" y="5157192"/>
            <a:ext cx="19442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He </a:t>
            </a:r>
            <a:r>
              <a:rPr lang="fr-FR" dirty="0" err="1" smtClean="0"/>
              <a:t>run</a:t>
            </a:r>
            <a:r>
              <a:rPr lang="fr-FR" dirty="0" err="1" smtClean="0">
                <a:solidFill>
                  <a:srgbClr val="FF0000"/>
                </a:solidFill>
              </a:rPr>
              <a:t>s</a:t>
            </a:r>
            <a:r>
              <a:rPr lang="fr-FR" dirty="0" smtClean="0"/>
              <a:t> everyday.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xmlns="" val="75246851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5" grpId="0"/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http://images.worldgallery.co.uk/highres_images/worldgallery/1/6/164080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36512" y="0"/>
            <a:ext cx="9195323" cy="69746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à coins arrondis 3"/>
          <p:cNvSpPr/>
          <p:nvPr/>
        </p:nvSpPr>
        <p:spPr>
          <a:xfrm>
            <a:off x="683568" y="548680"/>
            <a:ext cx="7704856" cy="5616624"/>
          </a:xfrm>
          <a:prstGeom prst="roundRect">
            <a:avLst/>
          </a:prstGeom>
          <a:ln>
            <a:prstDash val="sysDash"/>
          </a:ln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ZoneTexte 1"/>
          <p:cNvSpPr txBox="1"/>
          <p:nvPr/>
        </p:nvSpPr>
        <p:spPr>
          <a:xfrm>
            <a:off x="2771800" y="980728"/>
            <a:ext cx="35283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err="1" smtClean="0"/>
              <a:t>Verb</a:t>
            </a:r>
            <a:r>
              <a:rPr lang="fr-FR" b="1" dirty="0" smtClean="0"/>
              <a:t> : </a:t>
            </a:r>
            <a:r>
              <a:rPr lang="fr-FR" b="1" u="sng" dirty="0" err="1" smtClean="0"/>
              <a:t>play</a:t>
            </a:r>
            <a:r>
              <a:rPr lang="fr-FR" dirty="0" smtClean="0"/>
              <a:t> </a:t>
            </a:r>
            <a:r>
              <a:rPr lang="fr-FR" i="1" dirty="0" smtClean="0"/>
              <a:t>the piano on </a:t>
            </a:r>
            <a:r>
              <a:rPr lang="fr-FR" i="1" dirty="0" err="1" smtClean="0"/>
              <a:t>Mondays</a:t>
            </a:r>
            <a:endParaRPr lang="fr-FR" b="1" dirty="0"/>
          </a:p>
        </p:txBody>
      </p:sp>
      <p:pic>
        <p:nvPicPr>
          <p:cNvPr id="1026" name="Picture 2" descr="http://www.sudnow.com/graphics/content/home/piano.gi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639422" y="764704"/>
            <a:ext cx="1143972" cy="13708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ZoneTexte 2"/>
          <p:cNvSpPr txBox="1"/>
          <p:nvPr/>
        </p:nvSpPr>
        <p:spPr>
          <a:xfrm>
            <a:off x="1187624" y="1700808"/>
            <a:ext cx="28803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 smtClean="0"/>
              <a:t>AFFIRMATIVE</a:t>
            </a:r>
          </a:p>
          <a:p>
            <a:pPr algn="ctr"/>
            <a:endParaRPr lang="fr-FR" b="1" dirty="0"/>
          </a:p>
        </p:txBody>
      </p:sp>
      <p:sp>
        <p:nvSpPr>
          <p:cNvPr id="8" name="ZoneTexte 7"/>
          <p:cNvSpPr txBox="1"/>
          <p:nvPr/>
        </p:nvSpPr>
        <p:spPr>
          <a:xfrm>
            <a:off x="1187624" y="2347139"/>
            <a:ext cx="3600400" cy="3416320"/>
          </a:xfrm>
          <a:prstGeom prst="rect">
            <a:avLst/>
          </a:prstGeom>
          <a:noFill/>
          <a:ln cmpd="dbl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fr-FR" dirty="0" smtClean="0"/>
              <a:t>I </a:t>
            </a:r>
            <a:r>
              <a:rPr lang="fr-FR" b="1" u="sng" dirty="0" err="1" smtClean="0"/>
              <a:t>play</a:t>
            </a:r>
            <a:r>
              <a:rPr lang="fr-FR" dirty="0" smtClean="0"/>
              <a:t> </a:t>
            </a:r>
            <a:r>
              <a:rPr lang="fr-FR" i="1" dirty="0" smtClean="0"/>
              <a:t>the piano on </a:t>
            </a:r>
            <a:r>
              <a:rPr lang="fr-FR" i="1" dirty="0" err="1" smtClean="0"/>
              <a:t>Mondays</a:t>
            </a:r>
            <a:r>
              <a:rPr lang="fr-FR" i="1" dirty="0" smtClean="0"/>
              <a:t>.</a:t>
            </a:r>
          </a:p>
          <a:p>
            <a:endParaRPr lang="fr-FR" dirty="0"/>
          </a:p>
          <a:p>
            <a:r>
              <a:rPr lang="fr-FR" dirty="0" smtClean="0"/>
              <a:t>You </a:t>
            </a:r>
            <a:r>
              <a:rPr lang="fr-FR" b="1" u="sng" dirty="0" err="1"/>
              <a:t>play</a:t>
            </a:r>
            <a:r>
              <a:rPr lang="fr-FR" dirty="0"/>
              <a:t> </a:t>
            </a:r>
            <a:r>
              <a:rPr lang="fr-FR" i="1" dirty="0"/>
              <a:t>the piano on </a:t>
            </a:r>
            <a:r>
              <a:rPr lang="fr-FR" i="1" dirty="0" err="1"/>
              <a:t>Mondays</a:t>
            </a:r>
            <a:r>
              <a:rPr lang="fr-FR" i="1" dirty="0"/>
              <a:t>.</a:t>
            </a:r>
          </a:p>
          <a:p>
            <a:endParaRPr lang="fr-FR" dirty="0" smtClean="0"/>
          </a:p>
          <a:p>
            <a:endParaRPr lang="fr-FR" dirty="0"/>
          </a:p>
          <a:p>
            <a:endParaRPr lang="fr-FR" dirty="0" smtClean="0"/>
          </a:p>
          <a:p>
            <a:r>
              <a:rPr lang="fr-FR" dirty="0" err="1" smtClean="0"/>
              <a:t>We</a:t>
            </a:r>
            <a:r>
              <a:rPr lang="fr-FR" dirty="0" smtClean="0"/>
              <a:t> </a:t>
            </a:r>
            <a:r>
              <a:rPr lang="fr-FR" b="1" u="sng" dirty="0" err="1"/>
              <a:t>play</a:t>
            </a:r>
            <a:r>
              <a:rPr lang="fr-FR" dirty="0"/>
              <a:t> </a:t>
            </a:r>
            <a:r>
              <a:rPr lang="fr-FR" i="1" dirty="0"/>
              <a:t>the piano on </a:t>
            </a:r>
            <a:r>
              <a:rPr lang="fr-FR" i="1" dirty="0" err="1"/>
              <a:t>Mondays</a:t>
            </a:r>
            <a:r>
              <a:rPr lang="fr-FR" i="1" dirty="0"/>
              <a:t>.</a:t>
            </a:r>
          </a:p>
          <a:p>
            <a:endParaRPr lang="fr-FR" dirty="0" smtClean="0"/>
          </a:p>
          <a:p>
            <a:r>
              <a:rPr lang="fr-FR" dirty="0" smtClean="0"/>
              <a:t>You </a:t>
            </a:r>
            <a:r>
              <a:rPr lang="fr-FR" b="1" u="sng" dirty="0" err="1"/>
              <a:t>play</a:t>
            </a:r>
            <a:r>
              <a:rPr lang="fr-FR" dirty="0"/>
              <a:t> </a:t>
            </a:r>
            <a:r>
              <a:rPr lang="fr-FR" i="1" dirty="0"/>
              <a:t>the piano on </a:t>
            </a:r>
            <a:r>
              <a:rPr lang="fr-FR" i="1" dirty="0" err="1"/>
              <a:t>Mondays</a:t>
            </a:r>
            <a:r>
              <a:rPr lang="fr-FR" i="1" dirty="0"/>
              <a:t>.</a:t>
            </a:r>
          </a:p>
          <a:p>
            <a:endParaRPr lang="fr-FR" dirty="0" smtClean="0"/>
          </a:p>
          <a:p>
            <a:r>
              <a:rPr lang="fr-FR" dirty="0" err="1" smtClean="0"/>
              <a:t>They</a:t>
            </a:r>
            <a:r>
              <a:rPr lang="fr-FR" dirty="0" smtClean="0"/>
              <a:t> </a:t>
            </a:r>
            <a:r>
              <a:rPr lang="fr-FR" b="1" u="sng" dirty="0" err="1"/>
              <a:t>play</a:t>
            </a:r>
            <a:r>
              <a:rPr lang="fr-FR" dirty="0"/>
              <a:t> </a:t>
            </a:r>
            <a:r>
              <a:rPr lang="fr-FR" i="1" dirty="0"/>
              <a:t>the piano on </a:t>
            </a:r>
            <a:r>
              <a:rPr lang="fr-FR" i="1" dirty="0" err="1"/>
              <a:t>Mondays</a:t>
            </a:r>
            <a:r>
              <a:rPr lang="fr-FR" i="1" dirty="0"/>
              <a:t>.</a:t>
            </a:r>
          </a:p>
          <a:p>
            <a:endParaRPr lang="fr-FR" dirty="0"/>
          </a:p>
        </p:txBody>
      </p:sp>
      <p:sp>
        <p:nvSpPr>
          <p:cNvPr id="9" name="ZoneTexte 8"/>
          <p:cNvSpPr txBox="1"/>
          <p:nvPr/>
        </p:nvSpPr>
        <p:spPr>
          <a:xfrm>
            <a:off x="5148064" y="2347139"/>
            <a:ext cx="3024336" cy="2031325"/>
          </a:xfrm>
          <a:prstGeom prst="rect">
            <a:avLst/>
          </a:prstGeom>
          <a:noFill/>
          <a:ln cmpd="dbl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fr-FR" u="sng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FORM</a:t>
            </a:r>
            <a:r>
              <a:rPr lang="fr-FR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:</a:t>
            </a:r>
          </a:p>
          <a:p>
            <a:endParaRPr lang="fr-FR" dirty="0" smtClean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r>
              <a:rPr lang="fr-FR" i="1" dirty="0" err="1" smtClean="0">
                <a:solidFill>
                  <a:srgbClr val="FF0066"/>
                </a:solidFill>
              </a:rPr>
              <a:t>Subject</a:t>
            </a:r>
            <a:r>
              <a:rPr lang="fr-FR" i="1" dirty="0" smtClean="0">
                <a:solidFill>
                  <a:srgbClr val="FF0066"/>
                </a:solidFill>
              </a:rPr>
              <a:t> +</a:t>
            </a:r>
            <a:r>
              <a:rPr lang="fr-FR" i="1" dirty="0" err="1" smtClean="0">
                <a:solidFill>
                  <a:srgbClr val="FF0066"/>
                </a:solidFill>
              </a:rPr>
              <a:t>Verb</a:t>
            </a:r>
            <a:endParaRPr lang="fr-FR" i="1" dirty="0" smtClean="0">
              <a:solidFill>
                <a:srgbClr val="FF0066"/>
              </a:solidFill>
            </a:endParaRPr>
          </a:p>
          <a:p>
            <a:endParaRPr lang="fr-FR" i="1" dirty="0">
              <a:solidFill>
                <a:srgbClr val="FF0066"/>
              </a:solidFill>
            </a:endParaRPr>
          </a:p>
          <a:p>
            <a:endParaRPr lang="fr-FR" i="1" dirty="0" smtClean="0">
              <a:solidFill>
                <a:srgbClr val="FF0066"/>
              </a:solidFill>
            </a:endParaRPr>
          </a:p>
          <a:p>
            <a:endParaRPr lang="fr-FR" i="1" dirty="0">
              <a:solidFill>
                <a:srgbClr val="FF0066"/>
              </a:solidFill>
            </a:endParaRPr>
          </a:p>
          <a:p>
            <a:endParaRPr lang="fr-FR" i="1" dirty="0" smtClean="0">
              <a:solidFill>
                <a:srgbClr val="FF0066"/>
              </a:solidFill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1259632" y="3487316"/>
            <a:ext cx="31683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He </a:t>
            </a:r>
            <a:r>
              <a:rPr lang="fr-FR" dirty="0" err="1" smtClean="0"/>
              <a:t>play</a:t>
            </a:r>
            <a:r>
              <a:rPr lang="fr-FR" b="1" u="sng" dirty="0" err="1" smtClean="0">
                <a:solidFill>
                  <a:srgbClr val="FF0000"/>
                </a:solidFill>
              </a:rPr>
              <a:t>s</a:t>
            </a:r>
            <a:r>
              <a:rPr lang="fr-FR" dirty="0" smtClean="0"/>
              <a:t> </a:t>
            </a:r>
            <a:r>
              <a:rPr lang="fr-FR" i="1" dirty="0" smtClean="0"/>
              <a:t>the piano on </a:t>
            </a:r>
            <a:r>
              <a:rPr lang="fr-FR" i="1" dirty="0" err="1" smtClean="0"/>
              <a:t>Mondays</a:t>
            </a:r>
            <a:r>
              <a:rPr lang="fr-FR" i="1" dirty="0" smtClean="0"/>
              <a:t>.</a:t>
            </a:r>
            <a:endParaRPr lang="fr-FR" dirty="0"/>
          </a:p>
        </p:txBody>
      </p:sp>
      <p:pic>
        <p:nvPicPr>
          <p:cNvPr id="12" name="Picture 4" descr="http://www.arvernes.com/wiki/images/thumb/b/b9/Panneau_attention.svg/600px-Panneau_attention.svg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292080" y="3454566"/>
            <a:ext cx="569327" cy="4744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ZoneTexte 12"/>
          <p:cNvSpPr txBox="1"/>
          <p:nvPr/>
        </p:nvSpPr>
        <p:spPr>
          <a:xfrm>
            <a:off x="6012160" y="3487316"/>
            <a:ext cx="21602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solidFill>
                  <a:srgbClr val="FF0066"/>
                </a:solidFill>
              </a:rPr>
              <a:t>He /</a:t>
            </a:r>
            <a:r>
              <a:rPr lang="fr-FR" dirty="0" err="1" smtClean="0">
                <a:solidFill>
                  <a:srgbClr val="FF0066"/>
                </a:solidFill>
              </a:rPr>
              <a:t>she</a:t>
            </a:r>
            <a:r>
              <a:rPr lang="fr-FR" dirty="0" smtClean="0">
                <a:solidFill>
                  <a:srgbClr val="FF0066"/>
                </a:solidFill>
              </a:rPr>
              <a:t> /</a:t>
            </a:r>
            <a:r>
              <a:rPr lang="fr-FR" dirty="0" err="1" smtClean="0">
                <a:solidFill>
                  <a:srgbClr val="FF0066"/>
                </a:solidFill>
              </a:rPr>
              <a:t>it</a:t>
            </a:r>
            <a:r>
              <a:rPr lang="fr-FR" dirty="0" smtClean="0">
                <a:solidFill>
                  <a:srgbClr val="FF0066"/>
                </a:solidFill>
              </a:rPr>
              <a:t> + </a:t>
            </a:r>
            <a:r>
              <a:rPr lang="fr-FR" dirty="0" err="1" smtClean="0">
                <a:solidFill>
                  <a:srgbClr val="FF0066"/>
                </a:solidFill>
              </a:rPr>
              <a:t>Verb</a:t>
            </a:r>
            <a:r>
              <a:rPr lang="fr-FR" dirty="0" smtClean="0">
                <a:solidFill>
                  <a:srgbClr val="FF0066"/>
                </a:solidFill>
              </a:rPr>
              <a:t> + </a:t>
            </a:r>
            <a:r>
              <a:rPr lang="fr-FR" u="sng" dirty="0" smtClean="0">
                <a:solidFill>
                  <a:srgbClr val="FF0000"/>
                </a:solidFill>
              </a:rPr>
              <a:t>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xmlns="" val="389539785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6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7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8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9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0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8" grpId="0" animBg="1"/>
      <p:bldP spid="9" grpId="0" animBg="1"/>
      <p:bldP spid="10" grpId="0"/>
      <p:bldP spid="1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http://images.worldgallery.co.uk/highres_images/worldgallery/1/6/164080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36512" y="0"/>
            <a:ext cx="9195323" cy="69746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à coins arrondis 3"/>
          <p:cNvSpPr/>
          <p:nvPr/>
        </p:nvSpPr>
        <p:spPr>
          <a:xfrm>
            <a:off x="683568" y="548680"/>
            <a:ext cx="7704856" cy="5616624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3" name="Picture 2" descr="http://www.narragansett.k12.ri.us/NES/swimweb/swimmingclip.gi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206883" y="2761239"/>
            <a:ext cx="2478716" cy="10432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cxnSp>
        <p:nvCxnSpPr>
          <p:cNvPr id="14" name="Connecteur droit 13"/>
          <p:cNvCxnSpPr/>
          <p:nvPr/>
        </p:nvCxnSpPr>
        <p:spPr>
          <a:xfrm flipV="1">
            <a:off x="3206883" y="2761239"/>
            <a:ext cx="2478716" cy="1043211"/>
          </a:xfrm>
          <a:prstGeom prst="line">
            <a:avLst/>
          </a:prstGeom>
          <a:ln w="158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cteur droit 15"/>
          <p:cNvCxnSpPr/>
          <p:nvPr/>
        </p:nvCxnSpPr>
        <p:spPr>
          <a:xfrm>
            <a:off x="3206883" y="2761239"/>
            <a:ext cx="2478716" cy="1043211"/>
          </a:xfrm>
          <a:prstGeom prst="line">
            <a:avLst/>
          </a:prstGeom>
          <a:ln w="158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ZoneTexte 16"/>
          <p:cNvSpPr txBox="1"/>
          <p:nvPr/>
        </p:nvSpPr>
        <p:spPr>
          <a:xfrm>
            <a:off x="1475656" y="4437112"/>
            <a:ext cx="34563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I </a:t>
            </a:r>
            <a:r>
              <a:rPr lang="fr-FR" dirty="0" err="1" smtClean="0">
                <a:solidFill>
                  <a:srgbClr val="FF0000"/>
                </a:solidFill>
              </a:rPr>
              <a:t>don’t</a:t>
            </a:r>
            <a:r>
              <a:rPr lang="fr-FR" dirty="0" smtClean="0">
                <a:solidFill>
                  <a:srgbClr val="FF0000"/>
                </a:solidFill>
              </a:rPr>
              <a:t> </a:t>
            </a:r>
            <a:r>
              <a:rPr lang="fr-FR" dirty="0" err="1" smtClean="0"/>
              <a:t>swim</a:t>
            </a:r>
            <a:r>
              <a:rPr lang="fr-FR" dirty="0" smtClean="0"/>
              <a:t> everyday.</a:t>
            </a:r>
            <a:endParaRPr lang="fr-FR" dirty="0"/>
          </a:p>
        </p:txBody>
      </p:sp>
      <p:sp>
        <p:nvSpPr>
          <p:cNvPr id="18" name="ZoneTexte 17"/>
          <p:cNvSpPr txBox="1"/>
          <p:nvPr/>
        </p:nvSpPr>
        <p:spPr>
          <a:xfrm>
            <a:off x="1475655" y="5157192"/>
            <a:ext cx="29705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err="1" smtClean="0"/>
              <a:t>She</a:t>
            </a:r>
            <a:r>
              <a:rPr lang="fr-FR" dirty="0" smtClean="0"/>
              <a:t> </a:t>
            </a:r>
            <a:r>
              <a:rPr lang="fr-FR" dirty="0" err="1" smtClean="0">
                <a:solidFill>
                  <a:srgbClr val="FF0000"/>
                </a:solidFill>
              </a:rPr>
              <a:t>do</a:t>
            </a:r>
            <a:r>
              <a:rPr lang="fr-FR" dirty="0" err="1" smtClean="0">
                <a:solidFill>
                  <a:srgbClr val="FFFF00"/>
                </a:solidFill>
              </a:rPr>
              <a:t>es</a:t>
            </a:r>
            <a:r>
              <a:rPr lang="fr-FR" dirty="0" err="1" smtClean="0">
                <a:solidFill>
                  <a:srgbClr val="FF0000"/>
                </a:solidFill>
              </a:rPr>
              <a:t>n’t</a:t>
            </a:r>
            <a:r>
              <a:rPr lang="fr-FR" dirty="0" smtClean="0">
                <a:solidFill>
                  <a:srgbClr val="FF0000"/>
                </a:solidFill>
              </a:rPr>
              <a:t> </a:t>
            </a:r>
            <a:r>
              <a:rPr lang="fr-FR" dirty="0" err="1" smtClean="0"/>
              <a:t>swim</a:t>
            </a:r>
            <a:r>
              <a:rPr lang="fr-FR" dirty="0" smtClean="0"/>
              <a:t> everyday.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xmlns="" val="274963940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http://images.worldgallery.co.uk/highres_images/worldgallery/1/6/164080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36512" y="0"/>
            <a:ext cx="9195323" cy="69746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à coins arrondis 3"/>
          <p:cNvSpPr/>
          <p:nvPr/>
        </p:nvSpPr>
        <p:spPr>
          <a:xfrm>
            <a:off x="683568" y="548680"/>
            <a:ext cx="7704856" cy="5616624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ZoneTexte 9"/>
          <p:cNvSpPr txBox="1"/>
          <p:nvPr/>
        </p:nvSpPr>
        <p:spPr>
          <a:xfrm>
            <a:off x="1907704" y="1052736"/>
            <a:ext cx="57606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err="1" smtClean="0">
                <a:solidFill>
                  <a:srgbClr val="FFFF00"/>
                </a:solidFill>
              </a:rPr>
              <a:t>Now</a:t>
            </a:r>
            <a:r>
              <a:rPr lang="fr-FR" sz="2400" dirty="0" smtClean="0">
                <a:solidFill>
                  <a:srgbClr val="FFFF00"/>
                </a:solidFill>
              </a:rPr>
              <a:t>, </a:t>
            </a:r>
            <a:r>
              <a:rPr lang="fr-FR" sz="2400" dirty="0" err="1" smtClean="0">
                <a:solidFill>
                  <a:srgbClr val="FFFF00"/>
                </a:solidFill>
              </a:rPr>
              <a:t>it’s</a:t>
            </a:r>
            <a:r>
              <a:rPr lang="fr-FR" sz="2400" dirty="0" smtClean="0">
                <a:solidFill>
                  <a:srgbClr val="FFFF00"/>
                </a:solidFill>
              </a:rPr>
              <a:t> </a:t>
            </a:r>
            <a:r>
              <a:rPr lang="fr-FR" sz="2400" dirty="0" err="1" smtClean="0">
                <a:solidFill>
                  <a:srgbClr val="FFFF00"/>
                </a:solidFill>
              </a:rPr>
              <a:t>your</a:t>
            </a:r>
            <a:r>
              <a:rPr lang="fr-FR" sz="2400" dirty="0" smtClean="0">
                <a:solidFill>
                  <a:srgbClr val="FFFF00"/>
                </a:solidFill>
              </a:rPr>
              <a:t> </a:t>
            </a:r>
            <a:r>
              <a:rPr lang="fr-FR" sz="2400" dirty="0" err="1" smtClean="0">
                <a:solidFill>
                  <a:srgbClr val="FFFF00"/>
                </a:solidFill>
              </a:rPr>
              <a:t>turn</a:t>
            </a:r>
            <a:r>
              <a:rPr lang="fr-FR" sz="2400" dirty="0" smtClean="0">
                <a:solidFill>
                  <a:srgbClr val="FFFF00"/>
                </a:solidFill>
              </a:rPr>
              <a:t> :</a:t>
            </a:r>
            <a:endParaRPr lang="fr-FR" sz="2400" dirty="0">
              <a:solidFill>
                <a:srgbClr val="FFFF00"/>
              </a:solidFill>
            </a:endParaRPr>
          </a:p>
        </p:txBody>
      </p:sp>
      <p:pic>
        <p:nvPicPr>
          <p:cNvPr id="11" name="Picture 2" descr="http://publish.newsserv.com.au/epublisher/schools/moranbahss_stats/images/user_uploads/Clipart/comma_splices_run_ons_small.gi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468244" y="2132856"/>
            <a:ext cx="2135504" cy="19370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cxnSp>
        <p:nvCxnSpPr>
          <p:cNvPr id="3" name="Connecteur droit 2"/>
          <p:cNvCxnSpPr/>
          <p:nvPr/>
        </p:nvCxnSpPr>
        <p:spPr>
          <a:xfrm flipV="1">
            <a:off x="3468244" y="2132856"/>
            <a:ext cx="2135504" cy="1937024"/>
          </a:xfrm>
          <a:prstGeom prst="line">
            <a:avLst/>
          </a:prstGeom>
          <a:ln w="158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Connecteur droit 5"/>
          <p:cNvCxnSpPr/>
          <p:nvPr/>
        </p:nvCxnSpPr>
        <p:spPr>
          <a:xfrm>
            <a:off x="3468244" y="2132856"/>
            <a:ext cx="2135504" cy="1937024"/>
          </a:xfrm>
          <a:prstGeom prst="line">
            <a:avLst/>
          </a:prstGeom>
          <a:ln w="158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ZoneTexte 7"/>
          <p:cNvSpPr txBox="1"/>
          <p:nvPr/>
        </p:nvSpPr>
        <p:spPr>
          <a:xfrm>
            <a:off x="1547664" y="4581128"/>
            <a:ext cx="35283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I  </a:t>
            </a:r>
            <a:r>
              <a:rPr lang="fr-FR" dirty="0" err="1" smtClean="0">
                <a:solidFill>
                  <a:srgbClr val="FF0000"/>
                </a:solidFill>
              </a:rPr>
              <a:t>don’t</a:t>
            </a:r>
            <a:r>
              <a:rPr lang="fr-FR" dirty="0" smtClean="0">
                <a:solidFill>
                  <a:srgbClr val="FF0000"/>
                </a:solidFill>
              </a:rPr>
              <a:t> </a:t>
            </a:r>
            <a:r>
              <a:rPr lang="fr-FR" dirty="0" err="1" smtClean="0"/>
              <a:t>run</a:t>
            </a:r>
            <a:r>
              <a:rPr lang="fr-FR" dirty="0" smtClean="0"/>
              <a:t> everyday.</a:t>
            </a:r>
            <a:endParaRPr lang="fr-FR" dirty="0"/>
          </a:p>
        </p:txBody>
      </p:sp>
      <p:sp>
        <p:nvSpPr>
          <p:cNvPr id="12" name="ZoneTexte 11"/>
          <p:cNvSpPr txBox="1"/>
          <p:nvPr/>
        </p:nvSpPr>
        <p:spPr>
          <a:xfrm>
            <a:off x="1547664" y="530120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He </a:t>
            </a:r>
            <a:r>
              <a:rPr lang="fr-FR" dirty="0" err="1" smtClean="0">
                <a:solidFill>
                  <a:srgbClr val="FF0000"/>
                </a:solidFill>
              </a:rPr>
              <a:t>do</a:t>
            </a:r>
            <a:r>
              <a:rPr lang="fr-FR" dirty="0" err="1" smtClean="0">
                <a:solidFill>
                  <a:srgbClr val="FFFF00"/>
                </a:solidFill>
              </a:rPr>
              <a:t>es</a:t>
            </a:r>
            <a:r>
              <a:rPr lang="fr-FR" dirty="0" err="1" smtClean="0">
                <a:solidFill>
                  <a:srgbClr val="FF0000"/>
                </a:solidFill>
              </a:rPr>
              <a:t>n’t</a:t>
            </a:r>
            <a:r>
              <a:rPr lang="fr-FR" dirty="0" smtClean="0"/>
              <a:t> </a:t>
            </a:r>
            <a:r>
              <a:rPr lang="fr-FR" dirty="0" err="1" smtClean="0"/>
              <a:t>run</a:t>
            </a:r>
            <a:r>
              <a:rPr lang="fr-FR" dirty="0" smtClean="0"/>
              <a:t> everyday.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xmlns="" val="102469737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8" grpId="0"/>
      <p:bldP spid="1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http://images.worldgallery.co.uk/highres_images/worldgallery/1/6/164080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36512" y="0"/>
            <a:ext cx="9195323" cy="69746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à coins arrondis 3"/>
          <p:cNvSpPr/>
          <p:nvPr/>
        </p:nvSpPr>
        <p:spPr>
          <a:xfrm>
            <a:off x="683568" y="548680"/>
            <a:ext cx="7704856" cy="5616624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ZoneTexte 4"/>
          <p:cNvSpPr txBox="1"/>
          <p:nvPr/>
        </p:nvSpPr>
        <p:spPr>
          <a:xfrm>
            <a:off x="2771800" y="980728"/>
            <a:ext cx="35283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err="1" smtClean="0"/>
              <a:t>Verb</a:t>
            </a:r>
            <a:r>
              <a:rPr lang="fr-FR" b="1" dirty="0" smtClean="0"/>
              <a:t> : </a:t>
            </a:r>
            <a:r>
              <a:rPr lang="fr-FR" b="1" u="sng" dirty="0" err="1" smtClean="0"/>
              <a:t>play</a:t>
            </a:r>
            <a:r>
              <a:rPr lang="fr-FR" dirty="0" smtClean="0"/>
              <a:t> </a:t>
            </a:r>
            <a:r>
              <a:rPr lang="fr-FR" i="1" dirty="0" smtClean="0"/>
              <a:t>the piano on </a:t>
            </a:r>
            <a:r>
              <a:rPr lang="fr-FR" i="1" dirty="0" err="1" smtClean="0"/>
              <a:t>Mondays</a:t>
            </a:r>
            <a:endParaRPr lang="fr-FR" b="1" dirty="0"/>
          </a:p>
        </p:txBody>
      </p:sp>
      <p:pic>
        <p:nvPicPr>
          <p:cNvPr id="6" name="Picture 2" descr="http://www.sudnow.com/graphics/content/home/piano.gi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639422" y="764704"/>
            <a:ext cx="1143972" cy="13708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ZoneTexte 6"/>
          <p:cNvSpPr txBox="1"/>
          <p:nvPr/>
        </p:nvSpPr>
        <p:spPr>
          <a:xfrm>
            <a:off x="1187624" y="1700808"/>
            <a:ext cx="28803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 smtClean="0"/>
              <a:t>NEGATIVE</a:t>
            </a:r>
          </a:p>
          <a:p>
            <a:pPr algn="ctr"/>
            <a:endParaRPr lang="fr-FR" b="1" dirty="0"/>
          </a:p>
        </p:txBody>
      </p:sp>
      <p:sp>
        <p:nvSpPr>
          <p:cNvPr id="8" name="ZoneTexte 7"/>
          <p:cNvSpPr txBox="1"/>
          <p:nvPr/>
        </p:nvSpPr>
        <p:spPr>
          <a:xfrm>
            <a:off x="1187624" y="2347139"/>
            <a:ext cx="3888432" cy="3416320"/>
          </a:xfrm>
          <a:prstGeom prst="rect">
            <a:avLst/>
          </a:prstGeom>
          <a:noFill/>
          <a:ln cmpd="dbl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fr-FR" dirty="0" smtClean="0"/>
              <a:t>I </a:t>
            </a:r>
            <a:r>
              <a:rPr lang="fr-FR" dirty="0" err="1" smtClean="0">
                <a:solidFill>
                  <a:srgbClr val="FF0000"/>
                </a:solidFill>
              </a:rPr>
              <a:t>don’t</a:t>
            </a:r>
            <a:r>
              <a:rPr lang="fr-FR" dirty="0">
                <a:solidFill>
                  <a:srgbClr val="FF0000"/>
                </a:solidFill>
              </a:rPr>
              <a:t> </a:t>
            </a:r>
            <a:r>
              <a:rPr lang="fr-FR" u="sng" dirty="0" err="1" smtClean="0"/>
              <a:t>play</a:t>
            </a:r>
            <a:r>
              <a:rPr lang="fr-FR" dirty="0" smtClean="0"/>
              <a:t> </a:t>
            </a:r>
            <a:r>
              <a:rPr lang="fr-FR" i="1" dirty="0" smtClean="0"/>
              <a:t>the piano on </a:t>
            </a:r>
            <a:r>
              <a:rPr lang="fr-FR" i="1" dirty="0" err="1" smtClean="0"/>
              <a:t>Mondays</a:t>
            </a:r>
            <a:r>
              <a:rPr lang="fr-FR" i="1" dirty="0" smtClean="0"/>
              <a:t>.</a:t>
            </a:r>
          </a:p>
          <a:p>
            <a:endParaRPr lang="fr-FR" dirty="0"/>
          </a:p>
          <a:p>
            <a:r>
              <a:rPr lang="fr-FR" dirty="0" smtClean="0"/>
              <a:t>You </a:t>
            </a:r>
            <a:r>
              <a:rPr lang="fr-FR" dirty="0" err="1">
                <a:solidFill>
                  <a:srgbClr val="FF0000"/>
                </a:solidFill>
              </a:rPr>
              <a:t>don’t</a:t>
            </a:r>
            <a:r>
              <a:rPr lang="fr-FR" dirty="0">
                <a:solidFill>
                  <a:srgbClr val="FF0000"/>
                </a:solidFill>
              </a:rPr>
              <a:t> </a:t>
            </a:r>
            <a:r>
              <a:rPr lang="fr-FR" u="sng" dirty="0" err="1"/>
              <a:t>play</a:t>
            </a:r>
            <a:r>
              <a:rPr lang="fr-FR" dirty="0"/>
              <a:t> </a:t>
            </a:r>
            <a:r>
              <a:rPr lang="fr-FR" i="1" dirty="0"/>
              <a:t>the piano on </a:t>
            </a:r>
            <a:r>
              <a:rPr lang="fr-FR" i="1" dirty="0" err="1" smtClean="0"/>
              <a:t>Mondays</a:t>
            </a:r>
            <a:r>
              <a:rPr lang="fr-FR" i="1" dirty="0" smtClean="0"/>
              <a:t>.</a:t>
            </a:r>
            <a:endParaRPr lang="fr-FR" i="1" dirty="0"/>
          </a:p>
          <a:p>
            <a:endParaRPr lang="fr-FR" dirty="0" smtClean="0"/>
          </a:p>
          <a:p>
            <a:endParaRPr lang="fr-FR" dirty="0"/>
          </a:p>
          <a:p>
            <a:endParaRPr lang="fr-FR" dirty="0" smtClean="0"/>
          </a:p>
          <a:p>
            <a:r>
              <a:rPr lang="fr-FR" dirty="0" err="1" smtClean="0"/>
              <a:t>We</a:t>
            </a:r>
            <a:r>
              <a:rPr lang="fr-FR" dirty="0" smtClean="0"/>
              <a:t> </a:t>
            </a:r>
            <a:r>
              <a:rPr lang="fr-FR" dirty="0" err="1">
                <a:solidFill>
                  <a:srgbClr val="FF0000"/>
                </a:solidFill>
              </a:rPr>
              <a:t>don’t</a:t>
            </a:r>
            <a:r>
              <a:rPr lang="fr-FR" dirty="0">
                <a:solidFill>
                  <a:srgbClr val="FF0000"/>
                </a:solidFill>
              </a:rPr>
              <a:t> </a:t>
            </a:r>
            <a:r>
              <a:rPr lang="fr-FR" u="sng" dirty="0" err="1"/>
              <a:t>play</a:t>
            </a:r>
            <a:r>
              <a:rPr lang="fr-FR" dirty="0"/>
              <a:t> </a:t>
            </a:r>
            <a:r>
              <a:rPr lang="fr-FR" i="1" dirty="0"/>
              <a:t>the piano on </a:t>
            </a:r>
            <a:r>
              <a:rPr lang="fr-FR" i="1" dirty="0" err="1"/>
              <a:t>Mondays</a:t>
            </a:r>
            <a:r>
              <a:rPr lang="fr-FR" i="1" dirty="0"/>
              <a:t>.</a:t>
            </a:r>
          </a:p>
          <a:p>
            <a:endParaRPr lang="fr-FR" dirty="0" smtClean="0"/>
          </a:p>
          <a:p>
            <a:r>
              <a:rPr lang="fr-FR" dirty="0" smtClean="0"/>
              <a:t>You </a:t>
            </a:r>
            <a:r>
              <a:rPr lang="fr-FR" dirty="0" err="1">
                <a:solidFill>
                  <a:srgbClr val="FF0000"/>
                </a:solidFill>
              </a:rPr>
              <a:t>don’t</a:t>
            </a:r>
            <a:r>
              <a:rPr lang="fr-FR" dirty="0">
                <a:solidFill>
                  <a:srgbClr val="FF0000"/>
                </a:solidFill>
              </a:rPr>
              <a:t> </a:t>
            </a:r>
            <a:r>
              <a:rPr lang="fr-FR" u="sng" dirty="0" err="1"/>
              <a:t>play</a:t>
            </a:r>
            <a:r>
              <a:rPr lang="fr-FR" dirty="0"/>
              <a:t> </a:t>
            </a:r>
            <a:r>
              <a:rPr lang="fr-FR" i="1" dirty="0"/>
              <a:t>the piano on </a:t>
            </a:r>
            <a:r>
              <a:rPr lang="fr-FR" i="1" dirty="0" err="1"/>
              <a:t>Mondays</a:t>
            </a:r>
            <a:r>
              <a:rPr lang="fr-FR" i="1" dirty="0"/>
              <a:t>.</a:t>
            </a:r>
          </a:p>
          <a:p>
            <a:endParaRPr lang="fr-FR" dirty="0" smtClean="0"/>
          </a:p>
          <a:p>
            <a:r>
              <a:rPr lang="fr-FR" dirty="0" err="1" smtClean="0"/>
              <a:t>They</a:t>
            </a:r>
            <a:r>
              <a:rPr lang="fr-FR" dirty="0" smtClean="0"/>
              <a:t> </a:t>
            </a:r>
            <a:r>
              <a:rPr lang="fr-FR" dirty="0" err="1">
                <a:solidFill>
                  <a:srgbClr val="FF0000"/>
                </a:solidFill>
              </a:rPr>
              <a:t>don’t</a:t>
            </a:r>
            <a:r>
              <a:rPr lang="fr-FR" dirty="0">
                <a:solidFill>
                  <a:srgbClr val="FF0000"/>
                </a:solidFill>
              </a:rPr>
              <a:t> </a:t>
            </a:r>
            <a:r>
              <a:rPr lang="fr-FR" u="sng" dirty="0" err="1"/>
              <a:t>play</a:t>
            </a:r>
            <a:r>
              <a:rPr lang="fr-FR" dirty="0"/>
              <a:t> </a:t>
            </a:r>
            <a:r>
              <a:rPr lang="fr-FR" i="1" dirty="0"/>
              <a:t>the piano on </a:t>
            </a:r>
            <a:r>
              <a:rPr lang="fr-FR" i="1" dirty="0" err="1" smtClean="0"/>
              <a:t>Mondays</a:t>
            </a:r>
            <a:r>
              <a:rPr lang="fr-FR" i="1" dirty="0" smtClean="0"/>
              <a:t>.</a:t>
            </a:r>
            <a:endParaRPr lang="fr-FR" i="1" dirty="0"/>
          </a:p>
          <a:p>
            <a:endParaRPr lang="fr-FR" dirty="0"/>
          </a:p>
        </p:txBody>
      </p:sp>
      <p:sp>
        <p:nvSpPr>
          <p:cNvPr id="9" name="ZoneTexte 8"/>
          <p:cNvSpPr txBox="1"/>
          <p:nvPr/>
        </p:nvSpPr>
        <p:spPr>
          <a:xfrm>
            <a:off x="5148064" y="2347139"/>
            <a:ext cx="3024336" cy="2031325"/>
          </a:xfrm>
          <a:prstGeom prst="rect">
            <a:avLst/>
          </a:prstGeom>
          <a:noFill/>
          <a:ln cmpd="dbl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fr-FR" u="sng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FORM</a:t>
            </a:r>
            <a:r>
              <a:rPr lang="fr-FR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:</a:t>
            </a:r>
          </a:p>
          <a:p>
            <a:endParaRPr lang="fr-FR" dirty="0" smtClean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r>
              <a:rPr lang="fr-FR" i="1" dirty="0" err="1" smtClean="0">
                <a:solidFill>
                  <a:srgbClr val="FF0066"/>
                </a:solidFill>
              </a:rPr>
              <a:t>Subject</a:t>
            </a:r>
            <a:r>
              <a:rPr lang="fr-FR" i="1" dirty="0" smtClean="0">
                <a:solidFill>
                  <a:srgbClr val="FF0066"/>
                </a:solidFill>
              </a:rPr>
              <a:t> + DON’T + </a:t>
            </a:r>
            <a:r>
              <a:rPr lang="fr-FR" i="1" dirty="0" err="1" smtClean="0">
                <a:solidFill>
                  <a:srgbClr val="FF0066"/>
                </a:solidFill>
              </a:rPr>
              <a:t>Verb</a:t>
            </a:r>
            <a:endParaRPr lang="fr-FR" i="1" dirty="0" smtClean="0">
              <a:solidFill>
                <a:srgbClr val="FF0066"/>
              </a:solidFill>
            </a:endParaRPr>
          </a:p>
          <a:p>
            <a:endParaRPr lang="fr-FR" i="1" dirty="0">
              <a:solidFill>
                <a:srgbClr val="FF0066"/>
              </a:solidFill>
            </a:endParaRPr>
          </a:p>
          <a:p>
            <a:endParaRPr lang="fr-FR" i="1" dirty="0" smtClean="0">
              <a:solidFill>
                <a:srgbClr val="FF0066"/>
              </a:solidFill>
            </a:endParaRPr>
          </a:p>
          <a:p>
            <a:endParaRPr lang="fr-FR" i="1" dirty="0">
              <a:solidFill>
                <a:srgbClr val="FF0066"/>
              </a:solidFill>
            </a:endParaRPr>
          </a:p>
          <a:p>
            <a:endParaRPr lang="fr-FR" i="1" dirty="0" smtClean="0">
              <a:solidFill>
                <a:srgbClr val="FF0066"/>
              </a:solidFill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1216549" y="3487316"/>
            <a:ext cx="38884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He </a:t>
            </a:r>
            <a:r>
              <a:rPr lang="fr-FR" dirty="0" err="1" smtClean="0">
                <a:solidFill>
                  <a:srgbClr val="FF0000"/>
                </a:solidFill>
              </a:rPr>
              <a:t>do</a:t>
            </a:r>
            <a:r>
              <a:rPr lang="fr-FR" dirty="0" err="1" smtClean="0">
                <a:solidFill>
                  <a:srgbClr val="FFFF00"/>
                </a:solidFill>
              </a:rPr>
              <a:t>es</a:t>
            </a:r>
            <a:r>
              <a:rPr lang="fr-FR" dirty="0" err="1" smtClean="0">
                <a:solidFill>
                  <a:srgbClr val="FF0000"/>
                </a:solidFill>
              </a:rPr>
              <a:t>n’t</a:t>
            </a:r>
            <a:r>
              <a:rPr lang="fr-FR" dirty="0" smtClean="0"/>
              <a:t> </a:t>
            </a:r>
            <a:r>
              <a:rPr lang="fr-FR" u="sng" dirty="0" err="1" smtClean="0"/>
              <a:t>play</a:t>
            </a:r>
            <a:r>
              <a:rPr lang="fr-FR" dirty="0" smtClean="0"/>
              <a:t> </a:t>
            </a:r>
            <a:r>
              <a:rPr lang="fr-FR" i="1" dirty="0" smtClean="0"/>
              <a:t>the piano on </a:t>
            </a:r>
            <a:r>
              <a:rPr lang="fr-FR" i="1" dirty="0" err="1" smtClean="0"/>
              <a:t>Mondays</a:t>
            </a:r>
            <a:r>
              <a:rPr lang="fr-FR" i="1" dirty="0" smtClean="0"/>
              <a:t>.</a:t>
            </a:r>
            <a:endParaRPr lang="fr-FR" dirty="0"/>
          </a:p>
        </p:txBody>
      </p:sp>
      <p:pic>
        <p:nvPicPr>
          <p:cNvPr id="11" name="Picture 4" descr="http://www.arvernes.com/wiki/images/thumb/b/b9/Panneau_attention.svg/600px-Panneau_attention.svg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292080" y="3454566"/>
            <a:ext cx="569327" cy="4744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ZoneTexte 11"/>
          <p:cNvSpPr txBox="1"/>
          <p:nvPr/>
        </p:nvSpPr>
        <p:spPr>
          <a:xfrm>
            <a:off x="6012160" y="3487316"/>
            <a:ext cx="23762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>
                <a:solidFill>
                  <a:srgbClr val="FF0066"/>
                </a:solidFill>
              </a:rPr>
              <a:t>He /</a:t>
            </a:r>
            <a:r>
              <a:rPr lang="fr-FR" dirty="0" err="1" smtClean="0">
                <a:solidFill>
                  <a:srgbClr val="FF0066"/>
                </a:solidFill>
              </a:rPr>
              <a:t>she</a:t>
            </a:r>
            <a:r>
              <a:rPr lang="fr-FR" dirty="0" smtClean="0">
                <a:solidFill>
                  <a:srgbClr val="FF0066"/>
                </a:solidFill>
              </a:rPr>
              <a:t> /</a:t>
            </a:r>
            <a:r>
              <a:rPr lang="fr-FR" dirty="0" err="1" smtClean="0">
                <a:solidFill>
                  <a:srgbClr val="FF0066"/>
                </a:solidFill>
              </a:rPr>
              <a:t>it</a:t>
            </a:r>
            <a:r>
              <a:rPr lang="fr-FR" dirty="0" smtClean="0">
                <a:solidFill>
                  <a:srgbClr val="FF0066"/>
                </a:solidFill>
              </a:rPr>
              <a:t> + </a:t>
            </a:r>
            <a:r>
              <a:rPr lang="fr-FR" dirty="0" smtClean="0">
                <a:solidFill>
                  <a:srgbClr val="FF0000"/>
                </a:solidFill>
              </a:rPr>
              <a:t>DO</a:t>
            </a:r>
            <a:r>
              <a:rPr lang="fr-FR" dirty="0" smtClean="0">
                <a:solidFill>
                  <a:srgbClr val="FFFF00"/>
                </a:solidFill>
              </a:rPr>
              <a:t>ES</a:t>
            </a:r>
            <a:r>
              <a:rPr lang="fr-FR" dirty="0" smtClean="0">
                <a:solidFill>
                  <a:srgbClr val="FF0000"/>
                </a:solidFill>
              </a:rPr>
              <a:t>N’T +</a:t>
            </a:r>
            <a:r>
              <a:rPr lang="fr-FR" dirty="0" smtClean="0">
                <a:solidFill>
                  <a:srgbClr val="FF0066"/>
                </a:solidFill>
              </a:rPr>
              <a:t> </a:t>
            </a:r>
            <a:r>
              <a:rPr lang="fr-FR" dirty="0" err="1" smtClean="0">
                <a:solidFill>
                  <a:srgbClr val="FF0066"/>
                </a:solidFill>
              </a:rPr>
              <a:t>Verb</a:t>
            </a:r>
            <a:r>
              <a:rPr lang="fr-FR" dirty="0" smtClean="0">
                <a:solidFill>
                  <a:srgbClr val="FF0066"/>
                </a:solidFill>
              </a:rPr>
              <a:t> 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xmlns="" val="403977644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6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7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8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9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0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8" grpId="0" animBg="1"/>
      <p:bldP spid="9" grpId="0" animBg="1"/>
      <p:bldP spid="10" grpId="0"/>
      <p:bldP spid="1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http://images.worldgallery.co.uk/highres_images/worldgallery/1/6/164080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36512" y="0"/>
            <a:ext cx="9195323" cy="69746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à coins arrondis 3"/>
          <p:cNvSpPr/>
          <p:nvPr/>
        </p:nvSpPr>
        <p:spPr>
          <a:xfrm>
            <a:off x="683568" y="548680"/>
            <a:ext cx="7704856" cy="5616624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5" name="Picture 2" descr="http://www.narragansett.k12.ri.us/NES/swimweb/swimmingclip.gi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206883" y="2761239"/>
            <a:ext cx="2478716" cy="10432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http://3.bp.blogspot.com/-S4zAHwDrHcE/UDEFj4hH1-I/AAAAAAAAAV4/VN5q5HVNP5o/s1600/Point+d'interrogation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796136" y="2348880"/>
            <a:ext cx="1579344" cy="15793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ZoneTexte 1"/>
          <p:cNvSpPr txBox="1"/>
          <p:nvPr/>
        </p:nvSpPr>
        <p:spPr>
          <a:xfrm>
            <a:off x="1259632" y="4257258"/>
            <a:ext cx="26642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solidFill>
                  <a:srgbClr val="FF0000"/>
                </a:solidFill>
              </a:rPr>
              <a:t>Do </a:t>
            </a:r>
            <a:r>
              <a:rPr lang="fr-FR" dirty="0" err="1" smtClean="0"/>
              <a:t>you</a:t>
            </a:r>
            <a:r>
              <a:rPr lang="fr-FR" dirty="0" smtClean="0"/>
              <a:t> </a:t>
            </a:r>
            <a:r>
              <a:rPr lang="fr-FR" dirty="0" err="1" smtClean="0"/>
              <a:t>swim</a:t>
            </a:r>
            <a:r>
              <a:rPr lang="fr-FR" dirty="0" smtClean="0"/>
              <a:t> </a:t>
            </a:r>
            <a:r>
              <a:rPr lang="fr-FR" dirty="0" err="1" smtClean="0"/>
              <a:t>everyday</a:t>
            </a:r>
            <a:r>
              <a:rPr lang="fr-FR" dirty="0" smtClean="0"/>
              <a:t> ? </a:t>
            </a:r>
            <a:r>
              <a:rPr lang="fr-FR" dirty="0" err="1" smtClean="0"/>
              <a:t>Yes</a:t>
            </a:r>
            <a:r>
              <a:rPr lang="fr-FR" dirty="0" smtClean="0"/>
              <a:t>, I </a:t>
            </a:r>
            <a:r>
              <a:rPr lang="fr-FR" dirty="0" smtClean="0">
                <a:solidFill>
                  <a:srgbClr val="FF0000"/>
                </a:solidFill>
              </a:rPr>
              <a:t>do</a:t>
            </a:r>
            <a:r>
              <a:rPr lang="fr-FR" dirty="0" smtClean="0"/>
              <a:t>. / No, I </a:t>
            </a:r>
            <a:r>
              <a:rPr lang="fr-FR" dirty="0" err="1" smtClean="0">
                <a:solidFill>
                  <a:srgbClr val="FF0000"/>
                </a:solidFill>
              </a:rPr>
              <a:t>don’t</a:t>
            </a:r>
            <a:r>
              <a:rPr lang="fr-FR" dirty="0" smtClean="0"/>
              <a:t>.</a:t>
            </a: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1259632" y="5229200"/>
            <a:ext cx="352839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err="1" smtClean="0">
                <a:solidFill>
                  <a:srgbClr val="FF0000"/>
                </a:solidFill>
              </a:rPr>
              <a:t>Do</a:t>
            </a:r>
            <a:r>
              <a:rPr lang="fr-FR" dirty="0" err="1" smtClean="0">
                <a:solidFill>
                  <a:srgbClr val="FFFF00"/>
                </a:solidFill>
              </a:rPr>
              <a:t>es</a:t>
            </a:r>
            <a:r>
              <a:rPr lang="fr-FR" dirty="0" smtClean="0"/>
              <a:t> </a:t>
            </a:r>
            <a:r>
              <a:rPr lang="fr-FR" dirty="0" err="1" smtClean="0"/>
              <a:t>she</a:t>
            </a:r>
            <a:r>
              <a:rPr lang="fr-FR" dirty="0" smtClean="0"/>
              <a:t> </a:t>
            </a:r>
            <a:r>
              <a:rPr lang="fr-FR" dirty="0" err="1" smtClean="0"/>
              <a:t>swim</a:t>
            </a:r>
            <a:r>
              <a:rPr lang="fr-FR" dirty="0" smtClean="0"/>
              <a:t> </a:t>
            </a:r>
            <a:r>
              <a:rPr lang="fr-FR" dirty="0" err="1" smtClean="0"/>
              <a:t>everyday</a:t>
            </a:r>
            <a:r>
              <a:rPr lang="fr-FR" dirty="0" smtClean="0"/>
              <a:t>?</a:t>
            </a:r>
          </a:p>
          <a:p>
            <a:r>
              <a:rPr lang="fr-FR" dirty="0" err="1" smtClean="0"/>
              <a:t>Yes</a:t>
            </a:r>
            <a:r>
              <a:rPr lang="fr-FR" dirty="0" smtClean="0"/>
              <a:t>, </a:t>
            </a:r>
            <a:r>
              <a:rPr lang="fr-FR" dirty="0" err="1" smtClean="0"/>
              <a:t>she</a:t>
            </a:r>
            <a:r>
              <a:rPr lang="fr-FR" dirty="0" smtClean="0"/>
              <a:t> </a:t>
            </a:r>
            <a:r>
              <a:rPr lang="fr-FR" dirty="0" err="1" smtClean="0">
                <a:solidFill>
                  <a:srgbClr val="FF0000"/>
                </a:solidFill>
              </a:rPr>
              <a:t>do</a:t>
            </a:r>
            <a:r>
              <a:rPr lang="fr-FR" dirty="0" err="1" smtClean="0">
                <a:solidFill>
                  <a:srgbClr val="FFFF00"/>
                </a:solidFill>
              </a:rPr>
              <a:t>es</a:t>
            </a:r>
            <a:r>
              <a:rPr lang="fr-FR" dirty="0" smtClean="0"/>
              <a:t>. / No, </a:t>
            </a:r>
            <a:r>
              <a:rPr lang="fr-FR" dirty="0" err="1" smtClean="0"/>
              <a:t>she</a:t>
            </a:r>
            <a:r>
              <a:rPr lang="fr-FR" dirty="0" smtClean="0"/>
              <a:t> </a:t>
            </a:r>
            <a:r>
              <a:rPr lang="fr-FR" dirty="0" err="1" smtClean="0">
                <a:solidFill>
                  <a:srgbClr val="FF0000"/>
                </a:solidFill>
              </a:rPr>
              <a:t>do</a:t>
            </a:r>
            <a:r>
              <a:rPr lang="fr-FR" dirty="0" err="1" smtClean="0">
                <a:solidFill>
                  <a:srgbClr val="FFFF00"/>
                </a:solidFill>
              </a:rPr>
              <a:t>es</a:t>
            </a:r>
            <a:r>
              <a:rPr lang="fr-FR" dirty="0" err="1" smtClean="0">
                <a:solidFill>
                  <a:srgbClr val="FF0000"/>
                </a:solidFill>
              </a:rPr>
              <a:t>n’t</a:t>
            </a:r>
            <a:r>
              <a:rPr lang="fr-FR" dirty="0" smtClean="0"/>
              <a:t>.</a:t>
            </a:r>
          </a:p>
          <a:p>
            <a:r>
              <a:rPr lang="fr-FR" dirty="0" smtClean="0">
                <a:solidFill>
                  <a:srgbClr val="FF0000"/>
                </a:solidFill>
              </a:rPr>
              <a:t>  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xmlns="" val="89606079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http://images.worldgallery.co.uk/highres_images/worldgallery/1/6/164080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36512" y="0"/>
            <a:ext cx="9195323" cy="69746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à coins arrondis 3"/>
          <p:cNvSpPr/>
          <p:nvPr/>
        </p:nvSpPr>
        <p:spPr>
          <a:xfrm>
            <a:off x="683568" y="548680"/>
            <a:ext cx="7704856" cy="5616624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ZoneTexte 4"/>
          <p:cNvSpPr txBox="1"/>
          <p:nvPr/>
        </p:nvSpPr>
        <p:spPr>
          <a:xfrm>
            <a:off x="1907704" y="1052736"/>
            <a:ext cx="57606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err="1" smtClean="0">
                <a:solidFill>
                  <a:srgbClr val="FFFF00"/>
                </a:solidFill>
              </a:rPr>
              <a:t>Now</a:t>
            </a:r>
            <a:r>
              <a:rPr lang="fr-FR" sz="2400" dirty="0" smtClean="0">
                <a:solidFill>
                  <a:srgbClr val="FFFF00"/>
                </a:solidFill>
              </a:rPr>
              <a:t>, </a:t>
            </a:r>
            <a:r>
              <a:rPr lang="fr-FR" sz="2400" dirty="0" err="1" smtClean="0">
                <a:solidFill>
                  <a:srgbClr val="FFFF00"/>
                </a:solidFill>
              </a:rPr>
              <a:t>it’s</a:t>
            </a:r>
            <a:r>
              <a:rPr lang="fr-FR" sz="2400" dirty="0" smtClean="0">
                <a:solidFill>
                  <a:srgbClr val="FFFF00"/>
                </a:solidFill>
              </a:rPr>
              <a:t> </a:t>
            </a:r>
            <a:r>
              <a:rPr lang="fr-FR" sz="2400" dirty="0" err="1" smtClean="0">
                <a:solidFill>
                  <a:srgbClr val="FFFF00"/>
                </a:solidFill>
              </a:rPr>
              <a:t>your</a:t>
            </a:r>
            <a:r>
              <a:rPr lang="fr-FR" sz="2400" dirty="0" smtClean="0">
                <a:solidFill>
                  <a:srgbClr val="FFFF00"/>
                </a:solidFill>
              </a:rPr>
              <a:t> </a:t>
            </a:r>
            <a:r>
              <a:rPr lang="fr-FR" sz="2400" dirty="0" err="1" smtClean="0">
                <a:solidFill>
                  <a:srgbClr val="FFFF00"/>
                </a:solidFill>
              </a:rPr>
              <a:t>turn</a:t>
            </a:r>
            <a:r>
              <a:rPr lang="fr-FR" sz="2400" dirty="0" smtClean="0">
                <a:solidFill>
                  <a:srgbClr val="FFFF00"/>
                </a:solidFill>
              </a:rPr>
              <a:t> :</a:t>
            </a:r>
            <a:endParaRPr lang="fr-FR" sz="2400" dirty="0">
              <a:solidFill>
                <a:srgbClr val="FFFF00"/>
              </a:solidFill>
            </a:endParaRPr>
          </a:p>
        </p:txBody>
      </p:sp>
      <p:pic>
        <p:nvPicPr>
          <p:cNvPr id="6" name="Picture 2" descr="http://publish.newsserv.com.au/epublisher/schools/moranbahss_stats/images/user_uploads/Clipart/comma_splices_run_ons_small.gi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468244" y="2132856"/>
            <a:ext cx="2135504" cy="19370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http://3.bp.blogspot.com/-S4zAHwDrHcE/UDEFj4hH1-I/AAAAAAAAAV4/VN5q5HVNP5o/s1600/Point+d'interrogation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796136" y="2348880"/>
            <a:ext cx="1579344" cy="15793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ZoneTexte 7"/>
          <p:cNvSpPr txBox="1"/>
          <p:nvPr/>
        </p:nvSpPr>
        <p:spPr>
          <a:xfrm>
            <a:off x="1259632" y="4257258"/>
            <a:ext cx="26642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solidFill>
                  <a:srgbClr val="FF0000"/>
                </a:solidFill>
              </a:rPr>
              <a:t>Do </a:t>
            </a:r>
            <a:r>
              <a:rPr lang="fr-FR" dirty="0" err="1" smtClean="0"/>
              <a:t>you</a:t>
            </a:r>
            <a:r>
              <a:rPr lang="fr-FR" dirty="0" smtClean="0"/>
              <a:t> </a:t>
            </a:r>
            <a:r>
              <a:rPr lang="fr-FR" dirty="0" err="1" smtClean="0"/>
              <a:t>run</a:t>
            </a:r>
            <a:r>
              <a:rPr lang="fr-FR" dirty="0" smtClean="0"/>
              <a:t> </a:t>
            </a:r>
            <a:r>
              <a:rPr lang="fr-FR" dirty="0" err="1" smtClean="0"/>
              <a:t>everyday</a:t>
            </a:r>
            <a:r>
              <a:rPr lang="fr-FR" dirty="0" smtClean="0"/>
              <a:t> ? </a:t>
            </a:r>
            <a:r>
              <a:rPr lang="fr-FR" dirty="0" err="1" smtClean="0"/>
              <a:t>Yes</a:t>
            </a:r>
            <a:r>
              <a:rPr lang="fr-FR" dirty="0" smtClean="0"/>
              <a:t>, I </a:t>
            </a:r>
            <a:r>
              <a:rPr lang="fr-FR" dirty="0" smtClean="0">
                <a:solidFill>
                  <a:srgbClr val="FF0000"/>
                </a:solidFill>
              </a:rPr>
              <a:t>do</a:t>
            </a:r>
            <a:r>
              <a:rPr lang="fr-FR" dirty="0" smtClean="0"/>
              <a:t>. / No, I </a:t>
            </a:r>
            <a:r>
              <a:rPr lang="fr-FR" dirty="0" err="1" smtClean="0">
                <a:solidFill>
                  <a:srgbClr val="FF0000"/>
                </a:solidFill>
              </a:rPr>
              <a:t>don’t</a:t>
            </a:r>
            <a:r>
              <a:rPr lang="fr-FR" dirty="0" smtClean="0"/>
              <a:t>.</a:t>
            </a: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1259632" y="5229200"/>
            <a:ext cx="352839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err="1" smtClean="0">
                <a:solidFill>
                  <a:srgbClr val="FF0000"/>
                </a:solidFill>
              </a:rPr>
              <a:t>Do</a:t>
            </a:r>
            <a:r>
              <a:rPr lang="fr-FR" dirty="0" err="1" smtClean="0">
                <a:solidFill>
                  <a:srgbClr val="FFFF00"/>
                </a:solidFill>
              </a:rPr>
              <a:t>es</a:t>
            </a:r>
            <a:r>
              <a:rPr lang="fr-FR" dirty="0" smtClean="0"/>
              <a:t>  </a:t>
            </a:r>
            <a:r>
              <a:rPr lang="fr-FR" dirty="0" err="1" smtClean="0"/>
              <a:t>he</a:t>
            </a:r>
            <a:r>
              <a:rPr lang="fr-FR" dirty="0" smtClean="0"/>
              <a:t> </a:t>
            </a:r>
            <a:r>
              <a:rPr lang="fr-FR" dirty="0" err="1" smtClean="0"/>
              <a:t>run</a:t>
            </a:r>
            <a:r>
              <a:rPr lang="fr-FR" dirty="0" smtClean="0"/>
              <a:t>  </a:t>
            </a:r>
            <a:r>
              <a:rPr lang="fr-FR" dirty="0" err="1" smtClean="0"/>
              <a:t>everyday</a:t>
            </a:r>
            <a:r>
              <a:rPr lang="fr-FR" dirty="0" smtClean="0"/>
              <a:t>?</a:t>
            </a:r>
          </a:p>
          <a:p>
            <a:r>
              <a:rPr lang="fr-FR" dirty="0" err="1" smtClean="0"/>
              <a:t>Yes</a:t>
            </a:r>
            <a:r>
              <a:rPr lang="fr-FR" dirty="0" smtClean="0"/>
              <a:t>, </a:t>
            </a:r>
            <a:r>
              <a:rPr lang="fr-FR" dirty="0" err="1" smtClean="0"/>
              <a:t>he</a:t>
            </a:r>
            <a:r>
              <a:rPr lang="fr-FR" dirty="0" smtClean="0"/>
              <a:t> </a:t>
            </a:r>
            <a:r>
              <a:rPr lang="fr-FR" dirty="0" err="1" smtClean="0">
                <a:solidFill>
                  <a:srgbClr val="FF0000"/>
                </a:solidFill>
              </a:rPr>
              <a:t>do</a:t>
            </a:r>
            <a:r>
              <a:rPr lang="fr-FR" dirty="0" err="1" smtClean="0">
                <a:solidFill>
                  <a:srgbClr val="FFFF00"/>
                </a:solidFill>
              </a:rPr>
              <a:t>es</a:t>
            </a:r>
            <a:r>
              <a:rPr lang="fr-FR" dirty="0" smtClean="0"/>
              <a:t>. / No, </a:t>
            </a:r>
            <a:r>
              <a:rPr lang="fr-FR" dirty="0" err="1" smtClean="0"/>
              <a:t>he</a:t>
            </a:r>
            <a:r>
              <a:rPr lang="fr-FR" dirty="0" smtClean="0"/>
              <a:t> </a:t>
            </a:r>
            <a:r>
              <a:rPr lang="fr-FR" dirty="0" err="1" smtClean="0">
                <a:solidFill>
                  <a:srgbClr val="FF0000"/>
                </a:solidFill>
              </a:rPr>
              <a:t>do</a:t>
            </a:r>
            <a:r>
              <a:rPr lang="fr-FR" dirty="0" err="1" smtClean="0">
                <a:solidFill>
                  <a:srgbClr val="FFFF00"/>
                </a:solidFill>
              </a:rPr>
              <a:t>es</a:t>
            </a:r>
            <a:r>
              <a:rPr lang="fr-FR" dirty="0" err="1" smtClean="0">
                <a:solidFill>
                  <a:srgbClr val="FF0000"/>
                </a:solidFill>
              </a:rPr>
              <a:t>n’t</a:t>
            </a:r>
            <a:r>
              <a:rPr lang="fr-FR" dirty="0" smtClean="0"/>
              <a:t>.</a:t>
            </a:r>
          </a:p>
          <a:p>
            <a:r>
              <a:rPr lang="fr-FR" dirty="0" smtClean="0">
                <a:solidFill>
                  <a:srgbClr val="FF0000"/>
                </a:solidFill>
              </a:rPr>
              <a:t>  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xmlns="" val="36231244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8" grpId="0"/>
      <p:bldP spid="10" grpId="0"/>
    </p:bld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306</TotalTime>
  <Words>514</Words>
  <Application>Microsoft Office PowerPoint</Application>
  <PresentationFormat>Diavoorstelling (4:3)</PresentationFormat>
  <Paragraphs>117</Paragraphs>
  <Slides>13</Slides>
  <Notes>1</Notes>
  <HiddenSlides>0</HiddenSlides>
  <MMClips>6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13</vt:i4>
      </vt:variant>
    </vt:vector>
  </HeadingPairs>
  <TitlesOfParts>
    <vt:vector size="14" baseType="lpstr">
      <vt:lpstr>Thème Office</vt:lpstr>
      <vt:lpstr>Dia 1</vt:lpstr>
      <vt:lpstr>Dia 2</vt:lpstr>
      <vt:lpstr>Dia 3</vt:lpstr>
      <vt:lpstr>Dia 4</vt:lpstr>
      <vt:lpstr>Dia 5</vt:lpstr>
      <vt:lpstr>Dia 6</vt:lpstr>
      <vt:lpstr>Dia 7</vt:lpstr>
      <vt:lpstr>Dia 8</vt:lpstr>
      <vt:lpstr>Dia 9</vt:lpstr>
      <vt:lpstr>Dia 10</vt:lpstr>
      <vt:lpstr>Dia 11</vt:lpstr>
      <vt:lpstr>Dia 12</vt:lpstr>
      <vt:lpstr>Dia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GUILLAUME</dc:creator>
  <cp:lastModifiedBy>A van Schijndel</cp:lastModifiedBy>
  <cp:revision>59</cp:revision>
  <dcterms:created xsi:type="dcterms:W3CDTF">2012-11-09T22:26:39Z</dcterms:created>
  <dcterms:modified xsi:type="dcterms:W3CDTF">2014-12-17T13:56:44Z</dcterms:modified>
</cp:coreProperties>
</file>