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57" r:id="rId4"/>
    <p:sldId id="258" r:id="rId5"/>
    <p:sldId id="259" r:id="rId6"/>
    <p:sldId id="261"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2" autoAdjust="0"/>
    <p:restoredTop sz="55722" autoAdjust="0"/>
  </p:normalViewPr>
  <p:slideViewPr>
    <p:cSldViewPr snapToGrid="0">
      <p:cViewPr varScale="1">
        <p:scale>
          <a:sx n="39" d="100"/>
          <a:sy n="39" d="100"/>
        </p:scale>
        <p:origin x="9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51D18A-761A-4858-B9CF-96045C8C62CF}" type="datetimeFigureOut">
              <a:rPr lang="nl-NL" smtClean="0"/>
              <a:t>10-11-2014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6A9CC-C9BD-4F1C-A9D2-212C73B22073}" type="slidenum">
              <a:rPr lang="nl-NL" smtClean="0"/>
              <a:t>‹nr.›</a:t>
            </a:fld>
            <a:endParaRPr lang="nl-NL"/>
          </a:p>
        </p:txBody>
      </p:sp>
    </p:spTree>
    <p:extLst>
      <p:ext uri="{BB962C8B-B14F-4D97-AF65-F5344CB8AC3E}">
        <p14:creationId xmlns:p14="http://schemas.microsoft.com/office/powerpoint/2010/main" val="3455720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Door bestudering met een elektronenmicroscoop blijkt dat bacteriën als volgt zijn opgebouwd. Ze worden omgeven door een harde stevige celwand. De celwand zorgt ervoor dat de bacterie bestand is tegen mechanisch geweld. Onder de celwand ligt een dunnere wand die men plasmamembraan (membraan = dun wandje) noemt. De plasmamembraan zorgt ervoor dat de bacterie nuttige stoffen binnen kan houden en schadelijke stoffen buiten kan houden.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Deze twee wanden omgeven het cytoplasma, waarin allerlei structuren liggen. Dit zijn bijvoorbeeld korrels reservevoedsel en het DNA (= chromosoom). Het DNA bestaat uit 1 ringvormige molecule. Bacteriën hebben dus maar 1 chromosoom. Dit in tegenstelling tot de cellen van planten en dieren.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Bacteriën zijn zo klein dat ze niet de celorganellen hebben die men bij de cellen van planten en dieren ziet. Daar is een bacterie veel te klein voor. Een mitochondrion van een plantencel is bijvoorbeeld tientallen keren groter dan een hele bacterie. In het cytoplasma zijn met de elektronenmicroscoop wel structuren waar te nemen die dienen voor de energievoorziening van de bacterie en waar eiwitten worden gemaakt. Die structuren hebben dezelfde functie als mitochondriën en ribosomen, maar lijken er in de verste verte niet op.</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Het DNA (ook wel genoom genoemd) is niet van de rest van de bacteriecel afgescheiden door een aparte kernwand. Het DNA ligt los in de cel. Bij de cellen van planten en dieren worden de chromosomen door een aparte kernwand afgescheiden van de rest van de cel.</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Sommige bacteriën bezitten een slijmcapsule die om de celwand heen ligt. De slijmcapsule is ervoor om de afweer van het lichaam te blokkeren.</a:t>
            </a:r>
          </a:p>
          <a:p>
            <a:endParaRPr lang="nl-NL" dirty="0"/>
          </a:p>
        </p:txBody>
      </p:sp>
      <p:sp>
        <p:nvSpPr>
          <p:cNvPr id="4" name="Tijdelijke aanduiding voor dianummer 3"/>
          <p:cNvSpPr>
            <a:spLocks noGrp="1"/>
          </p:cNvSpPr>
          <p:nvPr>
            <p:ph type="sldNum" sz="quarter" idx="10"/>
          </p:nvPr>
        </p:nvSpPr>
        <p:spPr/>
        <p:txBody>
          <a:bodyPr/>
          <a:lstStyle/>
          <a:p>
            <a:fld id="{5656A9CC-C9BD-4F1C-A9D2-212C73B22073}" type="slidenum">
              <a:rPr lang="nl-NL" smtClean="0"/>
              <a:t>2</a:t>
            </a:fld>
            <a:endParaRPr lang="nl-NL"/>
          </a:p>
        </p:txBody>
      </p:sp>
    </p:spTree>
    <p:extLst>
      <p:ext uri="{BB962C8B-B14F-4D97-AF65-F5344CB8AC3E}">
        <p14:creationId xmlns:p14="http://schemas.microsoft.com/office/powerpoint/2010/main" val="442508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Het plaatje beneden laat de groeicurve zien van bacteriën die overgebracht zijn naar een voedingsbodem d.m.v. inenting. Ontwikkelingsfase (a) heet de ‘vertragingsfase’. De bacteriën moeten zich eerst aanpassen aan hun nieuwe omgeving en deze curve geeft de tijd weer voordat de bacteriën zich beginnen te vermenigvuldigen. Deze fase komt ook voor in een inactieve cultuur, bijvoorbeeld een die opgeslagen is geweest bij een lage temperatuur. De lengte van deze eerste fase hangt af van de hoeveelheid bacteriën die hier hinder van hebben ondervonden. Als ze levensvatbaar zijn is er geen incubatietijd, de voortplanting begint dan direct.       </a:t>
            </a:r>
          </a:p>
          <a:p>
            <a:r>
              <a:rPr lang="nl-NL" sz="1200" kern="1200" dirty="0" smtClean="0">
                <a:solidFill>
                  <a:schemeClr val="tx1"/>
                </a:solidFill>
                <a:effectLst/>
                <a:latin typeface="+mn-lt"/>
                <a:ea typeface="+mn-ea"/>
                <a:cs typeface="+mn-cs"/>
              </a:rPr>
              <a:t>Na de vertragingsfase zullen de bacteriën zich de eerste paar uur snel vermenigvuldigen. Ontwikkelingsfase (b) heet de ‘ groeifase’, omdat de voortplanting logaritmisch verloopt.</a:t>
            </a:r>
          </a:p>
          <a:p>
            <a:endParaRPr lang="nl-NL" dirty="0" smtClean="0"/>
          </a:p>
          <a:p>
            <a:r>
              <a:rPr lang="nl-NL" sz="1200" i="1" kern="1200" dirty="0" smtClean="0">
                <a:solidFill>
                  <a:schemeClr val="tx1"/>
                </a:solidFill>
                <a:effectLst/>
                <a:latin typeface="+mn-lt"/>
                <a:ea typeface="+mn-ea"/>
                <a:cs typeface="+mn-cs"/>
              </a:rPr>
              <a:t>Groeicurve van bacteriën (overgenomen van Tetra Pak 1995)</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Tijdens fase (b) hopen giftige afvalstoffen zich op in de cultuur. Uiteindelijk zorgt dat voor een afname in de snelheid van voortplanting. Constant sterven er bacteriën, zodat er een evenwicht ontstaat tussen dode en oude cellen en de vorming van nieuwen. Deze fase (c) heet de ‘stationaire fase’. Tijdens de volgende fase (d) is de vorming van nieuwe cellen compleet gestopt en de bestaande cellen sterven geleidelijk uit. Aan het eind van deze fase (d) is de cultuur helemaal uitgestorven, vandaar de ‘afstervingsfase’.</a:t>
            </a:r>
          </a:p>
          <a:p>
            <a:r>
              <a:rPr lang="nl-NL" sz="1200" kern="1200" dirty="0" smtClean="0">
                <a:solidFill>
                  <a:schemeClr val="tx1"/>
                </a:solidFill>
                <a:effectLst/>
                <a:latin typeface="+mn-lt"/>
                <a:ea typeface="+mn-ea"/>
                <a:cs typeface="+mn-cs"/>
              </a:rPr>
              <a:t>De vorm van de curve, bijvoorbeeld de lengte van de verschillende fases en de hellingsgraad van de curve, varieert door temperatuur, voedselvoorraad </a:t>
            </a:r>
          </a:p>
          <a:p>
            <a:endParaRPr lang="nl-NL" dirty="0"/>
          </a:p>
        </p:txBody>
      </p:sp>
      <p:sp>
        <p:nvSpPr>
          <p:cNvPr id="4" name="Tijdelijke aanduiding voor dianummer 3"/>
          <p:cNvSpPr>
            <a:spLocks noGrp="1"/>
          </p:cNvSpPr>
          <p:nvPr>
            <p:ph type="sldNum" sz="quarter" idx="10"/>
          </p:nvPr>
        </p:nvSpPr>
        <p:spPr/>
        <p:txBody>
          <a:bodyPr/>
          <a:lstStyle/>
          <a:p>
            <a:fld id="{5656A9CC-C9BD-4F1C-A9D2-212C73B22073}" type="slidenum">
              <a:rPr lang="nl-NL" smtClean="0"/>
              <a:t>3</a:t>
            </a:fld>
            <a:endParaRPr lang="nl-NL"/>
          </a:p>
        </p:txBody>
      </p:sp>
    </p:spTree>
    <p:extLst>
      <p:ext uri="{BB962C8B-B14F-4D97-AF65-F5344CB8AC3E}">
        <p14:creationId xmlns:p14="http://schemas.microsoft.com/office/powerpoint/2010/main" val="473589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Bacterievormen</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Bacteriën kunnen de volgende uitwendige vormen hebben.</a:t>
            </a:r>
          </a:p>
          <a:p>
            <a:r>
              <a:rPr lang="nl-NL" sz="1200" kern="1200" dirty="0" smtClean="0">
                <a:solidFill>
                  <a:schemeClr val="tx1"/>
                </a:solidFill>
                <a:effectLst/>
                <a:latin typeface="+mn-lt"/>
                <a:ea typeface="+mn-ea"/>
                <a:cs typeface="+mn-cs"/>
              </a:rPr>
              <a:t>•	bollen, die men kokken noemt</a:t>
            </a:r>
          </a:p>
          <a:p>
            <a:r>
              <a:rPr lang="nl-NL" sz="1200" kern="1200" dirty="0" smtClean="0">
                <a:solidFill>
                  <a:schemeClr val="tx1"/>
                </a:solidFill>
                <a:effectLst/>
                <a:latin typeface="+mn-lt"/>
                <a:ea typeface="+mn-ea"/>
                <a:cs typeface="+mn-cs"/>
              </a:rPr>
              <a:t>•	staafjes, die men bacillen noemt</a:t>
            </a:r>
          </a:p>
          <a:p>
            <a:r>
              <a:rPr lang="nl-NL" sz="1200" kern="1200" dirty="0" smtClean="0">
                <a:solidFill>
                  <a:schemeClr val="tx1"/>
                </a:solidFill>
                <a:effectLst/>
                <a:latin typeface="+mn-lt"/>
                <a:ea typeface="+mn-ea"/>
                <a:cs typeface="+mn-cs"/>
              </a:rPr>
              <a:t>•	spiraaltjes, die men </a:t>
            </a:r>
            <a:r>
              <a:rPr lang="nl-NL" sz="1200" kern="1200" dirty="0" err="1" smtClean="0">
                <a:solidFill>
                  <a:schemeClr val="tx1"/>
                </a:solidFill>
                <a:effectLst/>
                <a:latin typeface="+mn-lt"/>
                <a:ea typeface="+mn-ea"/>
                <a:cs typeface="+mn-cs"/>
              </a:rPr>
              <a:t>spirochaeten</a:t>
            </a:r>
            <a:r>
              <a:rPr lang="nl-NL" sz="1200" kern="1200" dirty="0" smtClean="0">
                <a:solidFill>
                  <a:schemeClr val="tx1"/>
                </a:solidFill>
                <a:effectLst/>
                <a:latin typeface="+mn-lt"/>
                <a:ea typeface="+mn-ea"/>
                <a:cs typeface="+mn-cs"/>
              </a:rPr>
              <a:t> noemt</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 </a:t>
            </a:r>
          </a:p>
          <a:p>
            <a:r>
              <a:rPr lang="nl-NL" sz="1200" i="1" kern="1200" dirty="0" smtClean="0">
                <a:solidFill>
                  <a:schemeClr val="tx1"/>
                </a:solidFill>
                <a:effectLst/>
                <a:latin typeface="+mn-lt"/>
                <a:ea typeface="+mn-ea"/>
                <a:cs typeface="+mn-cs"/>
              </a:rPr>
              <a:t>Verschillende uitwendige vormen van bacteriën: a. Streptokokken, b. Stafylokokken, c. </a:t>
            </a:r>
            <a:r>
              <a:rPr lang="nl-NL" sz="1200" i="1" kern="1200" dirty="0" err="1" smtClean="0">
                <a:solidFill>
                  <a:schemeClr val="tx1"/>
                </a:solidFill>
                <a:effectLst/>
                <a:latin typeface="+mn-lt"/>
                <a:ea typeface="+mn-ea"/>
                <a:cs typeface="+mn-cs"/>
              </a:rPr>
              <a:t>Bacili</a:t>
            </a:r>
            <a:r>
              <a:rPr lang="nl-NL" sz="1200" i="1" kern="1200" dirty="0" smtClean="0">
                <a:solidFill>
                  <a:schemeClr val="tx1"/>
                </a:solidFill>
                <a:effectLst/>
                <a:latin typeface="+mn-lt"/>
                <a:ea typeface="+mn-ea"/>
                <a:cs typeface="+mn-cs"/>
              </a:rPr>
              <a:t>, d. </a:t>
            </a:r>
            <a:r>
              <a:rPr lang="nl-NL" sz="1200" i="1" kern="1200" dirty="0" err="1" smtClean="0">
                <a:solidFill>
                  <a:schemeClr val="tx1"/>
                </a:solidFill>
                <a:effectLst/>
                <a:latin typeface="+mn-lt"/>
                <a:ea typeface="+mn-ea"/>
                <a:cs typeface="+mn-cs"/>
              </a:rPr>
              <a:t>Spirochaeta</a:t>
            </a:r>
            <a:r>
              <a:rPr lang="nl-NL" sz="1200" i="1" kern="1200" dirty="0" smtClean="0">
                <a:solidFill>
                  <a:schemeClr val="tx1"/>
                </a:solidFill>
                <a:effectLst/>
                <a:latin typeface="+mn-lt"/>
                <a:ea typeface="+mn-ea"/>
                <a:cs typeface="+mn-cs"/>
              </a:rPr>
              <a:t>.</a:t>
            </a: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5656A9CC-C9BD-4F1C-A9D2-212C73B22073}" type="slidenum">
              <a:rPr lang="nl-NL" smtClean="0"/>
              <a:t>5</a:t>
            </a:fld>
            <a:endParaRPr lang="nl-NL"/>
          </a:p>
        </p:txBody>
      </p:sp>
    </p:spTree>
    <p:extLst>
      <p:ext uri="{BB962C8B-B14F-4D97-AF65-F5344CB8AC3E}">
        <p14:creationId xmlns:p14="http://schemas.microsoft.com/office/powerpoint/2010/main" val="1539615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Om bacteriën van elkaar te onderscheiden, kleurt men ze. Er zijn vele kleurmethoden. De belangrijkste is de kleuring volgens Gram (een Deens bacterioloog uit de 19e eeuw).</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Na kleuring kan men </a:t>
            </a:r>
            <a:r>
              <a:rPr lang="nl-NL" sz="1200" kern="1200" dirty="0" err="1" smtClean="0">
                <a:solidFill>
                  <a:schemeClr val="tx1"/>
                </a:solidFill>
                <a:effectLst/>
                <a:latin typeface="+mn-lt"/>
                <a:ea typeface="+mn-ea"/>
                <a:cs typeface="+mn-cs"/>
              </a:rPr>
              <a:t>Gram-positieve</a:t>
            </a:r>
            <a:r>
              <a:rPr lang="nl-NL" sz="1200" kern="1200" dirty="0" smtClean="0">
                <a:solidFill>
                  <a:schemeClr val="tx1"/>
                </a:solidFill>
                <a:effectLst/>
                <a:latin typeface="+mn-lt"/>
                <a:ea typeface="+mn-ea"/>
                <a:cs typeface="+mn-cs"/>
              </a:rPr>
              <a:t> en </a:t>
            </a:r>
            <a:r>
              <a:rPr lang="nl-NL" sz="1200" kern="1200" dirty="0" err="1" smtClean="0">
                <a:solidFill>
                  <a:schemeClr val="tx1"/>
                </a:solidFill>
                <a:effectLst/>
                <a:latin typeface="+mn-lt"/>
                <a:ea typeface="+mn-ea"/>
                <a:cs typeface="+mn-cs"/>
              </a:rPr>
              <a:t>Gram-negatieve</a:t>
            </a:r>
            <a:r>
              <a:rPr lang="nl-NL" sz="1200" kern="1200" dirty="0" smtClean="0">
                <a:solidFill>
                  <a:schemeClr val="tx1"/>
                </a:solidFill>
                <a:effectLst/>
                <a:latin typeface="+mn-lt"/>
                <a:ea typeface="+mn-ea"/>
                <a:cs typeface="+mn-cs"/>
              </a:rPr>
              <a:t> bacteriesoorten onderscheiden onder de lichtmicroscoop. De </a:t>
            </a:r>
            <a:r>
              <a:rPr lang="nl-NL" sz="1200" kern="1200" dirty="0" err="1" smtClean="0">
                <a:solidFill>
                  <a:schemeClr val="tx1"/>
                </a:solidFill>
                <a:effectLst/>
                <a:latin typeface="+mn-lt"/>
                <a:ea typeface="+mn-ea"/>
                <a:cs typeface="+mn-cs"/>
              </a:rPr>
              <a:t>Gram-positieve</a:t>
            </a:r>
            <a:r>
              <a:rPr lang="nl-NL" sz="1200" kern="1200" dirty="0" smtClean="0">
                <a:solidFill>
                  <a:schemeClr val="tx1"/>
                </a:solidFill>
                <a:effectLst/>
                <a:latin typeface="+mn-lt"/>
                <a:ea typeface="+mn-ea"/>
                <a:cs typeface="+mn-cs"/>
              </a:rPr>
              <a:t> bacteriesoorten zijn donkerpaars en de </a:t>
            </a:r>
            <a:r>
              <a:rPr lang="nl-NL" sz="1200" kern="1200" dirty="0" err="1" smtClean="0">
                <a:solidFill>
                  <a:schemeClr val="tx1"/>
                </a:solidFill>
                <a:effectLst/>
                <a:latin typeface="+mn-lt"/>
                <a:ea typeface="+mn-ea"/>
                <a:cs typeface="+mn-cs"/>
              </a:rPr>
              <a:t>Gram-negatieve</a:t>
            </a:r>
            <a:r>
              <a:rPr lang="nl-NL" sz="1200" kern="1200" dirty="0" smtClean="0">
                <a:solidFill>
                  <a:schemeClr val="tx1"/>
                </a:solidFill>
                <a:effectLst/>
                <a:latin typeface="+mn-lt"/>
                <a:ea typeface="+mn-ea"/>
                <a:cs typeface="+mn-cs"/>
              </a:rPr>
              <a:t> bacteriesoorten lichtroze geworden.</a:t>
            </a:r>
          </a:p>
          <a:p>
            <a:endParaRPr lang="nl-NL" dirty="0" smtClean="0"/>
          </a:p>
          <a:p>
            <a:r>
              <a:rPr lang="nl-NL" dirty="0" smtClean="0"/>
              <a:t>Uit http://www.farmamozaiek.be/farmamozaiek/?q=node/4062 </a:t>
            </a:r>
            <a:endParaRPr lang="nl-NL" dirty="0"/>
          </a:p>
        </p:txBody>
      </p:sp>
      <p:sp>
        <p:nvSpPr>
          <p:cNvPr id="4" name="Tijdelijke aanduiding voor dianummer 3"/>
          <p:cNvSpPr>
            <a:spLocks noGrp="1"/>
          </p:cNvSpPr>
          <p:nvPr>
            <p:ph type="sldNum" sz="quarter" idx="10"/>
          </p:nvPr>
        </p:nvSpPr>
        <p:spPr/>
        <p:txBody>
          <a:bodyPr/>
          <a:lstStyle/>
          <a:p>
            <a:fld id="{5656A9CC-C9BD-4F1C-A9D2-212C73B22073}" type="slidenum">
              <a:rPr lang="nl-NL" smtClean="0"/>
              <a:t>6</a:t>
            </a:fld>
            <a:endParaRPr lang="nl-NL"/>
          </a:p>
        </p:txBody>
      </p:sp>
    </p:spTree>
    <p:extLst>
      <p:ext uri="{BB962C8B-B14F-4D97-AF65-F5344CB8AC3E}">
        <p14:creationId xmlns:p14="http://schemas.microsoft.com/office/powerpoint/2010/main" val="4077700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5656A9CC-C9BD-4F1C-A9D2-212C73B22073}" type="slidenum">
              <a:rPr lang="nl-NL" smtClean="0"/>
              <a:t>7</a:t>
            </a:fld>
            <a:endParaRPr lang="nl-NL"/>
          </a:p>
        </p:txBody>
      </p:sp>
    </p:spTree>
    <p:extLst>
      <p:ext uri="{BB962C8B-B14F-4D97-AF65-F5344CB8AC3E}">
        <p14:creationId xmlns:p14="http://schemas.microsoft.com/office/powerpoint/2010/main" val="340794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59E2B53-21BB-44EE-82E7-2DC502B9AE48}" type="datetimeFigureOut">
              <a:rPr lang="nl-NL" smtClean="0"/>
              <a:t>10-11-2014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2357813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59E2B53-21BB-44EE-82E7-2DC502B9AE48}" type="datetimeFigureOut">
              <a:rPr lang="nl-NL" smtClean="0"/>
              <a:t>10-11-2014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206400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59E2B53-21BB-44EE-82E7-2DC502B9AE48}" type="datetimeFigureOut">
              <a:rPr lang="nl-NL" smtClean="0"/>
              <a:t>10-11-2014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336778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59E2B53-21BB-44EE-82E7-2DC502B9AE48}" type="datetimeFigureOut">
              <a:rPr lang="nl-NL" smtClean="0"/>
              <a:t>10-11-2014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257814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59E2B53-21BB-44EE-82E7-2DC502B9AE48}" type="datetimeFigureOut">
              <a:rPr lang="nl-NL" smtClean="0"/>
              <a:t>10-11-2014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228421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59E2B53-21BB-44EE-82E7-2DC502B9AE48}" type="datetimeFigureOut">
              <a:rPr lang="nl-NL" smtClean="0"/>
              <a:t>10-11-2014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369668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59E2B53-21BB-44EE-82E7-2DC502B9AE48}" type="datetimeFigureOut">
              <a:rPr lang="nl-NL" smtClean="0"/>
              <a:t>10-11-2014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228118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59E2B53-21BB-44EE-82E7-2DC502B9AE48}" type="datetimeFigureOut">
              <a:rPr lang="nl-NL" smtClean="0"/>
              <a:t>10-11-2014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18642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59E2B53-21BB-44EE-82E7-2DC502B9AE48}" type="datetimeFigureOut">
              <a:rPr lang="nl-NL" smtClean="0"/>
              <a:t>10-11-2014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2875522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59E2B53-21BB-44EE-82E7-2DC502B9AE48}" type="datetimeFigureOut">
              <a:rPr lang="nl-NL" smtClean="0"/>
              <a:t>10-11-2014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717539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59E2B53-21BB-44EE-82E7-2DC502B9AE48}" type="datetimeFigureOut">
              <a:rPr lang="nl-NL" smtClean="0"/>
              <a:t>10-11-2014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58413D5-0921-4BA1-ADCF-042C1B5D11A7}" type="slidenum">
              <a:rPr lang="nl-NL" smtClean="0"/>
              <a:t>‹nr.›</a:t>
            </a:fld>
            <a:endParaRPr lang="nl-NL"/>
          </a:p>
        </p:txBody>
      </p:sp>
    </p:spTree>
    <p:extLst>
      <p:ext uri="{BB962C8B-B14F-4D97-AF65-F5344CB8AC3E}">
        <p14:creationId xmlns:p14="http://schemas.microsoft.com/office/powerpoint/2010/main" val="398008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E2B53-21BB-44EE-82E7-2DC502B9AE48}" type="datetimeFigureOut">
              <a:rPr lang="nl-NL" smtClean="0"/>
              <a:t>10-11-2014</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413D5-0921-4BA1-ADCF-042C1B5D11A7}" type="slidenum">
              <a:rPr lang="nl-NL" smtClean="0"/>
              <a:t>‹nr.›</a:t>
            </a:fld>
            <a:endParaRPr lang="nl-NL"/>
          </a:p>
        </p:txBody>
      </p:sp>
    </p:spTree>
    <p:extLst>
      <p:ext uri="{BB962C8B-B14F-4D97-AF65-F5344CB8AC3E}">
        <p14:creationId xmlns:p14="http://schemas.microsoft.com/office/powerpoint/2010/main" val="4148006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elaval.nl/-/Kennisbank/Koeling/Waarom-melk-koel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bacterien</a:t>
            </a:r>
            <a:endParaRPr lang="nl-NL" dirty="0"/>
          </a:p>
        </p:txBody>
      </p:sp>
      <p:sp>
        <p:nvSpPr>
          <p:cNvPr id="3" name="Ondertitel 2"/>
          <p:cNvSpPr>
            <a:spLocks noGrp="1"/>
          </p:cNvSpPr>
          <p:nvPr>
            <p:ph type="subTitle" idx="1"/>
          </p:nvPr>
        </p:nvSpPr>
        <p:spPr/>
        <p:txBody>
          <a:bodyPr/>
          <a:lstStyle/>
          <a:p>
            <a:r>
              <a:rPr lang="nl-NL" dirty="0" smtClean="0"/>
              <a:t>Reader microbiologie voor zoötechniek </a:t>
            </a:r>
            <a:endParaRPr lang="nl-NL" dirty="0"/>
          </a:p>
        </p:txBody>
      </p:sp>
    </p:spTree>
    <p:extLst>
      <p:ext uri="{BB962C8B-B14F-4D97-AF65-F5344CB8AC3E}">
        <p14:creationId xmlns:p14="http://schemas.microsoft.com/office/powerpoint/2010/main" val="622415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3"/>
          <a:stretch>
            <a:fillRect/>
          </a:stretch>
        </p:blipFill>
        <p:spPr>
          <a:xfrm>
            <a:off x="1573041" y="2087669"/>
            <a:ext cx="5593878" cy="3677932"/>
          </a:xfrm>
          <a:prstGeom prst="rect">
            <a:avLst/>
          </a:prstGeom>
        </p:spPr>
      </p:pic>
    </p:spTree>
    <p:extLst>
      <p:ext uri="{BB962C8B-B14F-4D97-AF65-F5344CB8AC3E}">
        <p14:creationId xmlns:p14="http://schemas.microsoft.com/office/powerpoint/2010/main" val="1412354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Groeicurve van bacteriën </a:t>
            </a:r>
            <a:endParaRPr lang="nl-NL" dirty="0"/>
          </a:p>
        </p:txBody>
      </p:sp>
      <p:pic>
        <p:nvPicPr>
          <p:cNvPr id="5" name="Tijdelijke aanduiding voor inhoud 4"/>
          <p:cNvPicPr>
            <a:picLocks noGrp="1" noChangeAspect="1"/>
          </p:cNvPicPr>
          <p:nvPr>
            <p:ph idx="1"/>
          </p:nvPr>
        </p:nvPicPr>
        <p:blipFill>
          <a:blip r:embed="rId3"/>
          <a:stretch>
            <a:fillRect/>
          </a:stretch>
        </p:blipFill>
        <p:spPr>
          <a:xfrm>
            <a:off x="1543637" y="2140355"/>
            <a:ext cx="9279255" cy="3609516"/>
          </a:xfrm>
          <a:prstGeom prst="rect">
            <a:avLst/>
          </a:prstGeom>
        </p:spPr>
      </p:pic>
    </p:spTree>
    <p:extLst>
      <p:ext uri="{BB962C8B-B14F-4D97-AF65-F5344CB8AC3E}">
        <p14:creationId xmlns:p14="http://schemas.microsoft.com/office/powerpoint/2010/main" val="3681090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hlinkClick r:id="rId2"/>
              </a:rPr>
              <a:t>http://www.delaval.nl/-/Kennisbank/Koeling/Waarom-melk-koelen/</a:t>
            </a:r>
            <a:endParaRPr lang="nl-NL" dirty="0" smtClean="0"/>
          </a:p>
          <a:p>
            <a:r>
              <a:rPr lang="nl-NL" dirty="0" smtClean="0"/>
              <a:t>Hierboven vind je een link naar een goed leesbaar artikel van de melkmachine fabrikant </a:t>
            </a:r>
            <a:r>
              <a:rPr lang="nl-NL" dirty="0" err="1" smtClean="0"/>
              <a:t>Delaval</a:t>
            </a:r>
            <a:r>
              <a:rPr lang="nl-NL" dirty="0" smtClean="0"/>
              <a:t>.</a:t>
            </a:r>
            <a:endParaRPr lang="nl-NL" dirty="0"/>
          </a:p>
        </p:txBody>
      </p:sp>
    </p:spTree>
    <p:extLst>
      <p:ext uri="{BB962C8B-B14F-4D97-AF65-F5344CB8AC3E}">
        <p14:creationId xmlns:p14="http://schemas.microsoft.com/office/powerpoint/2010/main" val="1122869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Bacterie vormen</a:t>
            </a:r>
            <a:endParaRPr lang="nl-NL" dirty="0"/>
          </a:p>
        </p:txBody>
      </p:sp>
      <p:pic>
        <p:nvPicPr>
          <p:cNvPr id="4" name="Tijdelijke aanduiding voor inhoud 3"/>
          <p:cNvPicPr>
            <a:picLocks noGrp="1" noChangeAspect="1"/>
          </p:cNvPicPr>
          <p:nvPr>
            <p:ph idx="1"/>
          </p:nvPr>
        </p:nvPicPr>
        <p:blipFill>
          <a:blip r:embed="rId3"/>
          <a:stretch>
            <a:fillRect/>
          </a:stretch>
        </p:blipFill>
        <p:spPr>
          <a:xfrm>
            <a:off x="1722611" y="1690687"/>
            <a:ext cx="4653475" cy="4955089"/>
          </a:xfrm>
          <a:prstGeom prst="rect">
            <a:avLst/>
          </a:prstGeom>
        </p:spPr>
      </p:pic>
    </p:spTree>
    <p:extLst>
      <p:ext uri="{BB962C8B-B14F-4D97-AF65-F5344CB8AC3E}">
        <p14:creationId xmlns:p14="http://schemas.microsoft.com/office/powerpoint/2010/main" val="863910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Tijdelijke aanduiding voor inhoud 3"/>
          <p:cNvPicPr>
            <a:picLocks noGrp="1" noChangeAspect="1"/>
          </p:cNvPicPr>
          <p:nvPr>
            <p:ph idx="1"/>
          </p:nvPr>
        </p:nvPicPr>
        <p:blipFill>
          <a:blip r:embed="rId3"/>
          <a:stretch>
            <a:fillRect/>
          </a:stretch>
        </p:blipFill>
        <p:spPr>
          <a:xfrm>
            <a:off x="2726982" y="0"/>
            <a:ext cx="6738036" cy="6804095"/>
          </a:xfrm>
          <a:prstGeom prst="rect">
            <a:avLst/>
          </a:prstGeom>
        </p:spPr>
      </p:pic>
    </p:spTree>
    <p:extLst>
      <p:ext uri="{BB962C8B-B14F-4D97-AF65-F5344CB8AC3E}">
        <p14:creationId xmlns:p14="http://schemas.microsoft.com/office/powerpoint/2010/main" val="159342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Andere indeling aeroob/ anaeroob</a:t>
            </a:r>
            <a:endParaRPr lang="nl-NL" dirty="0"/>
          </a:p>
        </p:txBody>
      </p:sp>
      <p:sp>
        <p:nvSpPr>
          <p:cNvPr id="3" name="Tijdelijke aanduiding voor inhoud 2"/>
          <p:cNvSpPr>
            <a:spLocks noGrp="1"/>
          </p:cNvSpPr>
          <p:nvPr>
            <p:ph idx="1"/>
          </p:nvPr>
        </p:nvSpPr>
        <p:spPr/>
        <p:txBody>
          <a:bodyPr/>
          <a:lstStyle/>
          <a:p>
            <a:r>
              <a:rPr lang="nl-NL" dirty="0"/>
              <a:t>Sommige bacteriën hebben voor hun vermeerdering veel zuurstof nodig en voor andere is zuurstof giftig. </a:t>
            </a:r>
            <a:endParaRPr lang="nl-NL" dirty="0" smtClean="0"/>
          </a:p>
          <a:p>
            <a:r>
              <a:rPr lang="nl-NL" dirty="0" smtClean="0"/>
              <a:t>Men </a:t>
            </a:r>
            <a:r>
              <a:rPr lang="nl-NL" dirty="0"/>
              <a:t>noemt de bacteriën die voor hun vermeerdering zuurstof nodig hebben </a:t>
            </a:r>
            <a:r>
              <a:rPr lang="nl-NL" dirty="0" err="1"/>
              <a:t>aërobe</a:t>
            </a:r>
            <a:r>
              <a:rPr lang="nl-NL" dirty="0"/>
              <a:t> bacteriën. </a:t>
            </a:r>
            <a:endParaRPr lang="nl-NL" dirty="0" smtClean="0"/>
          </a:p>
          <a:p>
            <a:r>
              <a:rPr lang="nl-NL" dirty="0" smtClean="0"/>
              <a:t>De </a:t>
            </a:r>
            <a:r>
              <a:rPr lang="nl-NL" dirty="0"/>
              <a:t>bacteriën die niet tegen zuurstof kunnen, heten </a:t>
            </a:r>
            <a:r>
              <a:rPr lang="nl-NL" dirty="0" err="1"/>
              <a:t>anaërobe</a:t>
            </a:r>
            <a:r>
              <a:rPr lang="nl-NL" dirty="0"/>
              <a:t> bacteriën</a:t>
            </a:r>
            <a:r>
              <a:rPr lang="nl-NL" dirty="0" smtClean="0"/>
              <a:t>.</a:t>
            </a:r>
          </a:p>
          <a:p>
            <a:r>
              <a:rPr lang="nl-NL" dirty="0" smtClean="0"/>
              <a:t>Voorbeeld anaerobe bacterie: </a:t>
            </a:r>
            <a:r>
              <a:rPr lang="nl-NL" dirty="0" err="1" smtClean="0"/>
              <a:t>clostridium</a:t>
            </a:r>
            <a:r>
              <a:rPr lang="nl-NL" dirty="0" smtClean="0"/>
              <a:t> tetanie</a:t>
            </a:r>
          </a:p>
          <a:p>
            <a:r>
              <a:rPr lang="nl-NL" dirty="0" smtClean="0"/>
              <a:t>Voorbeeld aerobe bacterie: pseudomonas aeruginosa</a:t>
            </a:r>
            <a:endParaRPr lang="nl-NL" dirty="0"/>
          </a:p>
          <a:p>
            <a:endParaRPr lang="nl-NL" dirty="0"/>
          </a:p>
        </p:txBody>
      </p:sp>
    </p:spTree>
    <p:extLst>
      <p:ext uri="{BB962C8B-B14F-4D97-AF65-F5344CB8AC3E}">
        <p14:creationId xmlns:p14="http://schemas.microsoft.com/office/powerpoint/2010/main" val="284716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geef de bacterie een gezicht</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321015" y="1690688"/>
            <a:ext cx="7225212" cy="4734826"/>
          </a:xfrm>
          <a:prstGeom prst="rect">
            <a:avLst/>
          </a:prstGeom>
        </p:spPr>
      </p:pic>
    </p:spTree>
    <p:extLst>
      <p:ext uri="{BB962C8B-B14F-4D97-AF65-F5344CB8AC3E}">
        <p14:creationId xmlns:p14="http://schemas.microsoft.com/office/powerpoint/2010/main" val="192245572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324</Words>
  <Application>Microsoft Office PowerPoint</Application>
  <PresentationFormat>Breedbeeld</PresentationFormat>
  <Paragraphs>46</Paragraphs>
  <Slides>8</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bacterien</vt:lpstr>
      <vt:lpstr>PowerPoint-presentatie</vt:lpstr>
      <vt:lpstr>Groeicurve van bacteriën </vt:lpstr>
      <vt:lpstr>PowerPoint-presentatie</vt:lpstr>
      <vt:lpstr>Bacterie vormen</vt:lpstr>
      <vt:lpstr>PowerPoint-presentatie</vt:lpstr>
      <vt:lpstr>Andere indeling aeroob/ anaeroob</vt:lpstr>
      <vt:lpstr>Opdracht geef de bacterie een gezicht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bacterien</dc:title>
  <dc:creator>Huub Hessel</dc:creator>
  <cp:lastModifiedBy>Huub Hessel</cp:lastModifiedBy>
  <cp:revision>7</cp:revision>
  <dcterms:created xsi:type="dcterms:W3CDTF">2014-11-10T08:19:31Z</dcterms:created>
  <dcterms:modified xsi:type="dcterms:W3CDTF">2014-11-10T09:39:55Z</dcterms:modified>
</cp:coreProperties>
</file>