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0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AFD25-631A-4B8D-97DD-3ED68CDEF26A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2577-0A0F-4584-B1CF-23DFF51A2C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771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mtClean="0"/>
              <a:t>G1a 8  </a:t>
            </a:r>
            <a:r>
              <a:rPr lang="nl-NL" dirty="0" smtClean="0"/>
              <a:t>okt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322C-500C-4DF2-A874-8CE988538A86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3556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mtClean="0"/>
              <a:t>G1a 8  </a:t>
            </a:r>
            <a:r>
              <a:rPr lang="nl-NL" dirty="0" smtClean="0"/>
              <a:t>okt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322C-500C-4DF2-A874-8CE988538A86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3556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9604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5643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506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876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237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228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7743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387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913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9401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734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4158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755576" y="1124744"/>
            <a:ext cx="7776864" cy="5400600"/>
          </a:xfrm>
        </p:spPr>
        <p:txBody>
          <a:bodyPr>
            <a:noAutofit/>
          </a:bodyPr>
          <a:lstStyle/>
          <a:p>
            <a:r>
              <a:rPr lang="nl-NL" sz="2400" dirty="0" smtClean="0">
                <a:latin typeface="+mj-lt"/>
                <a:cs typeface="Arial" pitchFamily="34" charset="0"/>
              </a:rPr>
              <a:t>Het Nederlands kent drie lidwoorden, onder te verdelen in bepaalde (</a:t>
            </a:r>
            <a:r>
              <a:rPr lang="nl-NL" sz="2400" dirty="0" err="1" smtClean="0">
                <a:latin typeface="+mj-lt"/>
                <a:cs typeface="Arial" pitchFamily="34" charset="0"/>
              </a:rPr>
              <a:t>blw</a:t>
            </a:r>
            <a:r>
              <a:rPr lang="nl-NL" sz="2400" dirty="0" smtClean="0">
                <a:latin typeface="+mj-lt"/>
                <a:cs typeface="Arial" pitchFamily="34" charset="0"/>
              </a:rPr>
              <a:t>) en onbepaalde (</a:t>
            </a:r>
            <a:r>
              <a:rPr lang="nl-NL" sz="2400" dirty="0" err="1" smtClean="0">
                <a:latin typeface="+mj-lt"/>
                <a:cs typeface="Arial" pitchFamily="34" charset="0"/>
              </a:rPr>
              <a:t>olw</a:t>
            </a:r>
            <a:r>
              <a:rPr lang="nl-NL" sz="2400" dirty="0" smtClean="0">
                <a:latin typeface="+mj-lt"/>
                <a:cs typeface="Arial" pitchFamily="34" charset="0"/>
              </a:rPr>
              <a:t>) lidwoorden</a:t>
            </a:r>
            <a:r>
              <a:rPr lang="nl-NL" sz="2400" dirty="0">
                <a:latin typeface="+mj-lt"/>
                <a:cs typeface="Arial" pitchFamily="34" charset="0"/>
              </a:rPr>
              <a:t>	</a:t>
            </a:r>
            <a:endParaRPr lang="nl-NL" sz="2400" dirty="0" smtClean="0">
              <a:latin typeface="+mj-lt"/>
              <a:cs typeface="Arial" pitchFamily="34" charset="0"/>
            </a:endParaRPr>
          </a:p>
          <a:p>
            <a:endParaRPr lang="nl-NL" sz="2400" dirty="0">
              <a:latin typeface="+mj-lt"/>
              <a:cs typeface="Arial" pitchFamily="34" charset="0"/>
            </a:endParaRPr>
          </a:p>
          <a:p>
            <a:pPr marL="0" indent="0">
              <a:buNone/>
            </a:pPr>
            <a:r>
              <a:rPr lang="nl-NL" sz="2400" dirty="0" smtClean="0">
                <a:latin typeface="+mj-lt"/>
                <a:cs typeface="Arial" pitchFamily="34" charset="0"/>
              </a:rPr>
              <a:t> </a:t>
            </a:r>
            <a:endParaRPr lang="nl-NL" sz="2400" i="1" dirty="0">
              <a:latin typeface="+mj-lt"/>
              <a:cs typeface="Arial" pitchFamily="34" charset="0"/>
            </a:endParaRPr>
          </a:p>
          <a:p>
            <a:pPr marL="109728" indent="0">
              <a:buNone/>
            </a:pPr>
            <a:endParaRPr lang="nl-NL" sz="2400" dirty="0">
              <a:latin typeface="+mj-lt"/>
              <a:cs typeface="Arial" pitchFamily="34" charset="0"/>
            </a:endParaRPr>
          </a:p>
          <a:p>
            <a:pPr marL="109728" indent="0">
              <a:buNone/>
            </a:pPr>
            <a:endParaRPr lang="nl-NL" sz="2400" b="1" dirty="0" smtClean="0">
              <a:latin typeface="+mj-lt"/>
              <a:cs typeface="Arial" pitchFamily="34" charset="0"/>
            </a:endParaRPr>
          </a:p>
          <a:p>
            <a:pPr marL="109728" indent="0">
              <a:buNone/>
            </a:pPr>
            <a:r>
              <a:rPr lang="nl-NL" sz="2400" b="1" dirty="0" smtClean="0">
                <a:latin typeface="+mj-lt"/>
                <a:cs typeface="Arial" pitchFamily="34" charset="0"/>
              </a:rPr>
              <a:t>Let op: </a:t>
            </a:r>
            <a:r>
              <a:rPr lang="nl-NL" sz="2400" dirty="0" smtClean="0">
                <a:latin typeface="+mj-lt"/>
                <a:cs typeface="Arial" pitchFamily="34" charset="0"/>
              </a:rPr>
              <a:t>Soms zijn “het” en “een” geen lidwoorden! </a:t>
            </a:r>
          </a:p>
          <a:p>
            <a:pPr marL="109728" indent="0">
              <a:buNone/>
            </a:pPr>
            <a:r>
              <a:rPr lang="nl-NL" sz="2400" dirty="0" smtClean="0">
                <a:latin typeface="+mj-lt"/>
                <a:cs typeface="Arial" pitchFamily="34" charset="0"/>
              </a:rPr>
              <a:t>- Als “het” los staat en niet bij een zelfstandig naamwoord 	hoort:  	</a:t>
            </a:r>
            <a:r>
              <a:rPr lang="nl-NL" sz="2400" i="1" dirty="0" smtClean="0">
                <a:latin typeface="+mj-lt"/>
                <a:cs typeface="Arial" pitchFamily="34" charset="0"/>
              </a:rPr>
              <a:t>“Het regent”, “Het bevalt me niet”. </a:t>
            </a:r>
          </a:p>
          <a:p>
            <a:pPr marL="452628">
              <a:buFontTx/>
              <a:buChar char="-"/>
            </a:pPr>
            <a:r>
              <a:rPr lang="nl-NL" sz="2400" dirty="0" smtClean="0">
                <a:latin typeface="+mj-lt"/>
                <a:cs typeface="Arial" pitchFamily="34" charset="0"/>
              </a:rPr>
              <a:t>Als “een” een telwoord is. We bedoelen dan ook écht één, en niet eentje meer. </a:t>
            </a:r>
          </a:p>
          <a:p>
            <a:pPr marL="109728" indent="0">
              <a:buNone/>
            </a:pPr>
            <a:r>
              <a:rPr lang="nl-NL" sz="2400" dirty="0" smtClean="0">
                <a:latin typeface="+mj-lt"/>
                <a:cs typeface="Arial" pitchFamily="34" charset="0"/>
              </a:rPr>
              <a:t>	</a:t>
            </a:r>
            <a:r>
              <a:rPr lang="nl-NL" sz="2400" i="1" dirty="0" smtClean="0">
                <a:latin typeface="+mj-lt"/>
                <a:cs typeface="Arial" pitchFamily="34" charset="0"/>
              </a:rPr>
              <a:t>Ik zeg je dit nu nog maar </a:t>
            </a:r>
            <a:r>
              <a:rPr lang="nl-NL" sz="2400" i="1" u="sng" dirty="0" smtClean="0">
                <a:latin typeface="+mj-lt"/>
                <a:cs typeface="Arial" pitchFamily="34" charset="0"/>
              </a:rPr>
              <a:t>een</a:t>
            </a:r>
            <a:r>
              <a:rPr lang="nl-NL" sz="2400" i="1" dirty="0" smtClean="0">
                <a:latin typeface="+mj-lt"/>
                <a:cs typeface="Arial" pitchFamily="34" charset="0"/>
              </a:rPr>
              <a:t> keer. </a:t>
            </a:r>
            <a:endParaRPr lang="nl-NL" sz="2400" b="1" dirty="0" smtClean="0">
              <a:latin typeface="+mj-lt"/>
              <a:cs typeface="Arial" pitchFamily="34" charset="0"/>
            </a:endParaRPr>
          </a:p>
          <a:p>
            <a:pPr marL="452628">
              <a:buFontTx/>
              <a:buChar char="-"/>
            </a:pPr>
            <a:endParaRPr lang="nl-NL" sz="2400" dirty="0" smtClean="0">
              <a:latin typeface="+mj-lt"/>
              <a:cs typeface="Arial" pitchFamily="34" charset="0"/>
            </a:endParaRPr>
          </a:p>
          <a:p>
            <a:pPr marL="109728" indent="0">
              <a:buNone/>
            </a:pPr>
            <a:r>
              <a:rPr lang="nl-NL" sz="2400" dirty="0">
                <a:latin typeface="+mj-lt"/>
                <a:cs typeface="Arial" pitchFamily="34" charset="0"/>
              </a:rPr>
              <a:t>	</a:t>
            </a:r>
            <a:r>
              <a:rPr lang="nl-NL" sz="2400" dirty="0" smtClean="0">
                <a:latin typeface="+mj-lt"/>
                <a:cs typeface="Arial" pitchFamily="34" charset="0"/>
              </a:rPr>
              <a:t>		</a:t>
            </a:r>
          </a:p>
          <a:p>
            <a:pPr marL="393192" lvl="1" indent="0">
              <a:buNone/>
            </a:pPr>
            <a:endParaRPr lang="nl-NL" sz="2000" dirty="0" smtClean="0">
              <a:latin typeface="+mj-lt"/>
              <a:cs typeface="Arial" pitchFamily="34" charset="0"/>
            </a:endParaRPr>
          </a:p>
          <a:p>
            <a:pPr lvl="1"/>
            <a:endParaRPr lang="nl-NL" sz="2000" dirty="0" smtClean="0">
              <a:latin typeface="+mj-lt"/>
              <a:cs typeface="Arial" pitchFamily="34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92088"/>
          </a:xfrm>
          <a:solidFill>
            <a:srgbClr val="00B050">
              <a:alpha val="50000"/>
            </a:srgbClr>
          </a:solidFill>
        </p:spPr>
        <p:txBody>
          <a:bodyPr>
            <a:noAutofit/>
          </a:bodyPr>
          <a:lstStyle/>
          <a:p>
            <a:pPr algn="ctr"/>
            <a:r>
              <a:rPr lang="nl-NL" sz="6000" dirty="0" smtClean="0"/>
              <a:t>Lidwoorden</a:t>
            </a:r>
            <a:endParaRPr lang="nl-NL" sz="6000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95118"/>
              </p:ext>
            </p:extLst>
          </p:nvPr>
        </p:nvGraphicFramePr>
        <p:xfrm>
          <a:off x="1259632" y="2060848"/>
          <a:ext cx="6840760" cy="1381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76264"/>
                <a:gridCol w="2232248"/>
                <a:gridCol w="2232248"/>
              </a:tblGrid>
              <a:tr h="576064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>
                    <a:solidFill>
                      <a:srgbClr val="00B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mannelijk</a:t>
                      </a:r>
                      <a:r>
                        <a:rPr lang="nl-NL" baseline="0" dirty="0" smtClean="0"/>
                        <a:t> en vrouwelijk</a:t>
                      </a:r>
                      <a:endParaRPr lang="nl-NL" dirty="0"/>
                    </a:p>
                  </a:txBody>
                  <a:tcPr>
                    <a:solidFill>
                      <a:srgbClr val="00B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onzijdig</a:t>
                      </a:r>
                      <a:r>
                        <a:rPr lang="nl-NL" baseline="0" dirty="0" smtClean="0"/>
                        <a:t> </a:t>
                      </a:r>
                      <a:endParaRPr lang="nl-NL" dirty="0"/>
                    </a:p>
                  </a:txBody>
                  <a:tcPr>
                    <a:solidFill>
                      <a:srgbClr val="00B050">
                        <a:alpha val="5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Bepaalde lidwoorden</a:t>
                      </a:r>
                      <a:endParaRPr lang="nl-NL" dirty="0"/>
                    </a:p>
                  </a:txBody>
                  <a:tcPr>
                    <a:solidFill>
                      <a:srgbClr val="00B05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de</a:t>
                      </a:r>
                      <a:endParaRPr lang="nl-NL" dirty="0"/>
                    </a:p>
                  </a:txBody>
                  <a:tcPr>
                    <a:solidFill>
                      <a:srgbClr val="00B05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het</a:t>
                      </a:r>
                      <a:endParaRPr lang="nl-NL" dirty="0"/>
                    </a:p>
                  </a:txBody>
                  <a:tcPr>
                    <a:solidFill>
                      <a:srgbClr val="00B050">
                        <a:alpha val="25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Onbepaalde lidwoord</a:t>
                      </a:r>
                      <a:endParaRPr lang="nl-NL" dirty="0"/>
                    </a:p>
                  </a:txBody>
                  <a:tcPr>
                    <a:solidFill>
                      <a:srgbClr val="00B050">
                        <a:alpha val="1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een (‘n)</a:t>
                      </a:r>
                      <a:endParaRPr lang="nl-NL" dirty="0"/>
                    </a:p>
                  </a:txBody>
                  <a:tcPr>
                    <a:solidFill>
                      <a:srgbClr val="00B050">
                        <a:alpha val="1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27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755576" y="1700808"/>
            <a:ext cx="7776864" cy="4320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800" b="1" dirty="0" smtClean="0">
                <a:latin typeface="+mj-lt"/>
                <a:cs typeface="Arial" pitchFamily="34" charset="0"/>
              </a:rPr>
              <a:t>LET OP! </a:t>
            </a:r>
          </a:p>
          <a:p>
            <a:r>
              <a:rPr lang="nl-NL" sz="2800" dirty="0" smtClean="0">
                <a:latin typeface="+mj-lt"/>
                <a:cs typeface="Arial" pitchFamily="34" charset="0"/>
              </a:rPr>
              <a:t>Beterontleden.nl maakt geen verschil tussen </a:t>
            </a:r>
            <a:r>
              <a:rPr lang="nl-NL" sz="2800" dirty="0" err="1" smtClean="0">
                <a:latin typeface="+mj-lt"/>
                <a:cs typeface="Arial" pitchFamily="34" charset="0"/>
              </a:rPr>
              <a:t>blw</a:t>
            </a:r>
            <a:r>
              <a:rPr lang="nl-NL" sz="2800" dirty="0" smtClean="0">
                <a:latin typeface="+mj-lt"/>
                <a:cs typeface="Arial" pitchFamily="34" charset="0"/>
              </a:rPr>
              <a:t> en </a:t>
            </a:r>
            <a:r>
              <a:rPr lang="nl-NL" sz="2800" dirty="0" err="1" smtClean="0">
                <a:latin typeface="+mj-lt"/>
                <a:cs typeface="Arial" pitchFamily="34" charset="0"/>
              </a:rPr>
              <a:t>olw</a:t>
            </a:r>
            <a:r>
              <a:rPr lang="nl-NL" sz="2800" dirty="0" smtClean="0">
                <a:latin typeface="+mj-lt"/>
                <a:cs typeface="Arial" pitchFamily="34" charset="0"/>
              </a:rPr>
              <a:t>. Die moet je wel kennen.</a:t>
            </a:r>
          </a:p>
          <a:p>
            <a:pPr marL="0" indent="0">
              <a:buNone/>
            </a:pPr>
            <a:r>
              <a:rPr lang="nl-NL" sz="2800" dirty="0" smtClean="0">
                <a:latin typeface="+mj-lt"/>
                <a:cs typeface="Arial" pitchFamily="34" charset="0"/>
              </a:rPr>
              <a:t> </a:t>
            </a:r>
          </a:p>
          <a:p>
            <a:r>
              <a:rPr lang="nl-NL" sz="2800" dirty="0" smtClean="0">
                <a:latin typeface="+mj-lt"/>
                <a:cs typeface="Arial" pitchFamily="34" charset="0"/>
              </a:rPr>
              <a:t>Ook de uitzondering dat “het” en “een” geen lidwoorden zijn kom je bij beterontleden.nl weinig tegen. Kijk daarvoor naar de oefeningen in je boek! </a:t>
            </a:r>
          </a:p>
          <a:p>
            <a:pPr marL="109728" indent="0">
              <a:buNone/>
            </a:pPr>
            <a:endParaRPr lang="nl-NL" sz="2800" dirty="0" smtClean="0">
              <a:latin typeface="+mj-lt"/>
              <a:cs typeface="Arial" pitchFamily="34" charset="0"/>
            </a:endParaRPr>
          </a:p>
          <a:p>
            <a:pPr marL="109728" indent="0">
              <a:buNone/>
            </a:pPr>
            <a:r>
              <a:rPr lang="nl-NL" sz="2400" dirty="0">
                <a:latin typeface="+mj-lt"/>
                <a:cs typeface="Arial" pitchFamily="34" charset="0"/>
              </a:rPr>
              <a:t>	</a:t>
            </a:r>
            <a:r>
              <a:rPr lang="nl-NL" sz="2400" dirty="0" smtClean="0">
                <a:latin typeface="+mj-lt"/>
                <a:cs typeface="Arial" pitchFamily="34" charset="0"/>
              </a:rPr>
              <a:t>		</a:t>
            </a:r>
          </a:p>
          <a:p>
            <a:pPr marL="393192" lvl="1" indent="0">
              <a:buNone/>
            </a:pPr>
            <a:endParaRPr lang="nl-NL" sz="2000" dirty="0" smtClean="0">
              <a:latin typeface="+mj-lt"/>
              <a:cs typeface="Arial" pitchFamily="34" charset="0"/>
            </a:endParaRPr>
          </a:p>
          <a:p>
            <a:pPr lvl="1"/>
            <a:endParaRPr lang="nl-NL" sz="2000" dirty="0" smtClean="0">
              <a:latin typeface="+mj-lt"/>
              <a:cs typeface="Arial" pitchFamily="34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92088"/>
          </a:xfrm>
          <a:solidFill>
            <a:srgbClr val="00B050">
              <a:alpha val="50000"/>
            </a:srgbClr>
          </a:solidFill>
        </p:spPr>
        <p:txBody>
          <a:bodyPr>
            <a:noAutofit/>
          </a:bodyPr>
          <a:lstStyle/>
          <a:p>
            <a:pPr algn="ctr"/>
            <a:r>
              <a:rPr lang="nl-NL" sz="6000" dirty="0" smtClean="0"/>
              <a:t>Lidwoorden oefenen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360364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94</Words>
  <Application>Microsoft Office PowerPoint</Application>
  <PresentationFormat>Diavoorstelling (4:3)</PresentationFormat>
  <Paragraphs>30</Paragraphs>
  <Slides>2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Lidwoorden</vt:lpstr>
      <vt:lpstr>Lidwoorden oefenen</vt:lpstr>
    </vt:vector>
  </TitlesOfParts>
  <Company>Marnix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Lidwoorden</dc:title>
  <dc:creator>Jan van Deutekom (DJ)</dc:creator>
  <cp:lastModifiedBy>Jan van Deutekom (DJ)</cp:lastModifiedBy>
  <cp:revision>4</cp:revision>
  <dcterms:created xsi:type="dcterms:W3CDTF">2014-11-05T14:39:35Z</dcterms:created>
  <dcterms:modified xsi:type="dcterms:W3CDTF">2014-11-05T15:03:39Z</dcterms:modified>
</cp:coreProperties>
</file>