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369F5-E0AC-4BF3-B84F-36143A50D275}" type="datetimeFigureOut">
              <a:rPr lang="nl-NL" smtClean="0"/>
              <a:t>25-9-2014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29681-D347-41FE-AA33-8066F41B7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53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les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les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>
                <a:solidFill>
                  <a:prstClr val="black"/>
                </a:solidFill>
              </a:rPr>
              <a:pPr/>
              <a:t>2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les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>
                <a:solidFill>
                  <a:prstClr val="black"/>
                </a:solidFill>
              </a:rPr>
              <a:pPr/>
              <a:t>3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1F4A79-8D2E-46E0-80BE-3E342B3027CD}" type="datetimeFigureOut">
              <a:rPr lang="nl-NL" smtClean="0"/>
              <a:pPr/>
              <a:t>25-9-2014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94C60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D373D-FF93-4EA1-A0BD-7D38E45D29F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73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7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4039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white"/>
                </a:solidFill>
              </a:rPr>
              <a:pPr/>
              <a:t>25-9-2014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30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white"/>
                </a:solidFill>
              </a:rPr>
              <a:pPr/>
              <a:t>25-9-2014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28351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6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white"/>
                </a:solidFill>
              </a:rPr>
              <a:pPr/>
              <a:t>25-9-2014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87578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8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871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1F4A79-8D2E-46E0-80BE-3E342B3027CD}" type="datetimeFigureOut">
              <a:rPr lang="nl-NL" smtClean="0">
                <a:solidFill>
                  <a:prstClr val="white"/>
                </a:solidFill>
              </a:rPr>
              <a:pPr/>
              <a:t>25-9-2014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8D373D-FF93-4EA1-A0BD-7D38E45D29FB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70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1F4A79-8D2E-46E0-80BE-3E342B3027CD}" type="datetimeFigureOut">
              <a:rPr lang="nl-NL" smtClean="0">
                <a:solidFill>
                  <a:prstClr val="black"/>
                </a:solidFill>
              </a:rPr>
              <a:pPr/>
              <a:t>25-9-2014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8D373D-FF93-4EA1-A0BD-7D38E45D29FB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8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6750" y="188640"/>
            <a:ext cx="8229600" cy="706090"/>
          </a:xfrm>
          <a:solidFill>
            <a:srgbClr val="FFC000">
              <a:alpha val="42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nl-NL" sz="3200" dirty="0" smtClean="0"/>
              <a:t>De persoonsvorm</a:t>
            </a:r>
            <a:endParaRPr lang="nl-NL" sz="3200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92046" y="1124744"/>
            <a:ext cx="8229600" cy="4872813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nl-NL" altLang="nl-NL" sz="2800" b="1" dirty="0">
                <a:ea typeface="Calibri" pitchFamily="34" charset="0"/>
              </a:rPr>
              <a:t>Hoe vind ik de persoonsvorm</a:t>
            </a:r>
            <a:r>
              <a:rPr lang="nl-NL" altLang="nl-NL" sz="2800" b="1" dirty="0" smtClean="0">
                <a:ea typeface="Calibri" pitchFamily="34" charset="0"/>
              </a:rPr>
              <a:t>?</a:t>
            </a:r>
          </a:p>
          <a:p>
            <a:pPr marL="109728" lvl="0" indent="0">
              <a:buNone/>
            </a:pPr>
            <a:endParaRPr lang="nl-NL" altLang="nl-NL" sz="2800" b="1" dirty="0">
              <a:ea typeface="Calibri" pitchFamily="34" charset="0"/>
            </a:endParaRPr>
          </a:p>
          <a:p>
            <a:pPr marL="109728" indent="0">
              <a:buNone/>
            </a:pPr>
            <a:r>
              <a:rPr lang="nl-NL" dirty="0" smtClean="0"/>
              <a:t>1. De zin vragend maken.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NB: Dat werkt niet bij samengestelde </a:t>
            </a:r>
            <a:r>
              <a:rPr lang="nl-NL" dirty="0" smtClean="0"/>
              <a:t>zinnen:</a:t>
            </a:r>
          </a:p>
          <a:p>
            <a:pPr marL="109728" indent="0">
              <a:buNone/>
            </a:pPr>
            <a:r>
              <a:rPr lang="nl-NL" dirty="0" smtClean="0"/>
              <a:t> </a:t>
            </a: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 </a:t>
            </a:r>
            <a:r>
              <a:rPr lang="nl-NL" i="1" dirty="0" smtClean="0"/>
              <a:t>Hij </a:t>
            </a:r>
            <a:r>
              <a:rPr lang="nl-NL" i="1" dirty="0" smtClean="0">
                <a:solidFill>
                  <a:srgbClr val="FF0000"/>
                </a:solidFill>
              </a:rPr>
              <a:t>belt</a:t>
            </a:r>
            <a:r>
              <a:rPr lang="nl-NL" i="1" dirty="0" smtClean="0"/>
              <a:t> naar zijn vriendin omdat hij haar </a:t>
            </a:r>
            <a:r>
              <a:rPr lang="nl-NL" i="1" dirty="0" smtClean="0">
                <a:solidFill>
                  <a:srgbClr val="FF0000"/>
                </a:solidFill>
              </a:rPr>
              <a:t>mist</a:t>
            </a:r>
            <a:r>
              <a:rPr lang="nl-NL" i="1" dirty="0" smtClean="0">
                <a:solidFill>
                  <a:srgbClr val="FF0000"/>
                </a:solidFill>
              </a:rPr>
              <a:t>.</a:t>
            </a:r>
            <a:r>
              <a:rPr lang="nl-NL" i="1" dirty="0" smtClean="0"/>
              <a:t> </a:t>
            </a:r>
          </a:p>
          <a:p>
            <a:pPr marL="109728" indent="0">
              <a:buNone/>
            </a:pPr>
            <a:r>
              <a:rPr lang="nl-NL" i="1" dirty="0" smtClean="0"/>
              <a:t> </a:t>
            </a:r>
            <a:r>
              <a:rPr lang="nl-NL" i="1" dirty="0" smtClean="0">
                <a:solidFill>
                  <a:srgbClr val="FF0000"/>
                </a:solidFill>
              </a:rPr>
              <a:t>Belt</a:t>
            </a:r>
            <a:r>
              <a:rPr lang="nl-NL" i="1" dirty="0" smtClean="0"/>
              <a:t> hij naar zijn vriendin omdat hij haar </a:t>
            </a:r>
            <a:r>
              <a:rPr lang="nl-NL" i="1" dirty="0" smtClean="0">
                <a:solidFill>
                  <a:srgbClr val="FF0000"/>
                </a:solidFill>
              </a:rPr>
              <a:t>mist</a:t>
            </a:r>
            <a:r>
              <a:rPr lang="nl-NL" i="1" dirty="0" smtClean="0">
                <a:solidFill>
                  <a:srgbClr val="FF0000"/>
                </a:solidFill>
              </a:rPr>
              <a:t>?</a:t>
            </a:r>
            <a:r>
              <a:rPr lang="nl-NL" i="1" dirty="0" smtClean="0"/>
              <a:t>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27951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6750" y="188640"/>
            <a:ext cx="8229600" cy="706090"/>
          </a:xfrm>
          <a:solidFill>
            <a:srgbClr val="FFC000">
              <a:alpha val="42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nl-NL" sz="3200" dirty="0" smtClean="0"/>
              <a:t>De persoonsvorm</a:t>
            </a:r>
            <a:endParaRPr lang="nl-NL" sz="3200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109728" lvl="0" indent="0">
              <a:buNone/>
            </a:pPr>
            <a:r>
              <a:rPr lang="nl-NL" altLang="nl-NL" sz="2800" b="1" dirty="0">
                <a:ea typeface="Calibri" pitchFamily="34" charset="0"/>
              </a:rPr>
              <a:t>Hoe vind ik de persoonsvorm?</a:t>
            </a:r>
          </a:p>
          <a:p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2. Verander de zin in het meervoud. (of in het enkelvoud als de zin al in meervoud </a:t>
            </a:r>
            <a:r>
              <a:rPr lang="nl-NL" dirty="0" smtClean="0"/>
              <a:t>staat) </a:t>
            </a:r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/>
              <a:t>	</a:t>
            </a:r>
            <a:r>
              <a:rPr lang="nl-NL" i="1" dirty="0" smtClean="0"/>
              <a:t>Hij </a:t>
            </a:r>
            <a:r>
              <a:rPr lang="nl-NL" i="1" dirty="0" smtClean="0">
                <a:solidFill>
                  <a:srgbClr val="FF0000"/>
                </a:solidFill>
              </a:rPr>
              <a:t>belt</a:t>
            </a:r>
            <a:r>
              <a:rPr lang="nl-NL" i="1" dirty="0" smtClean="0"/>
              <a:t> naar zijn vriendin omdat hij haar 	</a:t>
            </a:r>
            <a:r>
              <a:rPr lang="nl-NL" i="1" dirty="0" smtClean="0">
                <a:solidFill>
                  <a:srgbClr val="FF0000"/>
                </a:solidFill>
              </a:rPr>
              <a:t>mist</a:t>
            </a:r>
            <a:r>
              <a:rPr lang="nl-NL" i="1" dirty="0" smtClean="0"/>
              <a:t>. </a:t>
            </a:r>
          </a:p>
          <a:p>
            <a:pPr marL="109728" indent="0">
              <a:buNone/>
            </a:pPr>
            <a:r>
              <a:rPr lang="nl-NL" i="1" dirty="0"/>
              <a:t>	</a:t>
            </a:r>
            <a:r>
              <a:rPr lang="nl-NL" i="1" dirty="0" smtClean="0"/>
              <a:t>Zij </a:t>
            </a:r>
            <a:r>
              <a:rPr lang="nl-NL" i="1" dirty="0" smtClean="0">
                <a:solidFill>
                  <a:srgbClr val="FF0000"/>
                </a:solidFill>
              </a:rPr>
              <a:t>bellen </a:t>
            </a:r>
            <a:r>
              <a:rPr lang="nl-NL" i="1" dirty="0" smtClean="0"/>
              <a:t>naar hun vriendin omdat zij hen 	</a:t>
            </a:r>
            <a:r>
              <a:rPr lang="nl-NL" i="1" dirty="0" smtClean="0">
                <a:solidFill>
                  <a:srgbClr val="FF0000"/>
                </a:solidFill>
              </a:rPr>
              <a:t>missen</a:t>
            </a:r>
            <a:r>
              <a:rPr lang="nl-NL" i="1" dirty="0" smtClean="0"/>
              <a:t>.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22053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56750" y="188640"/>
            <a:ext cx="8229600" cy="706090"/>
          </a:xfrm>
          <a:solidFill>
            <a:srgbClr val="FFC000">
              <a:alpha val="42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nl-NL" sz="3200" dirty="0" smtClean="0"/>
              <a:t>De persoonsvorm</a:t>
            </a:r>
            <a:endParaRPr lang="nl-NL" sz="3200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92046" y="1052736"/>
            <a:ext cx="8229600" cy="4944821"/>
          </a:xfrm>
        </p:spPr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nl-NL" altLang="nl-NL" sz="2800" b="1" dirty="0">
                <a:ea typeface="Calibri" pitchFamily="34" charset="0"/>
              </a:rPr>
              <a:t>Hoe vind ik de persoonsvorm</a:t>
            </a:r>
            <a:r>
              <a:rPr lang="nl-NL" altLang="nl-NL" sz="2800" b="1" dirty="0" smtClean="0">
                <a:ea typeface="Calibri" pitchFamily="34" charset="0"/>
              </a:rPr>
              <a:t>?</a:t>
            </a:r>
          </a:p>
          <a:p>
            <a:pPr marL="109728" lvl="0" indent="0">
              <a:buNone/>
            </a:pPr>
            <a:endParaRPr lang="nl-NL" altLang="nl-NL" sz="2800" b="1" dirty="0" smtClean="0">
              <a:ea typeface="Calibri" pitchFamily="34" charset="0"/>
            </a:endParaRPr>
          </a:p>
          <a:p>
            <a:pPr marL="109728" indent="0">
              <a:buNone/>
            </a:pPr>
            <a:r>
              <a:rPr lang="nl-NL" dirty="0" smtClean="0"/>
              <a:t>3. Zet de zin in de verleden tijd. (of in de tegenwoordige tijd als de zin al in de verleden tijd </a:t>
            </a:r>
            <a:r>
              <a:rPr lang="nl-NL" dirty="0" smtClean="0"/>
              <a:t>staat) 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/>
              <a:t>	</a:t>
            </a:r>
            <a:r>
              <a:rPr lang="nl-NL" dirty="0" smtClean="0"/>
              <a:t>Hij </a:t>
            </a:r>
            <a:r>
              <a:rPr lang="nl-NL" dirty="0" smtClean="0">
                <a:solidFill>
                  <a:srgbClr val="FF0000"/>
                </a:solidFill>
              </a:rPr>
              <a:t>belt</a:t>
            </a:r>
            <a:r>
              <a:rPr lang="nl-NL" dirty="0" smtClean="0"/>
              <a:t> naar zijn vriendin omdat hij haar 	</a:t>
            </a:r>
            <a:r>
              <a:rPr lang="nl-NL" dirty="0" smtClean="0">
                <a:solidFill>
                  <a:srgbClr val="FF0000"/>
                </a:solidFill>
              </a:rPr>
              <a:t>mist</a:t>
            </a:r>
            <a:r>
              <a:rPr lang="nl-NL" dirty="0" smtClean="0"/>
              <a:t>. </a:t>
            </a:r>
          </a:p>
          <a:p>
            <a:pPr marL="109728" indent="0">
              <a:buNone/>
            </a:pPr>
            <a:r>
              <a:rPr lang="nl-NL" dirty="0"/>
              <a:t>	</a:t>
            </a:r>
            <a:r>
              <a:rPr lang="nl-NL" dirty="0" smtClean="0"/>
              <a:t>Hij </a:t>
            </a:r>
            <a:r>
              <a:rPr lang="nl-NL" dirty="0" smtClean="0">
                <a:solidFill>
                  <a:srgbClr val="FF0000"/>
                </a:solidFill>
              </a:rPr>
              <a:t>belde </a:t>
            </a:r>
            <a:r>
              <a:rPr lang="nl-NL" dirty="0" smtClean="0"/>
              <a:t>naar zijn vriendin omdat hij haar 	</a:t>
            </a:r>
            <a:r>
              <a:rPr lang="nl-NL" dirty="0" smtClean="0">
                <a:solidFill>
                  <a:srgbClr val="FF0000"/>
                </a:solidFill>
              </a:rPr>
              <a:t>miste</a:t>
            </a:r>
            <a:r>
              <a:rPr lang="nl-NL" dirty="0" smtClean="0"/>
              <a:t>. 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 smtClean="0"/>
              <a:t>Maak oefening 1: Het vinden van de persoonsvorm.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16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120</Words>
  <Application>Microsoft Office PowerPoint</Application>
  <PresentationFormat>Diavoorstelling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Concours</vt:lpstr>
      <vt:lpstr>De persoonsvorm</vt:lpstr>
      <vt:lpstr>De persoonsvorm</vt:lpstr>
      <vt:lpstr>De persoonsvorm</vt:lpstr>
    </vt:vector>
  </TitlesOfParts>
  <Company>Marnix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Inhoud Grammatica 1</dc:title>
  <dc:creator>Jan van Deutekom (DJ)</dc:creator>
  <cp:lastModifiedBy>Jan van Deutekom (DJ)</cp:lastModifiedBy>
  <cp:revision>10</cp:revision>
  <dcterms:created xsi:type="dcterms:W3CDTF">2014-09-22T22:07:08Z</dcterms:created>
  <dcterms:modified xsi:type="dcterms:W3CDTF">2014-09-25T10:05:11Z</dcterms:modified>
</cp:coreProperties>
</file>