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75" r:id="rId6"/>
    <p:sldId id="268" r:id="rId7"/>
    <p:sldId id="269" r:id="rId8"/>
    <p:sldId id="270" r:id="rId9"/>
    <p:sldId id="271" r:id="rId10"/>
    <p:sldId id="27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FC71F-5DED-497E-B923-6E92629D858B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58BE9-CF7E-4F94-97E1-17D760BB0B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0947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97F2B7-CD74-4791-BDBB-24DDBC65ADEA}" type="slidenum">
              <a:rPr lang="nl-NL"/>
              <a:pPr/>
              <a:t>5</a:t>
            </a:fld>
            <a:endParaRPr lang="nl-NL"/>
          </a:p>
        </p:txBody>
      </p:sp>
      <p:sp>
        <p:nvSpPr>
          <p:cNvPr id="5560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3565" tIns="46015" rIns="93565" bIns="46015"/>
          <a:lstStyle/>
          <a:p>
            <a:pPr defTabSz="841375"/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C685A84-C03A-4E42-9DD9-E7B8E46E40A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185085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CF86FD-687E-4150-8967-923A2037A471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1043" y="836712"/>
            <a:ext cx="7851648" cy="1828800"/>
          </a:xfrm>
        </p:spPr>
        <p:txBody>
          <a:bodyPr/>
          <a:lstStyle/>
          <a:p>
            <a:r>
              <a:rPr lang="nl-NL" dirty="0" smtClean="0"/>
              <a:t>Spuitdoppen en druppelvorming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079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44D80-169D-48DA-A8E4-0FEE19C95DD1}" type="slidenum">
              <a:rPr lang="nl-NL"/>
              <a:pPr/>
              <a:t>10</a:t>
            </a:fld>
            <a:endParaRPr lang="nl-NL"/>
          </a:p>
        </p:txBody>
      </p:sp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De dopcodering</a:t>
            </a:r>
          </a:p>
        </p:txBody>
      </p:sp>
      <p:grpSp>
        <p:nvGrpSpPr>
          <p:cNvPr id="543747" name="Group 3"/>
          <p:cNvGrpSpPr>
            <a:grpSpLocks/>
          </p:cNvGrpSpPr>
          <p:nvPr/>
        </p:nvGrpSpPr>
        <p:grpSpPr bwMode="auto">
          <a:xfrm>
            <a:off x="3375025" y="1895475"/>
            <a:ext cx="2181225" cy="2089150"/>
            <a:chOff x="1632" y="1887"/>
            <a:chExt cx="1207" cy="1239"/>
          </a:xfrm>
        </p:grpSpPr>
        <p:sp>
          <p:nvSpPr>
            <p:cNvPr id="543748" name="Oval 4"/>
            <p:cNvSpPr>
              <a:spLocks noChangeArrowheads="1"/>
            </p:cNvSpPr>
            <p:nvPr/>
          </p:nvSpPr>
          <p:spPr bwMode="auto">
            <a:xfrm>
              <a:off x="1632" y="1887"/>
              <a:ext cx="1207" cy="1239"/>
            </a:xfrm>
            <a:prstGeom prst="ellipse">
              <a:avLst/>
            </a:prstGeom>
            <a:solidFill>
              <a:srgbClr val="FF00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grpSp>
          <p:nvGrpSpPr>
            <p:cNvPr id="543749" name="Group 5"/>
            <p:cNvGrpSpPr>
              <a:grpSpLocks/>
            </p:cNvGrpSpPr>
            <p:nvPr/>
          </p:nvGrpSpPr>
          <p:grpSpPr bwMode="auto">
            <a:xfrm>
              <a:off x="1768" y="2027"/>
              <a:ext cx="935" cy="960"/>
              <a:chOff x="1768" y="2027"/>
              <a:chExt cx="935" cy="960"/>
            </a:xfrm>
          </p:grpSpPr>
          <p:sp>
            <p:nvSpPr>
              <p:cNvPr id="543750" name="Oval 6"/>
              <p:cNvSpPr>
                <a:spLocks noChangeArrowheads="1"/>
              </p:cNvSpPr>
              <p:nvPr/>
            </p:nvSpPr>
            <p:spPr bwMode="auto">
              <a:xfrm>
                <a:off x="2131" y="2400"/>
                <a:ext cx="209" cy="214"/>
              </a:xfrm>
              <a:prstGeom prst="ellipse">
                <a:avLst/>
              </a:prstGeom>
              <a:solidFill>
                <a:srgbClr val="FF00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43751" name="Oval 7"/>
              <p:cNvSpPr>
                <a:spLocks noChangeArrowheads="1"/>
              </p:cNvSpPr>
              <p:nvPr/>
            </p:nvSpPr>
            <p:spPr bwMode="auto">
              <a:xfrm>
                <a:off x="1768" y="2027"/>
                <a:ext cx="935" cy="960"/>
              </a:xfrm>
              <a:prstGeom prst="ellipse">
                <a:avLst/>
              </a:prstGeom>
              <a:solidFill>
                <a:srgbClr val="FF00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43752" name="Oval 8"/>
              <p:cNvSpPr>
                <a:spLocks noChangeArrowheads="1"/>
              </p:cNvSpPr>
              <p:nvPr/>
            </p:nvSpPr>
            <p:spPr bwMode="auto">
              <a:xfrm>
                <a:off x="2036" y="2302"/>
                <a:ext cx="399" cy="409"/>
              </a:xfrm>
              <a:prstGeom prst="ellipse">
                <a:avLst/>
              </a:prstGeom>
              <a:solidFill>
                <a:srgbClr val="FF00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43753" name="Oval 9"/>
              <p:cNvSpPr>
                <a:spLocks noChangeArrowheads="1"/>
              </p:cNvSpPr>
              <p:nvPr/>
            </p:nvSpPr>
            <p:spPr bwMode="auto">
              <a:xfrm>
                <a:off x="2138" y="2475"/>
                <a:ext cx="195" cy="63"/>
              </a:xfrm>
              <a:prstGeom prst="ellipse">
                <a:avLst/>
              </a:prstGeom>
              <a:solidFill>
                <a:srgbClr val="FF00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43754" name="AutoShape 10"/>
              <p:cNvSpPr>
                <a:spLocks noChangeArrowheads="1"/>
              </p:cNvSpPr>
              <p:nvPr/>
            </p:nvSpPr>
            <p:spPr bwMode="auto">
              <a:xfrm>
                <a:off x="1903" y="2164"/>
                <a:ext cx="665" cy="200"/>
              </a:xfrm>
              <a:prstGeom prst="roundRect">
                <a:avLst>
                  <a:gd name="adj" fmla="val 12495"/>
                </a:avLst>
              </a:prstGeom>
              <a:solidFill>
                <a:srgbClr val="FF00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43755" name="Line 11"/>
              <p:cNvSpPr>
                <a:spLocks noChangeShapeType="1"/>
              </p:cNvSpPr>
              <p:nvPr/>
            </p:nvSpPr>
            <p:spPr bwMode="auto">
              <a:xfrm flipH="1">
                <a:off x="1780" y="2368"/>
                <a:ext cx="91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43756" name="AutoShape 12"/>
              <p:cNvSpPr>
                <a:spLocks noChangeArrowheads="1"/>
              </p:cNvSpPr>
              <p:nvPr/>
            </p:nvSpPr>
            <p:spPr bwMode="auto">
              <a:xfrm>
                <a:off x="1903" y="2649"/>
                <a:ext cx="665" cy="199"/>
              </a:xfrm>
              <a:prstGeom prst="roundRect">
                <a:avLst>
                  <a:gd name="adj" fmla="val 12495"/>
                </a:avLst>
              </a:prstGeom>
              <a:solidFill>
                <a:srgbClr val="FF00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7950" tIns="53975" rIns="107950" bIns="53975" anchor="ctr"/>
              <a:lstStyle/>
              <a:p>
                <a:pPr algn="ctr" defTabSz="1263650" eaLnBrk="0" hangingPunct="0"/>
                <a:r>
                  <a:rPr lang="nl-NL" sz="1500">
                    <a:latin typeface="Times New Roman" pitchFamily="18" charset="0"/>
                  </a:rPr>
                  <a:t>11004 VK</a:t>
                </a:r>
              </a:p>
            </p:txBody>
          </p:sp>
          <p:sp>
            <p:nvSpPr>
              <p:cNvPr id="543757" name="Line 13"/>
              <p:cNvSpPr>
                <a:spLocks noChangeShapeType="1"/>
              </p:cNvSpPr>
              <p:nvPr/>
            </p:nvSpPr>
            <p:spPr bwMode="auto">
              <a:xfrm flipH="1">
                <a:off x="1780" y="2645"/>
                <a:ext cx="91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43758" name="Line 14"/>
              <p:cNvSpPr>
                <a:spLocks noChangeShapeType="1"/>
              </p:cNvSpPr>
              <p:nvPr/>
            </p:nvSpPr>
            <p:spPr bwMode="auto">
              <a:xfrm flipH="1">
                <a:off x="1905" y="2160"/>
                <a:ext cx="66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43759" name="Rectangle 15"/>
              <p:cNvSpPr>
                <a:spLocks noChangeArrowheads="1"/>
              </p:cNvSpPr>
              <p:nvPr/>
            </p:nvSpPr>
            <p:spPr bwMode="auto">
              <a:xfrm>
                <a:off x="1776" y="2146"/>
                <a:ext cx="909" cy="226"/>
              </a:xfrm>
              <a:prstGeom prst="rect">
                <a:avLst/>
              </a:prstGeom>
              <a:solidFill>
                <a:srgbClr val="FF00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39700" tIns="69850" rIns="139700" bIns="69850">
                <a:spAutoFit/>
              </a:bodyPr>
              <a:lstStyle/>
              <a:p>
                <a:pPr defTabSz="2154238" eaLnBrk="0" hangingPunct="0"/>
                <a:r>
                  <a:rPr lang="nl-NL" sz="1500">
                    <a:solidFill>
                      <a:schemeClr val="bg1"/>
                    </a:solidFill>
                    <a:latin typeface="Times New Roman" pitchFamily="18" charset="0"/>
                  </a:rPr>
                  <a:t>   </a:t>
                </a:r>
                <a:r>
                  <a:rPr lang="nl-NL" sz="1500">
                    <a:latin typeface="Times New Roman" pitchFamily="18" charset="0"/>
                  </a:rPr>
                  <a:t>XR TEEJET</a:t>
                </a:r>
                <a:r>
                  <a:rPr lang="nl-NL" sz="1500">
                    <a:solidFill>
                      <a:schemeClr val="bg1"/>
                    </a:solidFill>
                    <a:latin typeface="Times New Roman" pitchFamily="18" charset="0"/>
                  </a:rPr>
                  <a:t>      </a:t>
                </a:r>
              </a:p>
            </p:txBody>
          </p:sp>
          <p:sp>
            <p:nvSpPr>
              <p:cNvPr id="543760" name="Line 16"/>
              <p:cNvSpPr>
                <a:spLocks noChangeShapeType="1"/>
              </p:cNvSpPr>
              <p:nvPr/>
            </p:nvSpPr>
            <p:spPr bwMode="auto">
              <a:xfrm flipH="1">
                <a:off x="1905" y="2852"/>
                <a:ext cx="66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43761" name="Line 17"/>
              <p:cNvSpPr>
                <a:spLocks noChangeShapeType="1"/>
              </p:cNvSpPr>
              <p:nvPr/>
            </p:nvSpPr>
            <p:spPr bwMode="auto">
              <a:xfrm>
                <a:off x="2036" y="2507"/>
                <a:ext cx="39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sp>
        <p:nvSpPr>
          <p:cNvPr id="543762" name="Rectangle 18"/>
          <p:cNvSpPr>
            <a:spLocks noChangeArrowheads="1"/>
          </p:cNvSpPr>
          <p:nvPr/>
        </p:nvSpPr>
        <p:spPr bwMode="auto">
          <a:xfrm>
            <a:off x="1139825" y="1374775"/>
            <a:ext cx="955675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pPr defTabSz="1731963" eaLnBrk="0" hangingPunct="0"/>
            <a:r>
              <a:rPr lang="nl-NL" sz="2600" b="1"/>
              <a:t>XR</a:t>
            </a:r>
          </a:p>
        </p:txBody>
      </p:sp>
      <p:sp>
        <p:nvSpPr>
          <p:cNvPr id="543763" name="Rectangle 19"/>
          <p:cNvSpPr>
            <a:spLocks noChangeArrowheads="1"/>
          </p:cNvSpPr>
          <p:nvPr/>
        </p:nvSpPr>
        <p:spPr bwMode="auto">
          <a:xfrm>
            <a:off x="1152525" y="4340225"/>
            <a:ext cx="2328863" cy="133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588" tIns="65088" rIns="128588" bIns="65088">
            <a:spAutoFit/>
          </a:bodyPr>
          <a:lstStyle/>
          <a:p>
            <a:pPr defTabSz="1731963" eaLnBrk="0" hangingPunct="0"/>
            <a:r>
              <a:rPr lang="nl-NL" sz="2600" b="1"/>
              <a:t>04</a:t>
            </a:r>
          </a:p>
          <a:p>
            <a:pPr defTabSz="1731963" eaLnBrk="0" hangingPunct="0"/>
            <a:r>
              <a:rPr lang="nl-NL" b="1"/>
              <a:t>dopafgifte</a:t>
            </a:r>
          </a:p>
          <a:p>
            <a:pPr defTabSz="1731963" eaLnBrk="0" hangingPunct="0"/>
            <a:r>
              <a:rPr lang="nl-NL" b="1"/>
              <a:t>0,4 US Gallon</a:t>
            </a:r>
          </a:p>
          <a:p>
            <a:pPr defTabSz="1731963" eaLnBrk="0" hangingPunct="0"/>
            <a:r>
              <a:rPr lang="nl-NL" sz="1600" b="1"/>
              <a:t>per minuut bij 2,8 bar</a:t>
            </a:r>
          </a:p>
        </p:txBody>
      </p:sp>
      <p:sp>
        <p:nvSpPr>
          <p:cNvPr id="543764" name="Rectangle 20"/>
          <p:cNvSpPr>
            <a:spLocks noChangeArrowheads="1"/>
          </p:cNvSpPr>
          <p:nvPr/>
        </p:nvSpPr>
        <p:spPr bwMode="auto">
          <a:xfrm>
            <a:off x="6356350" y="1374775"/>
            <a:ext cx="1924050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588" tIns="65088" rIns="128588" bIns="65088">
            <a:spAutoFit/>
          </a:bodyPr>
          <a:lstStyle/>
          <a:p>
            <a:pPr defTabSz="1731963" eaLnBrk="0" hangingPunct="0"/>
            <a:r>
              <a:rPr lang="nl-NL" sz="2600" b="1" i="1"/>
              <a:t>merknaam</a:t>
            </a:r>
          </a:p>
        </p:txBody>
      </p:sp>
      <p:sp>
        <p:nvSpPr>
          <p:cNvPr id="543765" name="Line 21"/>
          <p:cNvSpPr>
            <a:spLocks noChangeShapeType="1"/>
          </p:cNvSpPr>
          <p:nvPr/>
        </p:nvSpPr>
        <p:spPr bwMode="auto">
          <a:xfrm>
            <a:off x="4786313" y="3435350"/>
            <a:ext cx="430212" cy="13303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766" name="Rectangle 22"/>
          <p:cNvSpPr>
            <a:spLocks noChangeArrowheads="1"/>
          </p:cNvSpPr>
          <p:nvPr/>
        </p:nvSpPr>
        <p:spPr bwMode="auto">
          <a:xfrm>
            <a:off x="7000875" y="2995613"/>
            <a:ext cx="527050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pPr defTabSz="1731963" eaLnBrk="0" hangingPunct="0"/>
            <a:r>
              <a:rPr lang="nl-NL" sz="2600" b="1"/>
              <a:t>K</a:t>
            </a:r>
          </a:p>
        </p:txBody>
      </p:sp>
      <p:sp>
        <p:nvSpPr>
          <p:cNvPr id="543767" name="Line 23"/>
          <p:cNvSpPr>
            <a:spLocks noChangeShapeType="1"/>
          </p:cNvSpPr>
          <p:nvPr/>
        </p:nvSpPr>
        <p:spPr bwMode="auto">
          <a:xfrm flipH="1">
            <a:off x="2287588" y="3436938"/>
            <a:ext cx="2182812" cy="909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768" name="Line 24"/>
          <p:cNvSpPr>
            <a:spLocks noChangeShapeType="1"/>
          </p:cNvSpPr>
          <p:nvPr/>
        </p:nvSpPr>
        <p:spPr bwMode="auto">
          <a:xfrm>
            <a:off x="2047875" y="3297238"/>
            <a:ext cx="1843088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769" name="Line 25"/>
          <p:cNvSpPr>
            <a:spLocks noChangeShapeType="1"/>
          </p:cNvSpPr>
          <p:nvPr/>
        </p:nvSpPr>
        <p:spPr bwMode="auto">
          <a:xfrm flipV="1">
            <a:off x="5140325" y="1731963"/>
            <a:ext cx="1214438" cy="819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770" name="Rectangle 26"/>
          <p:cNvSpPr>
            <a:spLocks noChangeArrowheads="1"/>
          </p:cNvSpPr>
          <p:nvPr/>
        </p:nvSpPr>
        <p:spPr bwMode="auto">
          <a:xfrm>
            <a:off x="1143000" y="1935163"/>
            <a:ext cx="1219200" cy="417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pPr defTabSz="1731963" eaLnBrk="0" hangingPunct="0"/>
            <a:r>
              <a:rPr lang="nl-NL" b="1"/>
              <a:t>Doptype</a:t>
            </a:r>
            <a:endParaRPr lang="nl-NL" sz="1600" b="1"/>
          </a:p>
        </p:txBody>
      </p:sp>
      <p:sp>
        <p:nvSpPr>
          <p:cNvPr id="543771" name="Rectangle 27"/>
          <p:cNvSpPr>
            <a:spLocks noChangeArrowheads="1"/>
          </p:cNvSpPr>
          <p:nvPr/>
        </p:nvSpPr>
        <p:spPr bwMode="auto">
          <a:xfrm>
            <a:off x="1139825" y="3014663"/>
            <a:ext cx="822325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588" tIns="65088" rIns="128588" bIns="65088">
            <a:spAutoFit/>
          </a:bodyPr>
          <a:lstStyle/>
          <a:p>
            <a:pPr defTabSz="1731963" eaLnBrk="0" hangingPunct="0"/>
            <a:r>
              <a:rPr lang="nl-NL" sz="2600" b="1"/>
              <a:t>110</a:t>
            </a:r>
          </a:p>
        </p:txBody>
      </p:sp>
      <p:sp>
        <p:nvSpPr>
          <p:cNvPr id="543772" name="Rectangle 28"/>
          <p:cNvSpPr>
            <a:spLocks noChangeArrowheads="1"/>
          </p:cNvSpPr>
          <p:nvPr/>
        </p:nvSpPr>
        <p:spPr bwMode="auto">
          <a:xfrm>
            <a:off x="1143000" y="3560763"/>
            <a:ext cx="1341438" cy="417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pPr defTabSz="1731963" eaLnBrk="0" hangingPunct="0"/>
            <a:r>
              <a:rPr lang="nl-NL" b="1"/>
              <a:t>tophoek</a:t>
            </a:r>
            <a:endParaRPr lang="nl-NL" sz="1600" b="1"/>
          </a:p>
        </p:txBody>
      </p:sp>
      <p:sp>
        <p:nvSpPr>
          <p:cNvPr id="543773" name="Rectangle 29"/>
          <p:cNvSpPr>
            <a:spLocks noChangeArrowheads="1"/>
          </p:cNvSpPr>
          <p:nvPr/>
        </p:nvSpPr>
        <p:spPr bwMode="auto">
          <a:xfrm>
            <a:off x="6300788" y="3521075"/>
            <a:ext cx="2571750" cy="1241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pPr defTabSz="1731963" eaLnBrk="0" hangingPunct="0"/>
            <a:r>
              <a:rPr lang="nl-NL" b="1"/>
              <a:t>      materiaal</a:t>
            </a:r>
          </a:p>
          <a:p>
            <a:pPr defTabSz="1731963" eaLnBrk="0" hangingPunct="0"/>
            <a:r>
              <a:rPr lang="nl-NL" b="1"/>
              <a:t>      K = keramiek</a:t>
            </a:r>
          </a:p>
          <a:p>
            <a:pPr defTabSz="1731963" eaLnBrk="0" hangingPunct="0"/>
            <a:r>
              <a:rPr lang="nl-NL" b="1"/>
              <a:t>      P = kunststof</a:t>
            </a:r>
          </a:p>
          <a:p>
            <a:pPr defTabSz="1731963" eaLnBrk="0" hangingPunct="0"/>
            <a:r>
              <a:rPr lang="nl-NL" b="1"/>
              <a:t>      S = roestvrijstaal</a:t>
            </a:r>
            <a:endParaRPr lang="nl-NL" sz="1600" b="1"/>
          </a:p>
        </p:txBody>
      </p:sp>
      <p:sp>
        <p:nvSpPr>
          <p:cNvPr id="543774" name="Line 30"/>
          <p:cNvSpPr>
            <a:spLocks noChangeShapeType="1"/>
          </p:cNvSpPr>
          <p:nvPr/>
        </p:nvSpPr>
        <p:spPr bwMode="auto">
          <a:xfrm>
            <a:off x="2092325" y="1755775"/>
            <a:ext cx="1582738" cy="7191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grpSp>
        <p:nvGrpSpPr>
          <p:cNvPr id="543775" name="Group 31"/>
          <p:cNvGrpSpPr>
            <a:grpSpLocks/>
          </p:cNvGrpSpPr>
          <p:nvPr/>
        </p:nvGrpSpPr>
        <p:grpSpPr bwMode="auto">
          <a:xfrm>
            <a:off x="4949825" y="4624388"/>
            <a:ext cx="2630488" cy="1227137"/>
            <a:chOff x="3106" y="2913"/>
            <a:chExt cx="1657" cy="773"/>
          </a:xfrm>
        </p:grpSpPr>
        <p:sp>
          <p:nvSpPr>
            <p:cNvPr id="543776" name="Rectangle 32"/>
            <p:cNvSpPr>
              <a:spLocks noChangeArrowheads="1"/>
            </p:cNvSpPr>
            <p:nvPr/>
          </p:nvSpPr>
          <p:spPr bwMode="auto">
            <a:xfrm>
              <a:off x="3106" y="2913"/>
              <a:ext cx="372" cy="3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28588" tIns="65088" rIns="128588" bIns="65088">
              <a:spAutoFit/>
            </a:bodyPr>
            <a:lstStyle/>
            <a:p>
              <a:pPr defTabSz="1731963" eaLnBrk="0" hangingPunct="0"/>
              <a:r>
                <a:rPr lang="nl-NL" sz="2600" b="1">
                  <a:latin typeface="Times New Roman" pitchFamily="18" charset="0"/>
                </a:rPr>
                <a:t> </a:t>
              </a:r>
              <a:r>
                <a:rPr lang="nl-NL" sz="2600" b="1"/>
                <a:t>V</a:t>
              </a:r>
            </a:p>
          </p:txBody>
        </p:sp>
        <p:sp>
          <p:nvSpPr>
            <p:cNvPr id="543777" name="Rectangle 33"/>
            <p:cNvSpPr>
              <a:spLocks noChangeArrowheads="1"/>
            </p:cNvSpPr>
            <p:nvPr/>
          </p:nvSpPr>
          <p:spPr bwMode="auto">
            <a:xfrm>
              <a:off x="3181" y="3250"/>
              <a:ext cx="1582" cy="4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28588" tIns="65088" rIns="128588" bIns="65088">
              <a:spAutoFit/>
            </a:bodyPr>
            <a:lstStyle/>
            <a:p>
              <a:pPr defTabSz="1731963" eaLnBrk="0" hangingPunct="0"/>
              <a:r>
                <a:rPr lang="nl-NL" b="1"/>
                <a:t>VisiFlo</a:t>
              </a:r>
              <a:r>
                <a:rPr lang="nl-NL" b="1" baseline="30000"/>
                <a:t>®</a:t>
              </a:r>
              <a:r>
                <a:rPr lang="nl-NL" b="1"/>
                <a:t> kleurcodering</a:t>
              </a:r>
              <a:endParaRPr lang="nl-NL" sz="1600" b="1"/>
            </a:p>
          </p:txBody>
        </p:sp>
      </p:grpSp>
      <p:sp>
        <p:nvSpPr>
          <p:cNvPr id="543778" name="Line 34"/>
          <p:cNvSpPr>
            <a:spLocks noChangeShapeType="1"/>
          </p:cNvSpPr>
          <p:nvPr/>
        </p:nvSpPr>
        <p:spPr bwMode="auto">
          <a:xfrm>
            <a:off x="5086350" y="3297238"/>
            <a:ext cx="1792288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grpSp>
        <p:nvGrpSpPr>
          <p:cNvPr id="543779" name="Group 35"/>
          <p:cNvGrpSpPr>
            <a:grpSpLocks/>
          </p:cNvGrpSpPr>
          <p:nvPr/>
        </p:nvGrpSpPr>
        <p:grpSpPr bwMode="auto">
          <a:xfrm>
            <a:off x="2203450" y="5891213"/>
            <a:ext cx="4376738" cy="673100"/>
            <a:chOff x="1388" y="3711"/>
            <a:chExt cx="2757" cy="424"/>
          </a:xfrm>
        </p:grpSpPr>
        <p:sp>
          <p:nvSpPr>
            <p:cNvPr id="543780" name="Rectangle 36"/>
            <p:cNvSpPr>
              <a:spLocks noChangeArrowheads="1"/>
            </p:cNvSpPr>
            <p:nvPr/>
          </p:nvSpPr>
          <p:spPr bwMode="auto">
            <a:xfrm>
              <a:off x="1399" y="3711"/>
              <a:ext cx="350" cy="424"/>
            </a:xfrm>
            <a:prstGeom prst="rect">
              <a:avLst/>
            </a:prstGeom>
            <a:solidFill>
              <a:srgbClr val="FD800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43781" name="Rectangle 37"/>
            <p:cNvSpPr>
              <a:spLocks noChangeArrowheads="1"/>
            </p:cNvSpPr>
            <p:nvPr/>
          </p:nvSpPr>
          <p:spPr bwMode="auto">
            <a:xfrm>
              <a:off x="1721" y="3711"/>
              <a:ext cx="350" cy="424"/>
            </a:xfrm>
            <a:prstGeom prst="rect">
              <a:avLst/>
            </a:prstGeom>
            <a:solidFill>
              <a:srgbClr val="037C0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43782" name="Rectangle 38"/>
            <p:cNvSpPr>
              <a:spLocks noChangeArrowheads="1"/>
            </p:cNvSpPr>
            <p:nvPr/>
          </p:nvSpPr>
          <p:spPr bwMode="auto">
            <a:xfrm>
              <a:off x="2078" y="3711"/>
              <a:ext cx="350" cy="424"/>
            </a:xfrm>
            <a:prstGeom prst="rect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43783" name="Rectangle 39"/>
            <p:cNvSpPr>
              <a:spLocks noChangeArrowheads="1"/>
            </p:cNvSpPr>
            <p:nvPr/>
          </p:nvSpPr>
          <p:spPr bwMode="auto">
            <a:xfrm>
              <a:off x="2436" y="3711"/>
              <a:ext cx="350" cy="424"/>
            </a:xfrm>
            <a:prstGeom prst="rect">
              <a:avLst/>
            </a:prstGeom>
            <a:solidFill>
              <a:srgbClr val="02008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43784" name="Rectangle 40"/>
            <p:cNvSpPr>
              <a:spLocks noChangeArrowheads="1"/>
            </p:cNvSpPr>
            <p:nvPr/>
          </p:nvSpPr>
          <p:spPr bwMode="auto">
            <a:xfrm>
              <a:off x="2782" y="3711"/>
              <a:ext cx="326" cy="424"/>
            </a:xfrm>
            <a:prstGeom prst="rect">
              <a:avLst/>
            </a:prstGeom>
            <a:solidFill>
              <a:srgbClr val="FF00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43785" name="Rectangle 41"/>
            <p:cNvSpPr>
              <a:spLocks noChangeArrowheads="1"/>
            </p:cNvSpPr>
            <p:nvPr/>
          </p:nvSpPr>
          <p:spPr bwMode="auto">
            <a:xfrm>
              <a:off x="3116" y="3711"/>
              <a:ext cx="350" cy="424"/>
            </a:xfrm>
            <a:prstGeom prst="rect">
              <a:avLst/>
            </a:prstGeom>
            <a:solidFill>
              <a:srgbClr val="7144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43786" name="Rectangle 42"/>
            <p:cNvSpPr>
              <a:spLocks noChangeArrowheads="1"/>
            </p:cNvSpPr>
            <p:nvPr/>
          </p:nvSpPr>
          <p:spPr bwMode="auto">
            <a:xfrm>
              <a:off x="3474" y="3711"/>
              <a:ext cx="349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43787" name="Rectangle 43"/>
            <p:cNvSpPr>
              <a:spLocks noChangeArrowheads="1"/>
            </p:cNvSpPr>
            <p:nvPr/>
          </p:nvSpPr>
          <p:spPr bwMode="auto">
            <a:xfrm>
              <a:off x="3831" y="3711"/>
              <a:ext cx="314" cy="42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43788" name="Rectangle 44"/>
            <p:cNvSpPr>
              <a:spLocks noChangeArrowheads="1"/>
            </p:cNvSpPr>
            <p:nvPr/>
          </p:nvSpPr>
          <p:spPr bwMode="auto">
            <a:xfrm>
              <a:off x="1388" y="3791"/>
              <a:ext cx="2727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defTabSz="762000" eaLnBrk="0" hangingPunct="0"/>
              <a:r>
                <a:rPr lang="nl-NL" sz="2000"/>
                <a:t>01   015   </a:t>
              </a:r>
              <a:r>
                <a:rPr lang="nl-NL" sz="2000">
                  <a:solidFill>
                    <a:srgbClr val="003300"/>
                  </a:solidFill>
                </a:rPr>
                <a:t>02</a:t>
              </a:r>
              <a:r>
                <a:rPr lang="nl-NL" sz="2000">
                  <a:solidFill>
                    <a:srgbClr val="FF9900"/>
                  </a:solidFill>
                </a:rPr>
                <a:t> </a:t>
              </a:r>
              <a:r>
                <a:rPr lang="nl-NL" sz="2000"/>
                <a:t>   03    </a:t>
              </a:r>
              <a:r>
                <a:rPr lang="nl-NL" sz="2000">
                  <a:solidFill>
                    <a:srgbClr val="003300"/>
                  </a:solidFill>
                </a:rPr>
                <a:t>04</a:t>
              </a:r>
              <a:r>
                <a:rPr lang="nl-NL" sz="2000"/>
                <a:t>    05    06  </a:t>
              </a:r>
              <a:r>
                <a:rPr lang="nl-NL" sz="2000">
                  <a:solidFill>
                    <a:srgbClr val="003300"/>
                  </a:solidFill>
                </a:rPr>
                <a:t> 08</a:t>
              </a:r>
              <a:endParaRPr lang="nl-NL" sz="2000"/>
            </a:p>
          </p:txBody>
        </p:sp>
      </p:grpSp>
      <p:pic>
        <p:nvPicPr>
          <p:cNvPr id="543789" name="Picture 45" descr="aocoos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100138" cy="982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767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851648" cy="1828800"/>
          </a:xfrm>
        </p:spPr>
        <p:txBody>
          <a:bodyPr/>
          <a:lstStyle/>
          <a:p>
            <a:r>
              <a:rPr lang="nl-NL" dirty="0" smtClean="0"/>
              <a:t>Druppelgrootte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3068960"/>
            <a:ext cx="7854696" cy="3629464"/>
          </a:xfrm>
        </p:spPr>
        <p:txBody>
          <a:bodyPr>
            <a:normAutofit/>
          </a:bodyPr>
          <a:lstStyle/>
          <a:p>
            <a:pPr algn="l"/>
            <a:r>
              <a:rPr lang="nl-NL" dirty="0" smtClean="0"/>
              <a:t>Is afhankelijk van:</a:t>
            </a:r>
          </a:p>
          <a:p>
            <a:pPr marL="457200" indent="-457200" algn="l">
              <a:buFontTx/>
              <a:buChar char="-"/>
            </a:pPr>
            <a:r>
              <a:rPr lang="nl-NL" dirty="0" smtClean="0"/>
              <a:t>Doel van de bespuitingen</a:t>
            </a:r>
          </a:p>
          <a:p>
            <a:pPr marL="457200" indent="-457200" algn="l">
              <a:buFontTx/>
              <a:buChar char="-"/>
            </a:pPr>
            <a:r>
              <a:rPr lang="nl-NL" dirty="0" smtClean="0"/>
              <a:t>Weersomstandigheden</a:t>
            </a:r>
          </a:p>
          <a:p>
            <a:pPr marL="457200" indent="-457200" algn="l">
              <a:buFontTx/>
              <a:buChar char="-"/>
            </a:pPr>
            <a:r>
              <a:rPr lang="nl-NL" dirty="0" smtClean="0"/>
              <a:t>Het middel</a:t>
            </a:r>
          </a:p>
          <a:p>
            <a:pPr marL="457200" indent="-457200" algn="l">
              <a:buFontTx/>
              <a:buChar char="-"/>
            </a:pPr>
            <a:r>
              <a:rPr lang="nl-NL" dirty="0" smtClean="0"/>
              <a:t>Geadviseerde dosering</a:t>
            </a:r>
          </a:p>
          <a:p>
            <a:pPr marL="457200" indent="-457200" algn="l">
              <a:buFontTx/>
              <a:buChar char="-"/>
            </a:pPr>
            <a:r>
              <a:rPr lang="nl-NL" dirty="0" smtClean="0"/>
              <a:t>Concentratie</a:t>
            </a:r>
          </a:p>
        </p:txBody>
      </p:sp>
    </p:spTree>
    <p:extLst>
      <p:ext uri="{BB962C8B-B14F-4D97-AF65-F5344CB8AC3E}">
        <p14:creationId xmlns:p14="http://schemas.microsoft.com/office/powerpoint/2010/main" val="10671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Druppels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9552" y="2996952"/>
            <a:ext cx="7772400" cy="3861048"/>
          </a:xfrm>
        </p:spPr>
        <p:txBody>
          <a:bodyPr>
            <a:normAutofit/>
          </a:bodyPr>
          <a:lstStyle/>
          <a:p>
            <a:r>
              <a:rPr lang="nl-NL" sz="2600" dirty="0" smtClean="0"/>
              <a:t>Worden gemaakt met:</a:t>
            </a:r>
          </a:p>
          <a:p>
            <a:pPr marL="457200" indent="-457200">
              <a:buFontTx/>
              <a:buChar char="-"/>
            </a:pPr>
            <a:r>
              <a:rPr lang="nl-NL" sz="2600" dirty="0" smtClean="0"/>
              <a:t>Verschillende soorten spuitdoppen</a:t>
            </a:r>
          </a:p>
          <a:p>
            <a:pPr marL="457200" indent="-457200">
              <a:buFontTx/>
              <a:buChar char="-"/>
            </a:pPr>
            <a:r>
              <a:rPr lang="nl-NL" sz="2600" dirty="0" smtClean="0"/>
              <a:t>Schijfvernevelaars</a:t>
            </a:r>
          </a:p>
          <a:p>
            <a:pPr marL="457200" indent="-457200">
              <a:buFontTx/>
              <a:buChar char="-"/>
            </a:pPr>
            <a:r>
              <a:rPr lang="nl-NL" sz="2600" dirty="0" smtClean="0"/>
              <a:t>Statisch elektriciteit</a:t>
            </a:r>
          </a:p>
          <a:p>
            <a:r>
              <a:rPr lang="nl-NL" sz="2600" dirty="0" smtClean="0"/>
              <a:t> </a:t>
            </a:r>
            <a:r>
              <a:rPr lang="nl-NL" dirty="0"/>
              <a:t>	</a:t>
            </a: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96460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Spuitdoppen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53264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Hoe harder het materiaal, hoe duurder de dop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Spuitdoppen zijn in te delen in:</a:t>
            </a:r>
          </a:p>
          <a:p>
            <a:r>
              <a:rPr lang="nl-NL" dirty="0"/>
              <a:t>	</a:t>
            </a:r>
            <a:r>
              <a:rPr lang="nl-NL" dirty="0" smtClean="0"/>
              <a:t>- Werveldoppen</a:t>
            </a:r>
          </a:p>
          <a:p>
            <a:r>
              <a:rPr lang="nl-NL" dirty="0"/>
              <a:t>	</a:t>
            </a:r>
            <a:r>
              <a:rPr lang="nl-NL" dirty="0" smtClean="0"/>
              <a:t>- Spleetdoppen</a:t>
            </a:r>
          </a:p>
          <a:p>
            <a:r>
              <a:rPr lang="nl-NL" dirty="0"/>
              <a:t>	</a:t>
            </a:r>
            <a:r>
              <a:rPr lang="nl-NL" dirty="0" smtClean="0"/>
              <a:t>- Ketsdoppen</a:t>
            </a:r>
          </a:p>
          <a:p>
            <a:r>
              <a:rPr lang="nl-NL" dirty="0"/>
              <a:t>	</a:t>
            </a:r>
            <a:r>
              <a:rPr lang="nl-NL" dirty="0" smtClean="0"/>
              <a:t>- Schijfvernevelaars</a:t>
            </a:r>
          </a:p>
          <a:p>
            <a:r>
              <a:rPr lang="nl-NL" dirty="0"/>
              <a:t>	</a:t>
            </a:r>
            <a:r>
              <a:rPr lang="nl-NL" dirty="0" smtClean="0"/>
              <a:t>- Neveldoppen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8041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A07D-904A-438F-851A-30E535118060}" type="slidenum">
              <a:rPr lang="nl-NL"/>
              <a:pPr/>
              <a:t>5</a:t>
            </a:fld>
            <a:endParaRPr lang="nl-NL"/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nl-NL" sz="4000"/>
              <a:t>Slijtvastheid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08025" y="1268413"/>
            <a:ext cx="8435975" cy="4525962"/>
          </a:xfrm>
          <a:noFill/>
          <a:ln/>
        </p:spPr>
        <p:txBody>
          <a:bodyPr lIns="92075" tIns="46038" rIns="92075" bIns="46038">
            <a:normAutofit fontScale="92500" lnSpcReduction="20000"/>
          </a:bodyPr>
          <a:lstStyle/>
          <a:p>
            <a:pPr>
              <a:buFontTx/>
              <a:buNone/>
            </a:pPr>
            <a:r>
              <a:rPr lang="nl-NL" sz="2800" b="1"/>
              <a:t>Materiaal				Afwijking in afgifte</a:t>
            </a:r>
          </a:p>
          <a:p>
            <a:pPr>
              <a:buFontTx/>
              <a:buNone/>
            </a:pPr>
            <a:r>
              <a:rPr lang="nl-NL" sz="2800" b="1"/>
              <a:t>						na 40 uur slijtage	</a:t>
            </a:r>
          </a:p>
          <a:p>
            <a:pPr>
              <a:buFontTx/>
              <a:buNone/>
            </a:pPr>
            <a:endParaRPr lang="nl-NL" sz="1300" b="1"/>
          </a:p>
          <a:p>
            <a:pPr>
              <a:buFontTx/>
              <a:buNone/>
            </a:pPr>
            <a:r>
              <a:rPr lang="nl-NL" sz="2800"/>
              <a:t>Koper</a:t>
            </a:r>
            <a:r>
              <a:rPr lang="nl-NL" sz="1400">
                <a:solidFill>
                  <a:srgbClr val="FFFF00"/>
                </a:solidFill>
              </a:rPr>
              <a:t> (</a:t>
            </a:r>
            <a:r>
              <a:rPr lang="nl-NL" sz="1600"/>
              <a:t>Teejet)</a:t>
            </a:r>
            <a:r>
              <a:rPr lang="nl-NL" sz="1400">
                <a:solidFill>
                  <a:srgbClr val="FFFF00"/>
                </a:solidFill>
              </a:rPr>
              <a:t>					</a:t>
            </a:r>
            <a:r>
              <a:rPr lang="nl-NL" sz="2800"/>
              <a:t>11.4 %</a:t>
            </a:r>
          </a:p>
          <a:p>
            <a:pPr>
              <a:buFontTx/>
              <a:buNone/>
            </a:pPr>
            <a:r>
              <a:rPr lang="nl-NL" sz="2800"/>
              <a:t>Zytel </a:t>
            </a:r>
            <a:r>
              <a:rPr lang="nl-NL" sz="1600"/>
              <a:t>(Delavan)</a:t>
            </a:r>
            <a:r>
              <a:rPr lang="nl-NL" sz="2800"/>
              <a:t> 				  7.5 %</a:t>
            </a:r>
          </a:p>
          <a:p>
            <a:pPr>
              <a:buFontTx/>
              <a:buNone/>
            </a:pPr>
            <a:r>
              <a:rPr lang="nl-NL" sz="2800"/>
              <a:t>Roestvrij staal </a:t>
            </a:r>
            <a:r>
              <a:rPr lang="nl-NL" sz="1600"/>
              <a:t>(Teejet)</a:t>
            </a:r>
            <a:r>
              <a:rPr lang="nl-NL" sz="2800"/>
              <a:t> 			  6.1 %</a:t>
            </a:r>
          </a:p>
          <a:p>
            <a:pPr>
              <a:buFontTx/>
              <a:buNone/>
            </a:pPr>
            <a:r>
              <a:rPr lang="nl-NL" sz="2800"/>
              <a:t>Kemetal </a:t>
            </a:r>
            <a:r>
              <a:rPr lang="nl-NL" sz="1600"/>
              <a:t>(Lurmark)</a:t>
            </a:r>
            <a:r>
              <a:rPr lang="nl-NL" sz="2800"/>
              <a:t>				  2.1 %</a:t>
            </a:r>
          </a:p>
          <a:p>
            <a:pPr>
              <a:buFontTx/>
              <a:buNone/>
            </a:pPr>
            <a:r>
              <a:rPr lang="nl-NL" sz="2800"/>
              <a:t>Gehard roestvrij staal </a:t>
            </a:r>
            <a:r>
              <a:rPr lang="nl-NL" sz="1600"/>
              <a:t>(Teejet)</a:t>
            </a:r>
            <a:r>
              <a:rPr lang="nl-NL" sz="2800"/>
              <a:t> 		  1.2 %</a:t>
            </a:r>
          </a:p>
          <a:p>
            <a:pPr>
              <a:buFontTx/>
              <a:buNone/>
            </a:pPr>
            <a:r>
              <a:rPr lang="nl-NL" sz="2800"/>
              <a:t>SYNTAL </a:t>
            </a:r>
            <a:r>
              <a:rPr lang="nl-NL" sz="1600"/>
              <a:t>(HARDI)</a:t>
            </a:r>
            <a:r>
              <a:rPr lang="nl-NL" sz="2800"/>
              <a:t>				  0.4 %</a:t>
            </a:r>
          </a:p>
          <a:p>
            <a:pPr>
              <a:buFontTx/>
              <a:buNone/>
            </a:pPr>
            <a:r>
              <a:rPr lang="nl-NL" sz="2800"/>
              <a:t>Keramiek					  0.2 %</a:t>
            </a:r>
          </a:p>
          <a:p>
            <a:pPr>
              <a:buFontTx/>
              <a:buNone/>
            </a:pPr>
            <a:r>
              <a:rPr lang="nl-NL" sz="2800"/>
              <a:t>			</a:t>
            </a:r>
            <a:r>
              <a:rPr lang="nl-NL" sz="2400" b="1"/>
              <a:t>		</a:t>
            </a:r>
            <a:endParaRPr lang="nl-NL" sz="2400" b="1" i="1"/>
          </a:p>
        </p:txBody>
      </p:sp>
      <p:sp>
        <p:nvSpPr>
          <p:cNvPr id="555012" name="Rectangle 4"/>
          <p:cNvSpPr>
            <a:spLocks noChangeArrowheads="1"/>
          </p:cNvSpPr>
          <p:nvPr/>
        </p:nvSpPr>
        <p:spPr bwMode="auto">
          <a:xfrm>
            <a:off x="1371600" y="2743200"/>
            <a:ext cx="746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GB" sz="2400">
              <a:latin typeface="Times New Roman" pitchFamily="18" charset="0"/>
            </a:endParaRPr>
          </a:p>
        </p:txBody>
      </p:sp>
      <p:pic>
        <p:nvPicPr>
          <p:cNvPr id="555013" name="Picture 5" descr="aocoost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022350" cy="912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04759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Werveldop met holle kegel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028592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Moeilijk om goed spuitbeeld te maken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Dubbel overlap is noodzakelijk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Spuitboom hangt tussen de 80 en 100 cm. boven het gewas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2 types:</a:t>
            </a:r>
          </a:p>
          <a:p>
            <a:pPr marL="982980" lvl="1" indent="-342900">
              <a:buFont typeface="Arial" pitchFamily="34" charset="0"/>
              <a:buChar char="•"/>
            </a:pPr>
            <a:r>
              <a:rPr lang="nl-NL" dirty="0" smtClean="0"/>
              <a:t>- werveldop met </a:t>
            </a:r>
            <a:r>
              <a:rPr lang="nl-NL" dirty="0" err="1" smtClean="0"/>
              <a:t>scheefgeboorde</a:t>
            </a:r>
            <a:r>
              <a:rPr lang="nl-NL" dirty="0" smtClean="0"/>
              <a:t> gaatjes</a:t>
            </a:r>
          </a:p>
          <a:p>
            <a:pPr marL="982980" lvl="1" indent="-342900">
              <a:buFont typeface="Arial" pitchFamily="34" charset="0"/>
              <a:buChar char="•"/>
            </a:pPr>
            <a:r>
              <a:rPr lang="nl-NL" dirty="0" smtClean="0"/>
              <a:t>- werveldop met </a:t>
            </a:r>
            <a:r>
              <a:rPr lang="nl-NL" dirty="0" err="1" smtClean="0"/>
              <a:t>rechtgeboorde</a:t>
            </a:r>
            <a:r>
              <a:rPr lang="nl-NL" dirty="0" smtClean="0"/>
              <a:t> gaatjes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12502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Werveldop met gevulde</a:t>
            </a:r>
            <a:br>
              <a:rPr lang="nl-NL" dirty="0" smtClean="0"/>
            </a:br>
            <a:r>
              <a:rPr lang="nl-NL" dirty="0" smtClean="0"/>
              <a:t> kegel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028592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Opbrengst is 30% groter als met holle kegel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Lager dan 3 bar , kunnen straaltjes ontstaan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Bij hoge spuitdrukken ontstaat juist weer een holle kegel</a:t>
            </a:r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54043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Spleetdop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964696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Vrij plat vlies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Grootte en vorm van de spleet i.c.m. spuitdruk bepalen de druppelgrootte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Tophoek gaat van 45 – 145 graden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Ideale spuitdruk is 2,5 à 3 bar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Hogere druk geeft een betere dwarsverdeling. Nadeel is fijnere druppel -&gt; drift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Lagere druk -&gt; tophoek kleiner -&gt; buitenste druppels vallen sneller naar beneden</a:t>
            </a:r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20348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Bijzondere spleetdoppen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964696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Anti-driftdoppen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Kantdoppen</a:t>
            </a:r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70348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</TotalTime>
  <Words>229</Words>
  <Application>Microsoft Office PowerPoint</Application>
  <PresentationFormat>Diavoorstelling (4:3)</PresentationFormat>
  <Paragraphs>80</Paragraphs>
  <Slides>10</Slides>
  <Notes>1</Notes>
  <HiddenSlides>1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Stroom</vt:lpstr>
      <vt:lpstr>Spuitdoppen en druppelvorming</vt:lpstr>
      <vt:lpstr>Druppelgrootte</vt:lpstr>
      <vt:lpstr>Druppels</vt:lpstr>
      <vt:lpstr>Spuitdoppen</vt:lpstr>
      <vt:lpstr>Slijtvastheid</vt:lpstr>
      <vt:lpstr>Werveldop met holle kegel</vt:lpstr>
      <vt:lpstr>Werveldop met gevulde  kegel</vt:lpstr>
      <vt:lpstr>Spleetdop</vt:lpstr>
      <vt:lpstr>Bijzondere spleetdoppen</vt:lpstr>
      <vt:lpstr>De dopcodering</vt:lpstr>
    </vt:vector>
  </TitlesOfParts>
  <Company>AOC Oost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veldspuit</dc:title>
  <dc:creator>Wilfred Wiggers</dc:creator>
  <cp:lastModifiedBy>Wilfred Wiggers</cp:lastModifiedBy>
  <cp:revision>13</cp:revision>
  <dcterms:created xsi:type="dcterms:W3CDTF">2012-01-16T20:46:35Z</dcterms:created>
  <dcterms:modified xsi:type="dcterms:W3CDTF">2012-03-06T13:34:26Z</dcterms:modified>
</cp:coreProperties>
</file>