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2" r:id="rId6"/>
    <p:sldId id="261" r:id="rId7"/>
    <p:sldId id="260" r:id="rId8"/>
    <p:sldId id="265" r:id="rId9"/>
    <p:sldId id="263" r:id="rId10"/>
    <p:sldId id="264" r:id="rId11"/>
    <p:sldId id="266" r:id="rId12"/>
    <p:sldId id="267" r:id="rId13"/>
    <p:sldId id="270" r:id="rId14"/>
    <p:sldId id="279" r:id="rId15"/>
    <p:sldId id="280" r:id="rId16"/>
    <p:sldId id="281" r:id="rId17"/>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192" autoAdjust="0"/>
  </p:normalViewPr>
  <p:slideViewPr>
    <p:cSldViewPr>
      <p:cViewPr>
        <p:scale>
          <a:sx n="90" d="100"/>
          <a:sy n="90" d="100"/>
        </p:scale>
        <p:origin x="-81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19-3-2014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19-3-2014</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476672"/>
            <a:ext cx="6622504" cy="1080120"/>
          </a:xfrm>
        </p:spPr>
        <p:txBody>
          <a:bodyPr/>
          <a:lstStyle>
            <a:lvl1pPr algn="l">
              <a:defRPr b="1" baseline="0">
                <a:solidFill>
                  <a:srgbClr val="462916"/>
                </a:solidFill>
                <a:latin typeface="Arial" pitchFamily="34" charset="0"/>
                <a:cs typeface="Arial" pitchFamily="34" charset="0"/>
              </a:defRPr>
            </a:lvl1pPr>
          </a:lstStyle>
          <a:p>
            <a:r>
              <a:rPr lang="nl-NL" dirty="0" smtClean="0"/>
              <a:t>Titel presentatie</a:t>
            </a:r>
            <a:endParaRPr lang="nl-NL" dirty="0"/>
          </a:p>
        </p:txBody>
      </p:sp>
      <p:sp>
        <p:nvSpPr>
          <p:cNvPr id="3" name="Ondertitel 2"/>
          <p:cNvSpPr>
            <a:spLocks noGrp="1"/>
          </p:cNvSpPr>
          <p:nvPr>
            <p:ph type="subTitle" idx="1" hasCustomPrompt="1"/>
          </p:nvPr>
        </p:nvSpPr>
        <p:spPr>
          <a:xfrm>
            <a:off x="683568" y="1628800"/>
            <a:ext cx="6624736" cy="4536504"/>
          </a:xfrm>
        </p:spPr>
        <p:txBody>
          <a:bodyPr>
            <a:normAutofit/>
          </a:bodyPr>
          <a:lstStyle>
            <a:lvl1pPr marL="0" indent="0" algn="l">
              <a:buNone/>
              <a:defRPr sz="2400">
                <a:solidFill>
                  <a:srgbClr val="46291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 bewerken</a:t>
            </a:r>
            <a:endParaRPr lang="nl-NL" dirty="0"/>
          </a:p>
        </p:txBody>
      </p:sp>
      <p:sp>
        <p:nvSpPr>
          <p:cNvPr id="4" name="Tijdelijke aanduiding voor datum 3"/>
          <p:cNvSpPr>
            <a:spLocks noGrp="1"/>
          </p:cNvSpPr>
          <p:nvPr>
            <p:ph type="dt" sz="half" idx="10"/>
          </p:nvPr>
        </p:nvSpPr>
        <p:spPr>
          <a:xfrm>
            <a:off x="683568" y="6356350"/>
            <a:ext cx="2133600" cy="365125"/>
          </a:xfrm>
        </p:spPr>
        <p:txBody>
          <a:bodyPr/>
          <a:lstStyle>
            <a:lvl1pPr>
              <a:defRPr>
                <a:solidFill>
                  <a:srgbClr val="462916"/>
                </a:solidFill>
                <a:latin typeface="Arial" pitchFamily="34" charset="0"/>
                <a:cs typeface="Arial" pitchFamily="34" charset="0"/>
              </a:defRPr>
            </a:lvl1pPr>
          </a:lstStyle>
          <a:p>
            <a:fld id="{378E8D99-14FB-4157-BE6C-BEEC31BD1017}" type="datetimeFigureOut">
              <a:rPr lang="nl-NL" smtClean="0"/>
              <a:pPr/>
              <a:t>19-3-2014</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485800"/>
            <a:ext cx="7139136" cy="1143000"/>
          </a:xfrm>
          <a:prstGeom prst="rect">
            <a:avLst/>
          </a:prstGeom>
        </p:spPr>
        <p:txBody>
          <a:bodyPr vert="horz" lIns="91440" tIns="45720" rIns="91440" bIns="45720" rtlCol="0" anchor="ctr">
            <a:normAutofit/>
          </a:bodyPr>
          <a:lstStyle/>
          <a:p>
            <a:r>
              <a:rPr lang="nl-NL" dirty="0" smtClean="0"/>
              <a:t>Titel presentatie</a:t>
            </a:r>
            <a:endParaRPr lang="nl-NL" dirty="0"/>
          </a:p>
        </p:txBody>
      </p:sp>
      <p:sp>
        <p:nvSpPr>
          <p:cNvPr id="3" name="Tijdelijke aanduiding voor tekst 2"/>
          <p:cNvSpPr>
            <a:spLocks noGrp="1"/>
          </p:cNvSpPr>
          <p:nvPr>
            <p:ph type="body" idx="1"/>
          </p:nvPr>
        </p:nvSpPr>
        <p:spPr>
          <a:xfrm>
            <a:off x="457200" y="1916832"/>
            <a:ext cx="7139136" cy="4209331"/>
          </a:xfrm>
          <a:prstGeom prst="rect">
            <a:avLst/>
          </a:prstGeom>
        </p:spPr>
        <p:txBody>
          <a:bodyPr vert="horz" lIns="91440" tIns="45720" rIns="91440" bIns="45720" rtlCol="0">
            <a:normAutofit/>
          </a:bodyPr>
          <a:lstStyle/>
          <a:p>
            <a:pPr lvl="0"/>
            <a:r>
              <a:rPr lang="nl-NL" dirty="0" smtClean="0"/>
              <a:t>Klik om de modelstijlen te bewerken</a:t>
            </a:r>
          </a:p>
          <a:p>
            <a:pPr lvl="0"/>
            <a:endParaRPr lang="nl-NL" dirty="0"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62916"/>
                </a:solidFill>
                <a:latin typeface="Arial" pitchFamily="34" charset="0"/>
                <a:cs typeface="Arial" pitchFamily="34" charset="0"/>
              </a:defRPr>
            </a:lvl1pPr>
          </a:lstStyle>
          <a:p>
            <a:fld id="{378E8D99-14FB-4157-BE6C-BEEC31BD1017}" type="datetimeFigureOut">
              <a:rPr lang="nl-NL" smtClean="0"/>
              <a:pPr/>
              <a:t>19-3-2014</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4400" b="1" kern="1200">
          <a:solidFill>
            <a:srgbClr val="46291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800" kern="1200">
          <a:solidFill>
            <a:srgbClr val="46291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uurinformatie.nl/ndb.mcp/natuurdatabase.nl/i001139.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youtube.com/watch?v=BWB38Dke6F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ervaplant.nl/MW%20vraag%20antwoord.htm#vraag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_fZD-SlcWk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natuurlexicon.be/Rhizosfeer.ht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1" y="1700808"/>
            <a:ext cx="4877657" cy="324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encrypted-tbn3.gstatic.com/images?q=tbn:ANd9GcQAZOaX7IwXDC4ykHPLdb8y25syhqaXhyOQkOt_C5crcLbYy0y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4464496" cy="3344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3139321"/>
          </a:xfrm>
          <a:prstGeom prst="rect">
            <a:avLst/>
          </a:prstGeom>
          <a:noFill/>
        </p:spPr>
        <p:txBody>
          <a:bodyPr wrap="square" rtlCol="0">
            <a:spAutoFit/>
          </a:bodyPr>
          <a:lstStyle/>
          <a:p>
            <a:r>
              <a:rPr lang="nl-NL" b="1" dirty="0" smtClean="0"/>
              <a:t>Rhizosfeer</a:t>
            </a:r>
          </a:p>
          <a:p>
            <a:r>
              <a:rPr lang="nl-NL" dirty="0" smtClean="0"/>
              <a:t>Dit komt door:</a:t>
            </a:r>
          </a:p>
          <a:p>
            <a:pPr marL="285750" indent="-285750">
              <a:buFont typeface="Arial" charset="0"/>
              <a:buChar char="•"/>
            </a:pPr>
            <a:r>
              <a:rPr lang="nl-NL" dirty="0" smtClean="0"/>
              <a:t>Het uitscheiden van stoffen door de wortels: </a:t>
            </a:r>
            <a:r>
              <a:rPr lang="nl-NL" dirty="0" err="1" smtClean="0"/>
              <a:t>wortelexudanten</a:t>
            </a:r>
            <a:r>
              <a:rPr lang="nl-NL" dirty="0" smtClean="0"/>
              <a:t>.  Dit zijn een belangrijke voedingsbron voor micro-organismen zoals bacteriën en schimmels.</a:t>
            </a:r>
          </a:p>
          <a:p>
            <a:pPr marL="285750" indent="-285750">
              <a:buFont typeface="Arial" charset="0"/>
              <a:buChar char="•"/>
            </a:pPr>
            <a:r>
              <a:rPr lang="nl-NL" dirty="0" err="1"/>
              <a:t>Wortelexudaten</a:t>
            </a:r>
            <a:r>
              <a:rPr lang="nl-NL" dirty="0"/>
              <a:t>: Belangrijke voedingsbron voor micro-organismen zoals bacteriën en schimmels.</a:t>
            </a:r>
          </a:p>
          <a:p>
            <a:pPr marL="285750" indent="-285750">
              <a:buFont typeface="Arial" charset="0"/>
              <a:buChar char="•"/>
            </a:pPr>
            <a:r>
              <a:rPr lang="nl-NL" dirty="0" smtClean="0"/>
              <a:t>De </a:t>
            </a:r>
            <a:r>
              <a:rPr lang="nl-NL" dirty="0"/>
              <a:t>wortel neemt </a:t>
            </a:r>
            <a:r>
              <a:rPr lang="nl-NL" dirty="0" err="1"/>
              <a:t>plantenvoedende</a:t>
            </a:r>
            <a:r>
              <a:rPr lang="nl-NL" dirty="0"/>
              <a:t> stoffen op</a:t>
            </a:r>
            <a:r>
              <a:rPr lang="nl-NL" dirty="0" smtClean="0"/>
              <a:t>.</a:t>
            </a:r>
            <a:endParaRPr lang="nl-NL" dirty="0"/>
          </a:p>
          <a:p>
            <a:pPr marL="285750" indent="-285750">
              <a:buFont typeface="Arial" charset="0"/>
              <a:buChar char="•"/>
            </a:pPr>
            <a:r>
              <a:rPr lang="nl-NL" dirty="0" smtClean="0"/>
              <a:t>De </a:t>
            </a:r>
            <a:r>
              <a:rPr lang="nl-NL" dirty="0"/>
              <a:t>plantenwortel neemt water op onafhankelijk van de opname van nutriënten.</a:t>
            </a:r>
            <a:endParaRPr lang="nl-NL" dirty="0" smtClean="0"/>
          </a:p>
        </p:txBody>
      </p:sp>
    </p:spTree>
    <p:extLst>
      <p:ext uri="{BB962C8B-B14F-4D97-AF65-F5344CB8AC3E}">
        <p14:creationId xmlns:p14="http://schemas.microsoft.com/office/powerpoint/2010/main" val="8983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4" name="Rechthoek 3"/>
          <p:cNvSpPr/>
          <p:nvPr/>
        </p:nvSpPr>
        <p:spPr>
          <a:xfrm>
            <a:off x="1331640" y="1916832"/>
            <a:ext cx="5526360" cy="1477328"/>
          </a:xfrm>
          <a:prstGeom prst="rect">
            <a:avLst/>
          </a:prstGeom>
        </p:spPr>
        <p:txBody>
          <a:bodyPr wrap="square">
            <a:spAutoFit/>
          </a:bodyPr>
          <a:lstStyle/>
          <a:p>
            <a:r>
              <a:rPr lang="nl-NL" b="1" dirty="0"/>
              <a:t>Symbiose: </a:t>
            </a:r>
            <a:endParaRPr lang="nl-NL" b="1" dirty="0" smtClean="0"/>
          </a:p>
          <a:p>
            <a:r>
              <a:rPr lang="nl-NL" dirty="0" smtClean="0"/>
              <a:t>Het </a:t>
            </a:r>
            <a:r>
              <a:rPr lang="nl-NL" dirty="0"/>
              <a:t>samenleven van verschillende organismen die van elkaars aanwezigheid voordeel hebben. Voorbeeld: vlinderbloemigen en de </a:t>
            </a:r>
            <a:r>
              <a:rPr lang="nl-NL" dirty="0" err="1"/>
              <a:t>rhizobium</a:t>
            </a:r>
            <a:r>
              <a:rPr lang="nl-NL" dirty="0"/>
              <a:t> bacterie of </a:t>
            </a:r>
            <a:r>
              <a:rPr lang="nl-NL" dirty="0" err="1" smtClean="0"/>
              <a:t>mycorrhiza</a:t>
            </a:r>
            <a:r>
              <a:rPr lang="nl-NL" dirty="0" smtClean="0"/>
              <a:t> schimmels </a:t>
            </a:r>
            <a:r>
              <a:rPr lang="nl-NL" dirty="0"/>
              <a:t>en planten.</a:t>
            </a:r>
          </a:p>
        </p:txBody>
      </p:sp>
    </p:spTree>
    <p:extLst>
      <p:ext uri="{BB962C8B-B14F-4D97-AF65-F5344CB8AC3E}">
        <p14:creationId xmlns:p14="http://schemas.microsoft.com/office/powerpoint/2010/main" val="244799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4" name="Rechthoek 3"/>
          <p:cNvSpPr/>
          <p:nvPr/>
        </p:nvSpPr>
        <p:spPr>
          <a:xfrm>
            <a:off x="1403648" y="2060848"/>
            <a:ext cx="5454352" cy="1200329"/>
          </a:xfrm>
          <a:prstGeom prst="rect">
            <a:avLst/>
          </a:prstGeom>
        </p:spPr>
        <p:txBody>
          <a:bodyPr wrap="square">
            <a:spAutoFit/>
          </a:bodyPr>
          <a:lstStyle/>
          <a:p>
            <a:r>
              <a:rPr lang="nl-NL" dirty="0">
                <a:hlinkClick r:id="rId3"/>
              </a:rPr>
              <a:t>Stikstofmineralisatie: </a:t>
            </a:r>
            <a:r>
              <a:rPr lang="nl-NL" dirty="0"/>
              <a:t>Stikstof is als element een belangrijke voedingsstof voor planten. Het omzetten van stikstof uit de lucht wordt stikstofmineralisatie genoemd</a:t>
            </a:r>
            <a:r>
              <a:rPr lang="nl-NL" dirty="0" smtClean="0"/>
              <a:t>. </a:t>
            </a:r>
            <a:r>
              <a:rPr lang="nl-NL" dirty="0" smtClean="0">
                <a:hlinkClick r:id="rId4"/>
              </a:rPr>
              <a:t>Stikstofkringloop</a:t>
            </a:r>
            <a:endParaRPr lang="nl-NL"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294884"/>
            <a:ext cx="3408040" cy="267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99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4" name="Rechthoek 3"/>
          <p:cNvSpPr/>
          <p:nvPr/>
        </p:nvSpPr>
        <p:spPr>
          <a:xfrm>
            <a:off x="1115616" y="2204864"/>
            <a:ext cx="5742384" cy="1754326"/>
          </a:xfrm>
          <a:prstGeom prst="rect">
            <a:avLst/>
          </a:prstGeom>
        </p:spPr>
        <p:txBody>
          <a:bodyPr wrap="square">
            <a:spAutoFit/>
          </a:bodyPr>
          <a:lstStyle/>
          <a:p>
            <a:r>
              <a:rPr lang="nl-NL" dirty="0">
                <a:hlinkClick r:id="rId3"/>
              </a:rPr>
              <a:t>Mycorrhizaschimmels: </a:t>
            </a:r>
            <a:endParaRPr lang="nl-NL" dirty="0" smtClean="0"/>
          </a:p>
          <a:p>
            <a:r>
              <a:rPr lang="nl-NL" dirty="0" smtClean="0"/>
              <a:t>Deze </a:t>
            </a:r>
            <a:r>
              <a:rPr lang="nl-NL" dirty="0"/>
              <a:t>schimmels vormen een fijn netwerk van schimmeldraden bij de plantenwortel. Deze schimmeldraden zijn ook extra wortels voor de plant. De plant wordt hierdoor beter voorzien van water, mineralen en soms ook eiwitten.</a:t>
            </a:r>
          </a:p>
        </p:txBody>
      </p:sp>
    </p:spTree>
    <p:extLst>
      <p:ext uri="{BB962C8B-B14F-4D97-AF65-F5344CB8AC3E}">
        <p14:creationId xmlns:p14="http://schemas.microsoft.com/office/powerpoint/2010/main" val="64149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4" name="Rechthoek 3"/>
          <p:cNvSpPr/>
          <p:nvPr/>
        </p:nvSpPr>
        <p:spPr>
          <a:xfrm>
            <a:off x="3491880" y="2690336"/>
            <a:ext cx="3366120" cy="369332"/>
          </a:xfrm>
          <a:prstGeom prst="rect">
            <a:avLst/>
          </a:prstGeom>
        </p:spPr>
        <p:txBody>
          <a:bodyPr wrap="square">
            <a:spAutoFit/>
          </a:bodyPr>
          <a:lstStyle/>
          <a:p>
            <a:r>
              <a:rPr lang="nl-NL" dirty="0" smtClean="0"/>
              <a:t>Nog vragen?</a:t>
            </a:r>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29000"/>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33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4" name="Rechthoek 3"/>
          <p:cNvSpPr/>
          <p:nvPr/>
        </p:nvSpPr>
        <p:spPr>
          <a:xfrm>
            <a:off x="2051720" y="1772816"/>
            <a:ext cx="3366120" cy="584775"/>
          </a:xfrm>
          <a:prstGeom prst="rect">
            <a:avLst/>
          </a:prstGeom>
        </p:spPr>
        <p:txBody>
          <a:bodyPr wrap="square">
            <a:spAutoFit/>
          </a:bodyPr>
          <a:lstStyle/>
          <a:p>
            <a:r>
              <a:rPr lang="nl-NL" dirty="0" smtClean="0"/>
              <a:t>Nog vragen</a:t>
            </a:r>
            <a:r>
              <a:rPr lang="nl-NL" dirty="0" smtClean="0"/>
              <a:t>? </a:t>
            </a:r>
            <a:r>
              <a:rPr lang="nl-NL" sz="3200" b="1" u="sng" dirty="0" smtClean="0"/>
              <a:t>Nee?!</a:t>
            </a:r>
            <a:endParaRPr lang="nl-NL" sz="32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564904"/>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219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4" name="Rechthoek 3"/>
          <p:cNvSpPr/>
          <p:nvPr/>
        </p:nvSpPr>
        <p:spPr>
          <a:xfrm>
            <a:off x="1331640" y="1772816"/>
            <a:ext cx="5184576" cy="923330"/>
          </a:xfrm>
          <a:prstGeom prst="rect">
            <a:avLst/>
          </a:prstGeom>
        </p:spPr>
        <p:txBody>
          <a:bodyPr wrap="square">
            <a:spAutoFit/>
          </a:bodyPr>
          <a:lstStyle/>
          <a:p>
            <a:r>
              <a:rPr lang="nl-NL" b="1" dirty="0" smtClean="0"/>
              <a:t>Opdracht: </a:t>
            </a:r>
            <a:r>
              <a:rPr lang="nl-NL" dirty="0" smtClean="0"/>
              <a:t>beschrijf in je eigen woorden de koolstofkringloop en de stikstofkringloop en lever dit in bij je docent!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24944"/>
            <a:ext cx="4104456" cy="278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74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2308324"/>
          </a:xfrm>
          <a:prstGeom prst="rect">
            <a:avLst/>
          </a:prstGeom>
          <a:noFill/>
        </p:spPr>
        <p:txBody>
          <a:bodyPr wrap="square" rtlCol="0">
            <a:spAutoFit/>
          </a:bodyPr>
          <a:lstStyle/>
          <a:p>
            <a:r>
              <a:rPr lang="nl-NL" b="1" dirty="0" smtClean="0"/>
              <a:t>Inleiding</a:t>
            </a:r>
          </a:p>
          <a:p>
            <a:r>
              <a:rPr lang="nl-NL" dirty="0" smtClean="0"/>
              <a:t>Grond: Een laag verweerd, los materiaal.</a:t>
            </a:r>
          </a:p>
          <a:p>
            <a:endParaRPr lang="nl-NL" dirty="0" smtClean="0"/>
          </a:p>
          <a:p>
            <a:r>
              <a:rPr lang="nl-NL" dirty="0" smtClean="0"/>
              <a:t>Bodem: Is wat de natuur en de tijd daarvan hebben gemaakt in de loop van de eeuwen. Verschillende lagen die allemaal andere eigenschappen hebben. Bovenin zit een laag die veel organische stof bevat, de kleur daarvan is zwart.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580" y="3861048"/>
            <a:ext cx="1669351" cy="203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310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3693319"/>
          </a:xfrm>
          <a:prstGeom prst="rect">
            <a:avLst/>
          </a:prstGeom>
          <a:noFill/>
        </p:spPr>
        <p:txBody>
          <a:bodyPr wrap="square" rtlCol="0">
            <a:spAutoFit/>
          </a:bodyPr>
          <a:lstStyle/>
          <a:p>
            <a:r>
              <a:rPr lang="nl-NL" b="1" dirty="0" smtClean="0"/>
              <a:t>Functies van een gezonde bodem</a:t>
            </a:r>
          </a:p>
          <a:p>
            <a:pPr marL="285750" indent="-285750">
              <a:buFont typeface="Arial" charset="0"/>
              <a:buChar char="•"/>
            </a:pPr>
            <a:r>
              <a:rPr lang="nl-NL" dirty="0" smtClean="0"/>
              <a:t>Bodem als medium voor wortelgroei; verankering</a:t>
            </a:r>
          </a:p>
          <a:p>
            <a:pPr marL="285750" indent="-285750">
              <a:buFont typeface="Arial" charset="0"/>
              <a:buChar char="•"/>
            </a:pPr>
            <a:r>
              <a:rPr lang="nl-NL" dirty="0" smtClean="0"/>
              <a:t>Opslag van koolstof; de hoeveelheden organische stof die in bodems van verschillende ecosystemen zijn opgeslagen verschilt. </a:t>
            </a:r>
            <a:r>
              <a:rPr lang="nl-NL" dirty="0" smtClean="0">
                <a:hlinkClick r:id="rId3"/>
              </a:rPr>
              <a:t>Koolstofkringloop</a:t>
            </a:r>
            <a:endParaRPr lang="nl-NL" dirty="0" smtClean="0"/>
          </a:p>
          <a:p>
            <a:pPr marL="285750" indent="-285750">
              <a:buFont typeface="Arial" charset="0"/>
              <a:buChar char="•"/>
            </a:pPr>
            <a:r>
              <a:rPr lang="nl-NL" dirty="0" smtClean="0"/>
              <a:t>Het </a:t>
            </a:r>
            <a:r>
              <a:rPr lang="nl-NL" dirty="0" err="1" smtClean="0"/>
              <a:t>waterregulerend</a:t>
            </a:r>
            <a:r>
              <a:rPr lang="nl-NL" dirty="0" smtClean="0"/>
              <a:t> vermogen (het vasthouden en doorlaten van water)</a:t>
            </a:r>
          </a:p>
          <a:p>
            <a:pPr marL="285750" indent="-285750">
              <a:buFont typeface="Arial" charset="0"/>
              <a:buChar char="•"/>
            </a:pPr>
            <a:r>
              <a:rPr lang="nl-NL" dirty="0" smtClean="0"/>
              <a:t>Opslaan en leveren van voedingsstoffen voor plant en dier (voor tuinen, groenvoorzieningen en natuur</a:t>
            </a:r>
          </a:p>
          <a:p>
            <a:pPr marL="285750" indent="-285750">
              <a:buFont typeface="Arial" charset="0"/>
              <a:buChar char="•"/>
            </a:pPr>
            <a:r>
              <a:rPr lang="nl-NL" dirty="0" smtClean="0"/>
              <a:t>Het zelfreinigend vermogen voor het opleveren van schoon grondwater.</a:t>
            </a:r>
          </a:p>
          <a:p>
            <a:pPr marL="285750" indent="-285750">
              <a:buFont typeface="Arial" charset="0"/>
              <a:buChar char="•"/>
            </a:pPr>
            <a:r>
              <a:rPr lang="nl-NL" dirty="0" smtClean="0"/>
              <a:t>Behoud van soortenrijkdom (biodiversiteit) van bodemorganismen.</a:t>
            </a:r>
          </a:p>
        </p:txBody>
      </p:sp>
    </p:spTree>
    <p:extLst>
      <p:ext uri="{BB962C8B-B14F-4D97-AF65-F5344CB8AC3E}">
        <p14:creationId xmlns:p14="http://schemas.microsoft.com/office/powerpoint/2010/main" val="67415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1754326"/>
          </a:xfrm>
          <a:prstGeom prst="rect">
            <a:avLst/>
          </a:prstGeom>
          <a:noFill/>
        </p:spPr>
        <p:txBody>
          <a:bodyPr wrap="square" rtlCol="0">
            <a:spAutoFit/>
          </a:bodyPr>
          <a:lstStyle/>
          <a:p>
            <a:r>
              <a:rPr lang="nl-NL" b="1" dirty="0" smtClean="0"/>
              <a:t>Bodemecosysteem</a:t>
            </a:r>
          </a:p>
          <a:p>
            <a:r>
              <a:rPr lang="nl-NL" dirty="0" smtClean="0"/>
              <a:t>Ecosysteem: een gemeenschap van levende wezens en de omgeving waarin ze leven. Iedere bodem bevat talloze soorten levende organismen, van bacteriën en schimmels tot veel meer ontwikkelde insecten en wormen.</a:t>
            </a:r>
          </a:p>
        </p:txBody>
      </p:sp>
    </p:spTree>
    <p:extLst>
      <p:ext uri="{BB962C8B-B14F-4D97-AF65-F5344CB8AC3E}">
        <p14:creationId xmlns:p14="http://schemas.microsoft.com/office/powerpoint/2010/main" val="2676407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2585323"/>
          </a:xfrm>
          <a:prstGeom prst="rect">
            <a:avLst/>
          </a:prstGeom>
          <a:noFill/>
        </p:spPr>
        <p:txBody>
          <a:bodyPr wrap="square" rtlCol="0">
            <a:spAutoFit/>
          </a:bodyPr>
          <a:lstStyle/>
          <a:p>
            <a:r>
              <a:rPr lang="nl-NL" dirty="0" smtClean="0"/>
              <a:t>In de bovenste laag van 25 cm van een bodem bevindt zich ongeveer 3000 kg aan bodemorganismen per hectare (10 000m2). Alle bodemorganismen hebben invloed op elkaar, er ontstaat een web van onderlinge relaties dat we een ecosysteem noemen of een </a:t>
            </a:r>
            <a:r>
              <a:rPr lang="nl-NL" dirty="0" err="1" smtClean="0"/>
              <a:t>bodemvoedselweb</a:t>
            </a:r>
            <a:r>
              <a:rPr lang="nl-NL" dirty="0" smtClean="0"/>
              <a:t>.</a:t>
            </a:r>
          </a:p>
          <a:p>
            <a:endParaRPr lang="nl-NL" dirty="0"/>
          </a:p>
          <a:p>
            <a:r>
              <a:rPr lang="nl-NL" dirty="0" smtClean="0"/>
              <a:t>Elk levend wezen maar ook de omgeving heeft een rol in het ecosysteem.</a:t>
            </a:r>
          </a:p>
        </p:txBody>
      </p:sp>
    </p:spTree>
    <p:extLst>
      <p:ext uri="{BB962C8B-B14F-4D97-AF65-F5344CB8AC3E}">
        <p14:creationId xmlns:p14="http://schemas.microsoft.com/office/powerpoint/2010/main" val="213660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369332"/>
          </a:xfrm>
          <a:prstGeom prst="rect">
            <a:avLst/>
          </a:prstGeom>
          <a:noFill/>
        </p:spPr>
        <p:txBody>
          <a:bodyPr wrap="square" rtlCol="0">
            <a:spAutoFit/>
          </a:bodyPr>
          <a:lstStyle/>
          <a:p>
            <a:r>
              <a:rPr lang="nl-NL" b="1" dirty="0" smtClean="0"/>
              <a:t>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420" y="1773710"/>
            <a:ext cx="5471836" cy="411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407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3139321"/>
          </a:xfrm>
          <a:prstGeom prst="rect">
            <a:avLst/>
          </a:prstGeom>
          <a:noFill/>
        </p:spPr>
        <p:txBody>
          <a:bodyPr wrap="square" rtlCol="0">
            <a:spAutoFit/>
          </a:bodyPr>
          <a:lstStyle/>
          <a:p>
            <a:r>
              <a:rPr lang="nl-NL" dirty="0" smtClean="0"/>
              <a:t>Alle aanwezige bodemorganismen hebben invloed op elkaar. Een voorbeeld is het verteren van dood materiaal,  er zijn organismen die het startwerk doen en grotere stukken fijn maken zoals regenwormen. </a:t>
            </a:r>
          </a:p>
          <a:p>
            <a:endParaRPr lang="nl-NL" dirty="0"/>
          </a:p>
          <a:p>
            <a:r>
              <a:rPr lang="nl-NL" dirty="0" smtClean="0"/>
              <a:t>Vervolgens zijn er organismen die de resten tot steeds kleinere stukken verwerken en </a:t>
            </a:r>
            <a:r>
              <a:rPr lang="nl-NL" dirty="0" err="1" smtClean="0"/>
              <a:t>uiteindelijjk</a:t>
            </a:r>
            <a:r>
              <a:rPr lang="nl-NL" dirty="0" smtClean="0"/>
              <a:t> breken de </a:t>
            </a:r>
            <a:r>
              <a:rPr lang="nl-NL" dirty="0" err="1" smtClean="0"/>
              <a:t>bacterien</a:t>
            </a:r>
            <a:r>
              <a:rPr lang="nl-NL" dirty="0" smtClean="0"/>
              <a:t> en schimmels de grotere moleculen weer af tot kleinere.</a:t>
            </a:r>
          </a:p>
          <a:p>
            <a:endParaRPr lang="nl-NL" dirty="0"/>
          </a:p>
          <a:p>
            <a:r>
              <a:rPr lang="nl-NL" dirty="0" smtClean="0"/>
              <a:t>Planten nemen deze weer op als voedingsstof.</a:t>
            </a:r>
          </a:p>
        </p:txBody>
      </p:sp>
    </p:spTree>
    <p:extLst>
      <p:ext uri="{BB962C8B-B14F-4D97-AF65-F5344CB8AC3E}">
        <p14:creationId xmlns:p14="http://schemas.microsoft.com/office/powerpoint/2010/main" val="2676407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6736531" cy="465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58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bodem leeft!</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smtClean="0"/>
          </a:p>
          <a:p>
            <a:pPr algn="ctr"/>
            <a:endParaRPr lang="nl-NL" sz="1600" dirty="0" smtClean="0"/>
          </a:p>
        </p:txBody>
      </p:sp>
      <p:sp>
        <p:nvSpPr>
          <p:cNvPr id="5" name="Tekstvak 4"/>
          <p:cNvSpPr txBox="1"/>
          <p:nvPr/>
        </p:nvSpPr>
        <p:spPr>
          <a:xfrm>
            <a:off x="1403648" y="1916832"/>
            <a:ext cx="5472608" cy="1754326"/>
          </a:xfrm>
          <a:prstGeom prst="rect">
            <a:avLst/>
          </a:prstGeom>
          <a:noFill/>
        </p:spPr>
        <p:txBody>
          <a:bodyPr wrap="square" rtlCol="0">
            <a:spAutoFit/>
          </a:bodyPr>
          <a:lstStyle/>
          <a:p>
            <a:r>
              <a:rPr lang="nl-NL" b="1" dirty="0" smtClean="0">
                <a:hlinkClick r:id="rId3"/>
              </a:rPr>
              <a:t>Rhizosfeer</a:t>
            </a:r>
            <a:endParaRPr lang="nl-NL" b="1" dirty="0" smtClean="0"/>
          </a:p>
          <a:p>
            <a:r>
              <a:rPr lang="nl-NL" dirty="0" smtClean="0"/>
              <a:t>Het laagje rond de plantenwortels, de rhizosfeer, is een belangrijke omgeving voor heel veel leven. De rhizosfeer heeft een veel hogere biologische activiteit en een andere chemische samenstelling van het bodemvocht dan de grond daarbuiten.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446462"/>
            <a:ext cx="2304256" cy="176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63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588</Words>
  <Application>Microsoft Office PowerPoint</Application>
  <PresentationFormat>Diavoorstelling (4:3)</PresentationFormat>
  <Paragraphs>198</Paragraphs>
  <Slides>16</Slides>
  <Notes>16</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lpstr>De bodem leeft!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290</cp:revision>
  <cp:lastPrinted>2012-05-22T10:37:28Z</cp:lastPrinted>
  <dcterms:created xsi:type="dcterms:W3CDTF">2008-03-20T23:08:22Z</dcterms:created>
  <dcterms:modified xsi:type="dcterms:W3CDTF">2014-03-19T18:08:56Z</dcterms:modified>
</cp:coreProperties>
</file>