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58" r:id="rId3"/>
    <p:sldId id="260" r:id="rId4"/>
    <p:sldId id="261" r:id="rId5"/>
    <p:sldId id="259" r:id="rId6"/>
    <p:sldId id="268" r:id="rId7"/>
    <p:sldId id="264" r:id="rId8"/>
    <p:sldId id="263" r:id="rId9"/>
    <p:sldId id="270" r:id="rId10"/>
    <p:sldId id="271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48" autoAdjust="0"/>
  </p:normalViewPr>
  <p:slideViewPr>
    <p:cSldViewPr>
      <p:cViewPr varScale="1">
        <p:scale>
          <a:sx n="57" d="100"/>
          <a:sy n="57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28370-D5C9-4AE8-8B20-91F673ECA57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C29E4D1-A0C7-454F-9D03-7B65084323A5}">
      <dgm:prSet/>
      <dgm:spPr/>
      <dgm:t>
        <a:bodyPr/>
        <a:lstStyle/>
        <a:p>
          <a:pPr algn="ctr" rtl="0"/>
          <a:r>
            <a:rPr lang="nl-NL" b="1" dirty="0" smtClean="0"/>
            <a:t>Het hart is belangrijk voor transport</a:t>
          </a:r>
          <a:endParaRPr lang="nl-NL" dirty="0"/>
        </a:p>
      </dgm:t>
    </dgm:pt>
    <dgm:pt modelId="{714B285C-BB6A-4C56-92AC-40237C65E543}" type="parTrans" cxnId="{4997A5B8-51F5-4A37-812C-4FAD53666C23}">
      <dgm:prSet/>
      <dgm:spPr/>
      <dgm:t>
        <a:bodyPr/>
        <a:lstStyle/>
        <a:p>
          <a:endParaRPr lang="nl-NL"/>
        </a:p>
      </dgm:t>
    </dgm:pt>
    <dgm:pt modelId="{63937B4C-67F0-4DF0-9522-F2987838BD28}" type="sibTrans" cxnId="{4997A5B8-51F5-4A37-812C-4FAD53666C23}">
      <dgm:prSet/>
      <dgm:spPr/>
      <dgm:t>
        <a:bodyPr/>
        <a:lstStyle/>
        <a:p>
          <a:endParaRPr lang="nl-NL"/>
        </a:p>
      </dgm:t>
    </dgm:pt>
    <dgm:pt modelId="{C01BCAE9-1134-44B4-84E6-C1C7F842A404}" type="pres">
      <dgm:prSet presAssocID="{32928370-D5C9-4AE8-8B20-91F673ECA5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19BDDEC-DBD6-4234-90ED-06E688C6DAE9}" type="pres">
      <dgm:prSet presAssocID="{BC29E4D1-A0C7-454F-9D03-7B65084323A5}" presName="parentText" presStyleLbl="node1" presStyleIdx="0" presStyleCnt="1" custLinFactY="-52032" custLinFactNeighborX="-54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847B646-5E17-4150-ABAB-DD96BE558E67}" type="presOf" srcId="{32928370-D5C9-4AE8-8B20-91F673ECA577}" destId="{C01BCAE9-1134-44B4-84E6-C1C7F842A404}" srcOrd="0" destOrd="0" presId="urn:microsoft.com/office/officeart/2005/8/layout/vList2"/>
    <dgm:cxn modelId="{4997A5B8-51F5-4A37-812C-4FAD53666C23}" srcId="{32928370-D5C9-4AE8-8B20-91F673ECA577}" destId="{BC29E4D1-A0C7-454F-9D03-7B65084323A5}" srcOrd="0" destOrd="0" parTransId="{714B285C-BB6A-4C56-92AC-40237C65E543}" sibTransId="{63937B4C-67F0-4DF0-9522-F2987838BD28}"/>
    <dgm:cxn modelId="{5260FE00-143F-4E35-879D-ADDE08D10CAF}" type="presOf" srcId="{BC29E4D1-A0C7-454F-9D03-7B65084323A5}" destId="{919BDDEC-DBD6-4234-90ED-06E688C6DAE9}" srcOrd="0" destOrd="0" presId="urn:microsoft.com/office/officeart/2005/8/layout/vList2"/>
    <dgm:cxn modelId="{EBF0A58F-6ADC-4381-A780-D48132C76D12}" type="presParOf" srcId="{C01BCAE9-1134-44B4-84E6-C1C7F842A404}" destId="{919BDDEC-DBD6-4234-90ED-06E688C6DA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28370-D5C9-4AE8-8B20-91F673ECA57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BC29E4D1-A0C7-454F-9D03-7B65084323A5}">
      <dgm:prSet custT="1"/>
      <dgm:spPr/>
      <dgm:t>
        <a:bodyPr/>
        <a:lstStyle/>
        <a:p>
          <a:pPr algn="ctr" rtl="0"/>
          <a:r>
            <a:rPr lang="nl-NL" sz="4100" b="1" dirty="0" smtClean="0"/>
            <a:t>Wat voor soort orgaan is het hart?</a:t>
          </a:r>
          <a:endParaRPr lang="nl-NL" sz="4100" b="1" dirty="0"/>
        </a:p>
      </dgm:t>
    </dgm:pt>
    <dgm:pt modelId="{714B285C-BB6A-4C56-92AC-40237C65E543}" type="parTrans" cxnId="{4997A5B8-51F5-4A37-812C-4FAD53666C23}">
      <dgm:prSet/>
      <dgm:spPr/>
      <dgm:t>
        <a:bodyPr/>
        <a:lstStyle/>
        <a:p>
          <a:endParaRPr lang="nl-NL"/>
        </a:p>
      </dgm:t>
    </dgm:pt>
    <dgm:pt modelId="{63937B4C-67F0-4DF0-9522-F2987838BD28}" type="sibTrans" cxnId="{4997A5B8-51F5-4A37-812C-4FAD53666C23}">
      <dgm:prSet/>
      <dgm:spPr/>
      <dgm:t>
        <a:bodyPr/>
        <a:lstStyle/>
        <a:p>
          <a:endParaRPr lang="nl-NL"/>
        </a:p>
      </dgm:t>
    </dgm:pt>
    <dgm:pt modelId="{C01BCAE9-1134-44B4-84E6-C1C7F842A404}" type="pres">
      <dgm:prSet presAssocID="{32928370-D5C9-4AE8-8B20-91F673ECA5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19BDDEC-DBD6-4234-90ED-06E688C6DAE9}" type="pres">
      <dgm:prSet presAssocID="{BC29E4D1-A0C7-454F-9D03-7B65084323A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997A5B8-51F5-4A37-812C-4FAD53666C23}" srcId="{32928370-D5C9-4AE8-8B20-91F673ECA577}" destId="{BC29E4D1-A0C7-454F-9D03-7B65084323A5}" srcOrd="0" destOrd="0" parTransId="{714B285C-BB6A-4C56-92AC-40237C65E543}" sibTransId="{63937B4C-67F0-4DF0-9522-F2987838BD28}"/>
    <dgm:cxn modelId="{B582015F-45FD-4D66-8B5E-2A5800427356}" type="presOf" srcId="{BC29E4D1-A0C7-454F-9D03-7B65084323A5}" destId="{919BDDEC-DBD6-4234-90ED-06E688C6DAE9}" srcOrd="0" destOrd="0" presId="urn:microsoft.com/office/officeart/2005/8/layout/vList2"/>
    <dgm:cxn modelId="{AE6621F5-B283-4C08-B4DB-935A6336A5E0}" type="presOf" srcId="{32928370-D5C9-4AE8-8B20-91F673ECA577}" destId="{C01BCAE9-1134-44B4-84E6-C1C7F842A404}" srcOrd="0" destOrd="0" presId="urn:microsoft.com/office/officeart/2005/8/layout/vList2"/>
    <dgm:cxn modelId="{59349E7C-EC3E-46D9-8932-C9BF175235FB}" type="presParOf" srcId="{C01BCAE9-1134-44B4-84E6-C1C7F842A404}" destId="{919BDDEC-DBD6-4234-90ED-06E688C6DA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54178F-248D-498C-8A5F-153656B1D54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6D5F74E-4A44-44A3-9DFF-4C6D5C03395C}">
      <dgm:prSet custT="1"/>
      <dgm:spPr/>
      <dgm:t>
        <a:bodyPr/>
        <a:lstStyle/>
        <a:p>
          <a:pPr algn="ctr" rtl="0"/>
          <a:r>
            <a:rPr lang="nl-NL" sz="2400" dirty="0" smtClean="0"/>
            <a:t>In je lichaam zitten allerlei organen.</a:t>
          </a:r>
          <a:endParaRPr lang="nl-NL" sz="2400" dirty="0"/>
        </a:p>
      </dgm:t>
    </dgm:pt>
    <dgm:pt modelId="{762F8D6C-40F9-49FD-A86D-12F0444D2615}" type="parTrans" cxnId="{B99529C5-A482-484D-98DC-5EC19CD5231D}">
      <dgm:prSet/>
      <dgm:spPr/>
      <dgm:t>
        <a:bodyPr/>
        <a:lstStyle/>
        <a:p>
          <a:pPr algn="ctr"/>
          <a:endParaRPr lang="nl-NL"/>
        </a:p>
      </dgm:t>
    </dgm:pt>
    <dgm:pt modelId="{154F9D40-13D3-4CFF-A829-1E574499E58D}" type="sibTrans" cxnId="{B99529C5-A482-484D-98DC-5EC19CD5231D}">
      <dgm:prSet/>
      <dgm:spPr/>
      <dgm:t>
        <a:bodyPr/>
        <a:lstStyle/>
        <a:p>
          <a:pPr algn="ctr"/>
          <a:endParaRPr lang="nl-NL"/>
        </a:p>
      </dgm:t>
    </dgm:pt>
    <dgm:pt modelId="{492BE171-3949-4F48-B65E-3BB6D5E61120}" type="pres">
      <dgm:prSet presAssocID="{8854178F-248D-498C-8A5F-153656B1D5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CCFAC23-4AA8-457F-9785-2CA91FA0AB5D}" type="pres">
      <dgm:prSet presAssocID="{56D5F74E-4A44-44A3-9DFF-4C6D5C0339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750E556-3D1F-499B-8104-AFBDAB7477DD}" type="presOf" srcId="{8854178F-248D-498C-8A5F-153656B1D540}" destId="{492BE171-3949-4F48-B65E-3BB6D5E61120}" srcOrd="0" destOrd="0" presId="urn:microsoft.com/office/officeart/2005/8/layout/vList2"/>
    <dgm:cxn modelId="{B99529C5-A482-484D-98DC-5EC19CD5231D}" srcId="{8854178F-248D-498C-8A5F-153656B1D540}" destId="{56D5F74E-4A44-44A3-9DFF-4C6D5C03395C}" srcOrd="0" destOrd="0" parTransId="{762F8D6C-40F9-49FD-A86D-12F0444D2615}" sibTransId="{154F9D40-13D3-4CFF-A829-1E574499E58D}"/>
    <dgm:cxn modelId="{EAE47D51-56C5-46B9-984B-88A67034FABE}" type="presOf" srcId="{56D5F74E-4A44-44A3-9DFF-4C6D5C03395C}" destId="{6CCFAC23-4AA8-457F-9785-2CA91FA0AB5D}" srcOrd="0" destOrd="0" presId="urn:microsoft.com/office/officeart/2005/8/layout/vList2"/>
    <dgm:cxn modelId="{0C4CB393-5262-464A-B8C7-4B9AFD0C1A9C}" type="presParOf" srcId="{492BE171-3949-4F48-B65E-3BB6D5E61120}" destId="{6CCFAC23-4AA8-457F-9785-2CA91FA0AB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2A3E79-5175-46A4-A5F8-A199CE82DA6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54F326C-A2AD-47A9-958B-FF264951013A}">
      <dgm:prSet/>
      <dgm:spPr/>
      <dgm:t>
        <a:bodyPr/>
        <a:lstStyle/>
        <a:p>
          <a:pPr algn="ctr" rtl="0"/>
          <a:r>
            <a:rPr lang="nl-NL" dirty="0" smtClean="0"/>
            <a:t>Het hart is een holle spier</a:t>
          </a:r>
          <a:endParaRPr lang="nl-NL" dirty="0"/>
        </a:p>
      </dgm:t>
    </dgm:pt>
    <dgm:pt modelId="{AFFE5E84-DE42-46E6-89FA-98F88A063354}" type="parTrans" cxnId="{2F0B71C2-9681-4FAC-86BA-EAC9AFED3D67}">
      <dgm:prSet/>
      <dgm:spPr/>
      <dgm:t>
        <a:bodyPr/>
        <a:lstStyle/>
        <a:p>
          <a:endParaRPr lang="nl-NL"/>
        </a:p>
      </dgm:t>
    </dgm:pt>
    <dgm:pt modelId="{D26D9E55-DCCE-488F-BF25-76B0454B0881}" type="sibTrans" cxnId="{2F0B71C2-9681-4FAC-86BA-EAC9AFED3D67}">
      <dgm:prSet/>
      <dgm:spPr/>
      <dgm:t>
        <a:bodyPr/>
        <a:lstStyle/>
        <a:p>
          <a:endParaRPr lang="nl-NL"/>
        </a:p>
      </dgm:t>
    </dgm:pt>
    <dgm:pt modelId="{57266F4C-2A0B-41C6-8894-99B6E6BDA53B}" type="pres">
      <dgm:prSet presAssocID="{F92A3E79-5175-46A4-A5F8-A199CE82DA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B38FE86-4A58-469B-9859-0F731DA5EA56}" type="pres">
      <dgm:prSet presAssocID="{054F326C-A2AD-47A9-958B-FF26495101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F0B71C2-9681-4FAC-86BA-EAC9AFED3D67}" srcId="{F92A3E79-5175-46A4-A5F8-A199CE82DA63}" destId="{054F326C-A2AD-47A9-958B-FF264951013A}" srcOrd="0" destOrd="0" parTransId="{AFFE5E84-DE42-46E6-89FA-98F88A063354}" sibTransId="{D26D9E55-DCCE-488F-BF25-76B0454B0881}"/>
    <dgm:cxn modelId="{36355663-9E9D-4489-80DB-A083969BF70B}" type="presOf" srcId="{F92A3E79-5175-46A4-A5F8-A199CE82DA63}" destId="{57266F4C-2A0B-41C6-8894-99B6E6BDA53B}" srcOrd="0" destOrd="0" presId="urn:microsoft.com/office/officeart/2005/8/layout/vList2"/>
    <dgm:cxn modelId="{5FA91670-5B20-4E1D-94AB-D789CC043184}" type="presOf" srcId="{054F326C-A2AD-47A9-958B-FF264951013A}" destId="{1B38FE86-4A58-469B-9859-0F731DA5EA56}" srcOrd="0" destOrd="0" presId="urn:microsoft.com/office/officeart/2005/8/layout/vList2"/>
    <dgm:cxn modelId="{5A193027-55D3-4B01-BAA4-202CA96EC897}" type="presParOf" srcId="{57266F4C-2A0B-41C6-8894-99B6E6BDA53B}" destId="{1B38FE86-4A58-469B-9859-0F731DA5EA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2A3E79-5175-46A4-A5F8-A199CE82DA6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54F326C-A2AD-47A9-958B-FF264951013A}">
      <dgm:prSet custT="1"/>
      <dgm:spPr/>
      <dgm:t>
        <a:bodyPr/>
        <a:lstStyle/>
        <a:p>
          <a:pPr algn="ctr" rtl="0"/>
          <a:r>
            <a:rPr lang="nl-NL" sz="4100" b="1" dirty="0" smtClean="0"/>
            <a:t>Dubbele</a:t>
          </a:r>
          <a:r>
            <a:rPr lang="nl-NL" sz="4100" b="1" baseline="0" dirty="0" smtClean="0"/>
            <a:t> bloedsomloop</a:t>
          </a:r>
          <a:endParaRPr lang="nl-NL" sz="4100" b="1" dirty="0"/>
        </a:p>
      </dgm:t>
    </dgm:pt>
    <dgm:pt modelId="{AFFE5E84-DE42-46E6-89FA-98F88A063354}" type="parTrans" cxnId="{2F0B71C2-9681-4FAC-86BA-EAC9AFED3D67}">
      <dgm:prSet/>
      <dgm:spPr/>
      <dgm:t>
        <a:bodyPr/>
        <a:lstStyle/>
        <a:p>
          <a:endParaRPr lang="nl-NL"/>
        </a:p>
      </dgm:t>
    </dgm:pt>
    <dgm:pt modelId="{D26D9E55-DCCE-488F-BF25-76B0454B0881}" type="sibTrans" cxnId="{2F0B71C2-9681-4FAC-86BA-EAC9AFED3D67}">
      <dgm:prSet/>
      <dgm:spPr/>
      <dgm:t>
        <a:bodyPr/>
        <a:lstStyle/>
        <a:p>
          <a:endParaRPr lang="nl-NL"/>
        </a:p>
      </dgm:t>
    </dgm:pt>
    <dgm:pt modelId="{57266F4C-2A0B-41C6-8894-99B6E6BDA53B}" type="pres">
      <dgm:prSet presAssocID="{F92A3E79-5175-46A4-A5F8-A199CE82DA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B38FE86-4A58-469B-9859-0F731DA5EA56}" type="pres">
      <dgm:prSet presAssocID="{054F326C-A2AD-47A9-958B-FF26495101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46A1E66-DB81-472F-B914-C22B6460A3C1}" type="presOf" srcId="{F92A3E79-5175-46A4-A5F8-A199CE82DA63}" destId="{57266F4C-2A0B-41C6-8894-99B6E6BDA53B}" srcOrd="0" destOrd="0" presId="urn:microsoft.com/office/officeart/2005/8/layout/vList2"/>
    <dgm:cxn modelId="{2F0B71C2-9681-4FAC-86BA-EAC9AFED3D67}" srcId="{F92A3E79-5175-46A4-A5F8-A199CE82DA63}" destId="{054F326C-A2AD-47A9-958B-FF264951013A}" srcOrd="0" destOrd="0" parTransId="{AFFE5E84-DE42-46E6-89FA-98F88A063354}" sibTransId="{D26D9E55-DCCE-488F-BF25-76B0454B0881}"/>
    <dgm:cxn modelId="{8F920108-1604-42DC-A510-106FB3DD7A5C}" type="presOf" srcId="{054F326C-A2AD-47A9-958B-FF264951013A}" destId="{1B38FE86-4A58-469B-9859-0F731DA5EA56}" srcOrd="0" destOrd="0" presId="urn:microsoft.com/office/officeart/2005/8/layout/vList2"/>
    <dgm:cxn modelId="{27503274-897A-4F8E-AE00-D37F505BC683}" type="presParOf" srcId="{57266F4C-2A0B-41C6-8894-99B6E6BDA53B}" destId="{1B38FE86-4A58-469B-9859-0F731DA5EA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D3BF4F-9D15-4589-A3B1-CD6B0FA464D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A25D8F99-DBE4-4F59-BAAC-B001C0741C4F}">
      <dgm:prSet/>
      <dgm:spPr/>
      <dgm:t>
        <a:bodyPr/>
        <a:lstStyle/>
        <a:p>
          <a:pPr algn="ctr" rtl="0"/>
          <a:r>
            <a:rPr lang="nl-NL" dirty="0" smtClean="0"/>
            <a:t>De bouw van het hart</a:t>
          </a:r>
          <a:endParaRPr lang="nl-NL" dirty="0"/>
        </a:p>
      </dgm:t>
    </dgm:pt>
    <dgm:pt modelId="{A59567CE-BDB2-427D-A329-DE7AB09493D8}" type="parTrans" cxnId="{55260EB0-E4DA-4FD3-B7C7-1CF612DD82BF}">
      <dgm:prSet/>
      <dgm:spPr/>
      <dgm:t>
        <a:bodyPr/>
        <a:lstStyle/>
        <a:p>
          <a:endParaRPr lang="nl-NL"/>
        </a:p>
      </dgm:t>
    </dgm:pt>
    <dgm:pt modelId="{FA9AAE53-221C-4474-B949-558B67FB14C2}" type="sibTrans" cxnId="{55260EB0-E4DA-4FD3-B7C7-1CF612DD82BF}">
      <dgm:prSet/>
      <dgm:spPr/>
      <dgm:t>
        <a:bodyPr/>
        <a:lstStyle/>
        <a:p>
          <a:endParaRPr lang="nl-NL"/>
        </a:p>
      </dgm:t>
    </dgm:pt>
    <dgm:pt modelId="{D14E718A-1C20-46C5-8640-772E84B17F2F}" type="pres">
      <dgm:prSet presAssocID="{E0D3BF4F-9D15-4589-A3B1-CD6B0FA464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5186D4A-EA23-4BDB-8A98-D6273C20D222}" type="pres">
      <dgm:prSet presAssocID="{A25D8F99-DBE4-4F59-BAAC-B001C0741C4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5260EB0-E4DA-4FD3-B7C7-1CF612DD82BF}" srcId="{E0D3BF4F-9D15-4589-A3B1-CD6B0FA464D1}" destId="{A25D8F99-DBE4-4F59-BAAC-B001C0741C4F}" srcOrd="0" destOrd="0" parTransId="{A59567CE-BDB2-427D-A329-DE7AB09493D8}" sibTransId="{FA9AAE53-221C-4474-B949-558B67FB14C2}"/>
    <dgm:cxn modelId="{CFA65AA7-9224-4ECD-A454-DDB1710C9115}" type="presOf" srcId="{E0D3BF4F-9D15-4589-A3B1-CD6B0FA464D1}" destId="{D14E718A-1C20-46C5-8640-772E84B17F2F}" srcOrd="0" destOrd="0" presId="urn:microsoft.com/office/officeart/2005/8/layout/vList2"/>
    <dgm:cxn modelId="{A663FFC5-E527-49E2-874F-FBFF93E4B7D2}" type="presOf" srcId="{A25D8F99-DBE4-4F59-BAAC-B001C0741C4F}" destId="{E5186D4A-EA23-4BDB-8A98-D6273C20D222}" srcOrd="0" destOrd="0" presId="urn:microsoft.com/office/officeart/2005/8/layout/vList2"/>
    <dgm:cxn modelId="{26A3C80D-01FC-4FAD-94BD-692AE68EA7EC}" type="presParOf" srcId="{D14E718A-1C20-46C5-8640-772E84B17F2F}" destId="{E5186D4A-EA23-4BDB-8A98-D6273C20D2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E1320F-D5EE-4E17-80F6-DBD5296C6E4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65449F5-1546-4869-9979-3A6AFE73DF6E}">
      <dgm:prSet custT="1"/>
      <dgm:spPr/>
      <dgm:t>
        <a:bodyPr/>
        <a:lstStyle/>
        <a:p>
          <a:pPr algn="ctr" rtl="0"/>
          <a:r>
            <a:rPr lang="nl-NL" sz="4100" b="1" dirty="0" smtClean="0"/>
            <a:t>Het hart bestaat uit twee helften</a:t>
          </a:r>
          <a:endParaRPr lang="nl-NL" sz="4100" b="1" dirty="0"/>
        </a:p>
      </dgm:t>
    </dgm:pt>
    <dgm:pt modelId="{3A4A4846-2D47-4246-A434-953B641CE547}" type="parTrans" cxnId="{C11CC4E0-CCD2-40D0-9421-BB49CEF39710}">
      <dgm:prSet/>
      <dgm:spPr/>
      <dgm:t>
        <a:bodyPr/>
        <a:lstStyle/>
        <a:p>
          <a:endParaRPr lang="nl-NL"/>
        </a:p>
      </dgm:t>
    </dgm:pt>
    <dgm:pt modelId="{82F5159C-98FE-4744-87B8-5421E6875D58}" type="sibTrans" cxnId="{C11CC4E0-CCD2-40D0-9421-BB49CEF39710}">
      <dgm:prSet/>
      <dgm:spPr/>
      <dgm:t>
        <a:bodyPr/>
        <a:lstStyle/>
        <a:p>
          <a:endParaRPr lang="nl-NL"/>
        </a:p>
      </dgm:t>
    </dgm:pt>
    <dgm:pt modelId="{DF44EB98-9FE1-4C96-8BC5-8F7F2E6D5D76}" type="pres">
      <dgm:prSet presAssocID="{C6E1320F-D5EE-4E17-80F6-DBD5296C6E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546233F-BF58-4D7E-A0ED-564F4F06F6E8}" type="pres">
      <dgm:prSet presAssocID="{D65449F5-1546-4869-9979-3A6AFE73DF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EFDDEA6-1689-494F-AE07-D1A013EAF882}" type="presOf" srcId="{D65449F5-1546-4869-9979-3A6AFE73DF6E}" destId="{A546233F-BF58-4D7E-A0ED-564F4F06F6E8}" srcOrd="0" destOrd="0" presId="urn:microsoft.com/office/officeart/2005/8/layout/vList2"/>
    <dgm:cxn modelId="{C11CC4E0-CCD2-40D0-9421-BB49CEF39710}" srcId="{C6E1320F-D5EE-4E17-80F6-DBD5296C6E41}" destId="{D65449F5-1546-4869-9979-3A6AFE73DF6E}" srcOrd="0" destOrd="0" parTransId="{3A4A4846-2D47-4246-A434-953B641CE547}" sibTransId="{82F5159C-98FE-4744-87B8-5421E6875D58}"/>
    <dgm:cxn modelId="{352D499E-DBFF-47CE-B072-C3DD410E88B7}" type="presOf" srcId="{C6E1320F-D5EE-4E17-80F6-DBD5296C6E41}" destId="{DF44EB98-9FE1-4C96-8BC5-8F7F2E6D5D76}" srcOrd="0" destOrd="0" presId="urn:microsoft.com/office/officeart/2005/8/layout/vList2"/>
    <dgm:cxn modelId="{5AD030C4-2B53-4FC9-B4D0-21D195A005E9}" type="presParOf" srcId="{DF44EB98-9FE1-4C96-8BC5-8F7F2E6D5D76}" destId="{A546233F-BF58-4D7E-A0ED-564F4F06F6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E1320F-D5EE-4E17-80F6-DBD5296C6E4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65449F5-1546-4869-9979-3A6AFE73DF6E}">
      <dgm:prSet custT="1"/>
      <dgm:spPr/>
      <dgm:t>
        <a:bodyPr/>
        <a:lstStyle/>
        <a:p>
          <a:pPr algn="ctr" rtl="0"/>
          <a:r>
            <a:rPr lang="nl-NL" sz="4100" b="1" dirty="0" smtClean="0"/>
            <a:t>Het hart bestaat uit vier delen</a:t>
          </a:r>
          <a:endParaRPr lang="nl-NL" sz="4100" b="1" dirty="0"/>
        </a:p>
      </dgm:t>
    </dgm:pt>
    <dgm:pt modelId="{3A4A4846-2D47-4246-A434-953B641CE547}" type="parTrans" cxnId="{C11CC4E0-CCD2-40D0-9421-BB49CEF39710}">
      <dgm:prSet/>
      <dgm:spPr/>
      <dgm:t>
        <a:bodyPr/>
        <a:lstStyle/>
        <a:p>
          <a:endParaRPr lang="nl-NL"/>
        </a:p>
      </dgm:t>
    </dgm:pt>
    <dgm:pt modelId="{82F5159C-98FE-4744-87B8-5421E6875D58}" type="sibTrans" cxnId="{C11CC4E0-CCD2-40D0-9421-BB49CEF39710}">
      <dgm:prSet/>
      <dgm:spPr/>
      <dgm:t>
        <a:bodyPr/>
        <a:lstStyle/>
        <a:p>
          <a:endParaRPr lang="nl-NL"/>
        </a:p>
      </dgm:t>
    </dgm:pt>
    <dgm:pt modelId="{DF44EB98-9FE1-4C96-8BC5-8F7F2E6D5D76}" type="pres">
      <dgm:prSet presAssocID="{C6E1320F-D5EE-4E17-80F6-DBD5296C6E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546233F-BF58-4D7E-A0ED-564F4F06F6E8}" type="pres">
      <dgm:prSet presAssocID="{D65449F5-1546-4869-9979-3A6AFE73DF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C64F382-D812-4C7A-A6D9-3CEBC2960620}" type="presOf" srcId="{D65449F5-1546-4869-9979-3A6AFE73DF6E}" destId="{A546233F-BF58-4D7E-A0ED-564F4F06F6E8}" srcOrd="0" destOrd="0" presId="urn:microsoft.com/office/officeart/2005/8/layout/vList2"/>
    <dgm:cxn modelId="{C11CC4E0-CCD2-40D0-9421-BB49CEF39710}" srcId="{C6E1320F-D5EE-4E17-80F6-DBD5296C6E41}" destId="{D65449F5-1546-4869-9979-3A6AFE73DF6E}" srcOrd="0" destOrd="0" parTransId="{3A4A4846-2D47-4246-A434-953B641CE547}" sibTransId="{82F5159C-98FE-4744-87B8-5421E6875D58}"/>
    <dgm:cxn modelId="{15FAE51F-DC6E-44B7-8E95-D8DF4AE7ADC8}" type="presOf" srcId="{C6E1320F-D5EE-4E17-80F6-DBD5296C6E41}" destId="{DF44EB98-9FE1-4C96-8BC5-8F7F2E6D5D76}" srcOrd="0" destOrd="0" presId="urn:microsoft.com/office/officeart/2005/8/layout/vList2"/>
    <dgm:cxn modelId="{7859739C-49C9-48AF-8A5C-75251C8AF9F7}" type="presParOf" srcId="{DF44EB98-9FE1-4C96-8BC5-8F7F2E6D5D76}" destId="{A546233F-BF58-4D7E-A0ED-564F4F06F6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9BDDEC-DBD6-4234-90ED-06E688C6DAE9}">
      <dsp:nvSpPr>
        <dsp:cNvPr id="0" name=""/>
        <dsp:cNvSpPr/>
      </dsp:nvSpPr>
      <dsp:spPr>
        <a:xfrm>
          <a:off x="0" y="0"/>
          <a:ext cx="8229600" cy="983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b="1" kern="1200" dirty="0" smtClean="0"/>
            <a:t>Het hart is belangrijk voor transport</a:t>
          </a:r>
          <a:endParaRPr lang="nl-NL" sz="4100" kern="1200" dirty="0"/>
        </a:p>
      </dsp:txBody>
      <dsp:txXfrm>
        <a:off x="0" y="0"/>
        <a:ext cx="8229600" cy="9833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9BDDEC-DBD6-4234-90ED-06E688C6DAE9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b="1" kern="1200" dirty="0" smtClean="0"/>
            <a:t>Wat voor soort orgaan is het hart?</a:t>
          </a:r>
          <a:endParaRPr lang="nl-NL" sz="4100" b="1" kern="1200" dirty="0"/>
        </a:p>
      </dsp:txBody>
      <dsp:txXfrm>
        <a:off x="0" y="539"/>
        <a:ext cx="8229600" cy="11419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CFAC23-4AA8-457F-9785-2CA91FA0AB5D}">
      <dsp:nvSpPr>
        <dsp:cNvPr id="0" name=""/>
        <dsp:cNvSpPr/>
      </dsp:nvSpPr>
      <dsp:spPr>
        <a:xfrm>
          <a:off x="0" y="6539"/>
          <a:ext cx="3744416" cy="106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In je lichaam zitten allerlei organen.</a:t>
          </a:r>
          <a:endParaRPr lang="nl-NL" sz="2400" kern="1200" dirty="0"/>
        </a:p>
      </dsp:txBody>
      <dsp:txXfrm>
        <a:off x="0" y="6539"/>
        <a:ext cx="3744416" cy="10670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38FE86-4A58-469B-9859-0F731DA5EA5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Het hart is een holle spier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38FE86-4A58-469B-9859-0F731DA5EA56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b="1" kern="1200" dirty="0" smtClean="0"/>
            <a:t>Dubbele</a:t>
          </a:r>
          <a:r>
            <a:rPr lang="nl-NL" sz="4100" b="1" kern="1200" baseline="0" dirty="0" smtClean="0"/>
            <a:t> bloedsomloop</a:t>
          </a:r>
          <a:endParaRPr lang="nl-NL" sz="4100" b="1" kern="1200" dirty="0"/>
        </a:p>
      </dsp:txBody>
      <dsp:txXfrm>
        <a:off x="0" y="539"/>
        <a:ext cx="8229600" cy="11419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186D4A-EA23-4BDB-8A98-D6273C20D222}">
      <dsp:nvSpPr>
        <dsp:cNvPr id="0" name=""/>
        <dsp:cNvSpPr/>
      </dsp:nvSpPr>
      <dsp:spPr>
        <a:xfrm>
          <a:off x="0" y="5368"/>
          <a:ext cx="6732240" cy="983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kern="1200" dirty="0" smtClean="0"/>
            <a:t>De bouw van het hart</a:t>
          </a:r>
          <a:endParaRPr lang="nl-NL" sz="4100" kern="1200" dirty="0"/>
        </a:p>
      </dsp:txBody>
      <dsp:txXfrm>
        <a:off x="0" y="5368"/>
        <a:ext cx="6732240" cy="98338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46233F-BF58-4D7E-A0ED-564F4F06F6E8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b="1" kern="1200" dirty="0" smtClean="0"/>
            <a:t>Het hart bestaat uit twee helften</a:t>
          </a:r>
          <a:endParaRPr lang="nl-NL" sz="4100" b="1" kern="1200" dirty="0"/>
        </a:p>
      </dsp:txBody>
      <dsp:txXfrm>
        <a:off x="0" y="539"/>
        <a:ext cx="8229600" cy="11419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46233F-BF58-4D7E-A0ED-564F4F06F6E8}">
      <dsp:nvSpPr>
        <dsp:cNvPr id="0" name=""/>
        <dsp:cNvSpPr/>
      </dsp:nvSpPr>
      <dsp:spPr>
        <a:xfrm>
          <a:off x="0" y="539"/>
          <a:ext cx="8371656" cy="1141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b="1" kern="1200" dirty="0" smtClean="0"/>
            <a:t>Het hart bestaat uit vier delen</a:t>
          </a:r>
          <a:endParaRPr lang="nl-NL" sz="4100" b="1" kern="1200" dirty="0"/>
        </a:p>
      </dsp:txBody>
      <dsp:txXfrm>
        <a:off x="0" y="539"/>
        <a:ext cx="8371656" cy="1141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9D542-6BF0-4E69-9E83-EA0A17AB8242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59A46-669B-441F-BFFA-EEABB98E042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 rtl="0"/>
            <a:r>
              <a:rPr lang="nl-NL" dirty="0" smtClean="0"/>
              <a:t>Dunne darm neemt voedingsstoffen op: bloed neemt die mee en vervoert die naar alle cellen van het lichaam</a:t>
            </a:r>
          </a:p>
          <a:p>
            <a:pPr lvl="0" algn="ctr" rtl="0"/>
            <a:r>
              <a:rPr lang="nl-NL" dirty="0" smtClean="0"/>
              <a:t>Longen nemen zuurstof op: bloed vervoert die naar alle cellen van het lichaam</a:t>
            </a:r>
          </a:p>
          <a:p>
            <a:pPr lvl="0" algn="ctr" rtl="0"/>
            <a:r>
              <a:rPr lang="nl-NL" dirty="0" smtClean="0"/>
              <a:t>Bloed levert afvalstoffen af bij de longen (welke?) en bij de nieren (welke?)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9A46-669B-441F-BFFA-EEABB98E042B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9A46-669B-441F-BFFA-EEABB98E042B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DF37-EAB1-443D-84FF-2C8D58652D93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4A61-5BBD-4C16-B7A9-51B9C105786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DF37-EAB1-443D-84FF-2C8D58652D93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4A61-5BBD-4C16-B7A9-51B9C105786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DF37-EAB1-443D-84FF-2C8D58652D93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4A61-5BBD-4C16-B7A9-51B9C105786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DF37-EAB1-443D-84FF-2C8D58652D93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4A61-5BBD-4C16-B7A9-51B9C105786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DF37-EAB1-443D-84FF-2C8D58652D93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4A61-5BBD-4C16-B7A9-51B9C105786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DF37-EAB1-443D-84FF-2C8D58652D93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4A61-5BBD-4C16-B7A9-51B9C105786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DF37-EAB1-443D-84FF-2C8D58652D93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4A61-5BBD-4C16-B7A9-51B9C105786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DF37-EAB1-443D-84FF-2C8D58652D93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4A61-5BBD-4C16-B7A9-51B9C105786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DF37-EAB1-443D-84FF-2C8D58652D93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4A61-5BBD-4C16-B7A9-51B9C105786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DF37-EAB1-443D-84FF-2C8D58652D93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4A61-5BBD-4C16-B7A9-51B9C105786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DF37-EAB1-443D-84FF-2C8D58652D93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4A61-5BBD-4C16-B7A9-51B9C105786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DF37-EAB1-443D-84FF-2C8D58652D93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14A61-5BBD-4C16-B7A9-51B9C105786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hyperlink" Target="http://www.schooltv.nl/beeldbank/clip/20021104_bloedsomloopmens05" TargetMode="External"/><Relationship Id="rId7" Type="http://schemas.openxmlformats.org/officeDocument/2006/relationships/image" Target="../media/image2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longblaasjes&amp;source=images&amp;cd=&amp;cad=rja&amp;docid=8cqvhwCjd8UoKM&amp;tbnid=H_PHz23sseUFNM:&amp;ved=0CAUQjRw&amp;url=http://www.menselijk-lichaam.com/ademhaling/longblaasjes-alveoli&amp;ei=bPY5UeLnAump0AW79YDoDw&amp;bvm=bv.43287494,d.d2k&amp;psig=AFQjCNFbXqsRYhTOl-dWZV-THJg-TTxQxw&amp;ust=1362839524846365" TargetMode="External"/><Relationship Id="rId11" Type="http://schemas.openxmlformats.org/officeDocument/2006/relationships/diagramColors" Target="../diagrams/colors1.xml"/><Relationship Id="rId5" Type="http://schemas.openxmlformats.org/officeDocument/2006/relationships/image" Target="../media/image1.jpeg"/><Relationship Id="rId10" Type="http://schemas.openxmlformats.org/officeDocument/2006/relationships/diagramQuickStyle" Target="../diagrams/quickStyle1.xml"/><Relationship Id="rId4" Type="http://schemas.openxmlformats.org/officeDocument/2006/relationships/hyperlink" Target="http://www.google.nl/url?sa=i&amp;rct=j&amp;q=dunne+darm+opname+voedingsstoffen&amp;source=images&amp;cd=&amp;cad=rja&amp;docid=LFCPsnFEVCyHiM&amp;tbnid=ulWexueQb_et9M:&amp;ved=0CAUQjRw&amp;url=http://www.alleswetenovercoeliakie.nl/wat-is-coeliakie/beschrijving-ziektebeeld/de-functie-van-de-dunne-darm/&amp;ei=G_Y5Ub3JCsSk0QX_8YD4Aw&amp;bvm=bv.43287494,d.d2k&amp;psig=AFQjCNGAmvnHuUXsdv8ru6zTeeZIIE0lZQ&amp;ust=1362839439792391" TargetMode="External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hyperlink" Target="http://www.google.nl/url?sa=i&amp;rct=j&amp;q=schapenhart&amp;source=images&amp;cd=&amp;cad=rja&amp;docid=iGwPYU3zSGCDnM&amp;tbnid=6UWepACIUzAlWM:&amp;ved=0CAUQjRw&amp;url=http://www.prooidier.nl/node/3532&amp;ei=bZg4UaasCeGx0AX9lIDQCA&amp;bvm=bv.43287494,d.ZWU&amp;psig=AFQjCNG8IPvZacKt0ApDZpXWuvmKrxF5TA&amp;ust=1362749929112747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Layout" Target="../diagrams/layout6.xml"/><Relationship Id="rId7" Type="http://schemas.openxmlformats.org/officeDocument/2006/relationships/hyperlink" Target="http://www.google.nl/url?sa=i&amp;rct=j&amp;q=hart+werking&amp;source=images&amp;cd=&amp;cad=rja&amp;docid=K48mUmS7QA8oaM&amp;tbnid=9wuVG1UK3wXpHM:&amp;ved=0CAUQjRw&amp;url=http://biodesk.nl/bloed/antwoord-puzzel-hart2.php&amp;ei=PZk4UcqqHMSp0QWEyoGACA&amp;bvm=bv.43287494,d.ZWU&amp;psig=AFQjCNHK-CuKvZMQGLYbgHjTHYD6y97MfA&amp;ust=1362749801758223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8.xml"/><Relationship Id="rId2" Type="http://schemas.openxmlformats.org/officeDocument/2006/relationships/hyperlink" Target="http://www.schooltv.nl/beeldbank/clip/20021104_bloedsomloopmens04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11.jpeg"/><Relationship Id="rId10" Type="http://schemas.microsoft.com/office/2007/relationships/diagramDrawing" Target="../diagrams/drawing8.xml"/><Relationship Id="rId4" Type="http://schemas.openxmlformats.org/officeDocument/2006/relationships/hyperlink" Target="http://www.google.nl/url?sa=i&amp;rct=j&amp;q=hartkleppen&amp;source=images&amp;cd=&amp;cad=rja&amp;docid=lUwmV7-v1jPbhM&amp;tbnid=apN5L4Wl07dErM:&amp;ved=0CAUQjRw&amp;url=http://www.beternahodgkin.nl/late-effecten/hart--en-vaatziekten/radiotherapie-en-chemotherapie/hartklepafwijkingen&amp;ei=35s4UaaGLsfL0AWJjYGoCQ&amp;bvm=bv.43287494,d.ZWU&amp;psig=AFQjCNExCtdSGesxVAJ0B3_sGjEHx4C06w&amp;ust=1362750748132976" TargetMode="External"/><Relationship Id="rId9" Type="http://schemas.openxmlformats.org/officeDocument/2006/relationships/diagramColors" Target="../diagrams/colors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Inhoud les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Herhaling/ Uitleg</a:t>
            </a:r>
          </a:p>
          <a:p>
            <a:r>
              <a:rPr lang="nl-NL" dirty="0" smtClean="0"/>
              <a:t>Opdrachten</a:t>
            </a:r>
          </a:p>
          <a:p>
            <a:r>
              <a:rPr lang="nl-NL" dirty="0" smtClean="0"/>
              <a:t>Huiswerk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Huiswerk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Afmaken opdracht 10 t/m 13.</a:t>
            </a:r>
          </a:p>
          <a:p>
            <a:r>
              <a:rPr lang="nl-NL" dirty="0" smtClean="0"/>
              <a:t>Leren leskaart 1, 2 en 4.</a:t>
            </a:r>
          </a:p>
          <a:p>
            <a:pPr lvl="1"/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Kijk opdracht 1 t/m 6 en 10 t/m13 na.</a:t>
            </a:r>
          </a:p>
          <a:p>
            <a:pPr lvl="1"/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Lees tekstkader 1 t/m 4 en tekstkader 8 en 9.</a:t>
            </a:r>
          </a:p>
          <a:p>
            <a:pPr lvl="1"/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Leer tekstkader 1 t/m 4 en tekstkader 8 en 9.</a:t>
            </a:r>
          </a:p>
          <a:p>
            <a:pPr lvl="1"/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Leer opdracht 1 t/m 6 en 10 t/m 13</a:t>
            </a:r>
            <a:endParaRPr lang="nl-N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Het </a:t>
            </a:r>
            <a:r>
              <a:rPr lang="nl-NL" dirty="0" smtClean="0">
                <a:hlinkClick r:id="rId3"/>
              </a:rPr>
              <a:t>hart</a:t>
            </a:r>
            <a:r>
              <a:rPr lang="nl-NL" dirty="0" smtClean="0"/>
              <a:t> speelt een belangrijke rol in het vervoeren van stoffen in je lichaam.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pic>
        <p:nvPicPr>
          <p:cNvPr id="1028" name="Picture 4" descr="http://www.alleswetenovercoeliakie.nl/wp-content/uploads/2012/08/Dunne-darm-wand-1.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068960"/>
            <a:ext cx="3810000" cy="3609976"/>
          </a:xfrm>
          <a:prstGeom prst="rect">
            <a:avLst/>
          </a:prstGeom>
          <a:noFill/>
        </p:spPr>
      </p:pic>
      <p:pic>
        <p:nvPicPr>
          <p:cNvPr id="1032" name="Picture 8" descr="http://www.menselijk-lichaam.com/wp-content/uploads/longblaasjes1-300x29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996952"/>
            <a:ext cx="3525483" cy="3490228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467544" y="26064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hthoek 6"/>
          <p:cNvSpPr/>
          <p:nvPr/>
        </p:nvSpPr>
        <p:spPr>
          <a:xfrm>
            <a:off x="539552" y="566124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i="1" dirty="0" smtClean="0"/>
              <a:t> Welk orgaan neemt voedingsstoffen en verteringsproducten op in je bloed?</a:t>
            </a:r>
          </a:p>
          <a:p>
            <a:pPr>
              <a:buFont typeface="Arial" pitchFamily="34" charset="0"/>
              <a:buChar char="•"/>
            </a:pPr>
            <a:r>
              <a:rPr lang="nl-NL" i="1" dirty="0" smtClean="0"/>
              <a:t> Welk orgaan neemt zuurstof op in je bloed?</a:t>
            </a:r>
          </a:p>
          <a:p>
            <a:pPr>
              <a:buFont typeface="Arial" pitchFamily="34" charset="0"/>
              <a:buChar char="•"/>
            </a:pPr>
            <a:r>
              <a:rPr lang="nl-NL" i="1" dirty="0" smtClean="0"/>
              <a:t> Wat gebeurt er met deze voedingsstoffen en zuurstof?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rooidier.nl/sites/default/files/imagecache/product_full/Lamsh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892" y="1556792"/>
            <a:ext cx="4968552" cy="4968552"/>
          </a:xfrm>
          <a:prstGeom prst="rect">
            <a:avLst/>
          </a:prstGeom>
          <a:noFill/>
        </p:spPr>
      </p:pic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01710590"/>
              </p:ext>
            </p:extLst>
          </p:nvPr>
        </p:nvGraphicFramePr>
        <p:xfrm>
          <a:off x="539552" y="1556792"/>
          <a:ext cx="374441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Rechthoek 4"/>
          <p:cNvSpPr/>
          <p:nvPr/>
        </p:nvSpPr>
        <p:spPr>
          <a:xfrm>
            <a:off x="539552" y="5661248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i="1" dirty="0" smtClean="0"/>
              <a:t> Wat voor soort orgaan is het hart?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5029421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595011" cy="505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467544" y="5661248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i="1" dirty="0" smtClean="0"/>
              <a:t> Voor welk proces is glucose nodig?</a:t>
            </a:r>
          </a:p>
          <a:p>
            <a:pPr>
              <a:buFont typeface="Arial" pitchFamily="34" charset="0"/>
              <a:buChar char="•"/>
            </a:pPr>
            <a:r>
              <a:rPr lang="nl-NL" i="1" dirty="0" smtClean="0"/>
              <a:t> en zuurstof?</a:t>
            </a:r>
          </a:p>
          <a:p>
            <a:pPr>
              <a:buFont typeface="Arial" pitchFamily="34" charset="0"/>
              <a:buChar char="•"/>
            </a:pPr>
            <a:r>
              <a:rPr lang="nl-NL" i="1" dirty="0" smtClean="0"/>
              <a:t> Waar in je lichaam vindt dit proces plaats?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9" cstate="print"/>
          <a:srcRect l="27680" t="49531" r="44266" b="21625"/>
          <a:stretch>
            <a:fillRect/>
          </a:stretch>
        </p:blipFill>
        <p:spPr bwMode="auto">
          <a:xfrm>
            <a:off x="395536" y="1556792"/>
            <a:ext cx="4104456" cy="310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495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Bij de mens is er sprake van een </a:t>
            </a:r>
          </a:p>
          <a:p>
            <a:pPr>
              <a:buNone/>
            </a:pPr>
            <a:r>
              <a:rPr lang="nl-NL" b="1" dirty="0" smtClean="0"/>
              <a:t>	dubbele bloedsomloop</a:t>
            </a:r>
            <a:r>
              <a:rPr lang="nl-NL" dirty="0" smtClean="0"/>
              <a:t>.</a:t>
            </a:r>
          </a:p>
          <a:p>
            <a:pPr>
              <a:buNone/>
            </a:pPr>
            <a:endParaRPr lang="nl-NL" dirty="0"/>
          </a:p>
          <a:p>
            <a:r>
              <a:rPr lang="nl-NL" dirty="0" smtClean="0"/>
              <a:t>Grote (hart – lichaam – hart)</a:t>
            </a:r>
          </a:p>
          <a:p>
            <a:r>
              <a:rPr lang="nl-NL" dirty="0" smtClean="0"/>
              <a:t>Kleine (hart – longen – hart)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45" y="2322465"/>
            <a:ext cx="3366655" cy="453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26204" t="72468" r="40574" b="18673"/>
          <a:stretch>
            <a:fillRect/>
          </a:stretch>
        </p:blipFill>
        <p:spPr bwMode="auto">
          <a:xfrm>
            <a:off x="611560" y="4797152"/>
            <a:ext cx="50405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150294213"/>
              </p:ext>
            </p:extLst>
          </p:nvPr>
        </p:nvGraphicFramePr>
        <p:xfrm>
          <a:off x="609600" y="4270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411760" y="188640"/>
          <a:ext cx="6732240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http://biodesk.nl/bloed/antwoord-puzzel-hart2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9552" y="1311926"/>
            <a:ext cx="6714448" cy="5546074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9797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nl-NL" sz="1600" dirty="0" smtClean="0"/>
              <a:t>Rechterboezem</a:t>
            </a:r>
          </a:p>
          <a:p>
            <a:pPr>
              <a:buFont typeface="Wingdings" pitchFamily="2" charset="2"/>
              <a:buChar char="Ø"/>
            </a:pPr>
            <a:r>
              <a:rPr lang="nl-NL" sz="1600" dirty="0" smtClean="0"/>
              <a:t>Rechterkamer</a:t>
            </a:r>
          </a:p>
          <a:p>
            <a:pPr>
              <a:buFont typeface="Wingdings" pitchFamily="2" charset="2"/>
              <a:buChar char="Ø"/>
            </a:pPr>
            <a:r>
              <a:rPr lang="nl-NL" sz="1600" dirty="0" smtClean="0"/>
              <a:t>Longslagader</a:t>
            </a:r>
          </a:p>
          <a:p>
            <a:pPr>
              <a:buFont typeface="Wingdings" pitchFamily="2" charset="2"/>
              <a:buChar char="Ø"/>
            </a:pPr>
            <a:r>
              <a:rPr lang="nl-NL" sz="1600" dirty="0" smtClean="0"/>
              <a:t>Longen</a:t>
            </a:r>
          </a:p>
          <a:p>
            <a:pPr>
              <a:buFont typeface="Wingdings" pitchFamily="2" charset="2"/>
              <a:buChar char="Ø"/>
            </a:pPr>
            <a:r>
              <a:rPr lang="nl-NL" sz="1600" dirty="0" smtClean="0"/>
              <a:t>Longader</a:t>
            </a:r>
          </a:p>
          <a:p>
            <a:pPr>
              <a:buFont typeface="Wingdings" pitchFamily="2" charset="2"/>
              <a:buChar char="Ø"/>
            </a:pPr>
            <a:r>
              <a:rPr lang="nl-NL" sz="1600" dirty="0" smtClean="0"/>
              <a:t>Linkerboezem</a:t>
            </a:r>
          </a:p>
          <a:p>
            <a:pPr>
              <a:buFont typeface="Wingdings" pitchFamily="2" charset="2"/>
              <a:buChar char="Ø"/>
            </a:pPr>
            <a:r>
              <a:rPr lang="nl-NL" sz="1600" dirty="0" smtClean="0"/>
              <a:t>Linkerkamer</a:t>
            </a:r>
          </a:p>
          <a:p>
            <a:pPr>
              <a:buFont typeface="Wingdings" pitchFamily="2" charset="2"/>
              <a:buChar char="Ø"/>
            </a:pPr>
            <a:r>
              <a:rPr lang="nl-NL" sz="1600" dirty="0" smtClean="0"/>
              <a:t>Aorta (levensslagader)</a:t>
            </a:r>
          </a:p>
          <a:p>
            <a:pPr>
              <a:buFont typeface="Wingdings" pitchFamily="2" charset="2"/>
              <a:buChar char="Ø"/>
            </a:pPr>
            <a:r>
              <a:rPr lang="nl-NL" sz="1600" dirty="0" smtClean="0"/>
              <a:t>Organen behalve de longen</a:t>
            </a:r>
          </a:p>
          <a:p>
            <a:pPr>
              <a:buFont typeface="Wingdings" pitchFamily="2" charset="2"/>
              <a:buChar char="Ø"/>
            </a:pPr>
            <a:r>
              <a:rPr lang="nl-NL" sz="1600" dirty="0" smtClean="0"/>
              <a:t>Onderste/ Bovenste holle ader</a:t>
            </a:r>
          </a:p>
          <a:p>
            <a:pPr>
              <a:buFont typeface="Wingdings" pitchFamily="2" charset="2"/>
              <a:buChar char="Ø"/>
            </a:pPr>
            <a:r>
              <a:rPr lang="nl-NL" sz="1600" dirty="0" smtClean="0"/>
              <a:t>Rechterboezem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17933637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92896"/>
            <a:ext cx="32988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Links op de afbeelding is rechts en andersom.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67544" y="5373216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nl-NL" dirty="0" smtClean="0"/>
              <a:t>  </a:t>
            </a:r>
            <a:r>
              <a:rPr lang="nl-NL" i="1" dirty="0" smtClean="0"/>
              <a:t>Waarom is de linkerkamer groter en dikker gespierd dan de rechterkamer?</a:t>
            </a:r>
          </a:p>
          <a:p>
            <a:endParaRPr lang="nl-NL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42376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In je </a:t>
            </a:r>
            <a:r>
              <a:rPr lang="nl-NL" dirty="0" smtClean="0">
                <a:hlinkClick r:id="rId2"/>
              </a:rPr>
              <a:t>hart</a:t>
            </a:r>
            <a:r>
              <a:rPr lang="nl-NL" dirty="0" smtClean="0"/>
              <a:t> bevinden zich </a:t>
            </a:r>
            <a:r>
              <a:rPr lang="nl-NL" b="1" dirty="0" smtClean="0"/>
              <a:t>hartkleppen</a:t>
            </a:r>
            <a:r>
              <a:rPr lang="nl-NL" dirty="0" smtClean="0"/>
              <a:t> en </a:t>
            </a:r>
            <a:r>
              <a:rPr lang="nl-NL" b="1" dirty="0" smtClean="0"/>
              <a:t>halvemaanvormige kleppen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6" name="Afgeronde rechthoek 4"/>
          <p:cNvSpPr/>
          <p:nvPr/>
        </p:nvSpPr>
        <p:spPr>
          <a:xfrm>
            <a:off x="633806" y="3323650"/>
            <a:ext cx="7886732" cy="71475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1900" kern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150" t="49679" r="15401" b="28721"/>
          <a:stretch>
            <a:fillRect/>
          </a:stretch>
        </p:blipFill>
        <p:spPr bwMode="auto">
          <a:xfrm>
            <a:off x="395536" y="4913784"/>
            <a:ext cx="81369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www.beternahodgkin.nl/bestanden/hartkleppe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8182"/>
          <a:stretch>
            <a:fillRect/>
          </a:stretch>
        </p:blipFill>
        <p:spPr bwMode="auto">
          <a:xfrm>
            <a:off x="6588224" y="2348880"/>
            <a:ext cx="2555776" cy="2864469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179336373"/>
              </p:ext>
            </p:extLst>
          </p:nvPr>
        </p:nvGraphicFramePr>
        <p:xfrm>
          <a:off x="467544" y="332656"/>
          <a:ext cx="837165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Opdrachten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opdracht 10 en 11.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Tip! Lees voorafgaand aan het maken van een opdracht de bijbehorende tekstkaders.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/>
              <a:t>Klaar? </a:t>
            </a:r>
          </a:p>
          <a:p>
            <a:r>
              <a:rPr lang="nl-NL" dirty="0" smtClean="0"/>
              <a:t>Pak per persoon een laptop en maak opdracht 12 en 13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334</Words>
  <Application>Microsoft Office PowerPoint</Application>
  <PresentationFormat>Diavoorstelling (4:3)</PresentationFormat>
  <Paragraphs>59</Paragraphs>
  <Slides>10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Office-thema</vt:lpstr>
      <vt:lpstr>Inhoud les</vt:lpstr>
      <vt:lpstr>Dia 2</vt:lpstr>
      <vt:lpstr>Dia 3</vt:lpstr>
      <vt:lpstr>Dia 4</vt:lpstr>
      <vt:lpstr>Dia 5</vt:lpstr>
      <vt:lpstr>Dia 6</vt:lpstr>
      <vt:lpstr>Dia 7</vt:lpstr>
      <vt:lpstr>Dia 8</vt:lpstr>
      <vt:lpstr>Opdrachten</vt:lpstr>
      <vt:lpstr>Huiswerk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Leskaart 1 + 2</dc:title>
  <dc:creator>SPN</dc:creator>
  <cp:lastModifiedBy>stt</cp:lastModifiedBy>
  <cp:revision>11</cp:revision>
  <dcterms:created xsi:type="dcterms:W3CDTF">2013-03-08T14:24:50Z</dcterms:created>
  <dcterms:modified xsi:type="dcterms:W3CDTF">2014-03-12T14:02:06Z</dcterms:modified>
</cp:coreProperties>
</file>