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82" r:id="rId2"/>
    <p:sldId id="278" r:id="rId3"/>
    <p:sldId id="276" r:id="rId4"/>
    <p:sldId id="277" r:id="rId5"/>
    <p:sldId id="279" r:id="rId6"/>
    <p:sldId id="280" r:id="rId7"/>
    <p:sldId id="284" r:id="rId8"/>
    <p:sldId id="281" r:id="rId9"/>
    <p:sldId id="272" r:id="rId10"/>
    <p:sldId id="283"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8CCFD5-12F2-4360-AD9D-711FC4952BCC}" type="datetimeFigureOut">
              <a:rPr lang="nl-NL" smtClean="0"/>
              <a:pPr/>
              <a:t>13-2-2014</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A2251B3-FD94-44C1-B7CA-460BFBA12CEA}" type="slidenum">
              <a:rPr lang="nl-NL" smtClean="0"/>
              <a:pPr/>
              <a:t>‹nr.›</a:t>
            </a:fld>
            <a:endParaRPr lang="nl-N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smtClean="0"/>
              <a:t>Besmetting: Uitwisseling</a:t>
            </a:r>
            <a:r>
              <a:rPr lang="nl-NL" baseline="0" dirty="0" smtClean="0"/>
              <a:t> van ziekteverwekkers tussen twee organismen</a:t>
            </a:r>
          </a:p>
          <a:p>
            <a:r>
              <a:rPr lang="nl-NL" baseline="0" dirty="0" smtClean="0"/>
              <a:t>Infectie: Het binnendringen van ziekteverwekkers in je lichaam</a:t>
            </a:r>
          </a:p>
          <a:p>
            <a:r>
              <a:rPr lang="nl-NL" baseline="0" dirty="0" smtClean="0"/>
              <a:t>Incubatietijd: Tijd tussen de infectie en het ziek zijn.</a:t>
            </a:r>
            <a:endParaRPr lang="nl-NL" dirty="0"/>
          </a:p>
        </p:txBody>
      </p:sp>
      <p:sp>
        <p:nvSpPr>
          <p:cNvPr id="4" name="Tijdelijke aanduiding voor dianummer 3"/>
          <p:cNvSpPr>
            <a:spLocks noGrp="1"/>
          </p:cNvSpPr>
          <p:nvPr>
            <p:ph type="sldNum" sz="quarter" idx="10"/>
          </p:nvPr>
        </p:nvSpPr>
        <p:spPr/>
        <p:txBody>
          <a:bodyPr/>
          <a:lstStyle/>
          <a:p>
            <a:fld id="{2A2251B3-FD94-44C1-B7CA-460BFBA12CEA}" type="slidenum">
              <a:rPr lang="nl-NL" smtClean="0"/>
              <a:pPr/>
              <a:t>3</a:t>
            </a:fld>
            <a:endParaRPr lang="nl-N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smtClean="0"/>
              <a:t>Witte bloedcellen herkennen</a:t>
            </a:r>
            <a:r>
              <a:rPr lang="nl-NL" baseline="0" dirty="0" smtClean="0"/>
              <a:t> lichaamsvreemde stoffen/ ziekteverwekkers aan de antigenen op de celwand. Antigenen zijn eiwitstructuren op de celwand. Vervolgens maakt een witte bloedcel antistoffen tegen deze specifieke antigenen. De antistoffen bedekken vervolgens de antigenen van de ziekteverwekkers. Als alle antigenen bedekt zijn met antistof wordt de ziekteverwekker onschadelijk gemaakt. Het gevolg hiervan is </a:t>
            </a:r>
            <a:r>
              <a:rPr lang="nl-NL" baseline="0" smtClean="0"/>
              <a:t>dat de ziekteverwekker dood gaat.</a:t>
            </a:r>
            <a:endParaRPr lang="nl-NL" dirty="0"/>
          </a:p>
        </p:txBody>
      </p:sp>
      <p:sp>
        <p:nvSpPr>
          <p:cNvPr id="4" name="Tijdelijke aanduiding voor dianummer 3"/>
          <p:cNvSpPr>
            <a:spLocks noGrp="1"/>
          </p:cNvSpPr>
          <p:nvPr>
            <p:ph type="sldNum" sz="quarter" idx="10"/>
          </p:nvPr>
        </p:nvSpPr>
        <p:spPr/>
        <p:txBody>
          <a:bodyPr/>
          <a:lstStyle/>
          <a:p>
            <a:fld id="{2A2251B3-FD94-44C1-B7CA-460BFBA12CEA}" type="slidenum">
              <a:rPr lang="nl-NL" smtClean="0"/>
              <a:pPr/>
              <a:t>6</a:t>
            </a:fld>
            <a:endParaRPr lang="nl-N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10"/>
          </p:nvPr>
        </p:nvSpPr>
        <p:spPr/>
        <p:txBody>
          <a:bodyPr/>
          <a:lstStyle/>
          <a:p>
            <a:fld id="{2A2251B3-FD94-44C1-B7CA-460BFBA12CEA}" type="slidenum">
              <a:rPr lang="nl-NL" smtClean="0"/>
              <a:pPr/>
              <a:t>9</a:t>
            </a:fld>
            <a:endParaRPr lang="nl-N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ED1E048D-B965-454D-9154-7ED90D7505C9}" type="datetimeFigureOut">
              <a:rPr lang="en-US"/>
              <a:pPr>
                <a:defRPr/>
              </a:pPr>
              <a:t>2/13/2014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7601494-8EEF-43D2-BA67-312F5F0ED408}" type="slidenum">
              <a:rPr lang="en-US"/>
              <a:pPr>
                <a:defRPr/>
              </a:pPr>
              <a:t>‹nr.›</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F03260E-E3A0-4243-A713-5E25E8BC3C7D}" type="datetimeFigureOut">
              <a:rPr lang="en-US"/>
              <a:pPr>
                <a:defRPr/>
              </a:pPr>
              <a:t>2/13/2014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D0586A3-CF4B-4D2D-B3BE-5D4FF59122D2}" type="slidenum">
              <a:rPr lang="en-US"/>
              <a:pPr>
                <a:defRPr/>
              </a:pPr>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9D733B8-43BC-4ABC-9BD2-9390266927CA}" type="datetimeFigureOut">
              <a:rPr lang="en-US"/>
              <a:pPr>
                <a:defRPr/>
              </a:pPr>
              <a:t>2/13/2014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E862DA1-2963-4792-87B9-4C52EB194B40}" type="slidenum">
              <a:rPr lang="en-US"/>
              <a:pPr>
                <a:defRPr/>
              </a:pPr>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AA2122A-8056-4B42-B51E-B086ED30B4BF}" type="datetimeFigureOut">
              <a:rPr lang="en-US"/>
              <a:pPr>
                <a:defRPr/>
              </a:pPr>
              <a:t>2/13/2014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FC27AA9-91B5-4BFE-A752-C913A58533E6}" type="slidenum">
              <a:rPr lang="en-US"/>
              <a:pPr>
                <a:defRPr/>
              </a:pPr>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06FF55F8-9F1E-447A-A10E-1C19FE4DBC05}" type="datetimeFigureOut">
              <a:rPr lang="en-US"/>
              <a:pPr>
                <a:defRPr/>
              </a:pPr>
              <a:t>2/13/2014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E926BCB-A2A4-42D0-97B6-ACE74D0C9738}" type="slidenum">
              <a:rPr lang="en-US"/>
              <a:pPr>
                <a:defRPr/>
              </a:pPr>
              <a:t>‹nr.›</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6E968F77-BF74-4D39-9B5F-F65EBBB74C16}" type="datetimeFigureOut">
              <a:rPr lang="en-US"/>
              <a:pPr>
                <a:defRPr/>
              </a:pPr>
              <a:t>2/13/2014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A76425B-77C0-4CF8-809F-94C194BF1C0A}" type="slidenum">
              <a:rPr lang="en-US"/>
              <a:pPr>
                <a:defRPr/>
              </a:pPr>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B83D0A82-8E99-4FE7-B4D6-7832D7FF99BE}" type="datetimeFigureOut">
              <a:rPr lang="en-US"/>
              <a:pPr>
                <a:defRPr/>
              </a:pPr>
              <a:t>2/13/2014</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CFCF46A-608E-43BA-9944-0460D724C847}" type="slidenum">
              <a:rPr lang="en-US"/>
              <a:pPr>
                <a:defRPr/>
              </a:pPr>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B9E6FC4-3A0A-4DDA-A381-46D25F7973C0}" type="datetimeFigureOut">
              <a:rPr lang="en-US"/>
              <a:pPr>
                <a:defRPr/>
              </a:pPr>
              <a:t>2/13/2014</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D301833D-9387-48FA-9CFE-0D809FD5991A}" type="slidenum">
              <a:rPr lang="en-US"/>
              <a:pPr>
                <a:defRPr/>
              </a:pPr>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914B36D-8694-44CE-974A-E532ECAA9F2A}" type="datetimeFigureOut">
              <a:rPr lang="en-US"/>
              <a:pPr>
                <a:defRPr/>
              </a:pPr>
              <a:t>2/13/2014</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FC87753-1E4D-4EBE-9299-27728D85C60B}" type="slidenum">
              <a:rPr lang="en-US"/>
              <a:pPr>
                <a:defRPr/>
              </a:pPr>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A7FF833-BB06-45EF-A653-F2C8CF8831C0}" type="datetimeFigureOut">
              <a:rPr lang="en-US"/>
              <a:pPr>
                <a:defRPr/>
              </a:pPr>
              <a:t>2/13/2014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4B2FBBE-2272-4041-81CD-AA442F163C74}" type="slidenum">
              <a:rPr lang="en-US"/>
              <a:pPr>
                <a:defRPr/>
              </a:pPr>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FF827AC-E2DD-4DC3-BC3C-0A809EFCEC7F}" type="datetimeFigureOut">
              <a:rPr lang="en-US"/>
              <a:pPr>
                <a:defRPr/>
              </a:pPr>
              <a:t>2/13/2014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4CC63C3-1007-4EC0-B601-9CF970D12D4D}" type="slidenum">
              <a:rPr lang="en-US"/>
              <a:pPr>
                <a:defRPr/>
              </a:pPr>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rgbClr val="FFEBFA"/>
            </a:gs>
          </a:gsLst>
          <a:lin ang="13500000" scaled="1"/>
          <a:tileRect/>
        </a:gra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6D4AF0B5-399B-45C0-A754-3F18113EE555}" type="datetimeFigureOut">
              <a:rPr lang="en-US"/>
              <a:pPr>
                <a:defRPr/>
              </a:pPr>
              <a:t>2/13/2014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E15CCBAD-2D00-499A-8ECC-689256D3CB6E}" type="slidenum">
              <a:rPr lang="en-US"/>
              <a:pPr>
                <a:defRPr/>
              </a:pPr>
              <a:t>‹nr.›</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image" Target="../media/image10.jpeg"/></Relationships>
</file>

<file path=ppt/slides/_rels/slide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www.uitzendinggemist.nl/afleveringen/1124089"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solidFill>
            <a:schemeClr val="tx2"/>
          </a:solidFill>
        </p:spPr>
        <p:txBody>
          <a:bodyPr/>
          <a:lstStyle/>
          <a:p>
            <a:r>
              <a:rPr lang="nl-NL" dirty="0" smtClean="0">
                <a:solidFill>
                  <a:schemeClr val="bg1"/>
                </a:solidFill>
              </a:rPr>
              <a:t>Wat gaan we vandaag doen?</a:t>
            </a:r>
            <a:endParaRPr lang="nl-NL" dirty="0" smtClean="0">
              <a:solidFill>
                <a:schemeClr val="bg1"/>
              </a:solidFill>
            </a:endParaRPr>
          </a:p>
        </p:txBody>
      </p:sp>
      <p:sp>
        <p:nvSpPr>
          <p:cNvPr id="17411" name="Rectangle 3"/>
          <p:cNvSpPr>
            <a:spLocks noGrp="1"/>
          </p:cNvSpPr>
          <p:nvPr>
            <p:ph type="body" idx="1"/>
          </p:nvPr>
        </p:nvSpPr>
        <p:spPr>
          <a:xfrm>
            <a:off x="457200" y="1600200"/>
            <a:ext cx="8229600" cy="4205064"/>
          </a:xfrm>
          <a:solidFill>
            <a:schemeClr val="accent1"/>
          </a:solidFill>
        </p:spPr>
        <p:txBody>
          <a:bodyPr/>
          <a:lstStyle/>
          <a:p>
            <a:pPr marL="514350" indent="-514350"/>
            <a:r>
              <a:rPr lang="nl-NL" dirty="0" smtClean="0">
                <a:solidFill>
                  <a:schemeClr val="bg1"/>
                </a:solidFill>
              </a:rPr>
              <a:t>PWB: Woensdag 19 </a:t>
            </a:r>
            <a:r>
              <a:rPr lang="nl-NL" dirty="0" smtClean="0">
                <a:solidFill>
                  <a:schemeClr val="bg1"/>
                </a:solidFill>
              </a:rPr>
              <a:t>februari</a:t>
            </a:r>
          </a:p>
          <a:p>
            <a:pPr marL="514350" indent="-514350"/>
            <a:r>
              <a:rPr lang="nl-NL" dirty="0" smtClean="0">
                <a:solidFill>
                  <a:schemeClr val="bg1"/>
                </a:solidFill>
              </a:rPr>
              <a:t>Zie link in </a:t>
            </a:r>
            <a:r>
              <a:rPr lang="nl-NL" dirty="0" err="1" smtClean="0">
                <a:solidFill>
                  <a:schemeClr val="bg1"/>
                </a:solidFill>
              </a:rPr>
              <a:t>SOM</a:t>
            </a:r>
            <a:r>
              <a:rPr lang="nl-NL" i="1" dirty="0" err="1" smtClean="0">
                <a:solidFill>
                  <a:schemeClr val="bg1"/>
                </a:solidFill>
              </a:rPr>
              <a:t>Today</a:t>
            </a:r>
            <a:r>
              <a:rPr lang="nl-NL" dirty="0" smtClean="0">
                <a:solidFill>
                  <a:schemeClr val="bg1"/>
                </a:solidFill>
              </a:rPr>
              <a:t> voor alles wat je nodig hebt om het proefwerk te leren!</a:t>
            </a:r>
            <a:endParaRPr lang="nl-NL" dirty="0" smtClean="0">
              <a:solidFill>
                <a:schemeClr val="bg1"/>
              </a:solidFill>
            </a:endParaRPr>
          </a:p>
          <a:p>
            <a:pPr marL="514350" indent="-514350"/>
            <a:r>
              <a:rPr lang="nl-NL" dirty="0" smtClean="0">
                <a:solidFill>
                  <a:schemeClr val="bg1"/>
                </a:solidFill>
              </a:rPr>
              <a:t>Herhaling</a:t>
            </a:r>
          </a:p>
          <a:p>
            <a:pPr marL="514350" indent="-514350"/>
            <a:r>
              <a:rPr lang="nl-NL" dirty="0" smtClean="0">
                <a:solidFill>
                  <a:schemeClr val="bg1"/>
                </a:solidFill>
              </a:rPr>
              <a:t>Uitleg</a:t>
            </a:r>
          </a:p>
          <a:p>
            <a:pPr marL="514350" indent="-514350"/>
            <a:r>
              <a:rPr lang="nl-NL" dirty="0" smtClean="0">
                <a:solidFill>
                  <a:schemeClr val="bg1"/>
                </a:solidFill>
              </a:rPr>
              <a:t>Film</a:t>
            </a:r>
          </a:p>
          <a:p>
            <a:pPr marL="514350" indent="-514350"/>
            <a:r>
              <a:rPr lang="nl-NL" dirty="0" smtClean="0">
                <a:solidFill>
                  <a:schemeClr val="bg1"/>
                </a:solidFill>
              </a:rPr>
              <a:t>Opdrachten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solidFill>
            <a:schemeClr val="tx2"/>
          </a:solidFill>
        </p:spPr>
        <p:txBody>
          <a:bodyPr/>
          <a:lstStyle/>
          <a:p>
            <a:r>
              <a:rPr lang="nl-NL" b="1" dirty="0" smtClean="0">
                <a:solidFill>
                  <a:schemeClr val="bg1"/>
                </a:solidFill>
              </a:rPr>
              <a:t>Opdrachten</a:t>
            </a:r>
          </a:p>
        </p:txBody>
      </p:sp>
      <p:sp>
        <p:nvSpPr>
          <p:cNvPr id="20483" name="Rectangle 3"/>
          <p:cNvSpPr>
            <a:spLocks noGrp="1"/>
          </p:cNvSpPr>
          <p:nvPr>
            <p:ph type="body" idx="1"/>
          </p:nvPr>
        </p:nvSpPr>
        <p:spPr>
          <a:xfrm>
            <a:off x="457200" y="1600200"/>
            <a:ext cx="8229600" cy="4637112"/>
          </a:xfrm>
          <a:solidFill>
            <a:schemeClr val="accent1"/>
          </a:solidFill>
        </p:spPr>
        <p:txBody>
          <a:bodyPr/>
          <a:lstStyle/>
          <a:p>
            <a:r>
              <a:rPr lang="nl-NL" dirty="0" smtClean="0">
                <a:solidFill>
                  <a:schemeClr val="bg1"/>
                </a:solidFill>
              </a:rPr>
              <a:t>Maak opdracht 4 en 5</a:t>
            </a:r>
          </a:p>
          <a:p>
            <a:pPr>
              <a:buNone/>
            </a:pPr>
            <a:endParaRPr lang="nl-NL" dirty="0" smtClean="0">
              <a:solidFill>
                <a:schemeClr val="bg1"/>
              </a:solidFill>
            </a:endParaRPr>
          </a:p>
          <a:p>
            <a:pPr>
              <a:buNone/>
            </a:pPr>
            <a:r>
              <a:rPr lang="nl-NL" b="1" dirty="0" smtClean="0">
                <a:solidFill>
                  <a:schemeClr val="accent1">
                    <a:lumMod val="50000"/>
                  </a:schemeClr>
                </a:solidFill>
              </a:rPr>
              <a:t>Verplicht!</a:t>
            </a:r>
            <a:endParaRPr lang="nl-NL" b="1" dirty="0" smtClean="0">
              <a:solidFill>
                <a:schemeClr val="accent1">
                  <a:lumMod val="50000"/>
                </a:schemeClr>
              </a:solidFill>
            </a:endParaRPr>
          </a:p>
          <a:p>
            <a:pPr>
              <a:buNone/>
            </a:pPr>
            <a:r>
              <a:rPr lang="nl-NL" b="1" dirty="0" smtClean="0">
                <a:solidFill>
                  <a:schemeClr val="accent1">
                    <a:lumMod val="50000"/>
                  </a:schemeClr>
                </a:solidFill>
              </a:rPr>
              <a:t>Lees voorafgaand aan het maken van de opdrachten de bijbehorende tekstkaders.</a:t>
            </a:r>
          </a:p>
          <a:p>
            <a:pPr>
              <a:buNone/>
            </a:pPr>
            <a:r>
              <a:rPr lang="nl-NL" dirty="0" smtClean="0">
                <a:solidFill>
                  <a:schemeClr val="bg1"/>
                </a:solidFill>
              </a:rPr>
              <a:t>Klaar</a:t>
            </a:r>
            <a:r>
              <a:rPr lang="nl-NL" dirty="0" smtClean="0">
                <a:solidFill>
                  <a:schemeClr val="bg1"/>
                </a:solidFill>
              </a:rPr>
              <a:t>?</a:t>
            </a:r>
          </a:p>
          <a:p>
            <a:r>
              <a:rPr lang="nl-NL" dirty="0" smtClean="0">
                <a:solidFill>
                  <a:schemeClr val="bg1"/>
                </a:solidFill>
              </a:rPr>
              <a:t>De docent  maakt tweetallen voor het maken van opdracht </a:t>
            </a:r>
            <a:r>
              <a:rPr lang="nl-NL" dirty="0" smtClean="0">
                <a:solidFill>
                  <a:schemeClr val="bg1"/>
                </a:solidFill>
              </a:rPr>
              <a:t>6 </a:t>
            </a:r>
            <a:r>
              <a:rPr lang="nl-NL" dirty="0" smtClean="0">
                <a:solidFill>
                  <a:schemeClr val="bg1"/>
                </a:solidFill>
                <a:sym typeface="Wingdings" pitchFamily="2" charset="2"/>
              </a:rPr>
              <a:t> werkstukje over Griep</a:t>
            </a:r>
            <a:endParaRPr lang="nl-NL" dirty="0" smtClean="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solidFill>
            <a:schemeClr val="tx2"/>
          </a:solidFill>
        </p:spPr>
        <p:txBody>
          <a:bodyPr/>
          <a:lstStyle/>
          <a:p>
            <a:r>
              <a:rPr lang="nl-NL" dirty="0" smtClean="0">
                <a:solidFill>
                  <a:schemeClr val="bg1"/>
                </a:solidFill>
              </a:rPr>
              <a:t>Herhaling</a:t>
            </a:r>
          </a:p>
        </p:txBody>
      </p:sp>
      <p:sp>
        <p:nvSpPr>
          <p:cNvPr id="17411" name="Rectangle 3"/>
          <p:cNvSpPr>
            <a:spLocks noGrp="1"/>
          </p:cNvSpPr>
          <p:nvPr>
            <p:ph type="body" idx="1"/>
          </p:nvPr>
        </p:nvSpPr>
        <p:spPr>
          <a:xfrm>
            <a:off x="457200" y="1600200"/>
            <a:ext cx="8229600" cy="2908920"/>
          </a:xfrm>
          <a:solidFill>
            <a:schemeClr val="accent1"/>
          </a:solidFill>
        </p:spPr>
        <p:txBody>
          <a:bodyPr/>
          <a:lstStyle/>
          <a:p>
            <a:pPr marL="514350" indent="-514350">
              <a:buFont typeface="Arial" charset="0"/>
              <a:buAutoNum type="arabicPeriod"/>
            </a:pPr>
            <a:r>
              <a:rPr lang="nl-NL" dirty="0" smtClean="0">
                <a:solidFill>
                  <a:schemeClr val="bg1"/>
                </a:solidFill>
              </a:rPr>
              <a:t>Welke twee bestanddelen van bloed spelen een rol bij de bloedstolling?</a:t>
            </a:r>
          </a:p>
          <a:p>
            <a:pPr marL="514350" indent="-514350">
              <a:buFont typeface="Arial" charset="0"/>
              <a:buAutoNum type="arabicPeriod"/>
            </a:pPr>
            <a:r>
              <a:rPr lang="nl-NL" dirty="0" smtClean="0">
                <a:solidFill>
                  <a:schemeClr val="bg1"/>
                </a:solidFill>
              </a:rPr>
              <a:t>Hoe ontstaat fibrine?</a:t>
            </a:r>
          </a:p>
          <a:p>
            <a:pPr>
              <a:buFont typeface="Arial" charset="0"/>
              <a:buNone/>
            </a:pPr>
            <a:r>
              <a:rPr lang="nl-NL" dirty="0" smtClean="0">
                <a:solidFill>
                  <a:schemeClr val="bg1"/>
                </a:solidFill>
              </a:rPr>
              <a:t>3. Welk onderdeel van bloed maakt ziekteverwekkers onschadelijk?</a:t>
            </a:r>
          </a:p>
        </p:txBody>
      </p:sp>
      <p:pic>
        <p:nvPicPr>
          <p:cNvPr id="17412" name="Picture 4" descr="Vraag"/>
          <p:cNvPicPr>
            <a:picLocks noChangeAspect="1" noChangeArrowheads="1"/>
          </p:cNvPicPr>
          <p:nvPr/>
        </p:nvPicPr>
        <p:blipFill>
          <a:blip r:embed="rId2" cstate="print"/>
          <a:srcRect/>
          <a:stretch>
            <a:fillRect/>
          </a:stretch>
        </p:blipFill>
        <p:spPr bwMode="auto">
          <a:xfrm>
            <a:off x="6444208" y="4149080"/>
            <a:ext cx="2465388" cy="2465387"/>
          </a:xfrm>
          <a:prstGeom prst="rect">
            <a:avLst/>
          </a:prstGeom>
          <a:noFill/>
          <a:ln w="9525">
            <a:noFill/>
            <a:miter lim="800000"/>
            <a:headEnd/>
            <a:tailEnd/>
          </a:ln>
        </p:spPr>
      </p:pic>
      <p:pic>
        <p:nvPicPr>
          <p:cNvPr id="1026" name="Picture 2"/>
          <p:cNvPicPr>
            <a:picLocks noChangeAspect="1" noChangeArrowheads="1"/>
          </p:cNvPicPr>
          <p:nvPr/>
        </p:nvPicPr>
        <p:blipFill>
          <a:blip r:embed="rId3" cstate="print"/>
          <a:srcRect/>
          <a:stretch>
            <a:fillRect/>
          </a:stretch>
        </p:blipFill>
        <p:spPr bwMode="auto">
          <a:xfrm>
            <a:off x="395536" y="4725144"/>
            <a:ext cx="1400175" cy="1427163"/>
          </a:xfrm>
          <a:prstGeom prst="rect">
            <a:avLst/>
          </a:prstGeom>
          <a:noFill/>
          <a:ln w="9525">
            <a:noFill/>
            <a:miter lim="800000"/>
            <a:headEnd/>
            <a:tailEnd/>
          </a:ln>
        </p:spPr>
      </p:pic>
      <p:pic>
        <p:nvPicPr>
          <p:cNvPr id="1027" name="Picture 3"/>
          <p:cNvPicPr>
            <a:picLocks noChangeAspect="1" noChangeArrowheads="1"/>
          </p:cNvPicPr>
          <p:nvPr/>
        </p:nvPicPr>
        <p:blipFill>
          <a:blip r:embed="rId4" cstate="print"/>
          <a:srcRect/>
          <a:stretch>
            <a:fillRect/>
          </a:stretch>
        </p:blipFill>
        <p:spPr bwMode="auto">
          <a:xfrm>
            <a:off x="1907704" y="4725144"/>
            <a:ext cx="1343025" cy="1441450"/>
          </a:xfrm>
          <a:prstGeom prst="rect">
            <a:avLst/>
          </a:prstGeom>
          <a:noFill/>
          <a:ln w="9525">
            <a:noFill/>
            <a:miter lim="800000"/>
            <a:headEnd/>
            <a:tailEnd/>
          </a:ln>
        </p:spPr>
      </p:pic>
      <p:pic>
        <p:nvPicPr>
          <p:cNvPr id="1028" name="Picture 4"/>
          <p:cNvPicPr>
            <a:picLocks noChangeAspect="1" noChangeArrowheads="1"/>
          </p:cNvPicPr>
          <p:nvPr/>
        </p:nvPicPr>
        <p:blipFill>
          <a:blip r:embed="rId5" cstate="print"/>
          <a:srcRect/>
          <a:stretch>
            <a:fillRect/>
          </a:stretch>
        </p:blipFill>
        <p:spPr bwMode="auto">
          <a:xfrm>
            <a:off x="4932040" y="4725144"/>
            <a:ext cx="1328737" cy="1438275"/>
          </a:xfrm>
          <a:prstGeom prst="rect">
            <a:avLst/>
          </a:prstGeom>
          <a:noFill/>
          <a:ln w="9525">
            <a:noFill/>
            <a:miter lim="800000"/>
            <a:headEnd/>
            <a:tailEnd/>
          </a:ln>
        </p:spPr>
      </p:pic>
      <p:pic>
        <p:nvPicPr>
          <p:cNvPr id="1029" name="Picture 5"/>
          <p:cNvPicPr>
            <a:picLocks noChangeAspect="1" noChangeArrowheads="1"/>
          </p:cNvPicPr>
          <p:nvPr/>
        </p:nvPicPr>
        <p:blipFill>
          <a:blip r:embed="rId6" cstate="print"/>
          <a:srcRect/>
          <a:stretch>
            <a:fillRect/>
          </a:stretch>
        </p:blipFill>
        <p:spPr bwMode="auto">
          <a:xfrm>
            <a:off x="3347864" y="4725144"/>
            <a:ext cx="1471612" cy="145415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solidFill>
            <a:schemeClr val="tx2"/>
          </a:solidFill>
        </p:spPr>
        <p:txBody>
          <a:bodyPr/>
          <a:lstStyle/>
          <a:p>
            <a:r>
              <a:rPr lang="nl-NL" b="1" smtClean="0">
                <a:solidFill>
                  <a:schemeClr val="bg1"/>
                </a:solidFill>
              </a:rPr>
              <a:t>Hoe worden we ziek?</a:t>
            </a:r>
          </a:p>
        </p:txBody>
      </p:sp>
      <p:sp>
        <p:nvSpPr>
          <p:cNvPr id="15363" name="Rectangle 3"/>
          <p:cNvSpPr>
            <a:spLocks noGrp="1"/>
          </p:cNvSpPr>
          <p:nvPr>
            <p:ph type="body" idx="1"/>
          </p:nvPr>
        </p:nvSpPr>
        <p:spPr>
          <a:xfrm>
            <a:off x="457200" y="1600201"/>
            <a:ext cx="8229600" cy="1108719"/>
          </a:xfrm>
          <a:solidFill>
            <a:schemeClr val="accent1"/>
          </a:solidFill>
        </p:spPr>
        <p:txBody>
          <a:bodyPr/>
          <a:lstStyle/>
          <a:p>
            <a:pPr>
              <a:buNone/>
            </a:pPr>
            <a:r>
              <a:rPr lang="nl-NL" dirty="0" smtClean="0">
                <a:solidFill>
                  <a:schemeClr val="bg1"/>
                </a:solidFill>
              </a:rPr>
              <a:t>Ziekteverwekkers komen door </a:t>
            </a:r>
            <a:r>
              <a:rPr lang="nl-NL" b="1" dirty="0" smtClean="0">
                <a:solidFill>
                  <a:schemeClr val="tx2"/>
                </a:solidFill>
              </a:rPr>
              <a:t>besmetting</a:t>
            </a:r>
            <a:r>
              <a:rPr lang="nl-NL" dirty="0" smtClean="0">
                <a:solidFill>
                  <a:schemeClr val="bg1"/>
                </a:solidFill>
              </a:rPr>
              <a:t> ons lichaam binnen: dit noem je een </a:t>
            </a:r>
            <a:r>
              <a:rPr lang="nl-NL" b="1" dirty="0" smtClean="0">
                <a:solidFill>
                  <a:schemeClr val="tx2"/>
                </a:solidFill>
              </a:rPr>
              <a:t>infectie</a:t>
            </a:r>
            <a:endParaRPr lang="nl-NL" dirty="0" smtClean="0">
              <a:solidFill>
                <a:schemeClr val="bg1"/>
              </a:solidFill>
            </a:endParaRPr>
          </a:p>
          <a:p>
            <a:endParaRPr lang="nl-NL" dirty="0" smtClean="0">
              <a:solidFill>
                <a:schemeClr val="bg1"/>
              </a:solidFill>
            </a:endParaRPr>
          </a:p>
          <a:p>
            <a:pPr>
              <a:buFont typeface="Arial" charset="0"/>
              <a:buNone/>
            </a:pPr>
            <a:r>
              <a:rPr lang="nl-NL" b="1" dirty="0" smtClean="0">
                <a:solidFill>
                  <a:schemeClr val="bg1"/>
                </a:solidFill>
              </a:rPr>
              <a:t>		</a:t>
            </a:r>
            <a:endParaRPr lang="nl-NL" dirty="0" smtClean="0">
              <a:solidFill>
                <a:schemeClr val="bg1"/>
              </a:solidFill>
            </a:endParaRPr>
          </a:p>
        </p:txBody>
      </p:sp>
      <p:pic>
        <p:nvPicPr>
          <p:cNvPr id="15364" name="Picture 4" descr="hand"/>
          <p:cNvPicPr>
            <a:picLocks noChangeAspect="1" noChangeArrowheads="1"/>
          </p:cNvPicPr>
          <p:nvPr/>
        </p:nvPicPr>
        <p:blipFill>
          <a:blip r:embed="rId3" cstate="print"/>
          <a:srcRect/>
          <a:stretch>
            <a:fillRect/>
          </a:stretch>
        </p:blipFill>
        <p:spPr bwMode="auto">
          <a:xfrm>
            <a:off x="467543" y="2996952"/>
            <a:ext cx="4147485" cy="3168352"/>
          </a:xfrm>
          <a:prstGeom prst="rect">
            <a:avLst/>
          </a:prstGeom>
          <a:noFill/>
          <a:ln w="9525">
            <a:noFill/>
            <a:miter lim="800000"/>
            <a:headEnd/>
            <a:tailEnd/>
          </a:ln>
        </p:spPr>
      </p:pic>
      <p:pic>
        <p:nvPicPr>
          <p:cNvPr id="15365" name="Picture 5" descr="ANd9GcRi680S_NMYse9G6unjVWyiOh9Shc7Xj-GpyEvG_tjahr229LvE6J6FSxKeOA"/>
          <p:cNvPicPr>
            <a:picLocks noChangeAspect="1" noChangeArrowheads="1"/>
          </p:cNvPicPr>
          <p:nvPr/>
        </p:nvPicPr>
        <p:blipFill>
          <a:blip r:embed="rId4" cstate="print"/>
          <a:srcRect/>
          <a:stretch>
            <a:fillRect/>
          </a:stretch>
        </p:blipFill>
        <p:spPr bwMode="auto">
          <a:xfrm>
            <a:off x="4449574" y="2996952"/>
            <a:ext cx="4226858" cy="3168352"/>
          </a:xfrm>
          <a:prstGeom prst="rect">
            <a:avLst/>
          </a:prstGeom>
          <a:noFill/>
          <a:ln w="9525">
            <a:noFill/>
            <a:miter lim="800000"/>
            <a:headEnd/>
            <a:tailEnd/>
          </a:ln>
        </p:spPr>
      </p:pic>
      <p:sp>
        <p:nvSpPr>
          <p:cNvPr id="15366" name="Rectangle 6"/>
          <p:cNvSpPr>
            <a:spLocks noChangeArrowheads="1"/>
          </p:cNvSpPr>
          <p:nvPr/>
        </p:nvSpPr>
        <p:spPr bwMode="auto">
          <a:xfrm>
            <a:off x="1692275" y="6237288"/>
            <a:ext cx="1428750" cy="366712"/>
          </a:xfrm>
          <a:prstGeom prst="rect">
            <a:avLst/>
          </a:prstGeom>
          <a:noFill/>
          <a:ln w="9525">
            <a:noFill/>
            <a:miter lim="800000"/>
            <a:headEnd/>
            <a:tailEnd/>
          </a:ln>
        </p:spPr>
        <p:txBody>
          <a:bodyPr wrap="none">
            <a:spAutoFit/>
          </a:bodyPr>
          <a:lstStyle/>
          <a:p>
            <a:r>
              <a:rPr lang="nl-NL" b="1" dirty="0"/>
              <a:t>Besmetting</a:t>
            </a:r>
          </a:p>
        </p:txBody>
      </p:sp>
      <p:sp>
        <p:nvSpPr>
          <p:cNvPr id="15367" name="Rectangle 7"/>
          <p:cNvSpPr>
            <a:spLocks noChangeArrowheads="1"/>
          </p:cNvSpPr>
          <p:nvPr/>
        </p:nvSpPr>
        <p:spPr bwMode="auto">
          <a:xfrm>
            <a:off x="6227763" y="6237288"/>
            <a:ext cx="992579" cy="369332"/>
          </a:xfrm>
          <a:prstGeom prst="rect">
            <a:avLst/>
          </a:prstGeom>
          <a:noFill/>
          <a:ln w="9525">
            <a:noFill/>
            <a:miter lim="800000"/>
            <a:headEnd/>
            <a:tailEnd/>
          </a:ln>
        </p:spPr>
        <p:txBody>
          <a:bodyPr wrap="none">
            <a:spAutoFit/>
          </a:bodyPr>
          <a:lstStyle/>
          <a:p>
            <a:r>
              <a:rPr lang="nl-NL" b="1" dirty="0"/>
              <a:t>I</a:t>
            </a:r>
            <a:r>
              <a:rPr lang="nl-NL" b="1" dirty="0" smtClean="0"/>
              <a:t>nfectie</a:t>
            </a:r>
            <a:endParaRPr lang="nl-NL"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solidFill>
            <a:schemeClr val="tx2"/>
          </a:solidFill>
        </p:spPr>
        <p:txBody>
          <a:bodyPr/>
          <a:lstStyle/>
          <a:p>
            <a:r>
              <a:rPr lang="nl-NL" b="1" smtClean="0">
                <a:solidFill>
                  <a:schemeClr val="bg1"/>
                </a:solidFill>
              </a:rPr>
              <a:t>Infectie</a:t>
            </a:r>
          </a:p>
        </p:txBody>
      </p:sp>
      <p:sp>
        <p:nvSpPr>
          <p:cNvPr id="16387" name="Rectangle 3"/>
          <p:cNvSpPr>
            <a:spLocks noGrp="1"/>
          </p:cNvSpPr>
          <p:nvPr>
            <p:ph type="body" idx="1"/>
          </p:nvPr>
        </p:nvSpPr>
        <p:spPr>
          <a:solidFill>
            <a:schemeClr val="accent1"/>
          </a:solidFill>
        </p:spPr>
        <p:txBody>
          <a:bodyPr/>
          <a:lstStyle/>
          <a:p>
            <a:pPr>
              <a:buNone/>
            </a:pPr>
            <a:r>
              <a:rPr lang="nl-NL" dirty="0" smtClean="0">
                <a:solidFill>
                  <a:schemeClr val="bg1"/>
                </a:solidFill>
              </a:rPr>
              <a:t>In je lichaam beginnen de ziekteverwekkers zich te </a:t>
            </a:r>
            <a:r>
              <a:rPr lang="nl-NL" b="1" dirty="0" smtClean="0">
                <a:solidFill>
                  <a:schemeClr val="tx2"/>
                </a:solidFill>
              </a:rPr>
              <a:t>vermenigvuldigen</a:t>
            </a:r>
            <a:endParaRPr lang="nl-NL" dirty="0" smtClean="0">
              <a:solidFill>
                <a:schemeClr val="bg1"/>
              </a:solidFill>
            </a:endParaRPr>
          </a:p>
          <a:p>
            <a:endParaRPr lang="nl-NL" dirty="0" smtClean="0">
              <a:solidFill>
                <a:schemeClr val="bg1"/>
              </a:solidFill>
            </a:endParaRPr>
          </a:p>
          <a:p>
            <a:pPr>
              <a:buNone/>
            </a:pPr>
            <a:r>
              <a:rPr lang="nl-NL" dirty="0" smtClean="0">
                <a:solidFill>
                  <a:schemeClr val="bg1"/>
                </a:solidFill>
              </a:rPr>
              <a:t>Totdat de ziekteverwekker met heel veel is merk je nog niet </a:t>
            </a:r>
            <a:r>
              <a:rPr lang="nl-NL" dirty="0" smtClean="0">
                <a:solidFill>
                  <a:schemeClr val="bg1"/>
                </a:solidFill>
              </a:rPr>
              <a:t>veel </a:t>
            </a:r>
            <a:endParaRPr lang="nl-NL" dirty="0" smtClean="0">
              <a:solidFill>
                <a:schemeClr val="bg1"/>
              </a:solidFill>
            </a:endParaRPr>
          </a:p>
          <a:p>
            <a:endParaRPr lang="nl-NL" dirty="0" smtClean="0">
              <a:solidFill>
                <a:schemeClr val="bg1"/>
              </a:solidFill>
            </a:endParaRPr>
          </a:p>
          <a:p>
            <a:pPr>
              <a:buNone/>
            </a:pPr>
            <a:r>
              <a:rPr lang="nl-NL" dirty="0" smtClean="0">
                <a:solidFill>
                  <a:schemeClr val="bg1"/>
                </a:solidFill>
              </a:rPr>
              <a:t>De tijd totdat je merkt dat je ziek bent heet </a:t>
            </a:r>
            <a:r>
              <a:rPr lang="nl-NL" b="1" dirty="0" smtClean="0">
                <a:solidFill>
                  <a:schemeClr val="accent1">
                    <a:lumMod val="50000"/>
                  </a:schemeClr>
                </a:solidFill>
              </a:rPr>
              <a:t>incubatietijd</a:t>
            </a:r>
            <a:endParaRPr lang="nl-NL" dirty="0" smtClean="0"/>
          </a:p>
        </p:txBody>
      </p:sp>
      <p:pic>
        <p:nvPicPr>
          <p:cNvPr id="16388" name="Picture 4" descr="image019"/>
          <p:cNvPicPr>
            <a:picLocks noChangeAspect="1" noChangeArrowheads="1"/>
          </p:cNvPicPr>
          <p:nvPr/>
        </p:nvPicPr>
        <p:blipFill>
          <a:blip r:embed="rId2" cstate="print"/>
          <a:srcRect/>
          <a:stretch>
            <a:fillRect/>
          </a:stretch>
        </p:blipFill>
        <p:spPr bwMode="auto">
          <a:xfrm>
            <a:off x="6443663" y="188913"/>
            <a:ext cx="2552700" cy="1304925"/>
          </a:xfrm>
          <a:prstGeom prst="rect">
            <a:avLst/>
          </a:prstGeom>
          <a:noFill/>
          <a:ln w="9525">
            <a:noFill/>
            <a:miter lim="800000"/>
            <a:headEnd/>
            <a:tailEnd/>
          </a:ln>
        </p:spPr>
      </p:pic>
      <p:pic>
        <p:nvPicPr>
          <p:cNvPr id="16389" name="Picture 5" descr="duim-729626"/>
          <p:cNvPicPr>
            <a:picLocks noChangeAspect="1" noChangeArrowheads="1"/>
          </p:cNvPicPr>
          <p:nvPr/>
        </p:nvPicPr>
        <p:blipFill>
          <a:blip r:embed="rId3" cstate="print"/>
          <a:srcRect/>
          <a:stretch>
            <a:fillRect/>
          </a:stretch>
        </p:blipFill>
        <p:spPr bwMode="auto">
          <a:xfrm>
            <a:off x="7812360" y="3789040"/>
            <a:ext cx="1081088" cy="1077912"/>
          </a:xfrm>
          <a:prstGeom prst="rect">
            <a:avLst/>
          </a:prstGeom>
          <a:noFill/>
          <a:ln w="9525">
            <a:noFill/>
            <a:miter lim="800000"/>
            <a:headEnd/>
            <a:tailEnd/>
          </a:ln>
        </p:spPr>
      </p:pic>
      <p:pic>
        <p:nvPicPr>
          <p:cNvPr id="16390" name="Picture 6" descr="duim-729626"/>
          <p:cNvPicPr>
            <a:picLocks noChangeAspect="1" noChangeArrowheads="1"/>
          </p:cNvPicPr>
          <p:nvPr/>
        </p:nvPicPr>
        <p:blipFill>
          <a:blip r:embed="rId4" cstate="print"/>
          <a:srcRect/>
          <a:stretch>
            <a:fillRect/>
          </a:stretch>
        </p:blipFill>
        <p:spPr bwMode="auto">
          <a:xfrm>
            <a:off x="7812088" y="5516563"/>
            <a:ext cx="1081087" cy="1077912"/>
          </a:xfrm>
          <a:prstGeom prst="rect">
            <a:avLst/>
          </a:prstGeom>
          <a:noFill/>
          <a:ln w="9525">
            <a:noFill/>
            <a:miter lim="800000"/>
            <a:headEnd/>
            <a:tailEnd/>
          </a:ln>
        </p:spPr>
      </p:pic>
      <p:pic>
        <p:nvPicPr>
          <p:cNvPr id="16391" name="Picture 2" descr="http://pr.mondriaancollege.nl/Media/view/2539/ziek.jpg"/>
          <p:cNvPicPr>
            <a:picLocks noChangeAspect="1" noChangeArrowheads="1"/>
          </p:cNvPicPr>
          <p:nvPr/>
        </p:nvPicPr>
        <p:blipFill>
          <a:blip r:embed="rId5" cstate="print"/>
          <a:srcRect/>
          <a:stretch>
            <a:fillRect/>
          </a:stretch>
        </p:blipFill>
        <p:spPr bwMode="auto">
          <a:xfrm>
            <a:off x="6659563" y="5516563"/>
            <a:ext cx="1079500" cy="107950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solidFill>
            <a:schemeClr val="tx2"/>
          </a:solidFill>
        </p:spPr>
        <p:txBody>
          <a:bodyPr/>
          <a:lstStyle/>
          <a:p>
            <a:r>
              <a:rPr lang="nl-NL" b="1" smtClean="0">
                <a:solidFill>
                  <a:schemeClr val="bg1"/>
                </a:solidFill>
              </a:rPr>
              <a:t>Witte bloedcellen</a:t>
            </a:r>
          </a:p>
        </p:txBody>
      </p:sp>
      <p:sp>
        <p:nvSpPr>
          <p:cNvPr id="18435" name="Rectangle 3"/>
          <p:cNvSpPr>
            <a:spLocks noGrp="1"/>
          </p:cNvSpPr>
          <p:nvPr>
            <p:ph type="body" idx="1"/>
          </p:nvPr>
        </p:nvSpPr>
        <p:spPr>
          <a:solidFill>
            <a:schemeClr val="accent1"/>
          </a:solidFill>
        </p:spPr>
        <p:txBody>
          <a:bodyPr/>
          <a:lstStyle/>
          <a:p>
            <a:pPr>
              <a:buFont typeface="Arial" charset="0"/>
              <a:buNone/>
            </a:pPr>
            <a:r>
              <a:rPr lang="nl-NL" dirty="0" smtClean="0">
                <a:solidFill>
                  <a:schemeClr val="bg1"/>
                </a:solidFill>
              </a:rPr>
              <a:t>Witte bloedcellen maken ziekteverwekkers onschadelijk door:</a:t>
            </a:r>
          </a:p>
          <a:p>
            <a:pPr>
              <a:buFont typeface="Arial" charset="0"/>
              <a:buNone/>
            </a:pPr>
            <a:endParaRPr lang="nl-NL" dirty="0" smtClean="0">
              <a:solidFill>
                <a:schemeClr val="bg1"/>
              </a:solidFill>
            </a:endParaRPr>
          </a:p>
          <a:p>
            <a:r>
              <a:rPr lang="nl-NL" dirty="0" smtClean="0">
                <a:solidFill>
                  <a:schemeClr val="bg1"/>
                </a:solidFill>
              </a:rPr>
              <a:t>de ziekteverwekkers in te </a:t>
            </a:r>
            <a:r>
              <a:rPr lang="nl-NL" dirty="0" smtClean="0">
                <a:solidFill>
                  <a:schemeClr val="bg1"/>
                </a:solidFill>
              </a:rPr>
              <a:t>sluiten </a:t>
            </a:r>
            <a:r>
              <a:rPr lang="nl-NL" dirty="0" smtClean="0">
                <a:solidFill>
                  <a:schemeClr val="bg1"/>
                </a:solidFill>
                <a:sym typeface="Wingdings" pitchFamily="2" charset="2"/>
              </a:rPr>
              <a:t> dan gaan ze wel zelf dood</a:t>
            </a:r>
            <a:endParaRPr lang="nl-NL" dirty="0" smtClean="0">
              <a:solidFill>
                <a:schemeClr val="bg1"/>
              </a:solidFill>
            </a:endParaRPr>
          </a:p>
          <a:p>
            <a:r>
              <a:rPr lang="nl-NL" b="1" dirty="0" smtClean="0">
                <a:solidFill>
                  <a:schemeClr val="bg1"/>
                </a:solidFill>
              </a:rPr>
              <a:t>antistoffen</a:t>
            </a:r>
            <a:r>
              <a:rPr lang="nl-NL" dirty="0" smtClean="0">
                <a:solidFill>
                  <a:schemeClr val="bg1"/>
                </a:solidFill>
              </a:rPr>
              <a:t> te </a:t>
            </a:r>
            <a:r>
              <a:rPr lang="nl-NL" dirty="0" smtClean="0">
                <a:solidFill>
                  <a:schemeClr val="bg1"/>
                </a:solidFill>
              </a:rPr>
              <a:t>maken</a:t>
            </a:r>
            <a:endParaRPr lang="nl-NL" dirty="0" smtClean="0">
              <a:solidFill>
                <a:schemeClr val="bg1"/>
              </a:solidFill>
            </a:endParaRPr>
          </a:p>
        </p:txBody>
      </p:sp>
      <p:pic>
        <p:nvPicPr>
          <p:cNvPr id="18436" name="Picture 4" descr="fagocytose2"/>
          <p:cNvPicPr>
            <a:picLocks noChangeAspect="1" noChangeArrowheads="1"/>
          </p:cNvPicPr>
          <p:nvPr/>
        </p:nvPicPr>
        <p:blipFill>
          <a:blip r:embed="rId2" cstate="print"/>
          <a:srcRect l="9776" t="2585" r="6244" b="25699"/>
          <a:stretch>
            <a:fillRect/>
          </a:stretch>
        </p:blipFill>
        <p:spPr bwMode="auto">
          <a:xfrm>
            <a:off x="6602413" y="3716338"/>
            <a:ext cx="2322512" cy="2808287"/>
          </a:xfrm>
          <a:prstGeom prst="rect">
            <a:avLst/>
          </a:prstGeom>
          <a:noFill/>
          <a:ln w="9525">
            <a:noFill/>
            <a:miter lim="800000"/>
            <a:headEnd/>
            <a:tailEnd/>
          </a:ln>
        </p:spPr>
      </p:pic>
      <p:sp>
        <p:nvSpPr>
          <p:cNvPr id="18437" name="Rectangle 5"/>
          <p:cNvSpPr>
            <a:spLocks noChangeArrowheads="1"/>
          </p:cNvSpPr>
          <p:nvPr/>
        </p:nvSpPr>
        <p:spPr bwMode="auto">
          <a:xfrm>
            <a:off x="6203950" y="6491288"/>
            <a:ext cx="2940050" cy="366712"/>
          </a:xfrm>
          <a:prstGeom prst="rect">
            <a:avLst/>
          </a:prstGeom>
          <a:noFill/>
          <a:ln w="9525">
            <a:noFill/>
            <a:miter lim="800000"/>
            <a:headEnd/>
            <a:tailEnd/>
          </a:ln>
        </p:spPr>
        <p:txBody>
          <a:bodyPr wrap="none">
            <a:spAutoFit/>
          </a:bodyPr>
          <a:lstStyle/>
          <a:p>
            <a:r>
              <a:rPr lang="nl-NL" b="1" dirty="0"/>
              <a:t>insluiten ziekteverwekker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solidFill>
            <a:schemeClr val="tx2"/>
          </a:solidFill>
        </p:spPr>
        <p:txBody>
          <a:bodyPr/>
          <a:lstStyle/>
          <a:p>
            <a:r>
              <a:rPr lang="nl-NL" b="1" smtClean="0">
                <a:solidFill>
                  <a:schemeClr val="bg1"/>
                </a:solidFill>
              </a:rPr>
              <a:t>Witte bloedcellen</a:t>
            </a:r>
          </a:p>
        </p:txBody>
      </p:sp>
      <p:pic>
        <p:nvPicPr>
          <p:cNvPr id="19459" name="Tijdelijke aanduiding voor inhoud 4"/>
          <p:cNvPicPr>
            <a:picLocks noChangeArrowheads="1"/>
          </p:cNvPicPr>
          <p:nvPr/>
        </p:nvPicPr>
        <p:blipFill>
          <a:blip r:embed="rId3" cstate="print"/>
          <a:srcRect/>
          <a:stretch>
            <a:fillRect/>
          </a:stretch>
        </p:blipFill>
        <p:spPr bwMode="auto">
          <a:xfrm>
            <a:off x="444500" y="1590675"/>
            <a:ext cx="8255000" cy="4608513"/>
          </a:xfrm>
          <a:prstGeom prst="rect">
            <a:avLst/>
          </a:prstGeom>
          <a:noFill/>
          <a:ln w="9525">
            <a:noFill/>
            <a:miter lim="800000"/>
            <a:headEnd/>
            <a:tailEnd/>
          </a:ln>
        </p:spPr>
      </p:pic>
      <p:sp>
        <p:nvSpPr>
          <p:cNvPr id="19460" name="Rectangle 4"/>
          <p:cNvSpPr>
            <a:spLocks noChangeArrowheads="1"/>
          </p:cNvSpPr>
          <p:nvPr/>
        </p:nvSpPr>
        <p:spPr bwMode="auto">
          <a:xfrm>
            <a:off x="0" y="6237288"/>
            <a:ext cx="9144000" cy="366712"/>
          </a:xfrm>
          <a:prstGeom prst="rect">
            <a:avLst/>
          </a:prstGeom>
          <a:solidFill>
            <a:schemeClr val="accent1"/>
          </a:solidFill>
          <a:ln w="9525">
            <a:noFill/>
            <a:miter lim="800000"/>
            <a:headEnd/>
            <a:tailEnd/>
          </a:ln>
        </p:spPr>
        <p:txBody>
          <a:bodyPr>
            <a:spAutoFit/>
          </a:bodyPr>
          <a:lstStyle/>
          <a:p>
            <a:pPr algn="ctr"/>
            <a:r>
              <a:rPr lang="nl-NL" b="1" dirty="0"/>
              <a:t>Voor iedere lichaamsvreemde stof moet een </a:t>
            </a:r>
            <a:r>
              <a:rPr lang="nl-NL" b="1" u="sng" dirty="0"/>
              <a:t>andere antistof</a:t>
            </a:r>
            <a:r>
              <a:rPr lang="nl-NL" b="1" dirty="0"/>
              <a:t> gemaakt worden.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solidFill>
            <a:schemeClr val="tx2"/>
          </a:solidFill>
        </p:spPr>
        <p:txBody>
          <a:bodyPr/>
          <a:lstStyle/>
          <a:p>
            <a:r>
              <a:rPr lang="nl-NL" b="1" dirty="0" smtClean="0">
                <a:solidFill>
                  <a:schemeClr val="bg1"/>
                </a:solidFill>
              </a:rPr>
              <a:t>Antistoffen </a:t>
            </a:r>
            <a:r>
              <a:rPr lang="nl-NL" b="1" dirty="0" smtClean="0">
                <a:solidFill>
                  <a:schemeClr val="bg1"/>
                </a:solidFill>
                <a:sym typeface="Wingdings" pitchFamily="2" charset="2"/>
              </a:rPr>
              <a:t> immuniteit</a:t>
            </a:r>
            <a:endParaRPr lang="nl-NL" b="1" dirty="0" smtClean="0">
              <a:solidFill>
                <a:schemeClr val="bg1"/>
              </a:solidFill>
            </a:endParaRPr>
          </a:p>
        </p:txBody>
      </p:sp>
      <p:sp>
        <p:nvSpPr>
          <p:cNvPr id="20483" name="Rectangle 3"/>
          <p:cNvSpPr>
            <a:spLocks noGrp="1"/>
          </p:cNvSpPr>
          <p:nvPr>
            <p:ph type="body" idx="1"/>
          </p:nvPr>
        </p:nvSpPr>
        <p:spPr>
          <a:solidFill>
            <a:schemeClr val="accent1"/>
          </a:solidFill>
        </p:spPr>
        <p:txBody>
          <a:bodyPr/>
          <a:lstStyle/>
          <a:p>
            <a:r>
              <a:rPr lang="nl-NL" dirty="0" smtClean="0">
                <a:solidFill>
                  <a:schemeClr val="bg1"/>
                </a:solidFill>
              </a:rPr>
              <a:t>Witte bloedcellen onthouden hoe ze hun antistoffen gemaakt hebben en voor welke ziektekiem</a:t>
            </a:r>
          </a:p>
          <a:p>
            <a:r>
              <a:rPr lang="nl-NL" dirty="0" smtClean="0">
                <a:solidFill>
                  <a:schemeClr val="bg1"/>
                </a:solidFill>
              </a:rPr>
              <a:t>Daarom word je niet meer ziek van een besmetting van waterpokken meer als je die al ooit een keer gehad hebt. </a:t>
            </a:r>
            <a:endParaRPr lang="nl-NL" dirty="0" smtClean="0">
              <a:solidFill>
                <a:schemeClr val="bg1"/>
              </a:solidFill>
            </a:endParaRPr>
          </a:p>
          <a:p>
            <a:r>
              <a:rPr lang="nl-NL" dirty="0" smtClean="0">
                <a:solidFill>
                  <a:schemeClr val="bg1"/>
                </a:solidFill>
              </a:rPr>
              <a:t>Voor elke nieuwe ziektekiem moeten er nieuwe antistoffen gemaakt worden</a:t>
            </a:r>
            <a:endParaRPr lang="nl-NL" dirty="0" smtClean="0">
              <a:solidFill>
                <a:schemeClr val="bg1"/>
              </a:solidFill>
            </a:endParaRPr>
          </a:p>
          <a:p>
            <a:pPr>
              <a:buFont typeface="Arial" charset="0"/>
              <a:buNone/>
            </a:pPr>
            <a:endParaRPr lang="nl-NL" dirty="0" smtClean="0">
              <a:solidFill>
                <a:schemeClr val="bg1"/>
              </a:solidFill>
            </a:endParaRPr>
          </a:p>
          <a:p>
            <a:pPr>
              <a:buFont typeface="Arial" charset="0"/>
              <a:buNone/>
            </a:pPr>
            <a:endParaRPr lang="nl-NL" b="1" dirty="0" smtClean="0">
              <a:solidFill>
                <a:schemeClr val="bg1"/>
              </a:solidFill>
            </a:endParaRPr>
          </a:p>
          <a:p>
            <a:pPr>
              <a:buFont typeface="Arial" charset="0"/>
              <a:buNone/>
            </a:pPr>
            <a:endParaRPr lang="nl-NL" dirty="0" smtClean="0">
              <a:solidFill>
                <a:schemeClr val="bg1"/>
              </a:solidFill>
            </a:endParaRPr>
          </a:p>
        </p:txBody>
      </p:sp>
      <p:sp>
        <p:nvSpPr>
          <p:cNvPr id="20486" name="Rectangle 6"/>
          <p:cNvSpPr>
            <a:spLocks noChangeArrowheads="1"/>
          </p:cNvSpPr>
          <p:nvPr/>
        </p:nvSpPr>
        <p:spPr bwMode="auto">
          <a:xfrm>
            <a:off x="0" y="6237288"/>
            <a:ext cx="9144000" cy="366712"/>
          </a:xfrm>
          <a:prstGeom prst="rect">
            <a:avLst/>
          </a:prstGeom>
          <a:solidFill>
            <a:schemeClr val="tx2"/>
          </a:solidFill>
          <a:ln w="9525">
            <a:noFill/>
            <a:miter lim="800000"/>
            <a:headEnd/>
            <a:tailEnd/>
          </a:ln>
        </p:spPr>
        <p:txBody>
          <a:bodyPr>
            <a:spAutoFit/>
          </a:bodyPr>
          <a:lstStyle/>
          <a:p>
            <a:r>
              <a:rPr lang="nl-NL" b="1" dirty="0"/>
              <a:t>Jouw witte bloedcellen onthouden 10- 20 jaar welke antistoffen ze moeten maken.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solidFill>
            <a:schemeClr val="tx2"/>
          </a:solidFill>
        </p:spPr>
        <p:txBody>
          <a:bodyPr/>
          <a:lstStyle/>
          <a:p>
            <a:r>
              <a:rPr lang="nl-NL" b="1" dirty="0" smtClean="0">
                <a:solidFill>
                  <a:schemeClr val="bg1"/>
                </a:solidFill>
              </a:rPr>
              <a:t>Immuun = ongevoelig</a:t>
            </a:r>
          </a:p>
        </p:txBody>
      </p:sp>
      <p:sp>
        <p:nvSpPr>
          <p:cNvPr id="20483" name="Rectangle 3"/>
          <p:cNvSpPr>
            <a:spLocks noGrp="1"/>
          </p:cNvSpPr>
          <p:nvPr>
            <p:ph type="body" idx="1"/>
          </p:nvPr>
        </p:nvSpPr>
        <p:spPr>
          <a:solidFill>
            <a:schemeClr val="accent1"/>
          </a:solidFill>
        </p:spPr>
        <p:txBody>
          <a:bodyPr/>
          <a:lstStyle/>
          <a:p>
            <a:pPr>
              <a:buFont typeface="Arial" charset="0"/>
              <a:buNone/>
            </a:pPr>
            <a:r>
              <a:rPr lang="nl-NL" dirty="0" smtClean="0">
                <a:solidFill>
                  <a:schemeClr val="bg1"/>
                </a:solidFill>
              </a:rPr>
              <a:t>Je kunt op verschillende manieren ongevoelig raken voor ziekteverwekkers.</a:t>
            </a:r>
          </a:p>
          <a:p>
            <a:pPr>
              <a:buFont typeface="Arial" charset="0"/>
              <a:buNone/>
            </a:pPr>
            <a:endParaRPr lang="nl-NL" dirty="0" smtClean="0">
              <a:solidFill>
                <a:schemeClr val="bg1"/>
              </a:solidFill>
            </a:endParaRPr>
          </a:p>
          <a:p>
            <a:r>
              <a:rPr lang="nl-NL" b="1" dirty="0" smtClean="0">
                <a:solidFill>
                  <a:schemeClr val="bg1"/>
                </a:solidFill>
              </a:rPr>
              <a:t>Natuurlijke immuun</a:t>
            </a:r>
          </a:p>
          <a:p>
            <a:r>
              <a:rPr lang="nl-NL" b="1" dirty="0" smtClean="0">
                <a:solidFill>
                  <a:schemeClr val="bg1"/>
                </a:solidFill>
              </a:rPr>
              <a:t>Kunstmatig immuun</a:t>
            </a:r>
          </a:p>
          <a:p>
            <a:pPr>
              <a:buFont typeface="Arial" charset="0"/>
              <a:buNone/>
            </a:pPr>
            <a:endParaRPr lang="nl-NL" b="1" dirty="0" smtClean="0">
              <a:solidFill>
                <a:schemeClr val="bg1"/>
              </a:solidFill>
            </a:endParaRPr>
          </a:p>
          <a:p>
            <a:pPr>
              <a:buFont typeface="Arial" charset="0"/>
              <a:buNone/>
            </a:pPr>
            <a:endParaRPr lang="nl-NL" dirty="0" smtClean="0">
              <a:solidFill>
                <a:schemeClr val="bg1"/>
              </a:solidFill>
            </a:endParaRPr>
          </a:p>
        </p:txBody>
      </p:sp>
      <p:pic>
        <p:nvPicPr>
          <p:cNvPr id="20484" name="Picture 2" descr="http://t1.gstatic.com/images?q=tbn:ANd9GcTvqRyqROGSUgGiTHBHyfVU7g_WHqkUryaaNGsskL_QudDijzzOyj_YWjAu"/>
          <p:cNvPicPr>
            <a:picLocks noChangeAspect="1" noChangeArrowheads="1"/>
          </p:cNvPicPr>
          <p:nvPr/>
        </p:nvPicPr>
        <p:blipFill>
          <a:blip r:embed="rId2" cstate="print"/>
          <a:srcRect/>
          <a:stretch>
            <a:fillRect/>
          </a:stretch>
        </p:blipFill>
        <p:spPr bwMode="auto">
          <a:xfrm>
            <a:off x="5580063" y="3716338"/>
            <a:ext cx="3313112" cy="2205037"/>
          </a:xfrm>
          <a:prstGeom prst="rect">
            <a:avLst/>
          </a:prstGeom>
          <a:noFill/>
          <a:ln w="9525">
            <a:noFill/>
            <a:miter lim="800000"/>
            <a:headEnd/>
            <a:tailEnd/>
          </a:ln>
        </p:spPr>
      </p:pic>
      <p:sp>
        <p:nvSpPr>
          <p:cNvPr id="20486" name="Rectangle 6"/>
          <p:cNvSpPr>
            <a:spLocks noChangeArrowheads="1"/>
          </p:cNvSpPr>
          <p:nvPr/>
        </p:nvSpPr>
        <p:spPr bwMode="auto">
          <a:xfrm>
            <a:off x="0" y="6237288"/>
            <a:ext cx="9144000" cy="366712"/>
          </a:xfrm>
          <a:prstGeom prst="rect">
            <a:avLst/>
          </a:prstGeom>
          <a:solidFill>
            <a:schemeClr val="tx2"/>
          </a:solidFill>
          <a:ln w="9525">
            <a:noFill/>
            <a:miter lim="800000"/>
            <a:headEnd/>
            <a:tailEnd/>
          </a:ln>
        </p:spPr>
        <p:txBody>
          <a:bodyPr>
            <a:spAutoFit/>
          </a:bodyPr>
          <a:lstStyle/>
          <a:p>
            <a:r>
              <a:rPr lang="nl-NL" b="1" dirty="0"/>
              <a:t>Jouw witte bloedcellen onthouden 10- 20 jaar welke antistoffen ze moeten maken.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theyoungmusicagency.nl/wp-content/uploads/hetklokhuis.png"/>
          <p:cNvPicPr>
            <a:picLocks noChangeAspect="1" noChangeArrowheads="1"/>
          </p:cNvPicPr>
          <p:nvPr/>
        </p:nvPicPr>
        <p:blipFill>
          <a:blip r:embed="rId3" cstate="print"/>
          <a:srcRect/>
          <a:stretch>
            <a:fillRect/>
          </a:stretch>
        </p:blipFill>
        <p:spPr bwMode="auto">
          <a:xfrm>
            <a:off x="0" y="1706879"/>
            <a:ext cx="9144000" cy="5151121"/>
          </a:xfrm>
          <a:prstGeom prst="rect">
            <a:avLst/>
          </a:prstGeom>
          <a:noFill/>
        </p:spPr>
      </p:pic>
      <p:sp>
        <p:nvSpPr>
          <p:cNvPr id="21506" name="Rectangle 2"/>
          <p:cNvSpPr>
            <a:spLocks noGrp="1"/>
          </p:cNvSpPr>
          <p:nvPr>
            <p:ph type="title"/>
          </p:nvPr>
        </p:nvSpPr>
        <p:spPr>
          <a:solidFill>
            <a:schemeClr val="tx2"/>
          </a:solidFill>
        </p:spPr>
        <p:txBody>
          <a:bodyPr/>
          <a:lstStyle/>
          <a:p>
            <a:pPr eaLnBrk="1" hangingPunct="1"/>
            <a:r>
              <a:rPr lang="nl-NL" b="1" dirty="0" smtClean="0">
                <a:solidFill>
                  <a:schemeClr val="bg1"/>
                </a:solidFill>
              </a:rPr>
              <a:t>Film</a:t>
            </a:r>
          </a:p>
        </p:txBody>
      </p:sp>
      <p:sp>
        <p:nvSpPr>
          <p:cNvPr id="21507" name="Rectangle 3"/>
          <p:cNvSpPr>
            <a:spLocks noGrp="1"/>
          </p:cNvSpPr>
          <p:nvPr>
            <p:ph type="body" idx="1"/>
          </p:nvPr>
        </p:nvSpPr>
        <p:spPr>
          <a:xfrm>
            <a:off x="457200" y="1600200"/>
            <a:ext cx="8229600" cy="1181100"/>
          </a:xfrm>
          <a:noFill/>
        </p:spPr>
        <p:txBody>
          <a:bodyPr/>
          <a:lstStyle/>
          <a:p>
            <a:pPr eaLnBrk="1" hangingPunct="1">
              <a:buFont typeface="Arial" charset="0"/>
              <a:buNone/>
            </a:pPr>
            <a:r>
              <a:rPr lang="nl-NL" dirty="0" smtClean="0"/>
              <a:t>Het Klokhuis</a:t>
            </a:r>
          </a:p>
          <a:p>
            <a:pPr eaLnBrk="1" hangingPunct="1">
              <a:buFont typeface="Arial" charset="0"/>
              <a:buNone/>
            </a:pPr>
            <a:r>
              <a:rPr lang="nl-NL" dirty="0" smtClean="0"/>
              <a:t>Aflevering: </a:t>
            </a:r>
            <a:r>
              <a:rPr lang="nl-NL" dirty="0" smtClean="0">
                <a:hlinkClick r:id="rId4"/>
              </a:rPr>
              <a:t>Griep</a:t>
            </a:r>
            <a:endParaRPr lang="nl-NL"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408</TotalTime>
  <Words>379</Words>
  <Application>Microsoft Office PowerPoint</Application>
  <PresentationFormat>Diavoorstelling (4:3)</PresentationFormat>
  <Paragraphs>60</Paragraphs>
  <Slides>10</Slides>
  <Notes>3</Notes>
  <HiddenSlides>0</HiddenSlides>
  <MMClips>0</MMClips>
  <ScaleCrop>false</ScaleCrop>
  <HeadingPairs>
    <vt:vector size="4" baseType="variant">
      <vt:variant>
        <vt:lpstr>Thema</vt:lpstr>
      </vt:variant>
      <vt:variant>
        <vt:i4>1</vt:i4>
      </vt:variant>
      <vt:variant>
        <vt:lpstr>Diatitels</vt:lpstr>
      </vt:variant>
      <vt:variant>
        <vt:i4>10</vt:i4>
      </vt:variant>
    </vt:vector>
  </HeadingPairs>
  <TitlesOfParts>
    <vt:vector size="11" baseType="lpstr">
      <vt:lpstr>Office Theme</vt:lpstr>
      <vt:lpstr>Wat gaan we vandaag doen?</vt:lpstr>
      <vt:lpstr>Herhaling</vt:lpstr>
      <vt:lpstr>Hoe worden we ziek?</vt:lpstr>
      <vt:lpstr>Infectie</vt:lpstr>
      <vt:lpstr>Witte bloedcellen</vt:lpstr>
      <vt:lpstr>Witte bloedcellen</vt:lpstr>
      <vt:lpstr>Antistoffen  immuniteit</vt:lpstr>
      <vt:lpstr>Immuun = ongevoelig</vt:lpstr>
      <vt:lpstr>Film</vt:lpstr>
      <vt:lpstr>Opdrachten</vt:lpstr>
    </vt:vector>
  </TitlesOfParts>
  <Company>Steak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GSB</dc:creator>
  <cp:lastModifiedBy>stt</cp:lastModifiedBy>
  <cp:revision>51</cp:revision>
  <dcterms:created xsi:type="dcterms:W3CDTF">2010-10-07T19:55:51Z</dcterms:created>
  <dcterms:modified xsi:type="dcterms:W3CDTF">2014-02-13T08:55:56Z</dcterms:modified>
</cp:coreProperties>
</file>