
<file path=[Content_Types].xml><?xml version="1.0" encoding="utf-8"?>
<Types xmlns="http://schemas.openxmlformats.org/package/2006/content-types">
  <Default Extension="jpeg" ContentType="image/jpeg"/>
  <Default Extension="dib"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3" r:id="rId7"/>
    <p:sldId id="264" r:id="rId8"/>
    <p:sldId id="265" r:id="rId9"/>
    <p:sldId id="267" r:id="rId10"/>
    <p:sldId id="266" r:id="rId11"/>
    <p:sldId id="268" r:id="rId12"/>
    <p:sldId id="269" r:id="rId13"/>
    <p:sldId id="262" r:id="rId14"/>
    <p:sldId id="261" r:id="rId15"/>
    <p:sldId id="270" r:id="rId1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p:cViewPr varScale="1">
        <p:scale>
          <a:sx n="69" d="100"/>
          <a:sy n="69" d="100"/>
        </p:scale>
        <p:origin x="-141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Gelijkbenige driehoek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540544" y="776288"/>
            <a:ext cx="8062912" cy="1470025"/>
          </a:xfrm>
        </p:spPr>
        <p:txBody>
          <a:bodyPr anchor="b">
            <a:normAutofit/>
          </a:bodyPr>
          <a:lstStyle>
            <a:lvl1pPr algn="r">
              <a:defRPr sz="4400"/>
            </a:lvl1pPr>
          </a:lstStyle>
          <a:p>
            <a:r>
              <a:rPr kumimoji="0" lang="nl-NL" smtClean="0"/>
              <a:t>Klik om de stijl te bewerken</a:t>
            </a:r>
            <a:endParaRPr kumimoji="0" lang="en-US"/>
          </a:p>
        </p:txBody>
      </p:sp>
      <p:sp>
        <p:nvSpPr>
          <p:cNvPr id="9" name="Ondertitel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de ondertitelstijl van het model te bewerken</a:t>
            </a:r>
            <a:endParaRPr kumimoji="0" lang="en-US"/>
          </a:p>
        </p:txBody>
      </p:sp>
      <p:sp>
        <p:nvSpPr>
          <p:cNvPr id="28" name="Tijdelijke aanduiding voor datum 27"/>
          <p:cNvSpPr>
            <a:spLocks noGrp="1"/>
          </p:cNvSpPr>
          <p:nvPr>
            <p:ph type="dt" sz="half" idx="10"/>
          </p:nvPr>
        </p:nvSpPr>
        <p:spPr>
          <a:xfrm>
            <a:off x="1371600" y="6012656"/>
            <a:ext cx="5791200" cy="365125"/>
          </a:xfrm>
        </p:spPr>
        <p:txBody>
          <a:bodyPr tIns="0" bIns="0" anchor="t"/>
          <a:lstStyle>
            <a:lvl1pPr algn="r">
              <a:defRPr sz="1000"/>
            </a:lvl1pPr>
          </a:lstStyle>
          <a:p>
            <a:fld id="{8CC78227-F286-492F-82D2-08E9F5EFA375}" type="datetimeFigureOut">
              <a:rPr lang="nl-NL" smtClean="0"/>
              <a:t>7-10-2013</a:t>
            </a:fld>
            <a:endParaRPr lang="nl-NL"/>
          </a:p>
        </p:txBody>
      </p:sp>
      <p:sp>
        <p:nvSpPr>
          <p:cNvPr id="17" name="Tijdelijke aanduiding voor voettekst 16"/>
          <p:cNvSpPr>
            <a:spLocks noGrp="1"/>
          </p:cNvSpPr>
          <p:nvPr>
            <p:ph type="ftr" sz="quarter" idx="11"/>
          </p:nvPr>
        </p:nvSpPr>
        <p:spPr>
          <a:xfrm>
            <a:off x="1371600" y="5650704"/>
            <a:ext cx="5791200" cy="365125"/>
          </a:xfrm>
        </p:spPr>
        <p:txBody>
          <a:bodyPr tIns="0" bIns="0" anchor="b"/>
          <a:lstStyle>
            <a:lvl1pPr algn="r">
              <a:defRPr sz="1100"/>
            </a:lvl1pPr>
          </a:lstStyle>
          <a:p>
            <a:endParaRPr lang="nl-NL"/>
          </a:p>
        </p:txBody>
      </p:sp>
      <p:sp>
        <p:nvSpPr>
          <p:cNvPr id="29" name="Tijdelijke aanduiding voor dianumm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F5C75B6-7823-4DF3-86CD-E75F72C748D9}" type="slidenum">
              <a:rPr lang="nl-NL" smtClean="0"/>
              <a:t>‹nr.›</a:t>
            </a:fld>
            <a:endParaRPr lang="nl-NL"/>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8CC78227-F286-492F-82D2-08E9F5EFA375}" type="datetimeFigureOut">
              <a:rPr lang="nl-NL" smtClean="0"/>
              <a:t>7-10-2013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F5C75B6-7823-4DF3-86CD-E75F72C748D9}" type="slidenum">
              <a:rPr lang="nl-NL" smtClean="0"/>
              <a:t>‹nr.›</a:t>
            </a:fld>
            <a:endParaRPr lang="nl-NL"/>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781800" y="381000"/>
            <a:ext cx="1905000" cy="5486400"/>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381000"/>
            <a:ext cx="6248400" cy="5486400"/>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8CC78227-F286-492F-82D2-08E9F5EFA375}" type="datetimeFigureOut">
              <a:rPr lang="nl-NL" smtClean="0"/>
              <a:t>7-10-2013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F5C75B6-7823-4DF3-86CD-E75F72C748D9}" type="slidenum">
              <a:rPr lang="nl-NL" smtClean="0"/>
              <a:t>‹nr.›</a:t>
            </a:fld>
            <a:endParaRPr lang="nl-NL"/>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67494"/>
            <a:ext cx="8229600" cy="1399032"/>
          </a:xfrm>
        </p:spPr>
        <p:txBody>
          <a:bodyPr/>
          <a:lstStyle/>
          <a:p>
            <a:r>
              <a:rPr kumimoji="0" lang="nl-NL" smtClean="0"/>
              <a:t>Klik om de stijl te bewerken</a:t>
            </a:r>
            <a:endParaRPr kumimoji="0" lang="en-US"/>
          </a:p>
        </p:txBody>
      </p:sp>
      <p:sp>
        <p:nvSpPr>
          <p:cNvPr id="3" name="Tijdelijke aanduiding voor inhoud 2"/>
          <p:cNvSpPr>
            <a:spLocks noGrp="1"/>
          </p:cNvSpPr>
          <p:nvPr>
            <p:ph idx="1"/>
          </p:nvPr>
        </p:nvSpPr>
        <p:spPr>
          <a:xfrm>
            <a:off x="457200" y="1882808"/>
            <a:ext cx="822960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a:xfrm>
            <a:off x="4791456" y="6480048"/>
            <a:ext cx="2133600" cy="301752"/>
          </a:xfrm>
        </p:spPr>
        <p:txBody>
          <a:bodyPr/>
          <a:lstStyle/>
          <a:p>
            <a:fld id="{8CC78227-F286-492F-82D2-08E9F5EFA375}" type="datetimeFigureOut">
              <a:rPr lang="nl-NL" smtClean="0"/>
              <a:t>7-10-2013</a:t>
            </a:fld>
            <a:endParaRPr lang="nl-NL"/>
          </a:p>
        </p:txBody>
      </p:sp>
      <p:sp>
        <p:nvSpPr>
          <p:cNvPr id="5" name="Tijdelijke aanduiding voor voettekst 4"/>
          <p:cNvSpPr>
            <a:spLocks noGrp="1"/>
          </p:cNvSpPr>
          <p:nvPr>
            <p:ph type="ftr" sz="quarter" idx="11"/>
          </p:nvPr>
        </p:nvSpPr>
        <p:spPr>
          <a:xfrm>
            <a:off x="457200" y="6480969"/>
            <a:ext cx="4260056" cy="300831"/>
          </a:xfrm>
        </p:spPr>
        <p:txBody>
          <a:bodyPr/>
          <a:lstStyle/>
          <a:p>
            <a:endParaRPr lang="nl-NL"/>
          </a:p>
        </p:txBody>
      </p:sp>
      <p:sp>
        <p:nvSpPr>
          <p:cNvPr id="6" name="Tijdelijke aanduiding voor dianummer 5"/>
          <p:cNvSpPr>
            <a:spLocks noGrp="1"/>
          </p:cNvSpPr>
          <p:nvPr>
            <p:ph type="sldNum" sz="quarter" idx="12"/>
          </p:nvPr>
        </p:nvSpPr>
        <p:spPr/>
        <p:txBody>
          <a:bodyPr/>
          <a:lstStyle/>
          <a:p>
            <a:fld id="{3F5C75B6-7823-4DF3-86CD-E75F72C748D9}" type="slidenum">
              <a:rPr lang="nl-NL" smtClean="0"/>
              <a:t>‹nr.›</a:t>
            </a:fld>
            <a:endParaRPr lang="nl-NL"/>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2">
        <a:schemeClr val="bg1"/>
      </p:bgRef>
    </p:bg>
    <p:spTree>
      <p:nvGrpSpPr>
        <p:cNvPr id="1" name=""/>
        <p:cNvGrpSpPr/>
        <p:nvPr/>
      </p:nvGrpSpPr>
      <p:grpSpPr>
        <a:xfrm>
          <a:off x="0" y="0"/>
          <a:ext cx="0" cy="0"/>
          <a:chOff x="0" y="0"/>
          <a:chExt cx="0" cy="0"/>
        </a:xfrm>
      </p:grpSpPr>
      <p:sp>
        <p:nvSpPr>
          <p:cNvPr id="9" name="Rechthoekige driehoek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Gelijkbenige driehoek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Tijdelijke aanduiding voor datum 3"/>
          <p:cNvSpPr>
            <a:spLocks noGrp="1"/>
          </p:cNvSpPr>
          <p:nvPr>
            <p:ph type="dt" sz="half" idx="10"/>
          </p:nvPr>
        </p:nvSpPr>
        <p:spPr>
          <a:xfrm>
            <a:off x="6955632" y="6477000"/>
            <a:ext cx="2133600" cy="304800"/>
          </a:xfrm>
        </p:spPr>
        <p:txBody>
          <a:bodyPr/>
          <a:lstStyle/>
          <a:p>
            <a:fld id="{8CC78227-F286-492F-82D2-08E9F5EFA375}" type="datetimeFigureOut">
              <a:rPr lang="nl-NL" smtClean="0"/>
              <a:t>7-10-2013</a:t>
            </a:fld>
            <a:endParaRPr lang="nl-NL"/>
          </a:p>
        </p:txBody>
      </p:sp>
      <p:sp>
        <p:nvSpPr>
          <p:cNvPr id="5" name="Tijdelijke aanduiding voor voettekst 4"/>
          <p:cNvSpPr>
            <a:spLocks noGrp="1"/>
          </p:cNvSpPr>
          <p:nvPr>
            <p:ph type="ftr" sz="quarter" idx="11"/>
          </p:nvPr>
        </p:nvSpPr>
        <p:spPr>
          <a:xfrm>
            <a:off x="2619376" y="6480969"/>
            <a:ext cx="4260056" cy="300831"/>
          </a:xfrm>
        </p:spPr>
        <p:txBody>
          <a:bodyPr/>
          <a:lstStyle/>
          <a:p>
            <a:endParaRPr lang="nl-NL"/>
          </a:p>
        </p:txBody>
      </p:sp>
      <p:sp>
        <p:nvSpPr>
          <p:cNvPr id="6" name="Tijdelijke aanduiding voor dianummer 5"/>
          <p:cNvSpPr>
            <a:spLocks noGrp="1"/>
          </p:cNvSpPr>
          <p:nvPr>
            <p:ph type="sldNum" sz="quarter" idx="12"/>
          </p:nvPr>
        </p:nvSpPr>
        <p:spPr>
          <a:xfrm>
            <a:off x="8451056" y="809624"/>
            <a:ext cx="502920" cy="300831"/>
          </a:xfrm>
        </p:spPr>
        <p:txBody>
          <a:bodyPr/>
          <a:lstStyle/>
          <a:p>
            <a:fld id="{3F5C75B6-7823-4DF3-86CD-E75F72C748D9}" type="slidenum">
              <a:rPr lang="nl-NL" smtClean="0"/>
              <a:t>‹nr.›</a:t>
            </a:fld>
            <a:endParaRPr lang="nl-NL"/>
          </a:p>
        </p:txBody>
      </p:sp>
      <p:cxnSp>
        <p:nvCxnSpPr>
          <p:cNvPr id="11" name="Rechte verbindingslijn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Rechte verbindingslijn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marL="0" algn="l">
              <a:defRPr/>
            </a:lvl1pPr>
          </a:lstStyle>
          <a:p>
            <a:r>
              <a:rPr kumimoji="0" lang="nl-NL" smtClean="0"/>
              <a:t>Klik om de stijl te bewerken</a:t>
            </a:r>
            <a:endParaRPr kumimoji="0" lang="en-US"/>
          </a:p>
        </p:txBody>
      </p:sp>
      <p:sp>
        <p:nvSpPr>
          <p:cNvPr id="3" name="Tijdelijke aanduiding voor inhoud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4791456" y="6480969"/>
            <a:ext cx="2133600" cy="301752"/>
          </a:xfrm>
        </p:spPr>
        <p:txBody>
          <a:bodyPr/>
          <a:lstStyle/>
          <a:p>
            <a:fld id="{8CC78227-F286-492F-82D2-08E9F5EFA375}" type="datetimeFigureOut">
              <a:rPr lang="nl-NL" smtClean="0"/>
              <a:t>7-10-2013</a:t>
            </a:fld>
            <a:endParaRPr lang="nl-NL"/>
          </a:p>
        </p:txBody>
      </p:sp>
      <p:sp>
        <p:nvSpPr>
          <p:cNvPr id="6" name="Tijdelijke aanduiding voor voettekst 5"/>
          <p:cNvSpPr>
            <a:spLocks noGrp="1"/>
          </p:cNvSpPr>
          <p:nvPr>
            <p:ph type="ftr" sz="quarter" idx="11"/>
          </p:nvPr>
        </p:nvSpPr>
        <p:spPr>
          <a:xfrm>
            <a:off x="457200" y="6480969"/>
            <a:ext cx="4260056" cy="301752"/>
          </a:xfrm>
        </p:spPr>
        <p:txBody>
          <a:bodyPr/>
          <a:lstStyle/>
          <a:p>
            <a:endParaRPr lang="nl-NL"/>
          </a:p>
        </p:txBody>
      </p:sp>
      <p:sp>
        <p:nvSpPr>
          <p:cNvPr id="7" name="Tijdelijke aanduiding voor dianummer 6"/>
          <p:cNvSpPr>
            <a:spLocks noGrp="1"/>
          </p:cNvSpPr>
          <p:nvPr>
            <p:ph type="sldNum" sz="quarter" idx="12"/>
          </p:nvPr>
        </p:nvSpPr>
        <p:spPr>
          <a:xfrm>
            <a:off x="7589520" y="6480969"/>
            <a:ext cx="502920" cy="301752"/>
          </a:xfrm>
        </p:spPr>
        <p:txBody>
          <a:bodyPr/>
          <a:lstStyle/>
          <a:p>
            <a:fld id="{3F5C75B6-7823-4DF3-86CD-E75F72C748D9}" type="slidenum">
              <a:rPr lang="nl-NL" smtClean="0"/>
              <a:t>‹nr.›</a:t>
            </a:fld>
            <a:endParaRPr lang="nl-NL"/>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a:xfrm>
            <a:off x="4791456" y="6480969"/>
            <a:ext cx="2130552" cy="301752"/>
          </a:xfrm>
        </p:spPr>
        <p:txBody>
          <a:bodyPr/>
          <a:lstStyle/>
          <a:p>
            <a:fld id="{8CC78227-F286-492F-82D2-08E9F5EFA375}" type="datetimeFigureOut">
              <a:rPr lang="nl-NL" smtClean="0"/>
              <a:t>7-10-2013</a:t>
            </a:fld>
            <a:endParaRPr lang="nl-NL"/>
          </a:p>
        </p:txBody>
      </p:sp>
      <p:sp>
        <p:nvSpPr>
          <p:cNvPr id="8" name="Tijdelijke aanduiding voor voettekst 7"/>
          <p:cNvSpPr>
            <a:spLocks noGrp="1"/>
          </p:cNvSpPr>
          <p:nvPr>
            <p:ph type="ftr" sz="quarter" idx="11"/>
          </p:nvPr>
        </p:nvSpPr>
        <p:spPr>
          <a:xfrm>
            <a:off x="457200" y="6480969"/>
            <a:ext cx="4261104" cy="301752"/>
          </a:xfrm>
        </p:spPr>
        <p:txBody>
          <a:bodyPr/>
          <a:lstStyle/>
          <a:p>
            <a:endParaRPr lang="nl-NL"/>
          </a:p>
        </p:txBody>
      </p:sp>
      <p:sp>
        <p:nvSpPr>
          <p:cNvPr id="9" name="Tijdelijke aanduiding voor dianummer 8"/>
          <p:cNvSpPr>
            <a:spLocks noGrp="1"/>
          </p:cNvSpPr>
          <p:nvPr>
            <p:ph type="sldNum" sz="quarter" idx="12"/>
          </p:nvPr>
        </p:nvSpPr>
        <p:spPr>
          <a:xfrm>
            <a:off x="7589520" y="6483096"/>
            <a:ext cx="502920" cy="301752"/>
          </a:xfrm>
        </p:spPr>
        <p:txBody>
          <a:bodyPr/>
          <a:lstStyle>
            <a:lvl1pPr algn="ctr">
              <a:defRPr/>
            </a:lvl1pPr>
          </a:lstStyle>
          <a:p>
            <a:fld id="{3F5C75B6-7823-4DF3-86CD-E75F72C748D9}"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b="0"/>
            </a:lvl1p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fld id="{8CC78227-F286-492F-82D2-08E9F5EFA375}" type="datetimeFigureOut">
              <a:rPr lang="nl-NL" smtClean="0"/>
              <a:t>7-10-2013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F5C75B6-7823-4DF3-86CD-E75F72C748D9}" type="slidenum">
              <a:rPr lang="nl-NL" smtClean="0"/>
              <a:t>‹nr.›</a:t>
            </a:fld>
            <a:endParaRPr lang="nl-NL"/>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a:xfrm>
            <a:off x="4791456" y="6480969"/>
            <a:ext cx="2133600" cy="301752"/>
          </a:xfrm>
        </p:spPr>
        <p:txBody>
          <a:bodyPr/>
          <a:lstStyle/>
          <a:p>
            <a:fld id="{8CC78227-F286-492F-82D2-08E9F5EFA375}" type="datetimeFigureOut">
              <a:rPr lang="nl-NL" smtClean="0"/>
              <a:t>7-10-2013</a:t>
            </a:fld>
            <a:endParaRPr lang="nl-NL"/>
          </a:p>
        </p:txBody>
      </p:sp>
      <p:sp>
        <p:nvSpPr>
          <p:cNvPr id="3" name="Tijdelijke aanduiding voor voettekst 2"/>
          <p:cNvSpPr>
            <a:spLocks noGrp="1"/>
          </p:cNvSpPr>
          <p:nvPr>
            <p:ph type="ftr" sz="quarter" idx="11"/>
          </p:nvPr>
        </p:nvSpPr>
        <p:spPr>
          <a:xfrm>
            <a:off x="457200" y="6481890"/>
            <a:ext cx="4260056" cy="300831"/>
          </a:xfrm>
        </p:spPr>
        <p:txBody>
          <a:bodyPr/>
          <a:lstStyle/>
          <a:p>
            <a:endParaRPr lang="nl-NL"/>
          </a:p>
        </p:txBody>
      </p:sp>
      <p:sp>
        <p:nvSpPr>
          <p:cNvPr id="4" name="Tijdelijke aanduiding voor dianummer 3"/>
          <p:cNvSpPr>
            <a:spLocks noGrp="1"/>
          </p:cNvSpPr>
          <p:nvPr>
            <p:ph type="sldNum" sz="quarter" idx="12"/>
          </p:nvPr>
        </p:nvSpPr>
        <p:spPr>
          <a:xfrm>
            <a:off x="7589520" y="6480969"/>
            <a:ext cx="502920" cy="301752"/>
          </a:xfrm>
        </p:spPr>
        <p:txBody>
          <a:bodyPr/>
          <a:lstStyle/>
          <a:p>
            <a:fld id="{3F5C75B6-7823-4DF3-86CD-E75F72C748D9}" type="slidenum">
              <a:rPr lang="nl-NL" smtClean="0"/>
              <a:t>‹nr.›</a:t>
            </a:fld>
            <a:endParaRPr lang="nl-NL"/>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278976" y="6556248"/>
            <a:ext cx="2133600" cy="301752"/>
          </a:xfrm>
        </p:spPr>
        <p:txBody>
          <a:bodyPr/>
          <a:lstStyle>
            <a:lvl1pPr>
              <a:defRPr sz="900"/>
            </a:lvl1pPr>
          </a:lstStyle>
          <a:p>
            <a:fld id="{8CC78227-F286-492F-82D2-08E9F5EFA375}" type="datetimeFigureOut">
              <a:rPr lang="nl-NL" smtClean="0"/>
              <a:t>7-10-2013</a:t>
            </a:fld>
            <a:endParaRPr lang="nl-NL"/>
          </a:p>
        </p:txBody>
      </p:sp>
      <p:sp>
        <p:nvSpPr>
          <p:cNvPr id="6" name="Tijdelijke aanduiding voor voettekst 5"/>
          <p:cNvSpPr>
            <a:spLocks noGrp="1"/>
          </p:cNvSpPr>
          <p:nvPr>
            <p:ph type="ftr" sz="quarter" idx="11"/>
          </p:nvPr>
        </p:nvSpPr>
        <p:spPr>
          <a:xfrm>
            <a:off x="1135856" y="6556248"/>
            <a:ext cx="5143120" cy="301752"/>
          </a:xfrm>
        </p:spPr>
        <p:txBody>
          <a:bodyPr/>
          <a:lstStyle>
            <a:lvl1pPr>
              <a:defRPr sz="900"/>
            </a:lvl1pPr>
          </a:lstStyle>
          <a:p>
            <a:endParaRPr lang="nl-NL"/>
          </a:p>
        </p:txBody>
      </p:sp>
      <p:sp>
        <p:nvSpPr>
          <p:cNvPr id="7" name="Tijdelijke aanduiding voor dianummer 6"/>
          <p:cNvSpPr>
            <a:spLocks noGrp="1"/>
          </p:cNvSpPr>
          <p:nvPr>
            <p:ph type="sldNum" sz="quarter" idx="12"/>
          </p:nvPr>
        </p:nvSpPr>
        <p:spPr>
          <a:xfrm>
            <a:off x="8410576" y="6556248"/>
            <a:ext cx="502920" cy="301752"/>
          </a:xfrm>
        </p:spPr>
        <p:txBody>
          <a:bodyPr/>
          <a:lstStyle>
            <a:lvl1pPr>
              <a:defRPr sz="900"/>
            </a:lvl1pPr>
          </a:lstStyle>
          <a:p>
            <a:fld id="{3F5C75B6-7823-4DF3-86CD-E75F72C748D9}"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5" name="Tijdelijke aanduiding voor datum 4"/>
          <p:cNvSpPr>
            <a:spLocks noGrp="1"/>
          </p:cNvSpPr>
          <p:nvPr>
            <p:ph type="dt" sz="half" idx="10"/>
          </p:nvPr>
        </p:nvSpPr>
        <p:spPr>
          <a:xfrm>
            <a:off x="6108192" y="6556248"/>
            <a:ext cx="2103120" cy="301752"/>
          </a:xfrm>
        </p:spPr>
        <p:txBody>
          <a:bodyPr/>
          <a:lstStyle>
            <a:lvl1pPr>
              <a:defRPr sz="900"/>
            </a:lvl1pPr>
          </a:lstStyle>
          <a:p>
            <a:fld id="{8CC78227-F286-492F-82D2-08E9F5EFA375}" type="datetimeFigureOut">
              <a:rPr lang="nl-NL" smtClean="0"/>
              <a:t>7-10-2013</a:t>
            </a:fld>
            <a:endParaRPr lang="nl-NL"/>
          </a:p>
        </p:txBody>
      </p:sp>
      <p:sp>
        <p:nvSpPr>
          <p:cNvPr id="6" name="Tijdelijke aanduiding voor voettekst 5"/>
          <p:cNvSpPr>
            <a:spLocks noGrp="1"/>
          </p:cNvSpPr>
          <p:nvPr>
            <p:ph type="ftr" sz="quarter" idx="11"/>
          </p:nvPr>
        </p:nvSpPr>
        <p:spPr>
          <a:xfrm>
            <a:off x="1170432" y="6557169"/>
            <a:ext cx="4948072" cy="301752"/>
          </a:xfrm>
        </p:spPr>
        <p:txBody>
          <a:bodyPr/>
          <a:lstStyle>
            <a:lvl1pPr>
              <a:defRPr sz="900"/>
            </a:lvl1pPr>
          </a:lstStyle>
          <a:p>
            <a:endParaRPr lang="nl-NL"/>
          </a:p>
        </p:txBody>
      </p:sp>
      <p:sp>
        <p:nvSpPr>
          <p:cNvPr id="7" name="Tijdelijke aanduiding voor dianummer 6"/>
          <p:cNvSpPr>
            <a:spLocks noGrp="1"/>
          </p:cNvSpPr>
          <p:nvPr>
            <p:ph type="sldNum" sz="quarter" idx="12"/>
          </p:nvPr>
        </p:nvSpPr>
        <p:spPr>
          <a:xfrm>
            <a:off x="8217192" y="6556248"/>
            <a:ext cx="365760" cy="301752"/>
          </a:xfrm>
        </p:spPr>
        <p:txBody>
          <a:bodyPr/>
          <a:lstStyle>
            <a:lvl1pPr algn="ctr">
              <a:defRPr sz="900"/>
            </a:lvl1pPr>
          </a:lstStyle>
          <a:p>
            <a:fld id="{3F5C75B6-7823-4DF3-86CD-E75F72C748D9}"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echthoekige driehoek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Rechte verbindingslijn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Rechte verbindingslijn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jdelijke aanduiding voor titel 21"/>
          <p:cNvSpPr>
            <a:spLocks noGrp="1"/>
          </p:cNvSpPr>
          <p:nvPr>
            <p:ph type="title"/>
          </p:nvPr>
        </p:nvSpPr>
        <p:spPr>
          <a:xfrm>
            <a:off x="457200" y="267494"/>
            <a:ext cx="8229600" cy="1399032"/>
          </a:xfrm>
          <a:prstGeom prst="rect">
            <a:avLst/>
          </a:prstGeom>
        </p:spPr>
        <p:txBody>
          <a:bodyPr vert="horz" anchor="ctr">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4" name="Tijdelijke aanduiding voor datum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CC78227-F286-492F-82D2-08E9F5EFA375}" type="datetimeFigureOut">
              <a:rPr lang="nl-NL" smtClean="0"/>
              <a:t>7-10-2013</a:t>
            </a:fld>
            <a:endParaRPr lang="nl-NL"/>
          </a:p>
        </p:txBody>
      </p:sp>
      <p:sp>
        <p:nvSpPr>
          <p:cNvPr id="3" name="Tijdelijke aanduiding voor voettekst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nl-NL"/>
          </a:p>
        </p:txBody>
      </p:sp>
      <p:sp>
        <p:nvSpPr>
          <p:cNvPr id="23" name="Tijdelijke aanduiding voor dianumm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F5C75B6-7823-4DF3-86CD-E75F72C748D9}" type="slidenum">
              <a:rPr lang="nl-NL" smtClean="0"/>
              <a:t>‹nr.›</a:t>
            </a:fld>
            <a:endParaRPr lang="nl-NL"/>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nl/url?sa=i&amp;rct=j&amp;q=&amp;esrc=s&amp;frm=1&amp;source=images&amp;cd=&amp;cad=rja&amp;docid=V4u-QqLtzu2EyM&amp;tbnid=w897eDro3NJfjM:&amp;ved=0CAUQjRw&amp;url=http://idylisch.nl/&amp;ei=969SUo_1EPC20QWYyIC4CA&amp;bvm=bv.53537100,d.d2k&amp;psig=AFQjCNE5ZQXp-oiabrKzD_JYI_8f8UeW-A&amp;ust=1381237050587226"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sLgp6X7-R6k&amp;list=PL6FD807A87C81508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dib"/><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404664"/>
            <a:ext cx="7772400" cy="1470025"/>
          </a:xfrm>
        </p:spPr>
        <p:txBody>
          <a:bodyPr/>
          <a:lstStyle/>
          <a:p>
            <a:r>
              <a:rPr lang="nl-NL" dirty="0" smtClean="0"/>
              <a:t>Sportmassage</a:t>
            </a:r>
            <a:endParaRPr lang="nl-NL" dirty="0"/>
          </a:p>
        </p:txBody>
      </p:sp>
      <p:sp>
        <p:nvSpPr>
          <p:cNvPr id="3" name="Ondertitel 2"/>
          <p:cNvSpPr>
            <a:spLocks noGrp="1"/>
          </p:cNvSpPr>
          <p:nvPr>
            <p:ph type="subTitle" idx="1"/>
          </p:nvPr>
        </p:nvSpPr>
        <p:spPr/>
        <p:txBody>
          <a:bodyPr/>
          <a:lstStyle/>
          <a:p>
            <a:r>
              <a:rPr lang="nl-NL" dirty="0" smtClean="0"/>
              <a:t>Iedere atleet verdient een sportmasseur, ook een paard.</a:t>
            </a:r>
            <a:endParaRPr lang="nl-NL" dirty="0"/>
          </a:p>
        </p:txBody>
      </p:sp>
      <p:pic>
        <p:nvPicPr>
          <p:cNvPr id="1028" name="Picture 4" descr="http://www.idylisch.nl/media/PaardSpierenFront.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2" y="3717032"/>
            <a:ext cx="3863767" cy="2627363"/>
          </a:xfrm>
          <a:prstGeom prst="rect">
            <a:avLst/>
          </a:prstGeom>
          <a:noFill/>
          <a:ln w="12700" cap="rnd" cmpd="sng">
            <a:solidFill>
              <a:schemeClr val="accent1"/>
            </a:solidFill>
          </a:ln>
          <a:effectLst>
            <a:glow rad="63500">
              <a:schemeClr val="accent1">
                <a:satMod val="175000"/>
                <a:alpha val="40000"/>
              </a:schemeClr>
            </a:glo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279687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Basishandgrepen</a:t>
            </a:r>
            <a:endParaRPr lang="nl-NL" dirty="0"/>
          </a:p>
        </p:txBody>
      </p:sp>
      <p:sp>
        <p:nvSpPr>
          <p:cNvPr id="3" name="Tijdelijke aanduiding voor inhoud 2"/>
          <p:cNvSpPr>
            <a:spLocks noGrp="1"/>
          </p:cNvSpPr>
          <p:nvPr>
            <p:ph idx="1"/>
          </p:nvPr>
        </p:nvSpPr>
        <p:spPr/>
        <p:txBody>
          <a:bodyPr>
            <a:normAutofit/>
          </a:bodyPr>
          <a:lstStyle/>
          <a:p>
            <a:r>
              <a:rPr lang="nl-NL" sz="2300" b="1" dirty="0" smtClean="0">
                <a:effectLst>
                  <a:outerShdw blurRad="38100" dist="38100" dir="2700000" algn="tl">
                    <a:srgbClr val="000000">
                      <a:alpha val="43137"/>
                    </a:srgbClr>
                  </a:outerShdw>
                </a:effectLst>
              </a:rPr>
              <a:t>Rio:</a:t>
            </a:r>
          </a:p>
          <a:p>
            <a:pPr marL="64008" indent="0">
              <a:buNone/>
            </a:pPr>
            <a:r>
              <a:rPr lang="nl-NL" sz="2300" dirty="0" smtClean="0">
                <a:effectLst>
                  <a:outerShdw blurRad="38100" dist="38100" dir="2700000" algn="tl">
                    <a:srgbClr val="000000">
                      <a:alpha val="43137"/>
                    </a:srgbClr>
                  </a:outerShdw>
                </a:effectLst>
              </a:rPr>
              <a:t>Rip It Out.</a:t>
            </a:r>
          </a:p>
          <a:p>
            <a:pPr marL="64008" indent="0">
              <a:buNone/>
            </a:pPr>
            <a:r>
              <a:rPr lang="nl-NL" sz="2300" dirty="0" smtClean="0">
                <a:effectLst>
                  <a:outerShdw blurRad="38100" dist="38100" dir="2700000" algn="tl">
                    <a:srgbClr val="000000">
                      <a:alpha val="43137"/>
                    </a:srgbClr>
                  </a:outerShdw>
                </a:effectLst>
              </a:rPr>
              <a:t>Dwingt verkleefde spieren te scheiden en neemt de spanning weg uit de hals.</a:t>
            </a:r>
          </a:p>
          <a:p>
            <a:pPr marL="64008" indent="0">
              <a:buNone/>
            </a:pPr>
            <a:r>
              <a:rPr lang="nl-NL" sz="2300" i="1" u="sng" dirty="0" smtClean="0">
                <a:effectLst>
                  <a:outerShdw blurRad="38100" dist="38100" dir="2700000" algn="tl">
                    <a:srgbClr val="000000">
                      <a:alpha val="43137"/>
                    </a:srgbClr>
                  </a:outerShdw>
                </a:effectLst>
              </a:rPr>
              <a:t>Uitvoering: </a:t>
            </a:r>
            <a:r>
              <a:rPr lang="nl-NL" sz="2300" i="1" dirty="0" smtClean="0">
                <a:effectLst>
                  <a:outerShdw blurRad="38100" dist="38100" dir="2700000" algn="tl">
                    <a:srgbClr val="000000">
                      <a:alpha val="43137"/>
                    </a:srgbClr>
                  </a:outerShdw>
                </a:effectLst>
              </a:rPr>
              <a:t>in cirkelende bewegingen over de bovenhals spier van het paard richting de oren glijden met je hand. Via het oor je hand van de spier af halen en je hand uitschudden.</a:t>
            </a:r>
            <a:endParaRPr lang="nl-NL" sz="2300" i="1" u="sng"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6566661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Wanneer gebruik je welke grepen?</a:t>
            </a:r>
            <a:endParaRPr lang="nl-NL" dirty="0"/>
          </a:p>
        </p:txBody>
      </p:sp>
      <p:sp>
        <p:nvSpPr>
          <p:cNvPr id="3" name="Tijdelijke aanduiding voor inhoud 2"/>
          <p:cNvSpPr>
            <a:spLocks noGrp="1"/>
          </p:cNvSpPr>
          <p:nvPr>
            <p:ph idx="1"/>
          </p:nvPr>
        </p:nvSpPr>
        <p:spPr/>
        <p:txBody>
          <a:bodyPr>
            <a:normAutofit/>
          </a:bodyPr>
          <a:lstStyle/>
          <a:p>
            <a:pPr marL="64008" indent="0">
              <a:buNone/>
            </a:pPr>
            <a:r>
              <a:rPr lang="nl-NL" sz="2300" dirty="0" smtClean="0">
                <a:effectLst>
                  <a:outerShdw blurRad="38100" dist="38100" dir="2700000" algn="tl">
                    <a:srgbClr val="000000">
                      <a:alpha val="43137"/>
                    </a:srgbClr>
                  </a:outerShdw>
                </a:effectLst>
              </a:rPr>
              <a:t>een spiergroep doorloopt tijdens de massage 4 fases, een openingsfase, een probleem lokaliseringsfase, de fase van de daadwerkelijke behandeling en het afsluiten van de betreffende spiergroep.</a:t>
            </a:r>
          </a:p>
          <a:p>
            <a:pPr marL="64008" indent="0">
              <a:buNone/>
            </a:pPr>
            <a:endParaRPr lang="nl-NL" sz="2300" dirty="0" smtClean="0">
              <a:effectLst>
                <a:outerShdw blurRad="38100" dist="38100" dir="2700000" algn="tl">
                  <a:srgbClr val="000000">
                    <a:alpha val="43137"/>
                  </a:srgbClr>
                </a:outerShdw>
              </a:effectLst>
            </a:endParaRPr>
          </a:p>
          <a:p>
            <a:pPr marL="64008" indent="0">
              <a:buNone/>
            </a:pPr>
            <a:r>
              <a:rPr lang="nl-NL" sz="2300" dirty="0" smtClean="0">
                <a:effectLst>
                  <a:outerShdw blurRad="38100" dist="38100" dir="2700000" algn="tl">
                    <a:srgbClr val="000000">
                      <a:alpha val="43137"/>
                    </a:srgbClr>
                  </a:outerShdw>
                </a:effectLst>
              </a:rPr>
              <a:t>Fase 1. Openen van de spiergroep:</a:t>
            </a:r>
          </a:p>
          <a:p>
            <a:r>
              <a:rPr lang="nl-NL" sz="2300" dirty="0" smtClean="0">
                <a:effectLst>
                  <a:outerShdw blurRad="38100" dist="38100" dir="2700000" algn="tl">
                    <a:srgbClr val="000000">
                      <a:alpha val="43137"/>
                    </a:srgbClr>
                  </a:outerShdw>
                </a:effectLst>
              </a:rPr>
              <a:t>Compressie</a:t>
            </a:r>
          </a:p>
          <a:p>
            <a:r>
              <a:rPr lang="nl-NL" sz="2300" dirty="0" smtClean="0">
                <a:effectLst>
                  <a:outerShdw blurRad="38100" dist="38100" dir="2700000" algn="tl">
                    <a:srgbClr val="000000">
                      <a:alpha val="43137"/>
                    </a:srgbClr>
                  </a:outerShdw>
                </a:effectLst>
              </a:rPr>
              <a:t>Percussie</a:t>
            </a:r>
          </a:p>
          <a:p>
            <a:r>
              <a:rPr lang="nl-NL" sz="2300" dirty="0" smtClean="0">
                <a:effectLst>
                  <a:outerShdw blurRad="38100" dist="38100" dir="2700000" algn="tl">
                    <a:srgbClr val="000000">
                      <a:alpha val="43137"/>
                    </a:srgbClr>
                  </a:outerShdw>
                </a:effectLst>
              </a:rPr>
              <a:t>Schommelen</a:t>
            </a:r>
          </a:p>
          <a:p>
            <a:pPr marL="64008" indent="0">
              <a:buNone/>
            </a:pPr>
            <a:endParaRPr lang="nl-NL" sz="2300" dirty="0">
              <a:effectLst>
                <a:outerShdw blurRad="38100" dist="38100" dir="2700000" algn="tl">
                  <a:srgbClr val="000000">
                    <a:alpha val="43137"/>
                  </a:srgbClr>
                </a:outerShdw>
              </a:effectLst>
            </a:endParaRPr>
          </a:p>
          <a:p>
            <a:pPr marL="64008" indent="0">
              <a:buNone/>
            </a:pPr>
            <a:endParaRPr lang="nl-NL" sz="2300" dirty="0" smtClean="0">
              <a:effectLst>
                <a:outerShdw blurRad="38100" dist="38100" dir="2700000" algn="tl">
                  <a:srgbClr val="000000">
                    <a:alpha val="43137"/>
                  </a:srgbClr>
                </a:outerShdw>
              </a:effectLst>
            </a:endParaRPr>
          </a:p>
          <a:p>
            <a:pPr marL="64008" indent="0">
              <a:buNone/>
            </a:pPr>
            <a:endParaRPr lang="nl-NL" sz="2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299930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Wanneer gebruik je welke grepen?</a:t>
            </a:r>
            <a:endParaRPr lang="nl-NL" dirty="0"/>
          </a:p>
        </p:txBody>
      </p:sp>
      <p:sp>
        <p:nvSpPr>
          <p:cNvPr id="3" name="Tijdelijke aanduiding voor inhoud 2"/>
          <p:cNvSpPr>
            <a:spLocks noGrp="1"/>
          </p:cNvSpPr>
          <p:nvPr>
            <p:ph idx="1"/>
          </p:nvPr>
        </p:nvSpPr>
        <p:spPr/>
        <p:txBody>
          <a:bodyPr>
            <a:normAutofit fontScale="92500" lnSpcReduction="10000"/>
          </a:bodyPr>
          <a:lstStyle/>
          <a:p>
            <a:pPr marL="64008" indent="0">
              <a:buNone/>
            </a:pPr>
            <a:r>
              <a:rPr lang="nl-NL" sz="2300" dirty="0" smtClean="0">
                <a:effectLst>
                  <a:outerShdw blurRad="38100" dist="38100" dir="2700000" algn="tl">
                    <a:srgbClr val="000000">
                      <a:alpha val="43137"/>
                    </a:srgbClr>
                  </a:outerShdw>
                </a:effectLst>
              </a:rPr>
              <a:t>Fase 2. lokaliseren van spierspasmen en verklevingen</a:t>
            </a:r>
          </a:p>
          <a:p>
            <a:r>
              <a:rPr lang="nl-NL" sz="2300" dirty="0" smtClean="0">
                <a:effectLst>
                  <a:outerShdw blurRad="38100" dist="38100" dir="2700000" algn="tl">
                    <a:srgbClr val="000000">
                      <a:alpha val="43137"/>
                    </a:srgbClr>
                  </a:outerShdw>
                </a:effectLst>
              </a:rPr>
              <a:t>Palpatie</a:t>
            </a:r>
          </a:p>
          <a:p>
            <a:r>
              <a:rPr lang="nl-NL" sz="2300" dirty="0" smtClean="0">
                <a:effectLst>
                  <a:outerShdw blurRad="38100" dist="38100" dir="2700000" algn="tl">
                    <a:srgbClr val="000000">
                      <a:alpha val="43137"/>
                    </a:srgbClr>
                  </a:outerShdw>
                </a:effectLst>
              </a:rPr>
              <a:t>Zigzag</a:t>
            </a:r>
          </a:p>
          <a:p>
            <a:r>
              <a:rPr lang="nl-NL" sz="2300" dirty="0" smtClean="0">
                <a:effectLst>
                  <a:outerShdw blurRad="38100" dist="38100" dir="2700000" algn="tl">
                    <a:srgbClr val="000000">
                      <a:alpha val="43137"/>
                    </a:srgbClr>
                  </a:outerShdw>
                </a:effectLst>
              </a:rPr>
              <a:t>Kattenklauw</a:t>
            </a:r>
          </a:p>
          <a:p>
            <a:pPr marL="64008" indent="0">
              <a:buNone/>
            </a:pPr>
            <a:endParaRPr lang="nl-NL" sz="2300" dirty="0">
              <a:effectLst>
                <a:outerShdw blurRad="38100" dist="38100" dir="2700000" algn="tl">
                  <a:srgbClr val="000000">
                    <a:alpha val="43137"/>
                  </a:srgbClr>
                </a:outerShdw>
              </a:effectLst>
            </a:endParaRPr>
          </a:p>
          <a:p>
            <a:pPr marL="64008" indent="0">
              <a:buNone/>
            </a:pPr>
            <a:r>
              <a:rPr lang="nl-NL" sz="2300" dirty="0" smtClean="0">
                <a:effectLst>
                  <a:outerShdw blurRad="38100" dist="38100" dir="2700000" algn="tl">
                    <a:srgbClr val="000000">
                      <a:alpha val="43137"/>
                    </a:srgbClr>
                  </a:outerShdw>
                </a:effectLst>
              </a:rPr>
              <a:t>Fase 3. Behandelen van de problemen in de spiergroep</a:t>
            </a:r>
          </a:p>
          <a:p>
            <a:r>
              <a:rPr lang="nl-NL" sz="2300" dirty="0" smtClean="0">
                <a:effectLst>
                  <a:outerShdw blurRad="38100" dist="38100" dir="2700000" algn="tl">
                    <a:srgbClr val="000000">
                      <a:alpha val="43137"/>
                    </a:srgbClr>
                  </a:outerShdw>
                </a:effectLst>
              </a:rPr>
              <a:t>Directe druk</a:t>
            </a:r>
          </a:p>
          <a:p>
            <a:r>
              <a:rPr lang="nl-NL" sz="2300" dirty="0" smtClean="0">
                <a:effectLst>
                  <a:outerShdw blurRad="38100" dist="38100" dir="2700000" algn="tl">
                    <a:srgbClr val="000000">
                      <a:alpha val="43137"/>
                    </a:srgbClr>
                  </a:outerShdw>
                </a:effectLst>
              </a:rPr>
              <a:t>Frictie</a:t>
            </a:r>
          </a:p>
          <a:p>
            <a:pPr marL="64008" indent="0">
              <a:buNone/>
            </a:pPr>
            <a:endParaRPr lang="nl-NL" sz="2300" dirty="0">
              <a:effectLst>
                <a:outerShdw blurRad="38100" dist="38100" dir="2700000" algn="tl">
                  <a:srgbClr val="000000">
                    <a:alpha val="43137"/>
                  </a:srgbClr>
                </a:outerShdw>
              </a:effectLst>
            </a:endParaRPr>
          </a:p>
          <a:p>
            <a:pPr marL="64008" indent="0">
              <a:buNone/>
            </a:pPr>
            <a:r>
              <a:rPr lang="nl-NL" sz="2300" dirty="0" smtClean="0">
                <a:effectLst>
                  <a:outerShdw blurRad="38100" dist="38100" dir="2700000" algn="tl">
                    <a:srgbClr val="000000">
                      <a:alpha val="43137"/>
                    </a:srgbClr>
                  </a:outerShdw>
                </a:effectLst>
              </a:rPr>
              <a:t>Fase 4. Het afsluiten van de behandelde spiergroep</a:t>
            </a:r>
          </a:p>
          <a:p>
            <a:r>
              <a:rPr lang="nl-NL" sz="2300" dirty="0" smtClean="0">
                <a:effectLst>
                  <a:outerShdw blurRad="38100" dist="38100" dir="2700000" algn="tl">
                    <a:srgbClr val="000000">
                      <a:alpha val="43137"/>
                    </a:srgbClr>
                  </a:outerShdw>
                </a:effectLst>
              </a:rPr>
              <a:t>Compressie</a:t>
            </a:r>
          </a:p>
          <a:p>
            <a:r>
              <a:rPr lang="nl-NL" sz="2300" dirty="0" smtClean="0">
                <a:effectLst>
                  <a:outerShdw blurRad="38100" dist="38100" dir="2700000" algn="tl">
                    <a:srgbClr val="000000">
                      <a:alpha val="43137"/>
                    </a:srgbClr>
                  </a:outerShdw>
                </a:effectLst>
              </a:rPr>
              <a:t>Percussie</a:t>
            </a:r>
          </a:p>
        </p:txBody>
      </p:sp>
    </p:spTree>
    <p:extLst>
      <p:ext uri="{BB962C8B-B14F-4D97-AF65-F5344CB8AC3E}">
        <p14:creationId xmlns:p14="http://schemas.microsoft.com/office/powerpoint/2010/main" val="237775626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Filmmateriaal</a:t>
            </a:r>
            <a:endParaRPr lang="nl-NL" dirty="0"/>
          </a:p>
        </p:txBody>
      </p:sp>
      <p:sp>
        <p:nvSpPr>
          <p:cNvPr id="3" name="Tijdelijke aanduiding voor inhoud 2"/>
          <p:cNvSpPr>
            <a:spLocks noGrp="1"/>
          </p:cNvSpPr>
          <p:nvPr>
            <p:ph idx="1"/>
          </p:nvPr>
        </p:nvSpPr>
        <p:spPr/>
        <p:txBody>
          <a:bodyPr/>
          <a:lstStyle/>
          <a:p>
            <a:pPr marL="64008" indent="0">
              <a:buNone/>
            </a:pPr>
            <a:r>
              <a:rPr lang="nl-NL" dirty="0" smtClean="0">
                <a:effectLst>
                  <a:outerShdw blurRad="38100" dist="38100" dir="2700000" algn="tl">
                    <a:srgbClr val="000000">
                      <a:alpha val="43137"/>
                    </a:srgbClr>
                  </a:outerShdw>
                </a:effectLst>
              </a:rPr>
              <a:t>In onderstaande </a:t>
            </a:r>
            <a:r>
              <a:rPr lang="nl-NL" dirty="0" smtClean="0">
                <a:effectLst>
                  <a:outerShdw blurRad="38100" dist="38100" dir="2700000" algn="tl">
                    <a:srgbClr val="000000">
                      <a:alpha val="43137"/>
                    </a:srgbClr>
                  </a:outerShdw>
                </a:effectLst>
              </a:rPr>
              <a:t>link </a:t>
            </a:r>
            <a:r>
              <a:rPr lang="nl-NL" dirty="0" smtClean="0">
                <a:effectLst>
                  <a:outerShdw blurRad="38100" dist="38100" dir="2700000" algn="tl">
                    <a:srgbClr val="000000">
                      <a:alpha val="43137"/>
                    </a:srgbClr>
                  </a:outerShdw>
                </a:effectLst>
              </a:rPr>
              <a:t>vindt je een Filmpje over de uitvoering van sportmassage bij paarden, aan de zijkant van het filmpje wordt steeds aangegeven welke spiergroep nu behandeld wordt.</a:t>
            </a:r>
          </a:p>
          <a:p>
            <a:pPr marL="64008" indent="0">
              <a:buNone/>
            </a:pPr>
            <a:endParaRPr lang="nl-NL" dirty="0" smtClean="0">
              <a:effectLst>
                <a:outerShdw blurRad="38100" dist="38100" dir="2700000" algn="tl">
                  <a:srgbClr val="000000">
                    <a:alpha val="43137"/>
                  </a:srgbClr>
                </a:outerShdw>
              </a:effectLst>
            </a:endParaRPr>
          </a:p>
          <a:p>
            <a:r>
              <a:rPr lang="nl-NL" dirty="0">
                <a:effectLst>
                  <a:outerShdw blurRad="38100" dist="38100" dir="2700000" algn="tl">
                    <a:srgbClr val="000000">
                      <a:alpha val="43137"/>
                    </a:srgbClr>
                  </a:outerShdw>
                </a:effectLst>
                <a:hlinkClick r:id="rId2"/>
              </a:rPr>
              <a:t>http://</a:t>
            </a:r>
            <a:r>
              <a:rPr lang="nl-NL" dirty="0" smtClean="0">
                <a:effectLst>
                  <a:outerShdw blurRad="38100" dist="38100" dir="2700000" algn="tl">
                    <a:srgbClr val="000000">
                      <a:alpha val="43137"/>
                    </a:srgbClr>
                  </a:outerShdw>
                </a:effectLst>
                <a:hlinkClick r:id="rId2"/>
              </a:rPr>
              <a:t>www.youtube.com/watch?v=sLgp6X7-R6k&amp;list=PL6FD807A87C815088</a:t>
            </a:r>
            <a:endParaRPr lang="nl-NL" dirty="0" smtClean="0">
              <a:effectLst>
                <a:outerShdw blurRad="38100" dist="38100" dir="2700000" algn="tl">
                  <a:srgbClr val="000000">
                    <a:alpha val="43137"/>
                  </a:srgbClr>
                </a:outerShdw>
              </a:effectLst>
            </a:endParaRPr>
          </a:p>
          <a:p>
            <a:pPr marL="64008" indent="0">
              <a:buNone/>
            </a:pPr>
            <a:endParaRPr lang="nl-NL"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3650328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Algemene kennismaking</a:t>
            </a:r>
            <a:endParaRPr lang="nl-NL" dirty="0"/>
          </a:p>
        </p:txBody>
      </p:sp>
      <p:sp>
        <p:nvSpPr>
          <p:cNvPr id="3" name="Tijdelijke aanduiding voor inhoud 2"/>
          <p:cNvSpPr>
            <a:spLocks noGrp="1"/>
          </p:cNvSpPr>
          <p:nvPr>
            <p:ph idx="1"/>
          </p:nvPr>
        </p:nvSpPr>
        <p:spPr/>
        <p:txBody>
          <a:bodyPr/>
          <a:lstStyle/>
          <a:p>
            <a:pPr marL="64008" indent="0">
              <a:buNone/>
            </a:pPr>
            <a:r>
              <a:rPr lang="nl-NL" dirty="0" smtClean="0">
                <a:effectLst>
                  <a:outerShdw blurRad="38100" dist="38100" dir="2700000" algn="tl">
                    <a:srgbClr val="000000">
                      <a:alpha val="43137"/>
                    </a:srgbClr>
                  </a:outerShdw>
                </a:effectLst>
              </a:rPr>
              <a:t>De algemene kennismaking heeft als functie het paard iets beter te leren kennen en meteen vast te kunnen stellen waar eventuele problemen zouden zitten.</a:t>
            </a:r>
          </a:p>
          <a:p>
            <a:pPr marL="64008" indent="0">
              <a:buNone/>
            </a:pPr>
            <a:endParaRPr lang="nl-NL" dirty="0">
              <a:effectLst>
                <a:outerShdw blurRad="38100" dist="38100" dir="2700000" algn="tl">
                  <a:srgbClr val="000000">
                    <a:alpha val="43137"/>
                  </a:srgbClr>
                </a:outerShdw>
              </a:effectLst>
            </a:endParaRPr>
          </a:p>
          <a:p>
            <a:pPr marL="64008" indent="0">
              <a:buNone/>
            </a:pPr>
            <a:r>
              <a:rPr lang="nl-NL" dirty="0" smtClean="0">
                <a:effectLst>
                  <a:outerShdw blurRad="38100" dist="38100" dir="2700000" algn="tl">
                    <a:srgbClr val="000000">
                      <a:alpha val="43137"/>
                    </a:srgbClr>
                  </a:outerShdw>
                </a:effectLst>
              </a:rPr>
              <a:t>De algemene kennismaking zullen we behandelen tijdens de aan deze les verwante praktijkles.</a:t>
            </a:r>
            <a:endParaRPr lang="nl-NL"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347869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a:t>
            </a:r>
            <a:endParaRPr lang="nl-NL"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9672" y="1700808"/>
            <a:ext cx="5425253" cy="4113167"/>
          </a:xfrm>
          <a:ln w="12700">
            <a:solidFill>
              <a:schemeClr val="accent1"/>
            </a:solidFill>
          </a:ln>
          <a:effectLst>
            <a:glow rad="63500">
              <a:schemeClr val="accent1">
                <a:satMod val="175000"/>
                <a:alpha val="40000"/>
              </a:schemeClr>
            </a:glow>
          </a:effectLst>
        </p:spPr>
      </p:pic>
    </p:spTree>
    <p:extLst>
      <p:ext uri="{BB962C8B-B14F-4D97-AF65-F5344CB8AC3E}">
        <p14:creationId xmlns:p14="http://schemas.microsoft.com/office/powerpoint/2010/main" val="289828557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Inhoudsopgave	</a:t>
            </a:r>
            <a:endParaRPr lang="nl-NL" dirty="0"/>
          </a:p>
        </p:txBody>
      </p:sp>
      <p:sp>
        <p:nvSpPr>
          <p:cNvPr id="3" name="Tijdelijke aanduiding voor inhoud 2"/>
          <p:cNvSpPr>
            <a:spLocks noGrp="1"/>
          </p:cNvSpPr>
          <p:nvPr>
            <p:ph idx="1"/>
          </p:nvPr>
        </p:nvSpPr>
        <p:spPr/>
        <p:txBody>
          <a:bodyPr/>
          <a:lstStyle/>
          <a:p>
            <a:r>
              <a:rPr lang="nl-NL" dirty="0" smtClean="0">
                <a:effectLst>
                  <a:outerShdw blurRad="38100" dist="38100" dir="2700000" algn="tl">
                    <a:srgbClr val="000000">
                      <a:alpha val="43137"/>
                    </a:srgbClr>
                  </a:outerShdw>
                </a:effectLst>
              </a:rPr>
              <a:t>Waarom sportmassage?</a:t>
            </a:r>
          </a:p>
          <a:p>
            <a:r>
              <a:rPr lang="nl-NL" dirty="0" smtClean="0">
                <a:effectLst>
                  <a:outerShdw blurRad="38100" dist="38100" dir="2700000" algn="tl">
                    <a:srgbClr val="000000">
                      <a:alpha val="43137"/>
                    </a:srgbClr>
                  </a:outerShdw>
                </a:effectLst>
              </a:rPr>
              <a:t>Spierproblemen</a:t>
            </a:r>
          </a:p>
          <a:p>
            <a:r>
              <a:rPr lang="nl-NL" dirty="0" smtClean="0">
                <a:effectLst>
                  <a:outerShdw blurRad="38100" dist="38100" dir="2700000" algn="tl">
                    <a:srgbClr val="000000">
                      <a:alpha val="43137"/>
                    </a:srgbClr>
                  </a:outerShdw>
                </a:effectLst>
              </a:rPr>
              <a:t>Basishandgrepen</a:t>
            </a:r>
          </a:p>
          <a:p>
            <a:r>
              <a:rPr lang="nl-NL" dirty="0" smtClean="0">
                <a:effectLst>
                  <a:outerShdw blurRad="38100" dist="38100" dir="2700000" algn="tl">
                    <a:srgbClr val="000000">
                      <a:alpha val="43137"/>
                    </a:srgbClr>
                  </a:outerShdw>
                </a:effectLst>
              </a:rPr>
              <a:t>Wanneer gebruik je welke grepen?</a:t>
            </a:r>
          </a:p>
          <a:p>
            <a:r>
              <a:rPr lang="nl-NL" dirty="0" smtClean="0">
                <a:effectLst>
                  <a:outerShdw blurRad="38100" dist="38100" dir="2700000" algn="tl">
                    <a:srgbClr val="000000">
                      <a:alpha val="43137"/>
                    </a:srgbClr>
                  </a:outerShdw>
                </a:effectLst>
              </a:rPr>
              <a:t>Filmmateriaal</a:t>
            </a:r>
          </a:p>
          <a:p>
            <a:r>
              <a:rPr lang="nl-NL" dirty="0" smtClean="0">
                <a:effectLst>
                  <a:outerShdw blurRad="38100" dist="38100" dir="2700000" algn="tl">
                    <a:srgbClr val="000000">
                      <a:alpha val="43137"/>
                    </a:srgbClr>
                  </a:outerShdw>
                </a:effectLst>
              </a:rPr>
              <a:t>Algemene kennismaking</a:t>
            </a:r>
          </a:p>
          <a:p>
            <a:endParaRPr lang="nl-NL" dirty="0" smtClean="0"/>
          </a:p>
        </p:txBody>
      </p:sp>
    </p:spTree>
    <p:extLst>
      <p:ext uri="{BB962C8B-B14F-4D97-AF65-F5344CB8AC3E}">
        <p14:creationId xmlns:p14="http://schemas.microsoft.com/office/powerpoint/2010/main" val="280981890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Waarom sportmassage?</a:t>
            </a:r>
            <a:endParaRPr lang="nl-NL" dirty="0"/>
          </a:p>
        </p:txBody>
      </p:sp>
      <p:sp>
        <p:nvSpPr>
          <p:cNvPr id="3" name="Tijdelijke aanduiding voor inhoud 2"/>
          <p:cNvSpPr>
            <a:spLocks noGrp="1"/>
          </p:cNvSpPr>
          <p:nvPr>
            <p:ph idx="1"/>
          </p:nvPr>
        </p:nvSpPr>
        <p:spPr/>
        <p:txBody>
          <a:bodyPr/>
          <a:lstStyle/>
          <a:p>
            <a:r>
              <a:rPr lang="nl-NL" dirty="0">
                <a:effectLst>
                  <a:outerShdw blurRad="38100" dist="38100" dir="2700000" algn="tl">
                    <a:srgbClr val="000000">
                      <a:alpha val="43137"/>
                    </a:srgbClr>
                  </a:outerShdw>
                </a:effectLst>
              </a:rPr>
              <a:t>Houdt zich bezig met de oorzaak van een </a:t>
            </a:r>
            <a:r>
              <a:rPr lang="nl-NL" dirty="0" smtClean="0">
                <a:effectLst>
                  <a:outerShdw blurRad="38100" dist="38100" dir="2700000" algn="tl">
                    <a:srgbClr val="000000">
                      <a:alpha val="43137"/>
                    </a:srgbClr>
                  </a:outerShdw>
                </a:effectLst>
              </a:rPr>
              <a:t>spierprobleem</a:t>
            </a:r>
          </a:p>
          <a:p>
            <a:r>
              <a:rPr lang="nl-NL" dirty="0" smtClean="0">
                <a:effectLst>
                  <a:outerShdw blurRad="38100" dist="38100" dir="2700000" algn="tl">
                    <a:srgbClr val="000000">
                      <a:alpha val="43137"/>
                    </a:srgbClr>
                  </a:outerShdw>
                </a:effectLst>
              </a:rPr>
              <a:t>Werkt preventief ter voorkoming van toekomstige blessures</a:t>
            </a:r>
          </a:p>
          <a:p>
            <a:r>
              <a:rPr lang="nl-NL" dirty="0" smtClean="0">
                <a:effectLst>
                  <a:outerShdw blurRad="38100" dist="38100" dir="2700000" algn="tl">
                    <a:srgbClr val="000000">
                      <a:alpha val="43137"/>
                    </a:srgbClr>
                  </a:outerShdw>
                </a:effectLst>
              </a:rPr>
              <a:t>Verbeterd de bloedcirculatie en stimuleert het lymfestelsel (afvalstoffen worden afgevoerd)</a:t>
            </a:r>
          </a:p>
          <a:p>
            <a:r>
              <a:rPr lang="nl-NL" dirty="0" smtClean="0">
                <a:effectLst>
                  <a:outerShdw blurRad="38100" dist="38100" dir="2700000" algn="tl">
                    <a:srgbClr val="000000">
                      <a:alpha val="43137"/>
                    </a:srgbClr>
                  </a:outerShdw>
                </a:effectLst>
              </a:rPr>
              <a:t>Is ontspannend voor het paard</a:t>
            </a:r>
            <a:endParaRPr lang="nl-NL" dirty="0">
              <a:effectLst>
                <a:outerShdw blurRad="38100" dist="38100" dir="2700000" algn="tl">
                  <a:srgbClr val="000000">
                    <a:alpha val="43137"/>
                  </a:srgbClr>
                </a:outerShdw>
              </a:effectLst>
            </a:endParaRPr>
          </a:p>
          <a:p>
            <a:endParaRPr lang="nl-NL" dirty="0"/>
          </a:p>
        </p:txBody>
      </p:sp>
    </p:spTree>
    <p:extLst>
      <p:ext uri="{BB962C8B-B14F-4D97-AF65-F5344CB8AC3E}">
        <p14:creationId xmlns:p14="http://schemas.microsoft.com/office/powerpoint/2010/main" val="206428959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Spierproblemen</a:t>
            </a:r>
            <a:endParaRPr lang="nl-NL" dirty="0"/>
          </a:p>
        </p:txBody>
      </p:sp>
      <p:sp>
        <p:nvSpPr>
          <p:cNvPr id="3" name="Tijdelijke aanduiding voor inhoud 2"/>
          <p:cNvSpPr>
            <a:spLocks noGrp="1"/>
          </p:cNvSpPr>
          <p:nvPr>
            <p:ph idx="1"/>
          </p:nvPr>
        </p:nvSpPr>
        <p:spPr/>
        <p:txBody>
          <a:bodyPr>
            <a:normAutofit fontScale="70000" lnSpcReduction="20000"/>
          </a:bodyPr>
          <a:lstStyle/>
          <a:p>
            <a:pPr marL="64008" indent="0">
              <a:buNone/>
            </a:pPr>
            <a:r>
              <a:rPr lang="nl-NL" dirty="0" smtClean="0">
                <a:effectLst>
                  <a:outerShdw blurRad="38100" dist="38100" dir="2700000" algn="tl">
                    <a:srgbClr val="000000">
                      <a:alpha val="43137"/>
                    </a:srgbClr>
                  </a:outerShdw>
                </a:effectLst>
              </a:rPr>
              <a:t>Je paard heeft een spierprobleem indien hij:</a:t>
            </a:r>
          </a:p>
          <a:p>
            <a:r>
              <a:rPr lang="nl-NL" dirty="0" smtClean="0">
                <a:effectLst>
                  <a:outerShdw blurRad="38100" dist="38100" dir="2700000" algn="tl">
                    <a:srgbClr val="000000">
                      <a:alpha val="43137"/>
                    </a:srgbClr>
                  </a:outerShdw>
                </a:effectLst>
              </a:rPr>
              <a:t>Humeurig is of geen plezier in het rijden beleeft</a:t>
            </a:r>
          </a:p>
          <a:p>
            <a:r>
              <a:rPr lang="nl-NL" dirty="0" smtClean="0">
                <a:effectLst>
                  <a:outerShdw blurRad="38100" dist="38100" dir="2700000" algn="tl">
                    <a:srgbClr val="000000">
                      <a:alpha val="43137"/>
                    </a:srgbClr>
                  </a:outerShdw>
                </a:effectLst>
              </a:rPr>
              <a:t>Stress heeft</a:t>
            </a:r>
          </a:p>
          <a:p>
            <a:r>
              <a:rPr lang="nl-NL" dirty="0" smtClean="0">
                <a:effectLst>
                  <a:outerShdw blurRad="38100" dist="38100" dir="2700000" algn="tl">
                    <a:srgbClr val="000000">
                      <a:alpha val="43137"/>
                    </a:srgbClr>
                  </a:outerShdw>
                </a:effectLst>
              </a:rPr>
              <a:t>Niet gepoetst </a:t>
            </a:r>
            <a:r>
              <a:rPr lang="nl-NL" dirty="0" smtClean="0">
                <a:effectLst>
                  <a:outerShdw blurRad="38100" dist="38100" dir="2700000" algn="tl">
                    <a:srgbClr val="000000">
                      <a:alpha val="43137"/>
                    </a:srgbClr>
                  </a:outerShdw>
                </a:effectLst>
              </a:rPr>
              <a:t>wil </a:t>
            </a:r>
            <a:r>
              <a:rPr lang="nl-NL" dirty="0" smtClean="0">
                <a:effectLst>
                  <a:outerShdw blurRad="38100" dist="38100" dir="2700000" algn="tl">
                    <a:srgbClr val="000000">
                      <a:alpha val="43137"/>
                    </a:srgbClr>
                  </a:outerShdw>
                </a:effectLst>
              </a:rPr>
              <a:t>worden</a:t>
            </a:r>
          </a:p>
          <a:p>
            <a:r>
              <a:rPr lang="nl-NL" dirty="0" smtClean="0">
                <a:effectLst>
                  <a:outerShdw blurRad="38100" dist="38100" dir="2700000" algn="tl">
                    <a:srgbClr val="000000">
                      <a:alpha val="43137"/>
                    </a:srgbClr>
                  </a:outerShdw>
                </a:effectLst>
              </a:rPr>
              <a:t>Moeite heeft met het gebruiken van zijn rug</a:t>
            </a:r>
          </a:p>
          <a:p>
            <a:r>
              <a:rPr lang="nl-NL" dirty="0" smtClean="0">
                <a:effectLst>
                  <a:outerShdw blurRad="38100" dist="38100" dir="2700000" algn="tl">
                    <a:srgbClr val="000000">
                      <a:alpha val="43137"/>
                    </a:srgbClr>
                  </a:outerShdw>
                </a:effectLst>
              </a:rPr>
              <a:t>Zijn h</a:t>
            </a:r>
            <a:r>
              <a:rPr lang="nl-NL" dirty="0" smtClean="0">
                <a:effectLst>
                  <a:outerShdw blurRad="38100" dist="38100" dir="2700000" algn="tl">
                    <a:srgbClr val="000000">
                      <a:alpha val="43137"/>
                    </a:srgbClr>
                  </a:outerShdw>
                </a:effectLst>
              </a:rPr>
              <a:t>als </a:t>
            </a:r>
            <a:r>
              <a:rPr lang="nl-NL" dirty="0" smtClean="0">
                <a:effectLst>
                  <a:outerShdw blurRad="38100" dist="38100" dir="2700000" algn="tl">
                    <a:srgbClr val="000000">
                      <a:alpha val="43137"/>
                    </a:srgbClr>
                  </a:outerShdw>
                </a:effectLst>
              </a:rPr>
              <a:t>niet of nauwelijks kan strekken</a:t>
            </a:r>
          </a:p>
          <a:p>
            <a:r>
              <a:rPr lang="nl-NL" dirty="0" smtClean="0">
                <a:effectLst>
                  <a:outerShdw blurRad="38100" dist="38100" dir="2700000" algn="tl">
                    <a:srgbClr val="000000">
                      <a:alpha val="43137"/>
                    </a:srgbClr>
                  </a:outerShdw>
                </a:effectLst>
              </a:rPr>
              <a:t>Pijnlijke plekke op het lichaam heeft</a:t>
            </a:r>
          </a:p>
          <a:p>
            <a:r>
              <a:rPr lang="nl-NL" dirty="0" smtClean="0">
                <a:effectLst>
                  <a:outerShdw blurRad="38100" dist="38100" dir="2700000" algn="tl">
                    <a:srgbClr val="000000">
                      <a:alpha val="43137"/>
                    </a:srgbClr>
                  </a:outerShdw>
                </a:effectLst>
              </a:rPr>
              <a:t>Opzadelen niet prettig vindt</a:t>
            </a:r>
          </a:p>
          <a:p>
            <a:r>
              <a:rPr lang="nl-NL" dirty="0" smtClean="0">
                <a:effectLst>
                  <a:outerShdw blurRad="38100" dist="38100" dir="2700000" algn="tl">
                    <a:srgbClr val="000000">
                      <a:alpha val="43137"/>
                    </a:srgbClr>
                  </a:outerShdw>
                </a:effectLst>
              </a:rPr>
              <a:t>Slecht voor het been is</a:t>
            </a:r>
          </a:p>
          <a:p>
            <a:r>
              <a:rPr lang="nl-NL" dirty="0" smtClean="0">
                <a:effectLst>
                  <a:outerShdw blurRad="38100" dist="38100" dir="2700000" algn="tl">
                    <a:srgbClr val="000000">
                      <a:alpha val="43137"/>
                    </a:srgbClr>
                  </a:outerShdw>
                </a:effectLst>
              </a:rPr>
              <a:t>Onregelmatig is</a:t>
            </a:r>
          </a:p>
          <a:p>
            <a:r>
              <a:rPr lang="nl-NL" dirty="0" smtClean="0">
                <a:effectLst>
                  <a:outerShdw blurRad="38100" dist="38100" dir="2700000" algn="tl">
                    <a:srgbClr val="000000">
                      <a:alpha val="43137"/>
                    </a:srgbClr>
                  </a:outerShdw>
                </a:effectLst>
              </a:rPr>
              <a:t>Hoofd kantelt</a:t>
            </a:r>
          </a:p>
          <a:p>
            <a:r>
              <a:rPr lang="nl-NL" dirty="0" smtClean="0">
                <a:effectLst>
                  <a:outerShdw blurRad="38100" dist="38100" dir="2700000" algn="tl">
                    <a:srgbClr val="000000">
                      <a:alpha val="43137"/>
                    </a:srgbClr>
                  </a:outerShdw>
                </a:effectLst>
              </a:rPr>
              <a:t>Stijf de stal uitkomt, moeilijk opstart</a:t>
            </a:r>
          </a:p>
          <a:p>
            <a:r>
              <a:rPr lang="nl-NL" dirty="0" smtClean="0">
                <a:effectLst>
                  <a:outerShdw blurRad="38100" dist="38100" dir="2700000" algn="tl">
                    <a:srgbClr val="000000">
                      <a:alpha val="43137"/>
                    </a:srgbClr>
                  </a:outerShdw>
                </a:effectLst>
              </a:rPr>
              <a:t>Moeite heeft met verruimen/ korte gangen heeft</a:t>
            </a:r>
            <a:endParaRPr lang="nl-NL"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7963840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Basishandgrepen</a:t>
            </a:r>
            <a:endParaRPr lang="nl-NL" dirty="0"/>
          </a:p>
        </p:txBody>
      </p:sp>
      <p:sp>
        <p:nvSpPr>
          <p:cNvPr id="3" name="Tijdelijke aanduiding voor inhoud 2"/>
          <p:cNvSpPr>
            <a:spLocks noGrp="1"/>
          </p:cNvSpPr>
          <p:nvPr>
            <p:ph idx="1"/>
          </p:nvPr>
        </p:nvSpPr>
        <p:spPr/>
        <p:txBody>
          <a:bodyPr>
            <a:normAutofit fontScale="77500" lnSpcReduction="20000"/>
          </a:bodyPr>
          <a:lstStyle/>
          <a:p>
            <a:r>
              <a:rPr lang="nl-NL" b="1" dirty="0" smtClean="0">
                <a:effectLst>
                  <a:outerShdw blurRad="38100" dist="38100" dir="2700000" algn="tl">
                    <a:srgbClr val="000000">
                      <a:alpha val="43137"/>
                    </a:srgbClr>
                  </a:outerShdw>
                </a:effectLst>
              </a:rPr>
              <a:t>Compressie</a:t>
            </a:r>
          </a:p>
          <a:p>
            <a:pPr marL="64008" indent="0">
              <a:buNone/>
            </a:pPr>
            <a:r>
              <a:rPr lang="nl-NL" dirty="0" smtClean="0">
                <a:effectLst>
                  <a:outerShdw blurRad="38100" dist="38100" dir="2700000" algn="tl">
                    <a:srgbClr val="000000">
                      <a:alpha val="43137"/>
                    </a:srgbClr>
                  </a:outerShdw>
                </a:effectLst>
              </a:rPr>
              <a:t>Zorgt ervoor dat een spier als het ware tegen het bot wordt aan gekneed, hierdoor separeren we de vezels van de spier waardoor verkleving verminderen, maar belangrijker, dat er makkelijker zuurstofrijk bloed naar de spier toe kan stromen.</a:t>
            </a:r>
          </a:p>
          <a:p>
            <a:pPr marL="64008" indent="0">
              <a:buNone/>
            </a:pPr>
            <a:r>
              <a:rPr lang="nl-NL" i="1" u="sng" dirty="0" smtClean="0">
                <a:effectLst>
                  <a:outerShdw blurRad="38100" dist="38100" dir="2700000" algn="tl">
                    <a:srgbClr val="000000">
                      <a:alpha val="43137"/>
                    </a:srgbClr>
                  </a:outerShdw>
                </a:effectLst>
              </a:rPr>
              <a:t>Uitvoering</a:t>
            </a:r>
            <a:r>
              <a:rPr lang="nl-NL" u="sng" dirty="0" smtClean="0">
                <a:effectLst>
                  <a:outerShdw blurRad="38100" dist="38100" dir="2700000" algn="tl">
                    <a:srgbClr val="000000">
                      <a:alpha val="43137"/>
                    </a:srgbClr>
                  </a:outerShdw>
                </a:effectLst>
              </a:rPr>
              <a:t>:</a:t>
            </a:r>
            <a:r>
              <a:rPr lang="nl-NL" dirty="0">
                <a:effectLst>
                  <a:outerShdw blurRad="38100" dist="38100" dir="2700000" algn="tl">
                    <a:srgbClr val="000000">
                      <a:alpha val="43137"/>
                    </a:srgbClr>
                  </a:outerShdw>
                </a:effectLst>
              </a:rPr>
              <a:t> </a:t>
            </a:r>
            <a:r>
              <a:rPr lang="nl-NL" i="1" dirty="0" smtClean="0">
                <a:effectLst>
                  <a:outerShdw blurRad="38100" dist="38100" dir="2700000" algn="tl">
                    <a:srgbClr val="000000">
                      <a:alpha val="43137"/>
                    </a:srgbClr>
                  </a:outerShdw>
                </a:effectLst>
              </a:rPr>
              <a:t>met de muis van  je hand met druk een kwart draai maken over de spier</a:t>
            </a:r>
          </a:p>
          <a:p>
            <a:pPr marL="64008" indent="0">
              <a:buNone/>
            </a:pPr>
            <a:endParaRPr lang="nl-NL" dirty="0" smtClean="0">
              <a:effectLst>
                <a:outerShdw blurRad="38100" dist="38100" dir="2700000" algn="tl">
                  <a:srgbClr val="000000">
                    <a:alpha val="43137"/>
                  </a:srgbClr>
                </a:outerShdw>
              </a:effectLst>
            </a:endParaRPr>
          </a:p>
          <a:p>
            <a:r>
              <a:rPr lang="nl-NL" b="1" dirty="0" smtClean="0">
                <a:effectLst>
                  <a:outerShdw blurRad="38100" dist="38100" dir="2700000" algn="tl">
                    <a:srgbClr val="000000">
                      <a:alpha val="43137"/>
                    </a:srgbClr>
                  </a:outerShdw>
                </a:effectLst>
              </a:rPr>
              <a:t>Backhand compressie</a:t>
            </a:r>
          </a:p>
          <a:p>
            <a:pPr marL="64008" indent="0">
              <a:buNone/>
            </a:pPr>
            <a:r>
              <a:rPr lang="nl-NL" dirty="0" smtClean="0">
                <a:effectLst>
                  <a:outerShdw blurRad="38100" dist="38100" dir="2700000" algn="tl">
                    <a:srgbClr val="000000">
                      <a:alpha val="43137"/>
                    </a:srgbClr>
                  </a:outerShdw>
                </a:effectLst>
              </a:rPr>
              <a:t>Zelfde effect als gewone compressie alleen uitgevoerd met de knokkels van je hand.</a:t>
            </a:r>
          </a:p>
          <a:p>
            <a:pPr marL="64008" indent="0">
              <a:buNone/>
            </a:pPr>
            <a:endParaRPr lang="nl-NL" dirty="0" smtClean="0"/>
          </a:p>
          <a:p>
            <a:pPr marL="64008" indent="0">
              <a:buNone/>
            </a:pPr>
            <a:endParaRPr lang="nl-NL" dirty="0"/>
          </a:p>
          <a:p>
            <a:endParaRPr lang="nl-NL" dirty="0"/>
          </a:p>
        </p:txBody>
      </p:sp>
    </p:spTree>
    <p:extLst>
      <p:ext uri="{BB962C8B-B14F-4D97-AF65-F5344CB8AC3E}">
        <p14:creationId xmlns:p14="http://schemas.microsoft.com/office/powerpoint/2010/main" val="233547839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Basishandgrepen</a:t>
            </a:r>
            <a:endParaRPr lang="nl-NL" dirty="0"/>
          </a:p>
        </p:txBody>
      </p:sp>
      <p:sp>
        <p:nvSpPr>
          <p:cNvPr id="3" name="Tijdelijke aanduiding voor inhoud 2"/>
          <p:cNvSpPr>
            <a:spLocks noGrp="1"/>
          </p:cNvSpPr>
          <p:nvPr>
            <p:ph idx="1"/>
          </p:nvPr>
        </p:nvSpPr>
        <p:spPr>
          <a:xfrm>
            <a:off x="457200" y="1484784"/>
            <a:ext cx="8229600" cy="4970024"/>
          </a:xfrm>
        </p:spPr>
        <p:txBody>
          <a:bodyPr>
            <a:normAutofit fontScale="92500"/>
          </a:bodyPr>
          <a:lstStyle/>
          <a:p>
            <a:r>
              <a:rPr lang="nl-NL" sz="2300" b="1" dirty="0" smtClean="0">
                <a:effectLst>
                  <a:outerShdw blurRad="38100" dist="38100" dir="2700000" algn="tl">
                    <a:srgbClr val="000000">
                      <a:alpha val="43137"/>
                    </a:srgbClr>
                  </a:outerShdw>
                </a:effectLst>
              </a:rPr>
              <a:t>Percussie</a:t>
            </a:r>
          </a:p>
          <a:p>
            <a:pPr marL="64008" indent="0">
              <a:buNone/>
            </a:pPr>
            <a:r>
              <a:rPr lang="nl-NL" sz="2300" dirty="0" smtClean="0">
                <a:effectLst>
                  <a:outerShdw blurRad="38100" dist="38100" dir="2700000" algn="tl">
                    <a:srgbClr val="000000">
                      <a:alpha val="43137"/>
                    </a:srgbClr>
                  </a:outerShdw>
                </a:effectLst>
              </a:rPr>
              <a:t>Door de kloppende beweging van deze techniek komt er endorfine vrij, de lichaamseigen pijnstiller, waardoor het paard minder gevoelig is op de plaats van toepassing.</a:t>
            </a:r>
          </a:p>
          <a:p>
            <a:pPr marL="64008" indent="0">
              <a:buNone/>
            </a:pPr>
            <a:r>
              <a:rPr lang="nl-NL" sz="2300" i="1" u="sng" dirty="0" smtClean="0">
                <a:effectLst>
                  <a:outerShdw blurRad="38100" dist="38100" dir="2700000" algn="tl">
                    <a:srgbClr val="000000">
                      <a:alpha val="43137"/>
                    </a:srgbClr>
                  </a:outerShdw>
                </a:effectLst>
              </a:rPr>
              <a:t>Uitvoering:</a:t>
            </a:r>
            <a:r>
              <a:rPr lang="nl-NL" sz="2300" dirty="0" smtClean="0">
                <a:effectLst>
                  <a:outerShdw blurRad="38100" dist="38100" dir="2700000" algn="tl">
                    <a:srgbClr val="000000">
                      <a:alpha val="43137"/>
                    </a:srgbClr>
                  </a:outerShdw>
                </a:effectLst>
              </a:rPr>
              <a:t> </a:t>
            </a:r>
            <a:r>
              <a:rPr lang="nl-NL" sz="2300" i="1" dirty="0" smtClean="0">
                <a:effectLst>
                  <a:outerShdw blurRad="38100" dist="38100" dir="2700000" algn="tl">
                    <a:srgbClr val="000000">
                      <a:alpha val="43137"/>
                    </a:srgbClr>
                  </a:outerShdw>
                </a:effectLst>
              </a:rPr>
              <a:t>met de zijkant van je hand een kloppende beweging maken op de spier (niet slaan, maar een vloeiende beweging vanuit de pols).</a:t>
            </a:r>
          </a:p>
          <a:p>
            <a:pPr marL="64008" indent="0">
              <a:buNone/>
            </a:pPr>
            <a:endParaRPr lang="nl-NL" sz="2300" dirty="0" smtClean="0">
              <a:effectLst>
                <a:outerShdw blurRad="38100" dist="38100" dir="2700000" algn="tl">
                  <a:srgbClr val="000000">
                    <a:alpha val="43137"/>
                  </a:srgbClr>
                </a:outerShdw>
              </a:effectLst>
            </a:endParaRPr>
          </a:p>
          <a:p>
            <a:r>
              <a:rPr lang="nl-NL" sz="2300" b="1" dirty="0" smtClean="0">
                <a:effectLst>
                  <a:outerShdw blurRad="38100" dist="38100" dir="2700000" algn="tl">
                    <a:srgbClr val="000000">
                      <a:alpha val="43137"/>
                    </a:srgbClr>
                  </a:outerShdw>
                </a:effectLst>
              </a:rPr>
              <a:t>Schommelen</a:t>
            </a:r>
          </a:p>
          <a:p>
            <a:pPr marL="64008" indent="0">
              <a:buNone/>
            </a:pPr>
            <a:r>
              <a:rPr lang="nl-NL" sz="2300" dirty="0" smtClean="0">
                <a:effectLst>
                  <a:outerShdw blurRad="38100" dist="38100" dir="2700000" algn="tl">
                    <a:srgbClr val="000000">
                      <a:alpha val="43137"/>
                    </a:srgbClr>
                  </a:outerShdw>
                </a:effectLst>
              </a:rPr>
              <a:t>Door deze techniek komt spanning los.</a:t>
            </a:r>
          </a:p>
          <a:p>
            <a:pPr marL="64008" indent="0">
              <a:buNone/>
            </a:pPr>
            <a:r>
              <a:rPr lang="nl-NL" sz="2300" i="1" u="sng" dirty="0" smtClean="0">
                <a:effectLst>
                  <a:outerShdw blurRad="38100" dist="38100" dir="2700000" algn="tl">
                    <a:srgbClr val="000000">
                      <a:alpha val="43137"/>
                    </a:srgbClr>
                  </a:outerShdw>
                </a:effectLst>
              </a:rPr>
              <a:t>Uitvoering: </a:t>
            </a:r>
            <a:r>
              <a:rPr lang="nl-NL" sz="2300" i="1" dirty="0" smtClean="0">
                <a:effectLst>
                  <a:outerShdw blurRad="38100" dist="38100" dir="2700000" algn="tl">
                    <a:srgbClr val="000000">
                      <a:alpha val="43137"/>
                    </a:srgbClr>
                  </a:outerShdw>
                </a:effectLst>
              </a:rPr>
              <a:t>met 2 handen werken, je duimen onder de spier zetten en de rest van je handen om de spier heen. Dan trek je de spier naar voren en laat je hem los, de spier schommelt dan.</a:t>
            </a:r>
            <a:endParaRPr lang="nl-NL" sz="2300" i="1" u="sng" dirty="0" smtClean="0">
              <a:effectLst>
                <a:outerShdw blurRad="38100" dist="38100" dir="2700000" algn="tl">
                  <a:srgbClr val="000000">
                    <a:alpha val="43137"/>
                  </a:srgbClr>
                </a:outerShdw>
              </a:effectLst>
            </a:endParaRPr>
          </a:p>
          <a:p>
            <a:pPr marL="64008" indent="0">
              <a:buNone/>
            </a:pPr>
            <a:endParaRPr lang="nl-NL" sz="2300" dirty="0"/>
          </a:p>
          <a:p>
            <a:endParaRPr lang="nl-NL" sz="2300" dirty="0"/>
          </a:p>
        </p:txBody>
      </p:sp>
    </p:spTree>
    <p:extLst>
      <p:ext uri="{BB962C8B-B14F-4D97-AF65-F5344CB8AC3E}">
        <p14:creationId xmlns:p14="http://schemas.microsoft.com/office/powerpoint/2010/main" val="25854519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basishandgrepen</a:t>
            </a:r>
            <a:endParaRPr lang="nl-NL" dirty="0"/>
          </a:p>
        </p:txBody>
      </p:sp>
      <p:sp>
        <p:nvSpPr>
          <p:cNvPr id="3" name="Tijdelijke aanduiding voor inhoud 2"/>
          <p:cNvSpPr>
            <a:spLocks noGrp="1"/>
          </p:cNvSpPr>
          <p:nvPr>
            <p:ph idx="1"/>
          </p:nvPr>
        </p:nvSpPr>
        <p:spPr/>
        <p:txBody>
          <a:bodyPr/>
          <a:lstStyle/>
          <a:p>
            <a:r>
              <a:rPr lang="nl-NL" sz="2300" b="1" dirty="0" smtClean="0">
                <a:effectLst>
                  <a:outerShdw blurRad="38100" dist="38100" dir="2700000" algn="tl">
                    <a:srgbClr val="000000">
                      <a:alpha val="43137"/>
                    </a:srgbClr>
                  </a:outerShdw>
                </a:effectLst>
              </a:rPr>
              <a:t>Palpatie</a:t>
            </a:r>
          </a:p>
          <a:p>
            <a:pPr marL="64008" indent="0">
              <a:buNone/>
            </a:pPr>
            <a:r>
              <a:rPr lang="nl-NL" sz="2300" dirty="0" smtClean="0">
                <a:effectLst>
                  <a:outerShdw blurRad="38100" dist="38100" dir="2700000" algn="tl">
                    <a:srgbClr val="000000">
                      <a:alpha val="43137"/>
                    </a:srgbClr>
                  </a:outerShdw>
                </a:effectLst>
              </a:rPr>
              <a:t>Opwarmen van onderliggende weefsels, lokaliseren van ‘knelpunten’ in, of tussen bepaalde spiergroepen, door middel van druk van de vingertoppen.</a:t>
            </a:r>
          </a:p>
          <a:p>
            <a:pPr marL="64008" indent="0">
              <a:buNone/>
            </a:pPr>
            <a:r>
              <a:rPr lang="nl-NL" sz="2300" i="1" u="sng" dirty="0" smtClean="0">
                <a:effectLst>
                  <a:outerShdw blurRad="38100" dist="38100" dir="2700000" algn="tl">
                    <a:srgbClr val="000000">
                      <a:alpha val="43137"/>
                    </a:srgbClr>
                  </a:outerShdw>
                </a:effectLst>
              </a:rPr>
              <a:t>Uitvoering: </a:t>
            </a:r>
            <a:r>
              <a:rPr lang="nl-NL" sz="2300" i="1" dirty="0" smtClean="0">
                <a:effectLst>
                  <a:outerShdw blurRad="38100" dist="38100" dir="2700000" algn="tl">
                    <a:srgbClr val="000000">
                      <a:alpha val="43137"/>
                    </a:srgbClr>
                  </a:outerShdw>
                </a:effectLst>
              </a:rPr>
              <a:t>met druk de vingertoppen over de spier laten glijden.</a:t>
            </a:r>
          </a:p>
          <a:p>
            <a:pPr marL="64008" indent="0">
              <a:buNone/>
            </a:pPr>
            <a:endParaRPr lang="nl-NL" sz="2300" i="1" dirty="0"/>
          </a:p>
          <a:p>
            <a:r>
              <a:rPr lang="nl-NL" sz="2300" b="1" dirty="0" smtClean="0">
                <a:effectLst>
                  <a:outerShdw blurRad="38100" dist="38100" dir="2700000" algn="tl">
                    <a:srgbClr val="000000">
                      <a:alpha val="43137"/>
                    </a:srgbClr>
                  </a:outerShdw>
                </a:effectLst>
              </a:rPr>
              <a:t>Zigzag:</a:t>
            </a:r>
          </a:p>
          <a:p>
            <a:pPr marL="64008" indent="0">
              <a:buNone/>
            </a:pPr>
            <a:r>
              <a:rPr lang="nl-NL" sz="2300" dirty="0" smtClean="0">
                <a:effectLst>
                  <a:outerShdw blurRad="38100" dist="38100" dir="2700000" algn="tl">
                    <a:srgbClr val="000000">
                      <a:alpha val="43137"/>
                    </a:srgbClr>
                  </a:outerShdw>
                </a:effectLst>
              </a:rPr>
              <a:t>Een zigzaggende vorm van de palpatie techniek.</a:t>
            </a:r>
          </a:p>
          <a:p>
            <a:pPr marL="64008" indent="0">
              <a:buNone/>
            </a:pPr>
            <a:r>
              <a:rPr lang="nl-NL" sz="2300" i="1" u="sng" dirty="0" smtClean="0">
                <a:effectLst>
                  <a:outerShdw blurRad="38100" dist="38100" dir="2700000" algn="tl">
                    <a:srgbClr val="000000">
                      <a:alpha val="43137"/>
                    </a:srgbClr>
                  </a:outerShdw>
                </a:effectLst>
              </a:rPr>
              <a:t>Uitvoering: </a:t>
            </a:r>
            <a:r>
              <a:rPr lang="nl-NL" sz="2300" i="1" dirty="0" smtClean="0">
                <a:effectLst>
                  <a:outerShdw blurRad="38100" dist="38100" dir="2700000" algn="tl">
                    <a:srgbClr val="000000">
                      <a:alpha val="43137"/>
                    </a:srgbClr>
                  </a:outerShdw>
                </a:effectLst>
              </a:rPr>
              <a:t>met druk de vingertoppen in een zigzaggende beweging over de spier laten glijden.</a:t>
            </a:r>
            <a:endParaRPr lang="nl-NL" sz="2300" i="1" u="sng" dirty="0" smtClean="0">
              <a:effectLst>
                <a:outerShdw blurRad="38100" dist="38100" dir="2700000" algn="tl">
                  <a:srgbClr val="000000">
                    <a:alpha val="43137"/>
                  </a:srgbClr>
                </a:outerShdw>
              </a:effectLst>
            </a:endParaRPr>
          </a:p>
          <a:p>
            <a:pPr marL="64008" indent="0">
              <a:buNone/>
            </a:pPr>
            <a:endParaRPr lang="nl-NL" sz="2300" i="1" dirty="0"/>
          </a:p>
          <a:p>
            <a:endParaRPr lang="nl-NL" sz="2300" i="1" dirty="0" smtClean="0"/>
          </a:p>
          <a:p>
            <a:pPr marL="64008" indent="0">
              <a:buNone/>
            </a:pPr>
            <a:endParaRPr lang="nl-NL" i="1" u="sng" dirty="0">
              <a:effectLst>
                <a:outerShdw blurRad="38100" dist="38100" dir="2700000" algn="tl">
                  <a:srgbClr val="000000">
                    <a:alpha val="43137"/>
                  </a:srgbClr>
                </a:outerShdw>
              </a:effectLst>
            </a:endParaRPr>
          </a:p>
          <a:p>
            <a:pPr marL="64008" indent="0">
              <a:buNone/>
            </a:pPr>
            <a:endParaRPr lang="nl-NL" i="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7817759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Basishandgrepen</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sz="2300" b="1" dirty="0" smtClean="0">
                <a:effectLst>
                  <a:outerShdw blurRad="38100" dist="38100" dir="2700000" algn="tl">
                    <a:srgbClr val="000000">
                      <a:alpha val="43137"/>
                    </a:srgbClr>
                  </a:outerShdw>
                </a:effectLst>
              </a:rPr>
              <a:t>Kattenklauw:</a:t>
            </a:r>
          </a:p>
          <a:p>
            <a:pPr marL="64008" indent="0">
              <a:buNone/>
            </a:pPr>
            <a:r>
              <a:rPr lang="nl-NL" sz="2300" dirty="0" smtClean="0">
                <a:effectLst>
                  <a:outerShdw blurRad="38100" dist="38100" dir="2700000" algn="tl">
                    <a:srgbClr val="000000">
                      <a:alpha val="43137"/>
                    </a:srgbClr>
                  </a:outerShdw>
                </a:effectLst>
              </a:rPr>
              <a:t>Opwarmen van onderliggend weefsel en het opsporen van spierspasmen.</a:t>
            </a:r>
          </a:p>
          <a:p>
            <a:pPr marL="64008" indent="0">
              <a:buNone/>
            </a:pPr>
            <a:r>
              <a:rPr lang="nl-NL" sz="2300" i="1" u="sng" dirty="0" smtClean="0">
                <a:effectLst>
                  <a:outerShdw blurRad="38100" dist="38100" dir="2700000" algn="tl">
                    <a:srgbClr val="000000">
                      <a:alpha val="43137"/>
                    </a:srgbClr>
                  </a:outerShdw>
                </a:effectLst>
              </a:rPr>
              <a:t>Uitvoering:</a:t>
            </a:r>
            <a:r>
              <a:rPr lang="nl-NL" sz="2300" i="1" dirty="0" smtClean="0"/>
              <a:t> </a:t>
            </a:r>
            <a:r>
              <a:rPr lang="nl-NL" sz="2300" i="1" dirty="0" smtClean="0">
                <a:effectLst>
                  <a:outerShdw blurRad="38100" dist="38100" dir="2700000" algn="tl">
                    <a:srgbClr val="000000">
                      <a:alpha val="43137"/>
                    </a:srgbClr>
                  </a:outerShdw>
                </a:effectLst>
              </a:rPr>
              <a:t>je vingertoppen gekromd op de spier zetten en met druk de vingers uitstrekken zodat je een gespreide beweging krijgt over de spier.</a:t>
            </a:r>
          </a:p>
          <a:p>
            <a:pPr marL="64008" indent="0">
              <a:buNone/>
            </a:pPr>
            <a:endParaRPr lang="nl-NL" sz="2300" i="1" u="sng" dirty="0">
              <a:effectLst>
                <a:outerShdw blurRad="38100" dist="38100" dir="2700000" algn="tl">
                  <a:srgbClr val="000000">
                    <a:alpha val="43137"/>
                  </a:srgbClr>
                </a:outerShdw>
              </a:effectLst>
            </a:endParaRPr>
          </a:p>
          <a:p>
            <a:r>
              <a:rPr lang="nl-NL" sz="2300" b="1" dirty="0" smtClean="0">
                <a:effectLst>
                  <a:outerShdw blurRad="38100" dist="38100" dir="2700000" algn="tl">
                    <a:srgbClr val="000000">
                      <a:alpha val="43137"/>
                    </a:srgbClr>
                  </a:outerShdw>
                </a:effectLst>
              </a:rPr>
              <a:t>Directe druk:</a:t>
            </a:r>
          </a:p>
          <a:p>
            <a:pPr marL="64008" indent="0">
              <a:buNone/>
            </a:pPr>
            <a:r>
              <a:rPr lang="nl-NL" sz="2300" dirty="0" smtClean="0">
                <a:effectLst>
                  <a:outerShdw blurRad="38100" dist="38100" dir="2700000" algn="tl">
                    <a:srgbClr val="000000">
                      <a:alpha val="43137"/>
                    </a:srgbClr>
                  </a:outerShdw>
                </a:effectLst>
              </a:rPr>
              <a:t>Elimineert spierproblemen zeer effectief doordat ‘vervuild’ bloed met afvalstoffen uit de spier worden verwijdert en zuurstofrijk bloed terug kan stromen.</a:t>
            </a:r>
          </a:p>
          <a:p>
            <a:pPr marL="64008" indent="0">
              <a:buNone/>
            </a:pPr>
            <a:r>
              <a:rPr lang="nl-NL" sz="2300" i="1" u="sng" dirty="0" smtClean="0">
                <a:effectLst>
                  <a:outerShdw blurRad="38100" dist="38100" dir="2700000" algn="tl">
                    <a:srgbClr val="000000">
                      <a:alpha val="43137"/>
                    </a:srgbClr>
                  </a:outerShdw>
                </a:effectLst>
              </a:rPr>
              <a:t>Uitvoering: </a:t>
            </a:r>
            <a:r>
              <a:rPr lang="nl-NL" sz="2300" i="1" dirty="0" smtClean="0">
                <a:effectLst>
                  <a:outerShdw blurRad="38100" dist="38100" dir="2700000" algn="tl">
                    <a:srgbClr val="000000">
                      <a:alpha val="43137"/>
                    </a:srgbClr>
                  </a:outerShdw>
                </a:effectLst>
              </a:rPr>
              <a:t>wijsvinger met druk op een knoop/knelpunt in de spier zetten middelvinger op de wijsvinger.</a:t>
            </a:r>
            <a:endParaRPr lang="nl-NL" sz="2300" i="1" u="sng"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5542911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Basishandgrepen</a:t>
            </a:r>
            <a:endParaRPr lang="nl-NL" dirty="0"/>
          </a:p>
        </p:txBody>
      </p:sp>
      <p:sp>
        <p:nvSpPr>
          <p:cNvPr id="3" name="Tijdelijke aanduiding voor inhoud 2"/>
          <p:cNvSpPr>
            <a:spLocks noGrp="1"/>
          </p:cNvSpPr>
          <p:nvPr>
            <p:ph idx="1"/>
          </p:nvPr>
        </p:nvSpPr>
        <p:spPr/>
        <p:txBody>
          <a:bodyPr>
            <a:normAutofit/>
          </a:bodyPr>
          <a:lstStyle/>
          <a:p>
            <a:r>
              <a:rPr lang="nl-NL" sz="2300" b="1" dirty="0" smtClean="0">
                <a:effectLst>
                  <a:outerShdw blurRad="38100" dist="38100" dir="2700000" algn="tl">
                    <a:srgbClr val="000000">
                      <a:alpha val="43137"/>
                    </a:srgbClr>
                  </a:outerShdw>
                </a:effectLst>
              </a:rPr>
              <a:t>Frictie:</a:t>
            </a:r>
          </a:p>
          <a:p>
            <a:pPr marL="64008" indent="0">
              <a:buNone/>
            </a:pPr>
            <a:r>
              <a:rPr lang="nl-NL" sz="2300" dirty="0" smtClean="0">
                <a:effectLst>
                  <a:outerShdw blurRad="38100" dist="38100" dir="2700000" algn="tl">
                    <a:srgbClr val="000000">
                      <a:alpha val="43137"/>
                    </a:srgbClr>
                  </a:outerShdw>
                </a:effectLst>
              </a:rPr>
              <a:t>Dwingt verkleefde spieren te scheiden, waardoor deze weer maximaal op rek kunnen komen.</a:t>
            </a:r>
          </a:p>
          <a:p>
            <a:pPr marL="64008" indent="0">
              <a:buNone/>
            </a:pPr>
            <a:r>
              <a:rPr lang="nl-NL" sz="2300" i="1" u="sng" dirty="0" smtClean="0">
                <a:effectLst>
                  <a:outerShdw blurRad="38100" dist="38100" dir="2700000" algn="tl">
                    <a:srgbClr val="000000">
                      <a:alpha val="43137"/>
                    </a:srgbClr>
                  </a:outerShdw>
                </a:effectLst>
              </a:rPr>
              <a:t>Uitvoering: </a:t>
            </a:r>
            <a:r>
              <a:rPr lang="nl-NL" sz="2300" i="1" dirty="0" smtClean="0"/>
              <a:t>zelfde als directe druk, alleen nu wrijf je met druk over de koop/knelpunt in de spier.</a:t>
            </a:r>
          </a:p>
          <a:p>
            <a:pPr marL="64008" indent="0">
              <a:buNone/>
            </a:pPr>
            <a:endParaRPr lang="nl-NL" sz="2300" i="1" u="sng" dirty="0" smtClean="0">
              <a:effectLst>
                <a:outerShdw blurRad="38100" dist="38100" dir="2700000" algn="tl">
                  <a:srgbClr val="000000">
                    <a:alpha val="43137"/>
                  </a:srgbClr>
                </a:outerShdw>
              </a:effectLst>
            </a:endParaRPr>
          </a:p>
          <a:p>
            <a:r>
              <a:rPr lang="nl-NL" sz="2300" b="1" dirty="0" smtClean="0">
                <a:effectLst>
                  <a:outerShdw blurRad="38100" dist="38100" dir="2700000" algn="tl">
                    <a:srgbClr val="000000">
                      <a:alpha val="43137"/>
                    </a:srgbClr>
                  </a:outerShdw>
                </a:effectLst>
              </a:rPr>
              <a:t>Zweten:</a:t>
            </a:r>
          </a:p>
          <a:p>
            <a:pPr marL="64008" indent="0">
              <a:buNone/>
            </a:pPr>
            <a:r>
              <a:rPr lang="nl-NL" sz="2300" dirty="0" smtClean="0">
                <a:effectLst>
                  <a:outerShdw blurRad="38100" dist="38100" dir="2700000" algn="tl">
                    <a:srgbClr val="000000">
                      <a:alpha val="43137"/>
                    </a:srgbClr>
                  </a:outerShdw>
                </a:effectLst>
              </a:rPr>
              <a:t>Verbeterd de energiestroming en zorgt voor opwarming van het onderliggende weefsel.</a:t>
            </a:r>
          </a:p>
          <a:p>
            <a:pPr marL="64008" indent="0">
              <a:buNone/>
            </a:pPr>
            <a:r>
              <a:rPr lang="nl-NL" sz="2300" i="1" u="sng" dirty="0" smtClean="0">
                <a:effectLst>
                  <a:outerShdw blurRad="38100" dist="38100" dir="2700000" algn="tl">
                    <a:srgbClr val="000000">
                      <a:alpha val="43137"/>
                    </a:srgbClr>
                  </a:outerShdw>
                </a:effectLst>
              </a:rPr>
              <a:t>Uitvoering:</a:t>
            </a:r>
            <a:r>
              <a:rPr lang="nl-NL" sz="2300" u="sng" dirty="0" smtClean="0">
                <a:effectLst>
                  <a:outerShdw blurRad="38100" dist="38100" dir="2700000" algn="tl">
                    <a:srgbClr val="000000">
                      <a:alpha val="43137"/>
                    </a:srgbClr>
                  </a:outerShdw>
                </a:effectLst>
              </a:rPr>
              <a:t> </a:t>
            </a:r>
            <a:r>
              <a:rPr lang="nl-NL" sz="2300" i="1" dirty="0" smtClean="0">
                <a:effectLst>
                  <a:outerShdw blurRad="38100" dist="38100" dir="2700000" algn="tl">
                    <a:srgbClr val="000000">
                      <a:alpha val="43137"/>
                    </a:srgbClr>
                  </a:outerShdw>
                </a:effectLst>
              </a:rPr>
              <a:t>je hand op de spier laten liggen en wachten tot de plaats warm is.</a:t>
            </a:r>
          </a:p>
          <a:p>
            <a:pPr marL="64008" indent="0">
              <a:buNone/>
            </a:pPr>
            <a:endParaRPr lang="nl-NL" sz="2300" i="1" u="sng" dirty="0"/>
          </a:p>
        </p:txBody>
      </p:sp>
    </p:spTree>
    <p:extLst>
      <p:ext uri="{BB962C8B-B14F-4D97-AF65-F5344CB8AC3E}">
        <p14:creationId xmlns:p14="http://schemas.microsoft.com/office/powerpoint/2010/main" val="251591769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403</TotalTime>
  <Words>755</Words>
  <Application>Microsoft Office PowerPoint</Application>
  <PresentationFormat>Diavoorstelling (4:3)</PresentationFormat>
  <Paragraphs>105</Paragraphs>
  <Slides>15</Slides>
  <Notes>0</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Verve</vt:lpstr>
      <vt:lpstr>Sportmassage</vt:lpstr>
      <vt:lpstr>Inhoudsopgave </vt:lpstr>
      <vt:lpstr>Waarom sportmassage?</vt:lpstr>
      <vt:lpstr>Spierproblemen</vt:lpstr>
      <vt:lpstr>Basishandgrepen</vt:lpstr>
      <vt:lpstr>Basishandgrepen</vt:lpstr>
      <vt:lpstr>basishandgrepen</vt:lpstr>
      <vt:lpstr>Basishandgrepen</vt:lpstr>
      <vt:lpstr>Basishandgrepen</vt:lpstr>
      <vt:lpstr>Basishandgrepen</vt:lpstr>
      <vt:lpstr>Wanneer gebruik je welke grepen?</vt:lpstr>
      <vt:lpstr>Wanneer gebruik je welke grepen?</vt:lpstr>
      <vt:lpstr>Filmmateriaal</vt:lpstr>
      <vt:lpstr>Algemene kennismaking</vt:lpstr>
      <vt:lpstr>Vragen?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Sportmassage</dc:title>
  <dc:creator>Desiree</dc:creator>
  <cp:lastModifiedBy>Desiree</cp:lastModifiedBy>
  <cp:revision>26</cp:revision>
  <dcterms:created xsi:type="dcterms:W3CDTF">2013-10-07T07:57:45Z</dcterms:created>
  <dcterms:modified xsi:type="dcterms:W3CDTF">2013-10-07T20:23:33Z</dcterms:modified>
</cp:coreProperties>
</file>