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4"/>
  </p:notesMasterIdLst>
  <p:handoutMasterIdLst>
    <p:handoutMasterId r:id="rId35"/>
  </p:handoutMasterIdLst>
  <p:sldIdLst>
    <p:sldId id="613" r:id="rId2"/>
    <p:sldId id="614" r:id="rId3"/>
    <p:sldId id="610" r:id="rId4"/>
    <p:sldId id="617" r:id="rId5"/>
    <p:sldId id="618" r:id="rId6"/>
    <p:sldId id="619" r:id="rId7"/>
    <p:sldId id="620" r:id="rId8"/>
    <p:sldId id="522" r:id="rId9"/>
    <p:sldId id="585" r:id="rId10"/>
    <p:sldId id="500" r:id="rId11"/>
    <p:sldId id="583" r:id="rId12"/>
    <p:sldId id="584" r:id="rId13"/>
    <p:sldId id="611" r:id="rId14"/>
    <p:sldId id="612" r:id="rId15"/>
    <p:sldId id="608" r:id="rId16"/>
    <p:sldId id="602" r:id="rId17"/>
    <p:sldId id="615" r:id="rId18"/>
    <p:sldId id="616" r:id="rId19"/>
    <p:sldId id="604" r:id="rId20"/>
    <p:sldId id="605" r:id="rId21"/>
    <p:sldId id="607" r:id="rId22"/>
    <p:sldId id="595" r:id="rId23"/>
    <p:sldId id="596" r:id="rId24"/>
    <p:sldId id="597" r:id="rId25"/>
    <p:sldId id="598" r:id="rId26"/>
    <p:sldId id="599" r:id="rId27"/>
    <p:sldId id="603" r:id="rId28"/>
    <p:sldId id="593" r:id="rId29"/>
    <p:sldId id="579" r:id="rId30"/>
    <p:sldId id="580" r:id="rId31"/>
    <p:sldId id="581" r:id="rId32"/>
    <p:sldId id="576" r:id="rId33"/>
  </p:sldIdLst>
  <p:sldSz cx="9144000" cy="6858000" type="screen4x3"/>
  <p:notesSz cx="6794500" cy="99314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 baseline="-250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b="1" kern="1200" baseline="-250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b="1" kern="1200" baseline="-250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b="1" kern="1200" baseline="-250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b="1" kern="1200" baseline="-250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44" autoAdjust="0"/>
    <p:restoredTop sz="89065" autoAdjust="0"/>
  </p:normalViewPr>
  <p:slideViewPr>
    <p:cSldViewPr>
      <p:cViewPr varScale="1">
        <p:scale>
          <a:sx n="66" d="100"/>
          <a:sy n="66" d="100"/>
        </p:scale>
        <p:origin x="-7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9" tIns="0" rIns="19049" bIns="0" numCol="1" anchor="t" anchorCtr="0" compatLnSpc="1">
            <a:prstTxWarp prst="textNoShape">
              <a:avLst/>
            </a:prstTxWarp>
          </a:bodyPr>
          <a:lstStyle>
            <a:lvl1pPr defTabSz="960438">
              <a:defRPr sz="1000" b="0" i="1" baseline="0">
                <a:latin typeface="Univers" pitchFamily="34" charset="0"/>
              </a:defRPr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9" tIns="0" rIns="19049" bIns="0" numCol="1" anchor="t" anchorCtr="0" compatLnSpc="1">
            <a:prstTxWarp prst="textNoShape">
              <a:avLst/>
            </a:prstTxWarp>
          </a:bodyPr>
          <a:lstStyle>
            <a:lvl1pPr algn="r" defTabSz="960438">
              <a:defRPr sz="1000" b="0" i="1" baseline="0">
                <a:latin typeface="Univers" pitchFamily="34" charset="0"/>
              </a:defRPr>
            </a:lvl1pPr>
          </a:lstStyle>
          <a:p>
            <a:endParaRPr 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9300"/>
            <a:ext cx="4951412" cy="3713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6" tIns="47621" rIns="93656" bIns="476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9" tIns="0" rIns="19049" bIns="0" numCol="1" anchor="b" anchorCtr="0" compatLnSpc="1">
            <a:prstTxWarp prst="textNoShape">
              <a:avLst/>
            </a:prstTxWarp>
          </a:bodyPr>
          <a:lstStyle>
            <a:lvl1pPr defTabSz="960438">
              <a:defRPr sz="1000" b="0" i="1" baseline="0">
                <a:latin typeface="Univers" pitchFamily="34" charset="0"/>
              </a:defRPr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9" tIns="0" rIns="19049" bIns="0" numCol="1" anchor="b" anchorCtr="0" compatLnSpc="1">
            <a:prstTxWarp prst="textNoShape">
              <a:avLst/>
            </a:prstTxWarp>
          </a:bodyPr>
          <a:lstStyle>
            <a:lvl1pPr algn="r" defTabSz="960438">
              <a:defRPr sz="1000" b="0" i="1" baseline="0">
                <a:latin typeface="Univers" pitchFamily="34" charset="0"/>
              </a:defRPr>
            </a:lvl1pPr>
          </a:lstStyle>
          <a:p>
            <a:fld id="{AAED0AEA-73A6-4F7F-BA8B-CE61F7B59C2D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20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" pitchFamily="34" charset="0"/>
        <a:ea typeface="+mn-ea"/>
        <a:cs typeface="+mn-cs"/>
      </a:defRPr>
    </a:lvl1pPr>
    <a:lvl2pPr marL="468313" algn="l" defTabSz="9620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" pitchFamily="34" charset="0"/>
        <a:ea typeface="+mn-ea"/>
        <a:cs typeface="+mn-cs"/>
      </a:defRPr>
    </a:lvl2pPr>
    <a:lvl3pPr marL="938213" algn="l" defTabSz="9620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" pitchFamily="34" charset="0"/>
        <a:ea typeface="+mn-ea"/>
        <a:cs typeface="+mn-cs"/>
      </a:defRPr>
    </a:lvl3pPr>
    <a:lvl4pPr marL="1406525" algn="l" defTabSz="9620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" pitchFamily="34" charset="0"/>
        <a:ea typeface="+mn-ea"/>
        <a:cs typeface="+mn-cs"/>
      </a:defRPr>
    </a:lvl4pPr>
    <a:lvl5pPr marL="1876425" algn="l" defTabSz="9620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Univer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5973763" cy="9921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5529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5529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4588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2744788"/>
            <a:ext cx="3810000" cy="33512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648200" y="2744788"/>
            <a:ext cx="3810000" cy="3351212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85800" y="6249988"/>
            <a:ext cx="1905000" cy="455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9988"/>
            <a:ext cx="2895600" cy="4556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9988"/>
            <a:ext cx="1905000" cy="455612"/>
          </a:xfrm>
        </p:spPr>
        <p:txBody>
          <a:bodyPr/>
          <a:lstStyle>
            <a:lvl1pPr>
              <a:defRPr/>
            </a:lvl1pPr>
          </a:lstStyle>
          <a:p>
            <a:fld id="{7E2DCE32-3405-4F12-8A34-29881D13B9C7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3/28/2011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‹nr.›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0" y="6453188"/>
            <a:ext cx="504825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DD2E5796-26FD-4051-BDA8-07B76D418E8D}" type="slidenum">
              <a:rPr lang="nl-NL" sz="2000"/>
              <a:pPr>
                <a:spcBef>
                  <a:spcPct val="50000"/>
                </a:spcBef>
              </a:pPr>
              <a:t>‹nr.›</a:t>
            </a:fld>
            <a:endParaRPr lang="nl-NL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Projects\4%20State%20Master%20CD%20-%20051300\monsanto\Mods\Barmore-WhyBM\Transition%20Bunk%20Mngt.ppt274-0.WAV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pOxgAU5fFQ&amp;NR=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BWVHGviSiMs&amp;feature=related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www.youtube.com/watch?v=J6akNYlkehY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Projects\4%20State%20Master%20CD%20-%20051300\monsanto\Mods\Barmore-WhyBM\Transition%20Bunk%20Mngt.ppt274-0.WAV" TargetMode="Externa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pir-dap.nl/mijn_praktij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Projects\4%20State%20Master%20CD%20-%20051300\monsanto\Mods\Barmore-WhyBM\Transition%20Bunk%20Mngt.ppt274-0.WAV" TargetMode="Externa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VQU28itVVw&amp;NR=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Transition Bunk Mngt.ppt274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350" y="6482981"/>
            <a:ext cx="304800" cy="304388"/>
          </a:xfrm>
          <a:prstGeom prst="rect">
            <a:avLst/>
          </a:prstGeom>
          <a:noFill/>
        </p:spPr>
      </p:pic>
      <p:pic>
        <p:nvPicPr>
          <p:cNvPr id="467971" name="Picture 3" descr="dry cow"/>
          <p:cNvPicPr>
            <a:picLocks noChangeAspect="1" noChangeArrowheads="1"/>
          </p:cNvPicPr>
          <p:nvPr/>
        </p:nvPicPr>
        <p:blipFill>
          <a:blip r:embed="rId4" cstate="print"/>
          <a:srcRect l="8994" r="3033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67972" name="Rectangle 4"/>
          <p:cNvSpPr>
            <a:spLocks noGrp="1" noChangeArrowheads="1"/>
          </p:cNvSpPr>
          <p:nvPr>
            <p:ph type="subTitle" idx="4294967295"/>
          </p:nvPr>
        </p:nvSpPr>
        <p:spPr bwMode="white">
          <a:xfrm>
            <a:off x="3962400" y="2056728"/>
            <a:ext cx="4953000" cy="2058409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Herhaling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bijeenkomst</a:t>
            </a:r>
            <a:r>
              <a:rPr lang="en-US" b="1" dirty="0" smtClean="0">
                <a:solidFill>
                  <a:schemeClr val="bg1"/>
                </a:solidFill>
              </a:rPr>
              <a:t> 1</a:t>
            </a:r>
          </a:p>
          <a:p>
            <a:pPr marL="0" indent="0"/>
            <a:r>
              <a:rPr lang="en-US" b="1" dirty="0" err="1" smtClean="0">
                <a:solidFill>
                  <a:schemeClr val="bg1"/>
                </a:solidFill>
              </a:rPr>
              <a:t>Noem</a:t>
            </a:r>
            <a:r>
              <a:rPr lang="en-US" b="1" dirty="0" smtClean="0">
                <a:solidFill>
                  <a:schemeClr val="bg1"/>
                </a:solidFill>
              </a:rPr>
              <a:t> 3 </a:t>
            </a:r>
            <a:r>
              <a:rPr lang="en-US" b="1" dirty="0" err="1" smtClean="0">
                <a:solidFill>
                  <a:schemeClr val="bg1"/>
                </a:solidFill>
              </a:rPr>
              <a:t>dingen</a:t>
            </a:r>
            <a:r>
              <a:rPr lang="en-US" b="1" dirty="0" smtClean="0">
                <a:solidFill>
                  <a:schemeClr val="bg1"/>
                </a:solidFill>
              </a:rPr>
              <a:t> die je </a:t>
            </a:r>
            <a:r>
              <a:rPr lang="en-US" b="1" dirty="0" err="1" smtClean="0">
                <a:solidFill>
                  <a:schemeClr val="bg1"/>
                </a:solidFill>
              </a:rPr>
              <a:t>vorige</a:t>
            </a:r>
            <a:r>
              <a:rPr lang="en-US" b="1" dirty="0" smtClean="0">
                <a:solidFill>
                  <a:schemeClr val="bg1"/>
                </a:solidFill>
              </a:rPr>
              <a:t> week </a:t>
            </a:r>
            <a:r>
              <a:rPr lang="en-US" b="1" dirty="0" err="1" smtClean="0">
                <a:solidFill>
                  <a:schemeClr val="bg1"/>
                </a:solidFill>
              </a:rPr>
              <a:t>hebt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geleerd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7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797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702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395288" y="4343400"/>
            <a:ext cx="792162" cy="611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468313" y="454025"/>
            <a:ext cx="1511300" cy="611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0215" name="Rectangle 7"/>
          <p:cNvSpPr>
            <a:spLocks noChangeArrowheads="1"/>
          </p:cNvSpPr>
          <p:nvPr/>
        </p:nvSpPr>
        <p:spPr bwMode="auto">
          <a:xfrm>
            <a:off x="6372225" y="2971800"/>
            <a:ext cx="1871663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auto">
          <a:xfrm>
            <a:off x="6011863" y="3733800"/>
            <a:ext cx="1512887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0217" name="Rectangle 9"/>
          <p:cNvSpPr>
            <a:spLocks noChangeArrowheads="1"/>
          </p:cNvSpPr>
          <p:nvPr/>
        </p:nvSpPr>
        <p:spPr bwMode="auto">
          <a:xfrm>
            <a:off x="5867400" y="4421188"/>
            <a:ext cx="1512888" cy="611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0218" name="Rectangle 10"/>
          <p:cNvSpPr>
            <a:spLocks noChangeArrowheads="1"/>
          </p:cNvSpPr>
          <p:nvPr/>
        </p:nvSpPr>
        <p:spPr bwMode="auto">
          <a:xfrm>
            <a:off x="5219700" y="5411788"/>
            <a:ext cx="1223963" cy="611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0219" name="Rectangle 11"/>
          <p:cNvSpPr>
            <a:spLocks noChangeArrowheads="1"/>
          </p:cNvSpPr>
          <p:nvPr/>
        </p:nvSpPr>
        <p:spPr bwMode="auto">
          <a:xfrm>
            <a:off x="5003800" y="6022975"/>
            <a:ext cx="2232025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0220" name="Rectangle 12"/>
          <p:cNvSpPr>
            <a:spLocks noChangeArrowheads="1"/>
          </p:cNvSpPr>
          <p:nvPr/>
        </p:nvSpPr>
        <p:spPr bwMode="auto">
          <a:xfrm>
            <a:off x="4787900" y="6551613"/>
            <a:ext cx="1223963" cy="3063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0221" name="Rectangle 13"/>
          <p:cNvSpPr>
            <a:spLocks noChangeArrowheads="1"/>
          </p:cNvSpPr>
          <p:nvPr/>
        </p:nvSpPr>
        <p:spPr bwMode="auto">
          <a:xfrm>
            <a:off x="5795963" y="682625"/>
            <a:ext cx="2232025" cy="611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0222" name="Rectangle 14"/>
          <p:cNvSpPr>
            <a:spLocks noChangeArrowheads="1"/>
          </p:cNvSpPr>
          <p:nvPr/>
        </p:nvSpPr>
        <p:spPr bwMode="auto">
          <a:xfrm>
            <a:off x="6443663" y="911225"/>
            <a:ext cx="1368425" cy="611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0223" name="Rectangle 15"/>
          <p:cNvSpPr>
            <a:spLocks noChangeArrowheads="1"/>
          </p:cNvSpPr>
          <p:nvPr/>
        </p:nvSpPr>
        <p:spPr bwMode="auto">
          <a:xfrm>
            <a:off x="2916238" y="225425"/>
            <a:ext cx="3743325" cy="763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0" y="4343400"/>
            <a:ext cx="19796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aseline="0"/>
              <a:t>Achterkwartier</a:t>
            </a:r>
          </a:p>
        </p:txBody>
      </p:sp>
      <p:sp>
        <p:nvSpPr>
          <p:cNvPr id="350225" name="Text Box 17"/>
          <p:cNvSpPr txBox="1">
            <a:spLocks noChangeArrowheads="1"/>
          </p:cNvSpPr>
          <p:nvPr/>
        </p:nvSpPr>
        <p:spPr bwMode="auto">
          <a:xfrm>
            <a:off x="4752975" y="6480175"/>
            <a:ext cx="2555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baseline="0" dirty="0" err="1">
                <a:solidFill>
                  <a:schemeClr val="accent2"/>
                </a:solidFill>
                <a:latin typeface="Arial Black" pitchFamily="34" charset="0"/>
              </a:rPr>
              <a:t>Tepelkanaal</a:t>
            </a:r>
            <a:endParaRPr lang="en-US" b="0" baseline="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50226" name="Text Box 18"/>
          <p:cNvSpPr txBox="1">
            <a:spLocks noChangeArrowheads="1"/>
          </p:cNvSpPr>
          <p:nvPr/>
        </p:nvSpPr>
        <p:spPr bwMode="auto">
          <a:xfrm>
            <a:off x="5003800" y="6099175"/>
            <a:ext cx="338455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aseline="0"/>
              <a:t>Rosette van Fürstenberg</a:t>
            </a:r>
          </a:p>
        </p:txBody>
      </p:sp>
      <p:sp>
        <p:nvSpPr>
          <p:cNvPr id="350227" name="Text Box 19"/>
          <p:cNvSpPr txBox="1">
            <a:spLocks noChangeArrowheads="1"/>
          </p:cNvSpPr>
          <p:nvPr/>
        </p:nvSpPr>
        <p:spPr bwMode="auto">
          <a:xfrm>
            <a:off x="5148263" y="5489575"/>
            <a:ext cx="19796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aseline="0"/>
              <a:t>Tepelcisterne</a:t>
            </a:r>
          </a:p>
        </p:txBody>
      </p:sp>
      <p:sp>
        <p:nvSpPr>
          <p:cNvPr id="350228" name="Text Box 20"/>
          <p:cNvSpPr txBox="1">
            <a:spLocks noChangeArrowheads="1"/>
          </p:cNvSpPr>
          <p:nvPr/>
        </p:nvSpPr>
        <p:spPr bwMode="auto">
          <a:xfrm>
            <a:off x="5867400" y="4343400"/>
            <a:ext cx="19796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aseline="0"/>
              <a:t>Kliercisterne</a:t>
            </a:r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6372225" y="2894013"/>
            <a:ext cx="197961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aseline="0" dirty="0" err="1"/>
              <a:t>Klierweefsel</a:t>
            </a:r>
            <a:endParaRPr lang="en-US" sz="1800" baseline="0" dirty="0"/>
          </a:p>
        </p:txBody>
      </p:sp>
      <p:sp>
        <p:nvSpPr>
          <p:cNvPr id="350230" name="Text Box 22"/>
          <p:cNvSpPr txBox="1">
            <a:spLocks noChangeArrowheads="1"/>
          </p:cNvSpPr>
          <p:nvPr/>
        </p:nvSpPr>
        <p:spPr bwMode="auto">
          <a:xfrm>
            <a:off x="5795963" y="835025"/>
            <a:ext cx="19796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aseline="0" dirty="0" err="1"/>
              <a:t>Melkader</a:t>
            </a:r>
            <a:endParaRPr lang="en-US" sz="1800" baseline="0" dirty="0"/>
          </a:p>
        </p:txBody>
      </p:sp>
      <p:sp>
        <p:nvSpPr>
          <p:cNvPr id="350231" name="Text Box 23"/>
          <p:cNvSpPr txBox="1">
            <a:spLocks noChangeArrowheads="1"/>
          </p:cNvSpPr>
          <p:nvPr/>
        </p:nvSpPr>
        <p:spPr bwMode="auto">
          <a:xfrm>
            <a:off x="2843213" y="682625"/>
            <a:ext cx="19796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aseline="0"/>
              <a:t>Lymfevaten</a:t>
            </a:r>
          </a:p>
        </p:txBody>
      </p:sp>
      <p:sp>
        <p:nvSpPr>
          <p:cNvPr id="350232" name="Text Box 24"/>
          <p:cNvSpPr txBox="1">
            <a:spLocks noChangeArrowheads="1"/>
          </p:cNvSpPr>
          <p:nvPr/>
        </p:nvSpPr>
        <p:spPr bwMode="auto">
          <a:xfrm>
            <a:off x="2916238" y="454025"/>
            <a:ext cx="19796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aseline="0"/>
              <a:t>Uierader</a:t>
            </a:r>
          </a:p>
        </p:txBody>
      </p:sp>
      <p:sp>
        <p:nvSpPr>
          <p:cNvPr id="350233" name="Text Box 25"/>
          <p:cNvSpPr txBox="1">
            <a:spLocks noChangeArrowheads="1"/>
          </p:cNvSpPr>
          <p:nvPr/>
        </p:nvSpPr>
        <p:spPr bwMode="auto">
          <a:xfrm>
            <a:off x="2916238" y="225425"/>
            <a:ext cx="1979612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aseline="0"/>
              <a:t>Uierslagader</a:t>
            </a:r>
          </a:p>
        </p:txBody>
      </p:sp>
      <p:sp>
        <p:nvSpPr>
          <p:cNvPr id="350234" name="Text Box 26"/>
          <p:cNvSpPr txBox="1">
            <a:spLocks noChangeArrowheads="1"/>
          </p:cNvSpPr>
          <p:nvPr/>
        </p:nvSpPr>
        <p:spPr bwMode="auto">
          <a:xfrm>
            <a:off x="647700" y="676275"/>
            <a:ext cx="19796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aseline="0"/>
              <a:t>Lymfeklier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1043608" y="2060848"/>
            <a:ext cx="4176464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 smtClean="0">
                <a:solidFill>
                  <a:schemeClr val="accent2"/>
                </a:solidFill>
                <a:latin typeface="Arial Black" pitchFamily="34" charset="0"/>
              </a:rPr>
              <a:t>Hier gebeurt het!!</a:t>
            </a:r>
            <a:endParaRPr lang="nl-NL" sz="4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2195736" y="3501008"/>
            <a:ext cx="2124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smtClean="0">
                <a:solidFill>
                  <a:schemeClr val="accent2"/>
                </a:solidFill>
                <a:latin typeface="Arial Black" pitchFamily="34" charset="0"/>
                <a:hlinkClick r:id="rId3"/>
              </a:rPr>
              <a:t>Fagocytose</a:t>
            </a:r>
            <a:endParaRPr lang="nl-NL" sz="36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5" descr="T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9152657" cy="710140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5652120" y="5589240"/>
            <a:ext cx="232884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chemeClr val="bg1"/>
                </a:solidFill>
                <a:latin typeface="Arial Black" pitchFamily="34" charset="0"/>
              </a:rPr>
              <a:t>bacteriën</a:t>
            </a:r>
            <a:endParaRPr lang="nl-NL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imagesCAKW3N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1895475" cy="2409825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Arial Black" pitchFamily="34" charset="0"/>
              </a:rPr>
              <a:t>Bacteriën</a:t>
            </a:r>
            <a:endParaRPr lang="nl-NL" dirty="0">
              <a:latin typeface="Arial Black" pitchFamily="34" charset="0"/>
            </a:endParaRPr>
          </a:p>
        </p:txBody>
      </p:sp>
      <p:pic>
        <p:nvPicPr>
          <p:cNvPr id="5" name="Afbeelding 4" descr="e. co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412776"/>
            <a:ext cx="1933575" cy="2376264"/>
          </a:xfrm>
          <a:prstGeom prst="rect">
            <a:avLst/>
          </a:prstGeom>
        </p:spPr>
      </p:pic>
      <p:pic>
        <p:nvPicPr>
          <p:cNvPr id="6" name="Afbeelding 5" descr="streptococcus agalacti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1412776"/>
            <a:ext cx="2088231" cy="2376264"/>
          </a:xfrm>
          <a:prstGeom prst="rect">
            <a:avLst/>
          </a:prstGeom>
        </p:spPr>
      </p:pic>
      <p:pic>
        <p:nvPicPr>
          <p:cNvPr id="7" name="Afbeelding 6" descr="klebsiella pneumonia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412776"/>
            <a:ext cx="2592288" cy="2376264"/>
          </a:xfrm>
          <a:prstGeom prst="rect">
            <a:avLst/>
          </a:prstGeom>
        </p:spPr>
      </p:pic>
      <p:pic>
        <p:nvPicPr>
          <p:cNvPr id="8" name="Afbeelding 7" descr="c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3789040"/>
            <a:ext cx="1912044" cy="2088232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195737" y="501317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hlinkClick r:id="rId7"/>
              </a:rPr>
              <a:t>vermenigvuldiging van bacteriën</a:t>
            </a:r>
            <a:endParaRPr lang="nl-NL" sz="3600" dirty="0"/>
          </a:p>
        </p:txBody>
      </p:sp>
      <p:sp>
        <p:nvSpPr>
          <p:cNvPr id="11" name="Tekstvak 10"/>
          <p:cNvSpPr txBox="1"/>
          <p:nvPr/>
        </p:nvSpPr>
        <p:spPr>
          <a:xfrm>
            <a:off x="2339752" y="414908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 err="1">
                <a:latin typeface="Arial Black" pitchFamily="34" charset="0"/>
                <a:hlinkClick r:id="rId8"/>
              </a:rPr>
              <a:t>E</a:t>
            </a:r>
            <a:r>
              <a:rPr lang="nl-NL" sz="3600" dirty="0" err="1" smtClean="0">
                <a:latin typeface="Arial Black" pitchFamily="34" charset="0"/>
                <a:hlinkClick r:id="rId8"/>
              </a:rPr>
              <a:t>.coli</a:t>
            </a:r>
            <a:endParaRPr lang="nl-NL" sz="3600" dirty="0">
              <a:latin typeface="Arial Black" pitchFamily="34" charset="0"/>
            </a:endParaRPr>
          </a:p>
        </p:txBody>
      </p:sp>
      <p:pic>
        <p:nvPicPr>
          <p:cNvPr id="13" name="Afbeelding 12" descr="arcanobacterium pyogenes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4288" y="3789040"/>
            <a:ext cx="1628572" cy="2076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289" cy="6858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 Black" pitchFamily="34" charset="0"/>
              </a:rPr>
              <a:t>Iedere 20 minuten deling</a:t>
            </a:r>
          </a:p>
          <a:p>
            <a:endParaRPr lang="nl-NL" dirty="0" smtClean="0">
              <a:latin typeface="Arial Black" pitchFamily="34" charset="0"/>
            </a:endParaRPr>
          </a:p>
          <a:p>
            <a:r>
              <a:rPr lang="nl-NL" dirty="0" smtClean="0">
                <a:latin typeface="Arial Black" pitchFamily="34" charset="0"/>
              </a:rPr>
              <a:t>Stel. Bij de </a:t>
            </a:r>
            <a:r>
              <a:rPr lang="nl-NL" dirty="0" err="1" smtClean="0">
                <a:latin typeface="Arial Black" pitchFamily="34" charset="0"/>
              </a:rPr>
              <a:t>avondmelking</a:t>
            </a:r>
            <a:r>
              <a:rPr lang="nl-NL" dirty="0" smtClean="0">
                <a:latin typeface="Arial Black" pitchFamily="34" charset="0"/>
              </a:rPr>
              <a:t> komen 10 E. </a:t>
            </a:r>
            <a:r>
              <a:rPr lang="nl-NL" dirty="0" err="1" smtClean="0">
                <a:latin typeface="Arial Black" pitchFamily="34" charset="0"/>
              </a:rPr>
              <a:t>coli</a:t>
            </a:r>
            <a:r>
              <a:rPr lang="nl-NL" dirty="0" smtClean="0">
                <a:latin typeface="Arial Black" pitchFamily="34" charset="0"/>
              </a:rPr>
              <a:t> bacteriën in het klierweefsel.</a:t>
            </a:r>
          </a:p>
          <a:p>
            <a:endParaRPr lang="nl-NL" dirty="0" smtClean="0">
              <a:latin typeface="Arial Black" pitchFamily="34" charset="0"/>
            </a:endParaRPr>
          </a:p>
          <a:p>
            <a:r>
              <a:rPr lang="nl-NL" dirty="0" smtClean="0">
                <a:latin typeface="Arial Black" pitchFamily="34" charset="0"/>
              </a:rPr>
              <a:t>Hoeveel bacteriën zitten er bij de </a:t>
            </a:r>
            <a:r>
              <a:rPr lang="nl-NL" dirty="0" err="1" smtClean="0">
                <a:latin typeface="Arial Black" pitchFamily="34" charset="0"/>
              </a:rPr>
              <a:t>ochtendmelking</a:t>
            </a:r>
            <a:r>
              <a:rPr lang="nl-NL" dirty="0" smtClean="0">
                <a:latin typeface="Arial Black" pitchFamily="34" charset="0"/>
              </a:rPr>
              <a:t> in het klier weefsel.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latin typeface="Arial Black" pitchFamily="34" charset="0"/>
              </a:rPr>
              <a:t>Vermeerdering E. </a:t>
            </a:r>
            <a:r>
              <a:rPr lang="nl-NL" dirty="0" err="1" smtClean="0">
                <a:latin typeface="Arial Black" pitchFamily="34" charset="0"/>
              </a:rPr>
              <a:t>Coli</a:t>
            </a:r>
            <a:endParaRPr lang="nl-NL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289" cy="6858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 Black" pitchFamily="34" charset="0"/>
              </a:rPr>
              <a:t>Iedere 20 minuten deling</a:t>
            </a:r>
          </a:p>
          <a:p>
            <a:endParaRPr lang="nl-NL" dirty="0" smtClean="0">
              <a:latin typeface="Arial Black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latin typeface="Arial Black" pitchFamily="34" charset="0"/>
              </a:rPr>
              <a:t>Vermeerdering E. </a:t>
            </a:r>
            <a:r>
              <a:rPr lang="nl-NL" dirty="0" err="1" smtClean="0">
                <a:latin typeface="Arial Black" pitchFamily="34" charset="0"/>
              </a:rPr>
              <a:t>Coli</a:t>
            </a:r>
            <a:endParaRPr lang="nl-NL" dirty="0">
              <a:latin typeface="Arial Black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611560" y="2275840"/>
          <a:ext cx="7776864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1026368"/>
                <a:gridCol w="648072"/>
                <a:gridCol w="1224136"/>
                <a:gridCol w="792088"/>
                <a:gridCol w="1800200"/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Tijdstippen (minuten) en bacterie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dirty="0" smtClean="0"/>
                        <a:t>aantallen</a:t>
                      </a:r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tijd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bact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tijd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bact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tijd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bact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tijd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bact</a:t>
                      </a:r>
                      <a:endParaRPr lang="nl-NL" dirty="0"/>
                    </a:p>
                  </a:txBody>
                  <a:tcPr/>
                </a:tc>
              </a:tr>
              <a:tr h="354216">
                <a:tc>
                  <a:txBody>
                    <a:bodyPr/>
                    <a:lstStyle/>
                    <a:p>
                      <a:r>
                        <a:rPr lang="nl-NL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2560000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80000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5000000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2560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160000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10000000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5120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320000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20000000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80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10240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640000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40000000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220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340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1280000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460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80000000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755576" y="5877272"/>
            <a:ext cx="77957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latin typeface="Arial Black" pitchFamily="34" charset="0"/>
              </a:rPr>
              <a:t>Dus na 8 uur (480 minuten) 160.000.000 bacteriën</a:t>
            </a:r>
            <a:r>
              <a:rPr lang="nl-NL" sz="3200" baseline="0" dirty="0" smtClean="0">
                <a:latin typeface="Arial Black" pitchFamily="34" charset="0"/>
              </a:rPr>
              <a:t> </a:t>
            </a:r>
          </a:p>
          <a:p>
            <a:r>
              <a:rPr lang="nl-NL" sz="3200" baseline="0" dirty="0" smtClean="0">
                <a:latin typeface="Arial Black" pitchFamily="34" charset="0"/>
              </a:rPr>
              <a:t>Na 12 uur 320 miljard bacteriën!!</a:t>
            </a:r>
            <a:endParaRPr lang="nl-NL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44" y="476250"/>
            <a:ext cx="5076056" cy="992188"/>
          </a:xfrm>
        </p:spPr>
        <p:txBody>
          <a:bodyPr>
            <a:noAutofit/>
          </a:bodyPr>
          <a:lstStyle/>
          <a:p>
            <a:pPr algn="ctr"/>
            <a:r>
              <a:rPr lang="nl-NL" sz="3200" dirty="0" smtClean="0">
                <a:latin typeface="Arial Black" pitchFamily="34" charset="0"/>
              </a:rPr>
              <a:t>Bacteriologie, laten groeien op een plaat</a:t>
            </a:r>
            <a:endParaRPr lang="nl-NL" sz="3200" dirty="0">
              <a:latin typeface="Arial Black" pitchFamily="34" charset="0"/>
            </a:endParaRPr>
          </a:p>
        </p:txBody>
      </p:sp>
      <p:sp>
        <p:nvSpPr>
          <p:cNvPr id="403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495800" cy="455295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nl-NL" sz="2000" i="1" dirty="0" smtClean="0"/>
          </a:p>
          <a:p>
            <a:pPr lvl="1">
              <a:buFont typeface="Wingdings" pitchFamily="2" charset="2"/>
              <a:buNone/>
            </a:pPr>
            <a:r>
              <a:rPr lang="nl-NL" sz="3200" dirty="0" smtClean="0">
                <a:latin typeface="Arial Black" pitchFamily="34" charset="0"/>
              </a:rPr>
              <a:t>DNA-onderzoek</a:t>
            </a:r>
            <a:endParaRPr lang="nl-NL" sz="3200" dirty="0">
              <a:latin typeface="Arial Black" pitchFamily="34" charset="0"/>
            </a:endParaRPr>
          </a:p>
        </p:txBody>
      </p:sp>
      <p:pic>
        <p:nvPicPr>
          <p:cNvPr id="4034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852936"/>
            <a:ext cx="3810000" cy="2857500"/>
          </a:xfrm>
          <a:noFill/>
          <a:ln/>
        </p:spPr>
      </p:pic>
      <p:sp>
        <p:nvSpPr>
          <p:cNvPr id="403461" name="Line 5"/>
          <p:cNvSpPr>
            <a:spLocks noChangeShapeType="1"/>
          </p:cNvSpPr>
          <p:nvPr/>
        </p:nvSpPr>
        <p:spPr bwMode="auto">
          <a:xfrm flipH="1">
            <a:off x="7668344" y="2780928"/>
            <a:ext cx="73025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03462" name="Line 6"/>
          <p:cNvSpPr>
            <a:spLocks noChangeShapeType="1"/>
          </p:cNvSpPr>
          <p:nvPr/>
        </p:nvSpPr>
        <p:spPr bwMode="auto">
          <a:xfrm>
            <a:off x="5940425" y="2781301"/>
            <a:ext cx="431775" cy="1223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403463" name="Text Box 7"/>
          <p:cNvSpPr txBox="1">
            <a:spLocks noChangeArrowheads="1"/>
          </p:cNvSpPr>
          <p:nvPr/>
        </p:nvSpPr>
        <p:spPr bwMode="auto">
          <a:xfrm>
            <a:off x="7451725" y="2205038"/>
            <a:ext cx="1512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NL" sz="1600" i="1" baseline="0"/>
              <a:t>Klebsiella </a:t>
            </a:r>
            <a:r>
              <a:rPr lang="nl-NL" sz="1600" baseline="0"/>
              <a:t>verdacht</a:t>
            </a:r>
          </a:p>
        </p:txBody>
      </p:sp>
      <p:sp>
        <p:nvSpPr>
          <p:cNvPr id="403464" name="Text Box 8"/>
          <p:cNvSpPr txBox="1">
            <a:spLocks noChangeArrowheads="1"/>
          </p:cNvSpPr>
          <p:nvPr/>
        </p:nvSpPr>
        <p:spPr bwMode="auto">
          <a:xfrm>
            <a:off x="4787900" y="2420938"/>
            <a:ext cx="1873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nl-NL" sz="1600" i="1" baseline="0"/>
              <a:t>E. coli</a:t>
            </a:r>
            <a:r>
              <a:rPr lang="nl-NL" sz="1600" baseline="0"/>
              <a:t> verdacht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429000"/>
            <a:ext cx="3810000" cy="247735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61" grpId="0" animBg="1"/>
      <p:bldP spid="4034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289" cy="6858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Arial Black" pitchFamily="34" charset="0"/>
              </a:rPr>
              <a:t>Tankmelk</a:t>
            </a:r>
          </a:p>
          <a:p>
            <a:pPr lvl="1"/>
            <a:r>
              <a:rPr lang="nl-NL" dirty="0" smtClean="0">
                <a:latin typeface="Arial Black" pitchFamily="34" charset="0"/>
              </a:rPr>
              <a:t>Geometrisch &gt;400.000 cellen/ml</a:t>
            </a:r>
          </a:p>
          <a:p>
            <a:pPr lvl="1"/>
            <a:endParaRPr lang="nl-NL" dirty="0" smtClean="0">
              <a:latin typeface="Arial Black" pitchFamily="34" charset="0"/>
            </a:endParaRPr>
          </a:p>
          <a:p>
            <a:r>
              <a:rPr lang="nl-NL" dirty="0" smtClean="0">
                <a:latin typeface="Arial Black" pitchFamily="34" charset="0"/>
              </a:rPr>
              <a:t>MPR</a:t>
            </a:r>
          </a:p>
          <a:p>
            <a:pPr lvl="1"/>
            <a:r>
              <a:rPr lang="nl-NL" dirty="0" smtClean="0">
                <a:latin typeface="Arial Black" pitchFamily="34" charset="0"/>
              </a:rPr>
              <a:t>Vaarzen &gt;150.000 cellen/ml</a:t>
            </a:r>
          </a:p>
          <a:p>
            <a:pPr lvl="1"/>
            <a:r>
              <a:rPr lang="nl-NL" dirty="0" smtClean="0">
                <a:latin typeface="Arial Black" pitchFamily="34" charset="0"/>
              </a:rPr>
              <a:t>Oudere koeien &gt;250.000 cellen/ml</a:t>
            </a:r>
            <a:endParaRPr lang="nl-NL" dirty="0">
              <a:latin typeface="Arial Black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Black" pitchFamily="34" charset="0"/>
              </a:rPr>
              <a:t>Wanneer celgetal te hoog</a:t>
            </a:r>
            <a:endParaRPr lang="nl-NL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Black" pitchFamily="34" charset="0"/>
              </a:rPr>
              <a:t>Celgetal uitslag </a:t>
            </a:r>
            <a:r>
              <a:rPr lang="nl-NL" smtClean="0">
                <a:latin typeface="Arial Black" pitchFamily="34" charset="0"/>
              </a:rPr>
              <a:t>(Bedrijf)</a:t>
            </a:r>
            <a:endParaRPr lang="nl-NL" dirty="0">
              <a:latin typeface="Arial Black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4185" t="42995"/>
          <a:stretch>
            <a:fillRect/>
          </a:stretch>
        </p:blipFill>
        <p:spPr>
          <a:xfrm>
            <a:off x="0" y="1412875"/>
            <a:ext cx="9144000" cy="544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-243408"/>
            <a:ext cx="5973763" cy="1711846"/>
          </a:xfrm>
        </p:spPr>
        <p:txBody>
          <a:bodyPr/>
          <a:lstStyle/>
          <a:p>
            <a:r>
              <a:rPr lang="nl-NL" dirty="0" err="1" smtClean="0">
                <a:latin typeface="Arial Black" pitchFamily="34" charset="0"/>
              </a:rPr>
              <a:t>Celgetaluitslag</a:t>
            </a:r>
            <a:r>
              <a:rPr lang="nl-NL" dirty="0" smtClean="0">
                <a:latin typeface="Arial Black" pitchFamily="34" charset="0"/>
              </a:rPr>
              <a:t> (individueel)</a:t>
            </a:r>
            <a:endParaRPr lang="nl-NL" dirty="0">
              <a:latin typeface="Arial Black" pitchFamily="34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4568" t="25539"/>
          <a:stretch>
            <a:fillRect/>
          </a:stretch>
        </p:blipFill>
        <p:spPr bwMode="auto">
          <a:xfrm>
            <a:off x="0" y="1124744"/>
            <a:ext cx="9569272" cy="57332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8288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80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458200" cy="4552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600" dirty="0" err="1">
                <a:latin typeface="Arial Black" pitchFamily="34" charset="0"/>
              </a:rPr>
              <a:t>Korting</a:t>
            </a:r>
            <a:endParaRPr lang="en-US" sz="2600" dirty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600" dirty="0" err="1">
                <a:latin typeface="Arial Black" pitchFamily="34" charset="0"/>
              </a:rPr>
              <a:t>Verminderde</a:t>
            </a:r>
            <a:r>
              <a:rPr lang="en-US" sz="2600" dirty="0">
                <a:latin typeface="Arial Black" pitchFamily="34" charset="0"/>
              </a:rPr>
              <a:t> </a:t>
            </a:r>
            <a:r>
              <a:rPr lang="en-US" sz="2600" dirty="0" err="1">
                <a:latin typeface="Arial Black" pitchFamily="34" charset="0"/>
              </a:rPr>
              <a:t>melkproductie</a:t>
            </a:r>
            <a:r>
              <a:rPr lang="en-US" sz="2600" dirty="0">
                <a:latin typeface="Arial Black" pitchFamily="34" charset="0"/>
              </a:rPr>
              <a:t>, 0.7 kg/dag </a:t>
            </a:r>
            <a:r>
              <a:rPr lang="en-US" sz="2600" dirty="0" err="1">
                <a:latin typeface="Arial Black" pitchFamily="34" charset="0"/>
              </a:rPr>
              <a:t>voor</a:t>
            </a:r>
            <a:r>
              <a:rPr lang="en-US" sz="2600" dirty="0">
                <a:latin typeface="Arial Black" pitchFamily="34" charset="0"/>
              </a:rPr>
              <a:t> </a:t>
            </a:r>
            <a:r>
              <a:rPr lang="en-US" sz="2600" dirty="0" err="1">
                <a:latin typeface="Arial Black" pitchFamily="34" charset="0"/>
              </a:rPr>
              <a:t>elke</a:t>
            </a:r>
            <a:r>
              <a:rPr lang="en-US" sz="2600" dirty="0">
                <a:latin typeface="Arial Black" pitchFamily="34" charset="0"/>
              </a:rPr>
              <a:t> </a:t>
            </a:r>
            <a:r>
              <a:rPr lang="en-US" sz="2600" dirty="0" err="1">
                <a:latin typeface="Arial Black" pitchFamily="34" charset="0"/>
              </a:rPr>
              <a:t>keer</a:t>
            </a:r>
            <a:r>
              <a:rPr lang="en-US" sz="2600" dirty="0">
                <a:latin typeface="Arial Black" pitchFamily="34" charset="0"/>
              </a:rPr>
              <a:t> </a:t>
            </a:r>
            <a:r>
              <a:rPr lang="en-US" sz="2600" dirty="0" err="1">
                <a:latin typeface="Arial Black" pitchFamily="34" charset="0"/>
              </a:rPr>
              <a:t>als</a:t>
            </a:r>
            <a:r>
              <a:rPr lang="en-US" sz="2600" dirty="0">
                <a:latin typeface="Arial Black" pitchFamily="34" charset="0"/>
              </a:rPr>
              <a:t> het </a:t>
            </a:r>
            <a:r>
              <a:rPr lang="en-US" sz="2600" dirty="0" err="1">
                <a:latin typeface="Arial Black" pitchFamily="34" charset="0"/>
              </a:rPr>
              <a:t>celgetal</a:t>
            </a:r>
            <a:r>
              <a:rPr lang="en-US" sz="2600" dirty="0">
                <a:latin typeface="Arial Black" pitchFamily="34" charset="0"/>
              </a:rPr>
              <a:t> </a:t>
            </a:r>
            <a:r>
              <a:rPr lang="en-US" sz="2600" dirty="0" err="1">
                <a:latin typeface="Arial Black" pitchFamily="34" charset="0"/>
              </a:rPr>
              <a:t>verdubbeld</a:t>
            </a:r>
            <a:r>
              <a:rPr lang="en-US" sz="2600" dirty="0">
                <a:latin typeface="Arial Black" pitchFamily="34" charset="0"/>
              </a:rPr>
              <a:t>. </a:t>
            </a:r>
          </a:p>
          <a:p>
            <a:pPr>
              <a:buNone/>
            </a:pPr>
            <a:endParaRPr lang="en-US" sz="2600" dirty="0">
              <a:latin typeface="Arial Black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 err="1">
                <a:latin typeface="Arial Black" pitchFamily="34" charset="0"/>
              </a:rPr>
              <a:t>koecelgetal</a:t>
            </a:r>
            <a:r>
              <a:rPr lang="en-US" sz="2600" dirty="0">
                <a:latin typeface="Arial Black" pitchFamily="34" charset="0"/>
              </a:rPr>
              <a:t> 100.000 		</a:t>
            </a:r>
            <a:endParaRPr lang="en-US" sz="2600" dirty="0" smtClean="0">
              <a:latin typeface="Arial Black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latin typeface="Arial Black" pitchFamily="34" charset="0"/>
              </a:rPr>
              <a:t> </a:t>
            </a:r>
            <a:r>
              <a:rPr lang="en-US" sz="2600" dirty="0">
                <a:latin typeface="Arial Black" pitchFamily="34" charset="0"/>
              </a:rPr>
              <a:t>kg/</a:t>
            </a:r>
            <a:r>
              <a:rPr lang="en-US" sz="2600" dirty="0" err="1">
                <a:latin typeface="Arial Black" pitchFamily="34" charset="0"/>
              </a:rPr>
              <a:t>koe</a:t>
            </a:r>
            <a:r>
              <a:rPr lang="en-US" sz="2600" dirty="0">
                <a:latin typeface="Arial Black" pitchFamily="34" charset="0"/>
              </a:rPr>
              <a:t>/dag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err="1">
                <a:latin typeface="Arial Black" pitchFamily="34" charset="0"/>
              </a:rPr>
              <a:t>koecelgetal</a:t>
            </a:r>
            <a:r>
              <a:rPr lang="en-US" sz="2600" dirty="0">
                <a:latin typeface="Arial Black" pitchFamily="34" charset="0"/>
              </a:rPr>
              <a:t> 200.000		- </a:t>
            </a:r>
            <a:r>
              <a:rPr lang="en-US" sz="2600" dirty="0" smtClean="0">
                <a:latin typeface="Arial Black" pitchFamily="34" charset="0"/>
              </a:rPr>
              <a:t>0,7 </a:t>
            </a:r>
            <a:r>
              <a:rPr lang="en-US" sz="2600" dirty="0">
                <a:latin typeface="Arial Black" pitchFamily="34" charset="0"/>
              </a:rPr>
              <a:t>kg/</a:t>
            </a:r>
            <a:r>
              <a:rPr lang="en-US" sz="2600" dirty="0" err="1">
                <a:latin typeface="Arial Black" pitchFamily="34" charset="0"/>
              </a:rPr>
              <a:t>koe</a:t>
            </a:r>
            <a:r>
              <a:rPr lang="en-US" sz="2600" dirty="0">
                <a:latin typeface="Arial Black" pitchFamily="34" charset="0"/>
              </a:rPr>
              <a:t>/dag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err="1">
                <a:latin typeface="Arial Black" pitchFamily="34" charset="0"/>
              </a:rPr>
              <a:t>koecelgetal</a:t>
            </a:r>
            <a:r>
              <a:rPr lang="en-US" sz="2600" dirty="0">
                <a:latin typeface="Arial Black" pitchFamily="34" charset="0"/>
              </a:rPr>
              <a:t> 400.000		- </a:t>
            </a:r>
            <a:r>
              <a:rPr lang="en-US" sz="2600" dirty="0" smtClean="0">
                <a:latin typeface="Arial Black" pitchFamily="34" charset="0"/>
              </a:rPr>
              <a:t>1,4</a:t>
            </a:r>
            <a:r>
              <a:rPr lang="en-US" sz="2600" dirty="0" smtClean="0">
                <a:latin typeface="Arial Black" pitchFamily="34" charset="0"/>
              </a:rPr>
              <a:t> </a:t>
            </a:r>
            <a:r>
              <a:rPr lang="en-US" sz="2600" dirty="0">
                <a:latin typeface="Arial Black" pitchFamily="34" charset="0"/>
              </a:rPr>
              <a:t>kg/</a:t>
            </a:r>
            <a:r>
              <a:rPr lang="en-US" sz="2600" dirty="0" err="1">
                <a:latin typeface="Arial Black" pitchFamily="34" charset="0"/>
              </a:rPr>
              <a:t>koe</a:t>
            </a:r>
            <a:r>
              <a:rPr lang="en-US" sz="2600" dirty="0">
                <a:latin typeface="Arial Black" pitchFamily="34" charset="0"/>
              </a:rPr>
              <a:t>/dag</a:t>
            </a:r>
          </a:p>
          <a:p>
            <a:endParaRPr lang="nl-NL" sz="2600" dirty="0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5"/>
            <a:ext cx="7772400" cy="1368152"/>
          </a:xfrm>
          <a:noFill/>
          <a:ln/>
        </p:spPr>
        <p:txBody>
          <a:bodyPr lIns="92075" tIns="46038" rIns="92075" bIns="46038"/>
          <a:lstStyle/>
          <a:p>
            <a:pPr algn="ctr" defTabSz="762000"/>
            <a:r>
              <a:rPr lang="en-US" sz="4000" dirty="0" err="1" smtClean="0">
                <a:latin typeface="Arial Black" pitchFamily="34" charset="0"/>
              </a:rPr>
              <a:t>Schade</a:t>
            </a:r>
            <a:r>
              <a:rPr lang="en-US" sz="4000" dirty="0" smtClean="0">
                <a:latin typeface="Arial Black" pitchFamily="34" charset="0"/>
              </a:rPr>
              <a:t> </a:t>
            </a:r>
            <a:r>
              <a:rPr lang="en-US" sz="4000" dirty="0" err="1" smtClean="0">
                <a:latin typeface="Arial Black" pitchFamily="34" charset="0"/>
              </a:rPr>
              <a:t>celgetalverhoging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80932" name="Rectangle 4"/>
          <p:cNvSpPr>
            <a:spLocks noChangeArrowheads="1"/>
          </p:cNvSpPr>
          <p:nvPr/>
        </p:nvSpPr>
        <p:spPr bwMode="auto">
          <a:xfrm>
            <a:off x="468313" y="476250"/>
            <a:ext cx="77724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 eaLnBrk="1" hangingPunct="1"/>
            <a:endParaRPr lang="en-US" sz="3200" baseline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Transition Bunk Mngt.ppt274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350" y="6482981"/>
            <a:ext cx="304800" cy="304388"/>
          </a:xfrm>
          <a:prstGeom prst="rect">
            <a:avLst/>
          </a:prstGeom>
          <a:noFill/>
        </p:spPr>
      </p:pic>
      <p:pic>
        <p:nvPicPr>
          <p:cNvPr id="467971" name="Picture 3" descr="dry cow"/>
          <p:cNvPicPr>
            <a:picLocks noChangeAspect="1" noChangeArrowheads="1"/>
          </p:cNvPicPr>
          <p:nvPr/>
        </p:nvPicPr>
        <p:blipFill>
          <a:blip r:embed="rId4" cstate="print"/>
          <a:srcRect l="8994" r="30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7972" name="Rectangle 4"/>
          <p:cNvSpPr>
            <a:spLocks noGrp="1" noChangeArrowheads="1"/>
          </p:cNvSpPr>
          <p:nvPr>
            <p:ph type="subTitle" idx="4294967295"/>
          </p:nvPr>
        </p:nvSpPr>
        <p:spPr bwMode="white">
          <a:xfrm>
            <a:off x="3707904" y="1484784"/>
            <a:ext cx="5207496" cy="4536504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MelkProductieRegistratie</a:t>
            </a:r>
            <a:endParaRPr lang="en-US" b="1" dirty="0" smtClean="0">
              <a:solidFill>
                <a:schemeClr val="bg1"/>
              </a:solidFill>
            </a:endParaRPr>
          </a:p>
          <a:p>
            <a:pPr marL="0" indent="0"/>
            <a:r>
              <a:rPr lang="en-US" b="1" dirty="0" err="1" smtClean="0">
                <a:solidFill>
                  <a:schemeClr val="bg1"/>
                </a:solidFill>
              </a:rPr>
              <a:t>Kengetallen</a:t>
            </a:r>
            <a:r>
              <a:rPr lang="en-US" b="1" dirty="0" smtClean="0">
                <a:solidFill>
                  <a:schemeClr val="bg1"/>
                </a:solidFill>
              </a:rPr>
              <a:t> en </a:t>
            </a:r>
            <a:r>
              <a:rPr lang="en-US" b="1" dirty="0" err="1" smtClean="0">
                <a:solidFill>
                  <a:schemeClr val="bg1"/>
                </a:solidFill>
              </a:rPr>
              <a:t>gegevens</a:t>
            </a:r>
            <a:r>
              <a:rPr lang="en-US" b="1" dirty="0" smtClean="0">
                <a:solidFill>
                  <a:schemeClr val="bg1"/>
                </a:solidFill>
              </a:rPr>
              <a:t> die op de MPR </a:t>
            </a:r>
            <a:r>
              <a:rPr lang="en-US" b="1" dirty="0" err="1" smtClean="0">
                <a:solidFill>
                  <a:schemeClr val="bg1"/>
                </a:solidFill>
              </a:rPr>
              <a:t>uitslag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staan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0" indent="0"/>
            <a:r>
              <a:rPr lang="en-US" b="1" dirty="0" err="1" smtClean="0">
                <a:solidFill>
                  <a:schemeClr val="bg1"/>
                </a:solidFill>
              </a:rPr>
              <a:t>Wat</a:t>
            </a:r>
            <a:r>
              <a:rPr lang="en-US" b="1" dirty="0" smtClean="0">
                <a:solidFill>
                  <a:schemeClr val="bg1"/>
                </a:solidFill>
              </a:rPr>
              <a:t> is </a:t>
            </a:r>
            <a:r>
              <a:rPr lang="en-US" b="1" dirty="0" err="1" smtClean="0">
                <a:solidFill>
                  <a:schemeClr val="bg1"/>
                </a:solidFill>
              </a:rPr>
              <a:t>geleidbaarheid</a:t>
            </a:r>
            <a:r>
              <a:rPr lang="en-US" b="1" dirty="0" smtClean="0">
                <a:solidFill>
                  <a:schemeClr val="bg1"/>
                </a:solidFill>
              </a:rPr>
              <a:t> van </a:t>
            </a:r>
            <a:r>
              <a:rPr lang="en-US" b="1" dirty="0" err="1" smtClean="0">
                <a:solidFill>
                  <a:schemeClr val="bg1"/>
                </a:solidFill>
              </a:rPr>
              <a:t>melk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0" indent="0"/>
            <a:r>
              <a:rPr lang="en-US" b="1" dirty="0" err="1" smtClean="0">
                <a:solidFill>
                  <a:schemeClr val="bg1"/>
                </a:solidFill>
              </a:rPr>
              <a:t>Hoeveel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procent</a:t>
            </a:r>
            <a:r>
              <a:rPr lang="en-US" b="1" dirty="0" smtClean="0">
                <a:solidFill>
                  <a:schemeClr val="bg1"/>
                </a:solidFill>
              </a:rPr>
              <a:t> van de </a:t>
            </a:r>
            <a:r>
              <a:rPr lang="en-US" b="1" dirty="0" err="1" smtClean="0">
                <a:solidFill>
                  <a:schemeClr val="bg1"/>
                </a:solidFill>
              </a:rPr>
              <a:t>keren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dat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geleidbaarheid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verhoogd</a:t>
            </a:r>
            <a:r>
              <a:rPr lang="en-US" b="1" dirty="0" smtClean="0">
                <a:solidFill>
                  <a:schemeClr val="bg1"/>
                </a:solidFill>
              </a:rPr>
              <a:t> is </a:t>
            </a:r>
            <a:r>
              <a:rPr lang="en-US" b="1" dirty="0" err="1" smtClean="0">
                <a:solidFill>
                  <a:schemeClr val="bg1"/>
                </a:solidFill>
              </a:rPr>
              <a:t>heeft</a:t>
            </a:r>
            <a:r>
              <a:rPr lang="en-US" b="1" dirty="0" smtClean="0">
                <a:solidFill>
                  <a:schemeClr val="bg1"/>
                </a:solidFill>
              </a:rPr>
              <a:t> de </a:t>
            </a:r>
            <a:r>
              <a:rPr lang="en-US" b="1" dirty="0" err="1" smtClean="0">
                <a:solidFill>
                  <a:schemeClr val="bg1"/>
                </a:solidFill>
              </a:rPr>
              <a:t>koe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werkelijk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klinische</a:t>
            </a:r>
            <a:r>
              <a:rPr lang="en-US" b="1" dirty="0" smtClean="0">
                <a:solidFill>
                  <a:schemeClr val="bg1"/>
                </a:solidFill>
              </a:rPr>
              <a:t> mastitis of </a:t>
            </a:r>
            <a:r>
              <a:rPr lang="en-US" b="1" dirty="0" err="1" smtClean="0">
                <a:solidFill>
                  <a:schemeClr val="bg1"/>
                </a:solidFill>
              </a:rPr>
              <a:t>een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verhoogd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celgetal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marL="0" indent="0"/>
            <a:endParaRPr lang="en-US" b="1" dirty="0" smtClean="0">
              <a:solidFill>
                <a:schemeClr val="bg1"/>
              </a:solidFill>
            </a:endParaRPr>
          </a:p>
          <a:p>
            <a:pPr marL="0" indent="0"/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7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797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44058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Arial Black" pitchFamily="34" charset="0"/>
              </a:rPr>
              <a:t>Hoog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celgetal</a:t>
            </a: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endParaRPr lang="en-US" sz="2400" dirty="0"/>
          </a:p>
          <a:p>
            <a:pPr marL="0" indent="0"/>
            <a:endParaRPr lang="en-US" sz="2400" b="1" dirty="0" smtClean="0"/>
          </a:p>
          <a:p>
            <a:pPr marL="0" indent="0"/>
            <a:endParaRPr lang="en-US" sz="2400" b="1" dirty="0" smtClean="0"/>
          </a:p>
          <a:p>
            <a:pPr marL="0" indent="0"/>
            <a:r>
              <a:rPr lang="en-US" sz="2400" b="1" dirty="0" err="1" smtClean="0"/>
              <a:t>Sub</a:t>
            </a:r>
            <a:r>
              <a:rPr lang="en-US" sz="2400" dirty="0" err="1" smtClean="0"/>
              <a:t>klinische</a:t>
            </a:r>
            <a:r>
              <a:rPr lang="en-US" sz="2400" dirty="0" smtClean="0"/>
              <a:t> </a:t>
            </a:r>
            <a:r>
              <a:rPr lang="en-US" sz="2400" dirty="0"/>
              <a:t>mastitis</a:t>
            </a:r>
          </a:p>
          <a:p>
            <a:pPr lvl="1"/>
            <a:r>
              <a:rPr lang="en-US" sz="2000" b="1" dirty="0" err="1"/>
              <a:t>Niet</a:t>
            </a:r>
            <a:r>
              <a:rPr lang="en-US" sz="2000" b="1" dirty="0"/>
              <a:t> </a:t>
            </a:r>
            <a:r>
              <a:rPr lang="en-US" sz="2000" b="1" dirty="0" err="1"/>
              <a:t>zichtbaar</a:t>
            </a:r>
            <a:endParaRPr lang="en-US" sz="2000" b="1" dirty="0"/>
          </a:p>
          <a:p>
            <a:pPr lvl="1"/>
            <a:r>
              <a:rPr lang="en-US" sz="2000" dirty="0" err="1"/>
              <a:t>Verhoogd</a:t>
            </a:r>
            <a:r>
              <a:rPr lang="en-US" sz="2000" dirty="0"/>
              <a:t> </a:t>
            </a:r>
            <a:r>
              <a:rPr lang="en-US" sz="2000" dirty="0" err="1"/>
              <a:t>celgetal</a:t>
            </a:r>
            <a:endParaRPr lang="en-US" sz="2000" dirty="0"/>
          </a:p>
          <a:p>
            <a:pPr lvl="1"/>
            <a:r>
              <a:rPr lang="en-US" sz="2000" dirty="0" err="1"/>
              <a:t>Bacterie</a:t>
            </a:r>
            <a:r>
              <a:rPr lang="en-US" sz="2000" dirty="0"/>
              <a:t> </a:t>
            </a:r>
            <a:r>
              <a:rPr lang="en-US" sz="2000" dirty="0" err="1"/>
              <a:t>aanwezig</a:t>
            </a:r>
            <a:endParaRPr lang="en-US" sz="2000" dirty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1628800"/>
            <a:ext cx="91440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latin typeface="Arial Black" pitchFamily="34" charset="0"/>
              </a:rPr>
              <a:t>Subklinische mastitis</a:t>
            </a:r>
            <a:endParaRPr lang="nl-NL" sz="4400" dirty="0">
              <a:latin typeface="Arial Black" pitchFamily="34" charset="0"/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5362" y="2795587"/>
            <a:ext cx="3495675" cy="2771775"/>
          </a:xfrm>
          <a:prstGeom prst="rect">
            <a:avLst/>
          </a:prstGeom>
          <a:noFill/>
          <a:ln/>
        </p:spPr>
      </p:pic>
      <p:sp>
        <p:nvSpPr>
          <p:cNvPr id="13" name="PIJL-OMLAAG 12"/>
          <p:cNvSpPr/>
          <p:nvPr/>
        </p:nvSpPr>
        <p:spPr>
          <a:xfrm>
            <a:off x="4283968" y="119675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"/>
            <a:ext cx="9144000" cy="1440582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Arial Black" pitchFamily="34" charset="0"/>
              </a:rPr>
              <a:t>Klinische</a:t>
            </a:r>
            <a:r>
              <a:rPr lang="en-US" dirty="0" smtClean="0">
                <a:latin typeface="Arial Black" pitchFamily="34" charset="0"/>
              </a:rPr>
              <a:t> mastitis</a:t>
            </a:r>
            <a:br>
              <a:rPr lang="en-US" dirty="0" smtClean="0">
                <a:latin typeface="Arial Black" pitchFamily="34" charset="0"/>
              </a:rPr>
            </a:br>
            <a:endParaRPr lang="en-US" dirty="0">
              <a:latin typeface="Arial Black" pitchFamily="34" charset="0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/>
            <a:r>
              <a:rPr lang="en-US" sz="2400" dirty="0" err="1" smtClean="0"/>
              <a:t>Klinische</a:t>
            </a:r>
            <a:r>
              <a:rPr lang="en-US" sz="2400" dirty="0" smtClean="0"/>
              <a:t> mastitis</a:t>
            </a:r>
          </a:p>
          <a:p>
            <a:pPr lvl="1"/>
            <a:r>
              <a:rPr lang="en-US" sz="2000" b="1" dirty="0" err="1" smtClean="0"/>
              <a:t>Zichtbare</a:t>
            </a:r>
            <a:r>
              <a:rPr lang="en-US" sz="2000" dirty="0" smtClean="0"/>
              <a:t> </a:t>
            </a:r>
            <a:r>
              <a:rPr lang="en-US" sz="2000" dirty="0" err="1" smtClean="0"/>
              <a:t>afwijking</a:t>
            </a:r>
            <a:endParaRPr lang="en-US" sz="2000" dirty="0" smtClean="0"/>
          </a:p>
          <a:p>
            <a:pPr lvl="2"/>
            <a:r>
              <a:rPr lang="en-US" sz="1800" dirty="0" err="1" smtClean="0"/>
              <a:t>melk</a:t>
            </a:r>
            <a:r>
              <a:rPr lang="en-US" sz="1800" dirty="0" smtClean="0"/>
              <a:t>, </a:t>
            </a:r>
            <a:r>
              <a:rPr lang="en-US" sz="1800" dirty="0" err="1" smtClean="0"/>
              <a:t>uier</a:t>
            </a:r>
            <a:r>
              <a:rPr lang="en-US" sz="1800" dirty="0" smtClean="0"/>
              <a:t>, </a:t>
            </a:r>
            <a:r>
              <a:rPr lang="en-US" sz="1800" dirty="0" err="1" smtClean="0"/>
              <a:t>koe</a:t>
            </a:r>
            <a:endParaRPr lang="en-US" sz="2400" b="1" dirty="0" smtClean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1628800"/>
            <a:ext cx="91440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 smtClean="0">
                <a:latin typeface="Arial Black" pitchFamily="34" charset="0"/>
              </a:rPr>
              <a:t>Subklinische mastitis</a:t>
            </a:r>
            <a:endParaRPr lang="nl-NL" sz="4400" dirty="0">
              <a:latin typeface="Arial Black" pitchFamily="34" charset="0"/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1" y="2276872"/>
            <a:ext cx="3491880" cy="2095500"/>
          </a:xfrm>
          <a:prstGeom prst="rect">
            <a:avLst/>
          </a:prstGeom>
          <a:noFill/>
          <a:ln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365104"/>
            <a:ext cx="3491880" cy="2028825"/>
          </a:xfrm>
          <a:prstGeom prst="rect">
            <a:avLst/>
          </a:prstGeom>
          <a:noFill/>
          <a:ln/>
        </p:spPr>
      </p:pic>
      <p:sp>
        <p:nvSpPr>
          <p:cNvPr id="11" name="PIJL-OMHOOG en -OMLAAG 10"/>
          <p:cNvSpPr/>
          <p:nvPr/>
        </p:nvSpPr>
        <p:spPr>
          <a:xfrm>
            <a:off x="4499992" y="1124744"/>
            <a:ext cx="484632" cy="72008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861048"/>
            <a:ext cx="4536504" cy="252028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MPR PRAKTIJKSCHOOL OENKERK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Voorbeeld MPR </a:t>
            </a:r>
            <a:r>
              <a:rPr lang="nl-NL" dirty="0" err="1" smtClean="0"/>
              <a:t>celgetaluitslag</a:t>
            </a:r>
            <a:endParaRPr lang="nl-NL" dirty="0"/>
          </a:p>
        </p:txBody>
      </p:sp>
      <p:pic>
        <p:nvPicPr>
          <p:cNvPr id="4" name="Picture 6" descr="ag0044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2163"/>
            <a:ext cx="233997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204864"/>
            <a:ext cx="4486532" cy="320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204864"/>
            <a:ext cx="346969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u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6171"/>
            <a:ext cx="9160486" cy="647749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907704" y="2564904"/>
            <a:ext cx="4065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err="1" smtClean="0">
                <a:latin typeface="Arial Black" pitchFamily="34" charset="0"/>
              </a:rPr>
              <a:t>Celgetalpatronen</a:t>
            </a:r>
            <a:endParaRPr lang="nl-NL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58288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Black" pitchFamily="34" charset="0"/>
              </a:rPr>
              <a:t>Chronische koe</a:t>
            </a:r>
            <a:endParaRPr lang="nl-NL" dirty="0">
              <a:latin typeface="Arial Black" pitchFamily="34" charset="0"/>
            </a:endParaRPr>
          </a:p>
        </p:txBody>
      </p:sp>
      <p:graphicFrame>
        <p:nvGraphicFramePr>
          <p:cNvPr id="492546" name="Object 2"/>
          <p:cNvGraphicFramePr>
            <a:graphicFrameLocks noChangeAspect="1"/>
          </p:cNvGraphicFramePr>
          <p:nvPr/>
        </p:nvGraphicFramePr>
        <p:xfrm>
          <a:off x="152400" y="1676400"/>
          <a:ext cx="7772400" cy="4919663"/>
        </p:xfrm>
        <a:graphic>
          <a:graphicData uri="http://schemas.openxmlformats.org/presentationml/2006/ole">
            <p:oleObj spid="_x0000_s498690" name="Grafiek" r:id="rId4" imgW="7410257" imgH="4676824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58288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Black" pitchFamily="34" charset="0"/>
              </a:rPr>
              <a:t>Gezonde koe</a:t>
            </a:r>
            <a:endParaRPr lang="nl-NL" dirty="0">
              <a:latin typeface="Arial Black" pitchFamily="34" charset="0"/>
            </a:endParaRPr>
          </a:p>
        </p:txBody>
      </p:sp>
      <p:graphicFrame>
        <p:nvGraphicFramePr>
          <p:cNvPr id="493570" name="Object 2"/>
          <p:cNvGraphicFramePr>
            <a:graphicFrameLocks noChangeAspect="1"/>
          </p:cNvGraphicFramePr>
          <p:nvPr/>
        </p:nvGraphicFramePr>
        <p:xfrm>
          <a:off x="0" y="1341438"/>
          <a:ext cx="9972675" cy="5032375"/>
        </p:xfrm>
        <a:graphic>
          <a:graphicData uri="http://schemas.openxmlformats.org/presentationml/2006/ole">
            <p:oleObj spid="_x0000_s499714" name="Grafiek" r:id="rId4" imgW="7410257" imgH="4676824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58288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ial Black" pitchFamily="34" charset="0"/>
              </a:rPr>
              <a:t>Zich herstellende koe</a:t>
            </a:r>
            <a:endParaRPr lang="nl-NL" dirty="0">
              <a:latin typeface="Arial Black" pitchFamily="34" charset="0"/>
            </a:endParaRPr>
          </a:p>
        </p:txBody>
      </p:sp>
      <p:graphicFrame>
        <p:nvGraphicFramePr>
          <p:cNvPr id="494594" name="Object 2"/>
          <p:cNvGraphicFramePr>
            <a:graphicFrameLocks noChangeAspect="1"/>
          </p:cNvGraphicFramePr>
          <p:nvPr/>
        </p:nvGraphicFramePr>
        <p:xfrm>
          <a:off x="0" y="1268413"/>
          <a:ext cx="9426575" cy="5140325"/>
        </p:xfrm>
        <a:graphic>
          <a:graphicData uri="http://schemas.openxmlformats.org/presentationml/2006/ole">
            <p:oleObj spid="_x0000_s500738" name="Grafiek" r:id="rId4" imgW="7410257" imgH="4676824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8288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4" name="Tijdelijke aanduiding voor inhoud 3" descr="verloopcelget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45147" y="1484784"/>
            <a:ext cx="9253892" cy="4608512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>
                <a:latin typeface="Arial Black" pitchFamily="34" charset="0"/>
              </a:rPr>
              <a:t>Celgetalverloop</a:t>
            </a:r>
            <a:r>
              <a:rPr lang="nl-NL" dirty="0" smtClean="0">
                <a:latin typeface="Arial Black" pitchFamily="34" charset="0"/>
              </a:rPr>
              <a:t> vaarzen en koeien</a:t>
            </a:r>
            <a:endParaRPr lang="nl-NL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5" descr="tmp75B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461" y="0"/>
            <a:ext cx="7483124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202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412875"/>
            <a:ext cx="4859337" cy="5445125"/>
          </a:xfrm>
        </p:spPr>
      </p:pic>
      <p:sp>
        <p:nvSpPr>
          <p:cNvPr id="435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762000"/>
            <a:r>
              <a:rPr lang="nl-NL" b="1"/>
              <a:t>Toepassing in de praktijk</a:t>
            </a:r>
          </a:p>
        </p:txBody>
      </p:sp>
      <p:sp>
        <p:nvSpPr>
          <p:cNvPr id="43520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defTabSz="762000">
              <a:lnSpc>
                <a:spcPct val="90000"/>
              </a:lnSpc>
            </a:pPr>
            <a:r>
              <a:rPr lang="nl-NL" sz="2800" b="1"/>
              <a:t>lactatienummer</a:t>
            </a:r>
          </a:p>
          <a:p>
            <a:pPr defTabSz="762000">
              <a:lnSpc>
                <a:spcPct val="90000"/>
              </a:lnSpc>
            </a:pPr>
            <a:r>
              <a:rPr lang="nl-NL" sz="2800" b="1"/>
              <a:t>aantal dagen in lactatie</a:t>
            </a:r>
          </a:p>
          <a:p>
            <a:pPr defTabSz="762000">
              <a:lnSpc>
                <a:spcPct val="90000"/>
              </a:lnSpc>
            </a:pPr>
            <a:r>
              <a:rPr lang="nl-NL" sz="2800" b="1"/>
              <a:t>lactatiewaarde</a:t>
            </a:r>
          </a:p>
          <a:p>
            <a:pPr defTabSz="762000">
              <a:lnSpc>
                <a:spcPct val="90000"/>
              </a:lnSpc>
            </a:pPr>
            <a:r>
              <a:rPr lang="nl-NL" sz="2800" b="1"/>
              <a:t>koecelgetal</a:t>
            </a:r>
          </a:p>
          <a:p>
            <a:pPr defTabSz="762000">
              <a:lnSpc>
                <a:spcPct val="90000"/>
              </a:lnSpc>
            </a:pPr>
            <a:r>
              <a:rPr lang="nl-NL" sz="2800" b="1"/>
              <a:t>historie koecelgetal</a:t>
            </a:r>
          </a:p>
          <a:p>
            <a:pPr defTabSz="762000">
              <a:lnSpc>
                <a:spcPct val="90000"/>
              </a:lnSpc>
            </a:pPr>
            <a:r>
              <a:rPr lang="nl-NL" sz="2800" b="1"/>
              <a:t>klinische historie</a:t>
            </a:r>
          </a:p>
          <a:p>
            <a:pPr defTabSz="762000">
              <a:lnSpc>
                <a:spcPct val="90000"/>
              </a:lnSpc>
            </a:pPr>
            <a:r>
              <a:rPr lang="nl-NL" sz="2800" b="1"/>
              <a:t>al vaker behandeld</a:t>
            </a:r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4356100" y="2349500"/>
            <a:ext cx="4716463" cy="9350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435206" name="Picture 6" descr="ag0044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602163"/>
            <a:ext cx="233997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5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4" grpId="0" build="p"/>
      <p:bldP spid="4352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Transition Bunk Mngt.ppt274-0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9350" y="6482981"/>
            <a:ext cx="304800" cy="304388"/>
          </a:xfrm>
          <a:prstGeom prst="rect">
            <a:avLst/>
          </a:prstGeom>
          <a:noFill/>
        </p:spPr>
      </p:pic>
      <p:pic>
        <p:nvPicPr>
          <p:cNvPr id="467971" name="Picture 3" descr="dry cow"/>
          <p:cNvPicPr>
            <a:picLocks noChangeAspect="1" noChangeArrowheads="1"/>
          </p:cNvPicPr>
          <p:nvPr/>
        </p:nvPicPr>
        <p:blipFill>
          <a:blip r:embed="rId4" cstate="print"/>
          <a:srcRect l="8994" r="3033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67972" name="Rectangle 4"/>
          <p:cNvSpPr>
            <a:spLocks noGrp="1" noChangeArrowheads="1"/>
          </p:cNvSpPr>
          <p:nvPr>
            <p:ph type="subTitle" idx="4294967295"/>
          </p:nvPr>
        </p:nvSpPr>
        <p:spPr bwMode="white">
          <a:xfrm>
            <a:off x="3962400" y="2056728"/>
            <a:ext cx="4953000" cy="2058409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Bijeenkomst</a:t>
            </a:r>
            <a:r>
              <a:rPr lang="en-US" b="1" dirty="0" smtClean="0">
                <a:solidFill>
                  <a:schemeClr val="bg1"/>
                </a:solidFill>
              </a:rPr>
              <a:t> 2: </a:t>
            </a:r>
          </a:p>
          <a:p>
            <a:pPr marL="0" indent="0" algn="ctr">
              <a:buFont typeface="Arial" charset="0"/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Celgetal</a:t>
            </a:r>
            <a:r>
              <a:rPr lang="en-US" b="1" dirty="0" smtClean="0">
                <a:solidFill>
                  <a:schemeClr val="bg1"/>
                </a:solidFill>
              </a:rPr>
              <a:t> en </a:t>
            </a:r>
            <a:r>
              <a:rPr lang="en-US" b="1" dirty="0" err="1" smtClean="0">
                <a:solidFill>
                  <a:schemeClr val="bg1"/>
                </a:solidFill>
              </a:rPr>
              <a:t>celgetalanalyse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7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7970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1638" y="1412875"/>
            <a:ext cx="4932362" cy="5445125"/>
          </a:xfrm>
        </p:spPr>
      </p:pic>
      <p:sp>
        <p:nvSpPr>
          <p:cNvPr id="436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96752"/>
          </a:xfrm>
        </p:spPr>
        <p:txBody>
          <a:bodyPr/>
          <a:lstStyle/>
          <a:p>
            <a:pPr algn="l" defTabSz="762000"/>
            <a:r>
              <a:rPr lang="nl-NL" b="1" dirty="0"/>
              <a:t>Toepassing in de praktijk</a:t>
            </a:r>
          </a:p>
        </p:txBody>
      </p:sp>
      <p:sp>
        <p:nvSpPr>
          <p:cNvPr id="4362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84313"/>
            <a:ext cx="3810000" cy="5040312"/>
          </a:xfrm>
        </p:spPr>
        <p:txBody>
          <a:bodyPr/>
          <a:lstStyle/>
          <a:p>
            <a:pPr defTabSz="762000"/>
            <a:r>
              <a:rPr lang="nl-NL" sz="2400" b="1" dirty="0"/>
              <a:t>vaars</a:t>
            </a:r>
          </a:p>
          <a:p>
            <a:pPr algn="ctr" defTabSz="762000"/>
            <a:r>
              <a:rPr lang="nl-NL" sz="2400" b="1" dirty="0"/>
              <a:t>60 dagen in lactatie</a:t>
            </a:r>
          </a:p>
          <a:p>
            <a:pPr defTabSz="762000"/>
            <a:r>
              <a:rPr lang="nl-NL" sz="2400" b="1" dirty="0"/>
              <a:t>105 lactatiewaarde</a:t>
            </a:r>
          </a:p>
          <a:p>
            <a:pPr defTabSz="762000"/>
            <a:r>
              <a:rPr lang="nl-NL" sz="2400" b="1" dirty="0"/>
              <a:t>430 </a:t>
            </a:r>
            <a:r>
              <a:rPr lang="nl-NL" sz="2400" b="1" dirty="0" err="1"/>
              <a:t>koecelgetal</a:t>
            </a:r>
            <a:endParaRPr lang="nl-NL" sz="2400" b="1" dirty="0"/>
          </a:p>
          <a:p>
            <a:pPr defTabSz="762000"/>
            <a:r>
              <a:rPr lang="nl-NL" sz="2400" b="1" dirty="0"/>
              <a:t>250 – 430 historie </a:t>
            </a:r>
            <a:r>
              <a:rPr lang="nl-NL" sz="2400" b="1" dirty="0" err="1"/>
              <a:t>koecelgetal</a:t>
            </a:r>
            <a:endParaRPr lang="nl-NL" sz="2400" b="1" dirty="0"/>
          </a:p>
          <a:p>
            <a:pPr defTabSz="762000"/>
            <a:r>
              <a:rPr lang="nl-NL" sz="2400" b="1" dirty="0"/>
              <a:t>Geen klinische historie</a:t>
            </a:r>
          </a:p>
          <a:p>
            <a:pPr defTabSz="762000"/>
            <a:r>
              <a:rPr lang="nl-NL" sz="2400" b="1" dirty="0"/>
              <a:t>Niet vaker behandeld</a:t>
            </a:r>
          </a:p>
          <a:p>
            <a:pPr defTabSz="762000"/>
            <a:endParaRPr lang="nl-NL" sz="2400" b="1" dirty="0"/>
          </a:p>
          <a:p>
            <a:pPr defTabSz="762000"/>
            <a:r>
              <a:rPr lang="nl-NL" sz="3600" b="1" dirty="0">
                <a:solidFill>
                  <a:srgbClr val="FF3300"/>
                </a:solidFill>
              </a:rPr>
              <a:t>Behandelen!</a:t>
            </a:r>
          </a:p>
        </p:txBody>
      </p:sp>
      <p:sp>
        <p:nvSpPr>
          <p:cNvPr id="436229" name="Rectangle 5"/>
          <p:cNvSpPr>
            <a:spLocks noChangeArrowheads="1"/>
          </p:cNvSpPr>
          <p:nvPr/>
        </p:nvSpPr>
        <p:spPr bwMode="auto">
          <a:xfrm>
            <a:off x="4356100" y="2349500"/>
            <a:ext cx="4716463" cy="93503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436230" name="Picture 6" descr="ag0044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602163"/>
            <a:ext cx="233997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6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8" grpId="0" build="p"/>
      <p:bldP spid="4362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250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412875"/>
            <a:ext cx="4859337" cy="5445125"/>
          </a:xfrm>
        </p:spPr>
      </p:pic>
      <p:sp>
        <p:nvSpPr>
          <p:cNvPr id="437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defTabSz="762000"/>
            <a:r>
              <a:rPr lang="nl-NL" b="1"/>
              <a:t>Toepassing in de praktijk</a:t>
            </a:r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defTabSz="762000"/>
            <a:r>
              <a:rPr lang="nl-NL" sz="2800" b="1"/>
              <a:t>geen vragen stellen</a:t>
            </a:r>
          </a:p>
          <a:p>
            <a:pPr defTabSz="762000"/>
            <a:r>
              <a:rPr lang="nl-NL" sz="2800" b="1"/>
              <a:t>koe opruimen of direct droogzetten en na afkalven beoordelen!</a:t>
            </a:r>
          </a:p>
          <a:p>
            <a:pPr defTabSz="762000"/>
            <a:r>
              <a:rPr lang="nl-NL" sz="2800" b="1"/>
              <a:t>als laatste melken</a:t>
            </a:r>
          </a:p>
          <a:p>
            <a:pPr defTabSz="762000"/>
            <a:r>
              <a:rPr lang="nl-NL" sz="2800" b="1"/>
              <a:t>niet behandelen!</a:t>
            </a:r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4356100" y="5761038"/>
            <a:ext cx="4716463" cy="10525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437254" name="Picture 6" descr="ag0044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602163"/>
            <a:ext cx="2339975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7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 build="p"/>
      <p:bldP spid="4372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12" descr="scn0010"/>
          <p:cNvPicPr>
            <a:picLocks noChangeAspect="1" noChangeArrowheads="1"/>
          </p:cNvPicPr>
          <p:nvPr/>
        </p:nvPicPr>
        <p:blipFill>
          <a:blip r:embed="rId2" cstate="print"/>
          <a:srcRect l="1823" t="3786" r="3645" b="10095"/>
          <a:stretch>
            <a:fillRect/>
          </a:stretch>
        </p:blipFill>
        <p:spPr bwMode="auto">
          <a:xfrm>
            <a:off x="2123728" y="0"/>
            <a:ext cx="5518497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van deze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Wat celgetal is.</a:t>
            </a:r>
          </a:p>
          <a:p>
            <a:pPr lvl="0"/>
            <a:r>
              <a:rPr lang="nl-NL" dirty="0" smtClean="0"/>
              <a:t>Wat er gedurende fagocytose gebeurt.</a:t>
            </a:r>
          </a:p>
          <a:p>
            <a:pPr lvl="0"/>
            <a:r>
              <a:rPr lang="nl-NL" dirty="0" smtClean="0"/>
              <a:t>Boven welke waarde het celgetal voor de tank verhoogd is.</a:t>
            </a:r>
          </a:p>
          <a:p>
            <a:pPr lvl="0"/>
            <a:r>
              <a:rPr lang="nl-NL" dirty="0" smtClean="0"/>
              <a:t>Boven welke waarde het celgetal voor een individuele koe verhoogd is.</a:t>
            </a:r>
          </a:p>
          <a:p>
            <a:pPr lvl="0"/>
            <a:r>
              <a:rPr lang="nl-NL" dirty="0" smtClean="0"/>
              <a:t>Minimaal 5 bacteriën te benoemen die mastitis kunnen veroorzaken.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van deze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nl-NL" dirty="0" smtClean="0"/>
              <a:t>De vermenigvuldiging van bacteriën te omschrijven en een rekenvoorbeeld te geven van de vermenigvuldiging van bacteriën..</a:t>
            </a:r>
          </a:p>
          <a:p>
            <a:pPr lvl="0"/>
            <a:r>
              <a:rPr lang="nl-NL" dirty="0" smtClean="0"/>
              <a:t>Hoe bacteriesoorten aangetoond kunnen worden.</a:t>
            </a:r>
          </a:p>
          <a:p>
            <a:pPr lvl="0"/>
            <a:r>
              <a:rPr lang="nl-NL" dirty="0" smtClean="0"/>
              <a:t>Hoe hoog de streefwaarde is voor het percentage koeien met een verhoogd celgetal.</a:t>
            </a:r>
          </a:p>
          <a:p>
            <a:pPr lvl="0"/>
            <a:r>
              <a:rPr lang="nl-NL" dirty="0" smtClean="0"/>
              <a:t>Hoe hoog de streefwaarde is voor het percentage koeien met een nieuw verhoogd celgetal.</a:t>
            </a:r>
          </a:p>
          <a:p>
            <a:pPr lvl="0"/>
            <a:r>
              <a:rPr lang="nl-NL" dirty="0" smtClean="0"/>
              <a:t>Vijf gegevens te benoemen die op het </a:t>
            </a:r>
            <a:r>
              <a:rPr lang="nl-NL" dirty="0" err="1" smtClean="0"/>
              <a:t>celgetaluitslagformulier</a:t>
            </a:r>
            <a:r>
              <a:rPr lang="nl-NL" dirty="0" smtClean="0"/>
              <a:t> staat.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van deze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Aandeel in celgetal  van een aantal koeien in het </a:t>
            </a:r>
            <a:r>
              <a:rPr lang="nl-NL" dirty="0" err="1" smtClean="0"/>
              <a:t>tankmelkcelgetal</a:t>
            </a:r>
            <a:r>
              <a:rPr lang="nl-NL" dirty="0" smtClean="0"/>
              <a:t> te berekenen.</a:t>
            </a:r>
          </a:p>
          <a:p>
            <a:pPr lvl="0"/>
            <a:r>
              <a:rPr lang="nl-NL" dirty="0" smtClean="0"/>
              <a:t>Het </a:t>
            </a:r>
            <a:r>
              <a:rPr lang="nl-NL" dirty="0" err="1" smtClean="0"/>
              <a:t>tankmelkcelgetal</a:t>
            </a:r>
            <a:r>
              <a:rPr lang="nl-NL" dirty="0" smtClean="0"/>
              <a:t> te berekenen zonder dat de melk van een aantal koeien in de tank zit.</a:t>
            </a:r>
          </a:p>
          <a:p>
            <a:pPr lvl="0"/>
            <a:r>
              <a:rPr lang="nl-NL" dirty="0" smtClean="0"/>
              <a:t>Schade in kg melk te berekenen voor koeien met een verhoogd celgetal.</a:t>
            </a:r>
          </a:p>
          <a:p>
            <a:pPr lvl="0"/>
            <a:r>
              <a:rPr lang="nl-NL" dirty="0" smtClean="0"/>
              <a:t>Verschil tussen klinische en subklinische mastitis.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 van deze 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 smtClean="0"/>
              <a:t>Een uitslag bacteriologisch onderzoek van de Gezondheidsdienst voor Dieren te verklaren. Wat betekenen de afkortingen. Wat is het verschil tussen algemeen BO en uitgebreid BO.</a:t>
            </a:r>
          </a:p>
          <a:p>
            <a:pPr lvl="0"/>
            <a:r>
              <a:rPr lang="nl-NL" dirty="0" smtClean="0"/>
              <a:t>Hoe een keuze te maken om een koe wel of niet te behandelen wanneer die een verhoogd celgetal heeft.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Celgetal</a:t>
            </a:r>
            <a:endParaRPr lang="nl-NL" dirty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nl-NL" sz="2400" dirty="0" smtClean="0"/>
              <a:t>Wat is het het:</a:t>
            </a:r>
          </a:p>
          <a:p>
            <a:pPr marL="256032" lvl="1" indent="0">
              <a:lnSpc>
                <a:spcPct val="120000"/>
              </a:lnSpc>
            </a:pPr>
            <a:r>
              <a:rPr lang="nl-NL" sz="2000" dirty="0" smtClean="0"/>
              <a:t>Witte bloedcellen</a:t>
            </a:r>
          </a:p>
          <a:p>
            <a:pPr marL="256032" lvl="1" indent="0">
              <a:lnSpc>
                <a:spcPct val="120000"/>
              </a:lnSpc>
            </a:pPr>
            <a:r>
              <a:rPr lang="nl-NL" sz="2000" dirty="0" smtClean="0"/>
              <a:t>Epitheel cellen</a:t>
            </a:r>
            <a:endParaRPr lang="nl-NL" sz="2000" dirty="0"/>
          </a:p>
          <a:p>
            <a:pPr marL="0" indent="0">
              <a:buNone/>
            </a:pPr>
            <a:endParaRPr lang="nl-NL" sz="2400" dirty="0"/>
          </a:p>
          <a:p>
            <a:pPr marL="0" indent="0"/>
            <a:endParaRPr lang="nl-NL" sz="2400" dirty="0"/>
          </a:p>
          <a:p>
            <a:pPr marL="0" indent="0"/>
            <a:endParaRPr lang="nl-NL" sz="2400" dirty="0"/>
          </a:p>
          <a:p>
            <a:pPr marL="0" indent="0"/>
            <a:endParaRPr lang="nl-NL" sz="2400" dirty="0"/>
          </a:p>
          <a:p>
            <a:pPr marL="0" indent="0"/>
            <a:endParaRPr lang="nl-NL" sz="2400" dirty="0"/>
          </a:p>
          <a:p>
            <a:pPr marL="0" indent="0"/>
            <a:endParaRPr lang="nl-NL" sz="2400" dirty="0"/>
          </a:p>
          <a:p>
            <a:pPr marL="0" indent="0">
              <a:buFont typeface="Arial" charset="0"/>
              <a:buNone/>
            </a:pPr>
            <a:endParaRPr lang="nl-NL" sz="2400" dirty="0"/>
          </a:p>
        </p:txBody>
      </p:sp>
      <p:pic>
        <p:nvPicPr>
          <p:cNvPr id="8" name="Tijdelijke aanduiding voor inhoud 7" descr="wiitte bloedcel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2987824" cy="2996952"/>
          </a:xfrm>
        </p:spPr>
      </p:pic>
      <p:pic>
        <p:nvPicPr>
          <p:cNvPr id="9" name="Afbeelding 8" descr="Overg_epitheelcell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876669"/>
            <a:ext cx="2987824" cy="3981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Celgetal</a:t>
            </a:r>
            <a:endParaRPr lang="nl-NL" dirty="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</a:pPr>
            <a:r>
              <a:rPr lang="nl-NL" sz="2400" dirty="0"/>
              <a:t>Hier gebeurt het:</a:t>
            </a:r>
          </a:p>
          <a:p>
            <a:pPr marL="0" indent="0">
              <a:buNone/>
            </a:pPr>
            <a:endParaRPr lang="nl-NL" sz="2400" dirty="0"/>
          </a:p>
          <a:p>
            <a:pPr marL="0" indent="0"/>
            <a:endParaRPr lang="nl-NL" sz="2400" dirty="0"/>
          </a:p>
          <a:p>
            <a:pPr marL="0" indent="0"/>
            <a:endParaRPr lang="nl-NL" sz="2400" dirty="0"/>
          </a:p>
          <a:p>
            <a:pPr marL="0" indent="0"/>
            <a:endParaRPr lang="nl-NL" sz="2400" dirty="0"/>
          </a:p>
          <a:p>
            <a:pPr marL="0" indent="0"/>
            <a:endParaRPr lang="nl-NL" sz="2400" dirty="0"/>
          </a:p>
          <a:p>
            <a:pPr marL="0" indent="0"/>
            <a:endParaRPr lang="nl-NL" sz="2400" dirty="0"/>
          </a:p>
          <a:p>
            <a:pPr marL="0" indent="0">
              <a:buFont typeface="Arial" charset="0"/>
              <a:buNone/>
            </a:pPr>
            <a:endParaRPr lang="nl-NL" sz="2400" dirty="0"/>
          </a:p>
        </p:txBody>
      </p:sp>
      <p:pic>
        <p:nvPicPr>
          <p:cNvPr id="37683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3068638"/>
            <a:ext cx="3810000" cy="2540000"/>
          </a:xfrm>
          <a:noFill/>
          <a:ln/>
        </p:spPr>
      </p:pic>
      <p:sp>
        <p:nvSpPr>
          <p:cNvPr id="6" name="Tekstvak 5"/>
          <p:cNvSpPr txBox="1"/>
          <p:nvPr/>
        </p:nvSpPr>
        <p:spPr>
          <a:xfrm>
            <a:off x="3275856" y="3284984"/>
            <a:ext cx="1839221" cy="420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Arial Black" pitchFamily="34" charset="0"/>
                <a:hlinkClick r:id="rId3"/>
              </a:rPr>
              <a:t>fagocytose</a:t>
            </a:r>
            <a:endParaRPr lang="nl-NL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6622</TotalTime>
  <Words>609</Words>
  <Application>Microsoft Office PowerPoint</Application>
  <PresentationFormat>Diavoorstelling (4:3)</PresentationFormat>
  <Paragraphs>197</Paragraphs>
  <Slides>32</Slides>
  <Notes>0</Notes>
  <HiddenSlides>0</HiddenSlides>
  <MMClips>3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4" baseType="lpstr">
      <vt:lpstr>Concours</vt:lpstr>
      <vt:lpstr>Grafiek</vt:lpstr>
      <vt:lpstr>Dia 1</vt:lpstr>
      <vt:lpstr>Dia 2</vt:lpstr>
      <vt:lpstr>Dia 3</vt:lpstr>
      <vt:lpstr>Doelen van deze les</vt:lpstr>
      <vt:lpstr>Doelen van deze les</vt:lpstr>
      <vt:lpstr>Doelen van deze les</vt:lpstr>
      <vt:lpstr>Doelen van deze les</vt:lpstr>
      <vt:lpstr>Celgetal</vt:lpstr>
      <vt:lpstr>Celgetal</vt:lpstr>
      <vt:lpstr>Dia 10</vt:lpstr>
      <vt:lpstr>Dia 11</vt:lpstr>
      <vt:lpstr>Bacteriën</vt:lpstr>
      <vt:lpstr>Vermeerdering E. Coli</vt:lpstr>
      <vt:lpstr>Vermeerdering E. Coli</vt:lpstr>
      <vt:lpstr>Bacteriologie, laten groeien op een plaat</vt:lpstr>
      <vt:lpstr>Wanneer celgetal te hoog</vt:lpstr>
      <vt:lpstr>Celgetal uitslag (Bedrijf)</vt:lpstr>
      <vt:lpstr>Celgetaluitslag (individueel)</vt:lpstr>
      <vt:lpstr>Schade celgetalverhoging</vt:lpstr>
      <vt:lpstr>Hoog celgetal </vt:lpstr>
      <vt:lpstr>Klinische mastitis </vt:lpstr>
      <vt:lpstr>Voorbeeld MPR celgetaluitslag</vt:lpstr>
      <vt:lpstr>Dia 23</vt:lpstr>
      <vt:lpstr>Chronische koe</vt:lpstr>
      <vt:lpstr>Gezonde koe</vt:lpstr>
      <vt:lpstr>Zich herstellende koe</vt:lpstr>
      <vt:lpstr>Celgetalverloop vaarzen en koeien</vt:lpstr>
      <vt:lpstr>Dia 28</vt:lpstr>
      <vt:lpstr>Toepassing in de praktijk</vt:lpstr>
      <vt:lpstr>Toepassing in de praktijk</vt:lpstr>
      <vt:lpstr>Toepassing in de praktijk</vt:lpstr>
      <vt:lpstr>Dia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Systeembeheer</dc:creator>
  <cp:lastModifiedBy>aoc</cp:lastModifiedBy>
  <cp:revision>82</cp:revision>
  <cp:lastPrinted>2003-02-05T13:41:28Z</cp:lastPrinted>
  <dcterms:created xsi:type="dcterms:W3CDTF">1995-06-17T23:31:02Z</dcterms:created>
  <dcterms:modified xsi:type="dcterms:W3CDTF">2011-03-28T05:25:20Z</dcterms:modified>
</cp:coreProperties>
</file>