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7" r:id="rId4"/>
  </p:sldMasterIdLst>
  <p:notesMasterIdLst>
    <p:notesMasterId r:id="rId52"/>
  </p:notesMasterIdLst>
  <p:handoutMasterIdLst>
    <p:handoutMasterId r:id="rId53"/>
  </p:handoutMasterIdLst>
  <p:sldIdLst>
    <p:sldId id="256" r:id="rId5"/>
    <p:sldId id="283" r:id="rId6"/>
    <p:sldId id="270" r:id="rId7"/>
    <p:sldId id="271" r:id="rId8"/>
    <p:sldId id="284" r:id="rId9"/>
    <p:sldId id="258" r:id="rId10"/>
    <p:sldId id="259" r:id="rId11"/>
    <p:sldId id="260" r:id="rId12"/>
    <p:sldId id="311" r:id="rId13"/>
    <p:sldId id="261" r:id="rId14"/>
    <p:sldId id="289" r:id="rId15"/>
    <p:sldId id="262" r:id="rId16"/>
    <p:sldId id="291" r:id="rId17"/>
    <p:sldId id="290" r:id="rId18"/>
    <p:sldId id="322" r:id="rId19"/>
    <p:sldId id="263" r:id="rId20"/>
    <p:sldId id="306" r:id="rId21"/>
    <p:sldId id="323" r:id="rId22"/>
    <p:sldId id="324" r:id="rId23"/>
    <p:sldId id="333" r:id="rId24"/>
    <p:sldId id="292" r:id="rId25"/>
    <p:sldId id="310" r:id="rId26"/>
    <p:sldId id="309" r:id="rId27"/>
    <p:sldId id="293" r:id="rId28"/>
    <p:sldId id="294" r:id="rId29"/>
    <p:sldId id="295" r:id="rId30"/>
    <p:sldId id="296" r:id="rId31"/>
    <p:sldId id="297" r:id="rId32"/>
    <p:sldId id="298" r:id="rId33"/>
    <p:sldId id="266" r:id="rId34"/>
    <p:sldId id="275" r:id="rId35"/>
    <p:sldId id="300" r:id="rId36"/>
    <p:sldId id="301" r:id="rId37"/>
    <p:sldId id="312" r:id="rId38"/>
    <p:sldId id="325" r:id="rId39"/>
    <p:sldId id="326" r:id="rId40"/>
    <p:sldId id="327" r:id="rId41"/>
    <p:sldId id="328" r:id="rId42"/>
    <p:sldId id="331" r:id="rId43"/>
    <p:sldId id="332" r:id="rId44"/>
    <p:sldId id="329" r:id="rId45"/>
    <p:sldId id="330" r:id="rId46"/>
    <p:sldId id="313" r:id="rId47"/>
    <p:sldId id="314" r:id="rId48"/>
    <p:sldId id="304" r:id="rId49"/>
    <p:sldId id="278" r:id="rId50"/>
    <p:sldId id="305" r:id="rId51"/>
  </p:sldIdLst>
  <p:sldSz cx="9144000" cy="6858000" type="screen4x3"/>
  <p:notesSz cx="666273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C2CDB-D401-4FFC-9695-5E8351799B02}" type="datetimeFigureOut">
              <a:rPr lang="nl-NL" smtClean="0"/>
              <a:t>25-9-2013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05F71-1AD1-4B58-9A6E-19F9BC5E35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4224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88205-B387-4153-972E-D7A7580A546B}" type="datetimeFigureOut">
              <a:rPr lang="nl-NL" smtClean="0"/>
              <a:t>25-9-2013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A4BC6-3A71-4BEE-AF15-F2F2027A03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527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NL" altLang="nl-NL" sz="1200">
                <a:solidFill>
                  <a:prstClr val="black"/>
                </a:solidFill>
              </a:rPr>
              <a:t>Cursus Voeding 2000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1FEBA6C-DDD4-4D0C-B795-E7C46B405CD3}" type="datetime1">
              <a:rPr lang="nl-NL" altLang="nl-NL" sz="1200">
                <a:solidFill>
                  <a:prstClr val="black"/>
                </a:solidFill>
              </a:rPr>
              <a:pPr eaLnBrk="1" hangingPunct="1"/>
              <a:t>25-9-2013</a:t>
            </a:fld>
            <a:endParaRPr lang="nl-NL" altLang="nl-NL" sz="1200">
              <a:solidFill>
                <a:prstClr val="black"/>
              </a:solidFill>
            </a:endParaRPr>
          </a:p>
        </p:txBody>
      </p:sp>
      <p:sp>
        <p:nvSpPr>
          <p:cNvPr id="553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NL" altLang="nl-NL" sz="1200">
                <a:solidFill>
                  <a:prstClr val="black"/>
                </a:solidFill>
              </a:rPr>
              <a:t>Eiwitvertering bijeenkomst 2</a:t>
            </a:r>
          </a:p>
        </p:txBody>
      </p:sp>
      <p:sp>
        <p:nvSpPr>
          <p:cNvPr id="553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D72F457-413A-43E3-BB02-D8EFAB7A0AB7}" type="slidenum">
              <a:rPr lang="nl-NL" altLang="nl-NL" sz="1200">
                <a:solidFill>
                  <a:prstClr val="black"/>
                </a:solidFill>
              </a:rPr>
              <a:pPr eaLnBrk="1" hangingPunct="1"/>
              <a:t>38</a:t>
            </a:fld>
            <a:endParaRPr lang="nl-NL" altLang="nl-NL" sz="1200">
              <a:solidFill>
                <a:prstClr val="black"/>
              </a:solidFill>
            </a:endParaRPr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nl-NL" smtClean="0"/>
              <a:t>Passage snelheid krachtvoer;  gemiddeld 6% per uur</a:t>
            </a:r>
          </a:p>
          <a:p>
            <a:pPr eaLnBrk="1" hangingPunct="1"/>
            <a:r>
              <a:rPr lang="nl-NL" altLang="nl-NL" smtClean="0"/>
              <a:t>Ruwvoer 4,5 %</a:t>
            </a:r>
          </a:p>
          <a:p>
            <a:pPr eaLnBrk="1" hangingPunct="1"/>
            <a:endParaRPr lang="nl-NL" altLang="nl-NL" smtClean="0"/>
          </a:p>
          <a:p>
            <a:pPr eaLnBrk="1" hangingPunct="1"/>
            <a:r>
              <a:rPr lang="nl-NL" altLang="nl-NL" smtClean="0"/>
              <a:t>Onbestendig eiwit bron van stikstof voor de pensflora</a:t>
            </a:r>
          </a:p>
          <a:p>
            <a:pPr eaLnBrk="1" hangingPunct="1"/>
            <a:r>
              <a:rPr lang="nl-NL" altLang="nl-NL" smtClean="0"/>
              <a:t>Tekort beïnvloed de flora en de verwerkingscapaciteit van de pens</a:t>
            </a:r>
          </a:p>
          <a:p>
            <a:pPr eaLnBrk="1" hangingPunct="1"/>
            <a:r>
              <a:rPr lang="nl-NL" altLang="nl-NL" smtClean="0"/>
              <a:t>Bij hoogproductieve groep essentieel.</a:t>
            </a:r>
          </a:p>
          <a:p>
            <a:pPr eaLnBrk="1" hangingPunct="1"/>
            <a:endParaRPr lang="nl-NL" alt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NL" altLang="nl-NL" sz="1200">
                <a:solidFill>
                  <a:prstClr val="black"/>
                </a:solidFill>
              </a:rPr>
              <a:t>Cursus Voeding 2000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252C278-F7E5-4F6E-BB24-DA7E593954FE}" type="datetime1">
              <a:rPr lang="nl-NL" altLang="nl-NL" sz="1200">
                <a:solidFill>
                  <a:prstClr val="black"/>
                </a:solidFill>
              </a:rPr>
              <a:pPr eaLnBrk="1" hangingPunct="1"/>
              <a:t>25-9-2013</a:t>
            </a:fld>
            <a:endParaRPr lang="nl-NL" altLang="nl-NL" sz="1200">
              <a:solidFill>
                <a:prstClr val="black"/>
              </a:solidFill>
            </a:endParaRPr>
          </a:p>
        </p:txBody>
      </p:sp>
      <p:sp>
        <p:nvSpPr>
          <p:cNvPr id="563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NL" altLang="nl-NL" sz="1200">
                <a:solidFill>
                  <a:prstClr val="black"/>
                </a:solidFill>
              </a:rPr>
              <a:t>Eiwitvertering bijeenkomst 2</a:t>
            </a:r>
          </a:p>
        </p:txBody>
      </p:sp>
      <p:sp>
        <p:nvSpPr>
          <p:cNvPr id="563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D83AEB7-A3A3-489C-B110-B438F1F663B7}" type="slidenum">
              <a:rPr lang="nl-NL" altLang="nl-NL" sz="1200">
                <a:solidFill>
                  <a:prstClr val="black"/>
                </a:solidFill>
              </a:rPr>
              <a:pPr eaLnBrk="1" hangingPunct="1"/>
              <a:t>41</a:t>
            </a:fld>
            <a:endParaRPr lang="nl-NL" altLang="nl-NL" sz="1200">
              <a:solidFill>
                <a:prstClr val="black"/>
              </a:solidFill>
            </a:endParaRPr>
          </a:p>
        </p:txBody>
      </p:sp>
      <p:sp>
        <p:nvSpPr>
          <p:cNvPr id="563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nl-NL" smtClean="0"/>
              <a:t>MREN  wordt beïnvloed door de N bemesting op gras</a:t>
            </a:r>
          </a:p>
          <a:p>
            <a:pPr eaLnBrk="1" hangingPunct="1"/>
            <a:r>
              <a:rPr lang="nl-NL" altLang="nl-NL" smtClean="0"/>
              <a:t>Hogere N gift beïnvloed de onbestendige eiwit deel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NL" altLang="nl-NL" sz="1200">
                <a:solidFill>
                  <a:prstClr val="black"/>
                </a:solidFill>
              </a:rPr>
              <a:t>Cursus Voeding 2000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9AF96A9-E3FC-4857-A57B-A9637F631409}" type="datetime1">
              <a:rPr lang="nl-NL" altLang="nl-NL" sz="1200">
                <a:solidFill>
                  <a:prstClr val="black"/>
                </a:solidFill>
              </a:rPr>
              <a:pPr eaLnBrk="1" hangingPunct="1"/>
              <a:t>25-9-2013</a:t>
            </a:fld>
            <a:endParaRPr lang="nl-NL" altLang="nl-NL" sz="1200">
              <a:solidFill>
                <a:prstClr val="black"/>
              </a:solidFill>
            </a:endParaRPr>
          </a:p>
        </p:txBody>
      </p:sp>
      <p:sp>
        <p:nvSpPr>
          <p:cNvPr id="573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NL" altLang="nl-NL" sz="1200">
                <a:solidFill>
                  <a:prstClr val="black"/>
                </a:solidFill>
              </a:rPr>
              <a:t>Eiwitvertering bijeenkomst 2</a:t>
            </a:r>
          </a:p>
        </p:txBody>
      </p:sp>
      <p:sp>
        <p:nvSpPr>
          <p:cNvPr id="573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B1A90F0-DB5A-415B-9E37-E74D00CE3174}" type="slidenum">
              <a:rPr lang="nl-NL" altLang="nl-NL" sz="1200">
                <a:solidFill>
                  <a:prstClr val="black"/>
                </a:solidFill>
              </a:rPr>
              <a:pPr eaLnBrk="1" hangingPunct="1"/>
              <a:t>42</a:t>
            </a:fld>
            <a:endParaRPr lang="nl-NL" altLang="nl-NL" sz="1200">
              <a:solidFill>
                <a:prstClr val="black"/>
              </a:solidFill>
            </a:endParaRPr>
          </a:p>
        </p:txBody>
      </p:sp>
      <p:sp>
        <p:nvSpPr>
          <p:cNvPr id="573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nl-NL" smtClean="0"/>
              <a:t>Eiwitarme producten met veel FOS krijgen relatieve hoge DVE en sterk negatieve OEB  (bietenpulp  712 FOS, 104 dve –66 OEB)</a:t>
            </a:r>
          </a:p>
          <a:p>
            <a:pPr eaLnBrk="1" hangingPunct="1"/>
            <a:r>
              <a:rPr lang="nl-NL" altLang="nl-NL" smtClean="0"/>
              <a:t>Eiwitrijke producten met weinig FOS krijgen een relatief lage DVE en een sterke positieve OEB (nat ingekuild gras 521 FOS 59 dve 79 OEB)</a:t>
            </a:r>
          </a:p>
          <a:p>
            <a:pPr eaLnBrk="1" hangingPunct="1"/>
            <a:endParaRPr lang="nl-NL" alt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8FA711-7B41-416B-9883-359D07A938F5}" type="datetimeFigureOut">
              <a:rPr lang="nl-NL" smtClean="0"/>
              <a:t>25-9-2013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25-9-2013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25-9-2013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8FA711-7B41-416B-9883-359D07A938F5}" type="datetimeFigureOut">
              <a:rPr lang="nl-NL" smtClean="0"/>
              <a:pPr/>
              <a:t>25-9-2013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0C606B-6827-485E-B705-932CCC2A1B5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0080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>
                <a:solidFill>
                  <a:prstClr val="black"/>
                </a:solidFill>
              </a:rPr>
              <a:pPr/>
              <a:t>25-9-2013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31158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>
                <a:solidFill>
                  <a:prstClr val="white"/>
                </a:solidFill>
              </a:rPr>
              <a:pPr/>
              <a:t>25-9-2013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89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>
                <a:solidFill>
                  <a:prstClr val="white"/>
                </a:solidFill>
              </a:rPr>
              <a:pPr/>
              <a:t>25-9-2013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70111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>
                <a:solidFill>
                  <a:prstClr val="black"/>
                </a:solidFill>
              </a:rPr>
              <a:pPr/>
              <a:t>25-9-2013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5920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>
                <a:solidFill>
                  <a:prstClr val="white"/>
                </a:solidFill>
              </a:rPr>
              <a:pPr/>
              <a:t>25-9-2013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725253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>
                <a:solidFill>
                  <a:prstClr val="black"/>
                </a:solidFill>
              </a:rPr>
              <a:pPr/>
              <a:t>25-9-2013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857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8FA711-7B41-416B-9883-359D07A938F5}" type="datetimeFigureOut">
              <a:rPr lang="nl-NL" smtClean="0">
                <a:solidFill>
                  <a:prstClr val="black"/>
                </a:solidFill>
              </a:rPr>
              <a:pPr/>
              <a:t>25-9-2013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097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25-9-2013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8FA711-7B41-416B-9883-359D07A938F5}" type="datetimeFigureOut">
              <a:rPr lang="nl-NL" smtClean="0">
                <a:solidFill>
                  <a:prstClr val="white"/>
                </a:solidFill>
              </a:rPr>
              <a:pPr/>
              <a:t>25-9-2013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0C606B-6827-485E-B705-932CCC2A1B55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1095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>
                <a:solidFill>
                  <a:prstClr val="black"/>
                </a:solidFill>
              </a:rPr>
              <a:pPr/>
              <a:t>25-9-2013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077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>
                <a:solidFill>
                  <a:prstClr val="black"/>
                </a:solidFill>
              </a:rPr>
              <a:pPr/>
              <a:t>25-9-2013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7938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-9525" y="-20638"/>
            <a:ext cx="9153525" cy="6878638"/>
            <a:chOff x="-6" y="-13"/>
            <a:chExt cx="5766" cy="433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invGray">
            <a:xfrm>
              <a:off x="5549" y="0"/>
              <a:ext cx="211" cy="43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sz="36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" name="Freeform 3"/>
            <p:cNvSpPr>
              <a:spLocks/>
            </p:cNvSpPr>
            <p:nvPr/>
          </p:nvSpPr>
          <p:spPr bwMode="white">
            <a:xfrm>
              <a:off x="-6" y="2828"/>
              <a:ext cx="3625" cy="1492"/>
            </a:xfrm>
            <a:custGeom>
              <a:avLst/>
              <a:gdLst>
                <a:gd name="T0" fmla="*/ 0 w 3625"/>
                <a:gd name="T1" fmla="*/ 1491 h 1492"/>
                <a:gd name="T2" fmla="*/ 0 w 3625"/>
                <a:gd name="T3" fmla="*/ 0 h 1492"/>
                <a:gd name="T4" fmla="*/ 171 w 3625"/>
                <a:gd name="T5" fmla="*/ 3 h 1492"/>
                <a:gd name="T6" fmla="*/ 355 w 3625"/>
                <a:gd name="T7" fmla="*/ 9 h 1492"/>
                <a:gd name="T8" fmla="*/ 499 w 3625"/>
                <a:gd name="T9" fmla="*/ 21 h 1492"/>
                <a:gd name="T10" fmla="*/ 650 w 3625"/>
                <a:gd name="T11" fmla="*/ 36 h 1492"/>
                <a:gd name="T12" fmla="*/ 809 w 3625"/>
                <a:gd name="T13" fmla="*/ 54 h 1492"/>
                <a:gd name="T14" fmla="*/ 957 w 3625"/>
                <a:gd name="T15" fmla="*/ 78 h 1492"/>
                <a:gd name="T16" fmla="*/ 1119 w 3625"/>
                <a:gd name="T17" fmla="*/ 105 h 1492"/>
                <a:gd name="T18" fmla="*/ 1261 w 3625"/>
                <a:gd name="T19" fmla="*/ 133 h 1492"/>
                <a:gd name="T20" fmla="*/ 1441 w 3625"/>
                <a:gd name="T21" fmla="*/ 175 h 1492"/>
                <a:gd name="T22" fmla="*/ 1598 w 3625"/>
                <a:gd name="T23" fmla="*/ 217 h 1492"/>
                <a:gd name="T24" fmla="*/ 1763 w 3625"/>
                <a:gd name="T25" fmla="*/ 269 h 1492"/>
                <a:gd name="T26" fmla="*/ 1887 w 3625"/>
                <a:gd name="T27" fmla="*/ 308 h 1492"/>
                <a:gd name="T28" fmla="*/ 2085 w 3625"/>
                <a:gd name="T29" fmla="*/ 384 h 1492"/>
                <a:gd name="T30" fmla="*/ 2230 w 3625"/>
                <a:gd name="T31" fmla="*/ 444 h 1492"/>
                <a:gd name="T32" fmla="*/ 2456 w 3625"/>
                <a:gd name="T33" fmla="*/ 547 h 1492"/>
                <a:gd name="T34" fmla="*/ 2666 w 3625"/>
                <a:gd name="T35" fmla="*/ 662 h 1492"/>
                <a:gd name="T36" fmla="*/ 2859 w 3625"/>
                <a:gd name="T37" fmla="*/ 786 h 1492"/>
                <a:gd name="T38" fmla="*/ 3046 w 3625"/>
                <a:gd name="T39" fmla="*/ 920 h 1492"/>
                <a:gd name="T40" fmla="*/ 3193 w 3625"/>
                <a:gd name="T41" fmla="*/ 1038 h 1492"/>
                <a:gd name="T42" fmla="*/ 3332 w 3625"/>
                <a:gd name="T43" fmla="*/ 1168 h 1492"/>
                <a:gd name="T44" fmla="*/ 3440 w 3625"/>
                <a:gd name="T45" fmla="*/ 1280 h 1492"/>
                <a:gd name="T46" fmla="*/ 3524 w 3625"/>
                <a:gd name="T47" fmla="*/ 1380 h 1492"/>
                <a:gd name="T48" fmla="*/ 3624 w 3625"/>
                <a:gd name="T49" fmla="*/ 1491 h 1492"/>
                <a:gd name="T50" fmla="*/ 3608 w 3625"/>
                <a:gd name="T51" fmla="*/ 1491 h 1492"/>
                <a:gd name="T52" fmla="*/ 0 w 3625"/>
                <a:gd name="T53" fmla="*/ 1491 h 149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625" h="1492">
                  <a:moveTo>
                    <a:pt x="0" y="1491"/>
                  </a:moveTo>
                  <a:lnTo>
                    <a:pt x="0" y="0"/>
                  </a:lnTo>
                  <a:lnTo>
                    <a:pt x="171" y="3"/>
                  </a:lnTo>
                  <a:lnTo>
                    <a:pt x="355" y="9"/>
                  </a:lnTo>
                  <a:lnTo>
                    <a:pt x="499" y="21"/>
                  </a:lnTo>
                  <a:lnTo>
                    <a:pt x="650" y="36"/>
                  </a:lnTo>
                  <a:lnTo>
                    <a:pt x="809" y="54"/>
                  </a:lnTo>
                  <a:lnTo>
                    <a:pt x="957" y="78"/>
                  </a:lnTo>
                  <a:lnTo>
                    <a:pt x="1119" y="105"/>
                  </a:lnTo>
                  <a:lnTo>
                    <a:pt x="1261" y="133"/>
                  </a:lnTo>
                  <a:lnTo>
                    <a:pt x="1441" y="175"/>
                  </a:lnTo>
                  <a:lnTo>
                    <a:pt x="1598" y="217"/>
                  </a:lnTo>
                  <a:lnTo>
                    <a:pt x="1763" y="269"/>
                  </a:lnTo>
                  <a:lnTo>
                    <a:pt x="1887" y="308"/>
                  </a:lnTo>
                  <a:lnTo>
                    <a:pt x="2085" y="384"/>
                  </a:lnTo>
                  <a:lnTo>
                    <a:pt x="2230" y="444"/>
                  </a:lnTo>
                  <a:lnTo>
                    <a:pt x="2456" y="547"/>
                  </a:lnTo>
                  <a:lnTo>
                    <a:pt x="2666" y="662"/>
                  </a:lnTo>
                  <a:lnTo>
                    <a:pt x="2859" y="786"/>
                  </a:lnTo>
                  <a:lnTo>
                    <a:pt x="3046" y="920"/>
                  </a:lnTo>
                  <a:lnTo>
                    <a:pt x="3193" y="1038"/>
                  </a:lnTo>
                  <a:lnTo>
                    <a:pt x="3332" y="1168"/>
                  </a:lnTo>
                  <a:lnTo>
                    <a:pt x="3440" y="1280"/>
                  </a:lnTo>
                  <a:lnTo>
                    <a:pt x="3524" y="1380"/>
                  </a:lnTo>
                  <a:lnTo>
                    <a:pt x="3624" y="1491"/>
                  </a:lnTo>
                  <a:lnTo>
                    <a:pt x="3608" y="1491"/>
                  </a:lnTo>
                  <a:lnTo>
                    <a:pt x="0" y="1491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" name="Freeform 4"/>
            <p:cNvSpPr>
              <a:spLocks/>
            </p:cNvSpPr>
            <p:nvPr/>
          </p:nvSpPr>
          <p:spPr bwMode="white">
            <a:xfrm>
              <a:off x="0" y="2405"/>
              <a:ext cx="5143" cy="1902"/>
            </a:xfrm>
            <a:custGeom>
              <a:avLst/>
              <a:gdLst>
                <a:gd name="T0" fmla="*/ 2718 w 5143"/>
                <a:gd name="T1" fmla="*/ 405 h 1902"/>
                <a:gd name="T2" fmla="*/ 2466 w 5143"/>
                <a:gd name="T3" fmla="*/ 333 h 1902"/>
                <a:gd name="T4" fmla="*/ 2202 w 5143"/>
                <a:gd name="T5" fmla="*/ 261 h 1902"/>
                <a:gd name="T6" fmla="*/ 1929 w 5143"/>
                <a:gd name="T7" fmla="*/ 198 h 1902"/>
                <a:gd name="T8" fmla="*/ 1695 w 5143"/>
                <a:gd name="T9" fmla="*/ 153 h 1902"/>
                <a:gd name="T10" fmla="*/ 1434 w 5143"/>
                <a:gd name="T11" fmla="*/ 111 h 1902"/>
                <a:gd name="T12" fmla="*/ 1188 w 5143"/>
                <a:gd name="T13" fmla="*/ 75 h 1902"/>
                <a:gd name="T14" fmla="*/ 957 w 5143"/>
                <a:gd name="T15" fmla="*/ 48 h 1902"/>
                <a:gd name="T16" fmla="*/ 747 w 5143"/>
                <a:gd name="T17" fmla="*/ 30 h 1902"/>
                <a:gd name="T18" fmla="*/ 501 w 5143"/>
                <a:gd name="T19" fmla="*/ 15 h 1902"/>
                <a:gd name="T20" fmla="*/ 246 w 5143"/>
                <a:gd name="T21" fmla="*/ 3 h 1902"/>
                <a:gd name="T22" fmla="*/ 0 w 5143"/>
                <a:gd name="T23" fmla="*/ 0 h 1902"/>
                <a:gd name="T24" fmla="*/ 0 w 5143"/>
                <a:gd name="T25" fmla="*/ 275 h 1902"/>
                <a:gd name="T26" fmla="*/ 0 w 5143"/>
                <a:gd name="T27" fmla="*/ 345 h 1902"/>
                <a:gd name="T28" fmla="*/ 0 w 5143"/>
                <a:gd name="T29" fmla="*/ 275 h 1902"/>
                <a:gd name="T30" fmla="*/ 0 w 5143"/>
                <a:gd name="T31" fmla="*/ 342 h 1902"/>
                <a:gd name="T32" fmla="*/ 339 w 5143"/>
                <a:gd name="T33" fmla="*/ 351 h 1902"/>
                <a:gd name="T34" fmla="*/ 606 w 5143"/>
                <a:gd name="T35" fmla="*/ 372 h 1902"/>
                <a:gd name="T36" fmla="*/ 852 w 5143"/>
                <a:gd name="T37" fmla="*/ 399 h 1902"/>
                <a:gd name="T38" fmla="*/ 1068 w 5143"/>
                <a:gd name="T39" fmla="*/ 435 h 1902"/>
                <a:gd name="T40" fmla="*/ 1275 w 5143"/>
                <a:gd name="T41" fmla="*/ 474 h 1902"/>
                <a:gd name="T42" fmla="*/ 1545 w 5143"/>
                <a:gd name="T43" fmla="*/ 540 h 1902"/>
                <a:gd name="T44" fmla="*/ 1761 w 5143"/>
                <a:gd name="T45" fmla="*/ 603 h 1902"/>
                <a:gd name="T46" fmla="*/ 1971 w 5143"/>
                <a:gd name="T47" fmla="*/ 678 h 1902"/>
                <a:gd name="T48" fmla="*/ 2166 w 5143"/>
                <a:gd name="T49" fmla="*/ 747 h 1902"/>
                <a:gd name="T50" fmla="*/ 2397 w 5143"/>
                <a:gd name="T51" fmla="*/ 852 h 1902"/>
                <a:gd name="T52" fmla="*/ 2613 w 5143"/>
                <a:gd name="T53" fmla="*/ 960 h 1902"/>
                <a:gd name="T54" fmla="*/ 2832 w 5143"/>
                <a:gd name="T55" fmla="*/ 1095 h 1902"/>
                <a:gd name="T56" fmla="*/ 3012 w 5143"/>
                <a:gd name="T57" fmla="*/ 1212 h 1902"/>
                <a:gd name="T58" fmla="*/ 3186 w 5143"/>
                <a:gd name="T59" fmla="*/ 1347 h 1902"/>
                <a:gd name="T60" fmla="*/ 3351 w 5143"/>
                <a:gd name="T61" fmla="*/ 1497 h 1902"/>
                <a:gd name="T62" fmla="*/ 3480 w 5143"/>
                <a:gd name="T63" fmla="*/ 1629 h 1902"/>
                <a:gd name="T64" fmla="*/ 3612 w 5143"/>
                <a:gd name="T65" fmla="*/ 1785 h 1902"/>
                <a:gd name="T66" fmla="*/ 3699 w 5143"/>
                <a:gd name="T67" fmla="*/ 1901 h 1902"/>
                <a:gd name="T68" fmla="*/ 5142 w 5143"/>
                <a:gd name="T69" fmla="*/ 1901 h 1902"/>
                <a:gd name="T70" fmla="*/ 5076 w 5143"/>
                <a:gd name="T71" fmla="*/ 1827 h 1902"/>
                <a:gd name="T72" fmla="*/ 4968 w 5143"/>
                <a:gd name="T73" fmla="*/ 1707 h 1902"/>
                <a:gd name="T74" fmla="*/ 4797 w 5143"/>
                <a:gd name="T75" fmla="*/ 1539 h 1902"/>
                <a:gd name="T76" fmla="*/ 4617 w 5143"/>
                <a:gd name="T77" fmla="*/ 1383 h 1902"/>
                <a:gd name="T78" fmla="*/ 4410 w 5143"/>
                <a:gd name="T79" fmla="*/ 1221 h 1902"/>
                <a:gd name="T80" fmla="*/ 4185 w 5143"/>
                <a:gd name="T81" fmla="*/ 1071 h 1902"/>
                <a:gd name="T82" fmla="*/ 3960 w 5143"/>
                <a:gd name="T83" fmla="*/ 939 h 1902"/>
                <a:gd name="T84" fmla="*/ 3708 w 5143"/>
                <a:gd name="T85" fmla="*/ 801 h 1902"/>
                <a:gd name="T86" fmla="*/ 3492 w 5143"/>
                <a:gd name="T87" fmla="*/ 702 h 1902"/>
                <a:gd name="T88" fmla="*/ 3231 w 5143"/>
                <a:gd name="T89" fmla="*/ 588 h 1902"/>
                <a:gd name="T90" fmla="*/ 2964 w 5143"/>
                <a:gd name="T91" fmla="*/ 489 h 1902"/>
                <a:gd name="T92" fmla="*/ 2718 w 5143"/>
                <a:gd name="T93" fmla="*/ 405 h 190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143" h="1902">
                  <a:moveTo>
                    <a:pt x="2718" y="405"/>
                  </a:moveTo>
                  <a:lnTo>
                    <a:pt x="2466" y="333"/>
                  </a:lnTo>
                  <a:lnTo>
                    <a:pt x="2202" y="261"/>
                  </a:lnTo>
                  <a:lnTo>
                    <a:pt x="1929" y="198"/>
                  </a:lnTo>
                  <a:lnTo>
                    <a:pt x="1695" y="153"/>
                  </a:lnTo>
                  <a:lnTo>
                    <a:pt x="1434" y="111"/>
                  </a:lnTo>
                  <a:lnTo>
                    <a:pt x="1188" y="75"/>
                  </a:lnTo>
                  <a:lnTo>
                    <a:pt x="957" y="48"/>
                  </a:lnTo>
                  <a:lnTo>
                    <a:pt x="747" y="30"/>
                  </a:lnTo>
                  <a:lnTo>
                    <a:pt x="501" y="15"/>
                  </a:lnTo>
                  <a:lnTo>
                    <a:pt x="246" y="3"/>
                  </a:lnTo>
                  <a:lnTo>
                    <a:pt x="0" y="0"/>
                  </a:lnTo>
                  <a:lnTo>
                    <a:pt x="0" y="275"/>
                  </a:lnTo>
                  <a:lnTo>
                    <a:pt x="0" y="345"/>
                  </a:lnTo>
                  <a:lnTo>
                    <a:pt x="0" y="275"/>
                  </a:lnTo>
                  <a:lnTo>
                    <a:pt x="0" y="342"/>
                  </a:lnTo>
                  <a:lnTo>
                    <a:pt x="339" y="351"/>
                  </a:lnTo>
                  <a:lnTo>
                    <a:pt x="606" y="372"/>
                  </a:lnTo>
                  <a:lnTo>
                    <a:pt x="852" y="399"/>
                  </a:lnTo>
                  <a:lnTo>
                    <a:pt x="1068" y="435"/>
                  </a:lnTo>
                  <a:lnTo>
                    <a:pt x="1275" y="474"/>
                  </a:lnTo>
                  <a:lnTo>
                    <a:pt x="1545" y="540"/>
                  </a:lnTo>
                  <a:lnTo>
                    <a:pt x="1761" y="603"/>
                  </a:lnTo>
                  <a:lnTo>
                    <a:pt x="1971" y="678"/>
                  </a:lnTo>
                  <a:lnTo>
                    <a:pt x="2166" y="747"/>
                  </a:lnTo>
                  <a:lnTo>
                    <a:pt x="2397" y="852"/>
                  </a:lnTo>
                  <a:lnTo>
                    <a:pt x="2613" y="960"/>
                  </a:lnTo>
                  <a:lnTo>
                    <a:pt x="2832" y="1095"/>
                  </a:lnTo>
                  <a:lnTo>
                    <a:pt x="3012" y="1212"/>
                  </a:lnTo>
                  <a:lnTo>
                    <a:pt x="3186" y="1347"/>
                  </a:lnTo>
                  <a:lnTo>
                    <a:pt x="3351" y="1497"/>
                  </a:lnTo>
                  <a:lnTo>
                    <a:pt x="3480" y="1629"/>
                  </a:lnTo>
                  <a:lnTo>
                    <a:pt x="3612" y="1785"/>
                  </a:lnTo>
                  <a:lnTo>
                    <a:pt x="3699" y="1901"/>
                  </a:lnTo>
                  <a:lnTo>
                    <a:pt x="5142" y="1901"/>
                  </a:lnTo>
                  <a:lnTo>
                    <a:pt x="5076" y="1827"/>
                  </a:lnTo>
                  <a:lnTo>
                    <a:pt x="4968" y="1707"/>
                  </a:lnTo>
                  <a:lnTo>
                    <a:pt x="4797" y="1539"/>
                  </a:lnTo>
                  <a:lnTo>
                    <a:pt x="4617" y="1383"/>
                  </a:lnTo>
                  <a:lnTo>
                    <a:pt x="4410" y="1221"/>
                  </a:lnTo>
                  <a:lnTo>
                    <a:pt x="4185" y="1071"/>
                  </a:lnTo>
                  <a:lnTo>
                    <a:pt x="3960" y="939"/>
                  </a:lnTo>
                  <a:lnTo>
                    <a:pt x="3708" y="801"/>
                  </a:lnTo>
                  <a:lnTo>
                    <a:pt x="3492" y="702"/>
                  </a:lnTo>
                  <a:lnTo>
                    <a:pt x="3231" y="588"/>
                  </a:lnTo>
                  <a:lnTo>
                    <a:pt x="2964" y="489"/>
                  </a:lnTo>
                  <a:lnTo>
                    <a:pt x="2718" y="405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white">
            <a:xfrm>
              <a:off x="0" y="1982"/>
              <a:ext cx="5760" cy="2325"/>
            </a:xfrm>
            <a:custGeom>
              <a:avLst/>
              <a:gdLst>
                <a:gd name="T0" fmla="*/ 0 w 5760"/>
                <a:gd name="T1" fmla="*/ 0 h 2325"/>
                <a:gd name="T2" fmla="*/ 0 w 5760"/>
                <a:gd name="T3" fmla="*/ 339 h 2325"/>
                <a:gd name="T4" fmla="*/ 558 w 5760"/>
                <a:gd name="T5" fmla="*/ 357 h 2325"/>
                <a:gd name="T6" fmla="*/ 807 w 5760"/>
                <a:gd name="T7" fmla="*/ 375 h 2325"/>
                <a:gd name="T8" fmla="*/ 1056 w 5760"/>
                <a:gd name="T9" fmla="*/ 399 h 2325"/>
                <a:gd name="T10" fmla="*/ 1272 w 5760"/>
                <a:gd name="T11" fmla="*/ 426 h 2325"/>
                <a:gd name="T12" fmla="*/ 1539 w 5760"/>
                <a:gd name="T13" fmla="*/ 465 h 2325"/>
                <a:gd name="T14" fmla="*/ 1791 w 5760"/>
                <a:gd name="T15" fmla="*/ 510 h 2325"/>
                <a:gd name="T16" fmla="*/ 2076 w 5760"/>
                <a:gd name="T17" fmla="*/ 570 h 2325"/>
                <a:gd name="T18" fmla="*/ 2334 w 5760"/>
                <a:gd name="T19" fmla="*/ 630 h 2325"/>
                <a:gd name="T20" fmla="*/ 2544 w 5760"/>
                <a:gd name="T21" fmla="*/ 687 h 2325"/>
                <a:gd name="T22" fmla="*/ 2775 w 5760"/>
                <a:gd name="T23" fmla="*/ 759 h 2325"/>
                <a:gd name="T24" fmla="*/ 3003 w 5760"/>
                <a:gd name="T25" fmla="*/ 837 h 2325"/>
                <a:gd name="T26" fmla="*/ 3231 w 5760"/>
                <a:gd name="T27" fmla="*/ 924 h 2325"/>
                <a:gd name="T28" fmla="*/ 3438 w 5760"/>
                <a:gd name="T29" fmla="*/ 1005 h 2325"/>
                <a:gd name="T30" fmla="*/ 3663 w 5760"/>
                <a:gd name="T31" fmla="*/ 1110 h 2325"/>
                <a:gd name="T32" fmla="*/ 3903 w 5760"/>
                <a:gd name="T33" fmla="*/ 1233 h 2325"/>
                <a:gd name="T34" fmla="*/ 4149 w 5760"/>
                <a:gd name="T35" fmla="*/ 1374 h 2325"/>
                <a:gd name="T36" fmla="*/ 4353 w 5760"/>
                <a:gd name="T37" fmla="*/ 1506 h 2325"/>
                <a:gd name="T38" fmla="*/ 4491 w 5760"/>
                <a:gd name="T39" fmla="*/ 1602 h 2325"/>
                <a:gd name="T40" fmla="*/ 4668 w 5760"/>
                <a:gd name="T41" fmla="*/ 1740 h 2325"/>
                <a:gd name="T42" fmla="*/ 4824 w 5760"/>
                <a:gd name="T43" fmla="*/ 1875 h 2325"/>
                <a:gd name="T44" fmla="*/ 4968 w 5760"/>
                <a:gd name="T45" fmla="*/ 2016 h 2325"/>
                <a:gd name="T46" fmla="*/ 5100 w 5760"/>
                <a:gd name="T47" fmla="*/ 2154 h 2325"/>
                <a:gd name="T48" fmla="*/ 5238 w 5760"/>
                <a:gd name="T49" fmla="*/ 2324 h 2325"/>
                <a:gd name="T50" fmla="*/ 5759 w 5760"/>
                <a:gd name="T51" fmla="*/ 2324 h 2325"/>
                <a:gd name="T52" fmla="*/ 5759 w 5760"/>
                <a:gd name="T53" fmla="*/ 1245 h 2325"/>
                <a:gd name="T54" fmla="*/ 5580 w 5760"/>
                <a:gd name="T55" fmla="*/ 1119 h 2325"/>
                <a:gd name="T56" fmla="*/ 5400 w 5760"/>
                <a:gd name="T57" fmla="*/ 1020 h 2325"/>
                <a:gd name="T58" fmla="*/ 5205 w 5760"/>
                <a:gd name="T59" fmla="*/ 918 h 2325"/>
                <a:gd name="T60" fmla="*/ 5031 w 5760"/>
                <a:gd name="T61" fmla="*/ 837 h 2325"/>
                <a:gd name="T62" fmla="*/ 4866 w 5760"/>
                <a:gd name="T63" fmla="*/ 771 h 2325"/>
                <a:gd name="T64" fmla="*/ 4710 w 5760"/>
                <a:gd name="T65" fmla="*/ 711 h 2325"/>
                <a:gd name="T66" fmla="*/ 4545 w 5760"/>
                <a:gd name="T67" fmla="*/ 651 h 2325"/>
                <a:gd name="T68" fmla="*/ 4386 w 5760"/>
                <a:gd name="T69" fmla="*/ 600 h 2325"/>
                <a:gd name="T70" fmla="*/ 4248 w 5760"/>
                <a:gd name="T71" fmla="*/ 552 h 2325"/>
                <a:gd name="T72" fmla="*/ 3993 w 5760"/>
                <a:gd name="T73" fmla="*/ 483 h 2325"/>
                <a:gd name="T74" fmla="*/ 3777 w 5760"/>
                <a:gd name="T75" fmla="*/ 423 h 2325"/>
                <a:gd name="T76" fmla="*/ 3564 w 5760"/>
                <a:gd name="T77" fmla="*/ 375 h 2325"/>
                <a:gd name="T78" fmla="*/ 3282 w 5760"/>
                <a:gd name="T79" fmla="*/ 312 h 2325"/>
                <a:gd name="T80" fmla="*/ 3003 w 5760"/>
                <a:gd name="T81" fmla="*/ 261 h 2325"/>
                <a:gd name="T82" fmla="*/ 2733 w 5760"/>
                <a:gd name="T83" fmla="*/ 213 h 2325"/>
                <a:gd name="T84" fmla="*/ 2451 w 5760"/>
                <a:gd name="T85" fmla="*/ 171 h 2325"/>
                <a:gd name="T86" fmla="*/ 2211 w 5760"/>
                <a:gd name="T87" fmla="*/ 138 h 2325"/>
                <a:gd name="T88" fmla="*/ 1974 w 5760"/>
                <a:gd name="T89" fmla="*/ 108 h 2325"/>
                <a:gd name="T90" fmla="*/ 1665 w 5760"/>
                <a:gd name="T91" fmla="*/ 81 h 2325"/>
                <a:gd name="T92" fmla="*/ 1437 w 5760"/>
                <a:gd name="T93" fmla="*/ 60 h 2325"/>
                <a:gd name="T94" fmla="*/ 1125 w 5760"/>
                <a:gd name="T95" fmla="*/ 36 h 2325"/>
                <a:gd name="T96" fmla="*/ 828 w 5760"/>
                <a:gd name="T97" fmla="*/ 21 h 2325"/>
                <a:gd name="T98" fmla="*/ 558 w 5760"/>
                <a:gd name="T99" fmla="*/ 12 h 2325"/>
                <a:gd name="T100" fmla="*/ 282 w 5760"/>
                <a:gd name="T101" fmla="*/ 3 h 2325"/>
                <a:gd name="T102" fmla="*/ 0 w 5760"/>
                <a:gd name="T103" fmla="*/ 0 h 23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760" h="2325">
                  <a:moveTo>
                    <a:pt x="0" y="0"/>
                  </a:moveTo>
                  <a:lnTo>
                    <a:pt x="0" y="339"/>
                  </a:lnTo>
                  <a:lnTo>
                    <a:pt x="558" y="357"/>
                  </a:lnTo>
                  <a:lnTo>
                    <a:pt x="807" y="375"/>
                  </a:lnTo>
                  <a:lnTo>
                    <a:pt x="1056" y="399"/>
                  </a:lnTo>
                  <a:lnTo>
                    <a:pt x="1272" y="426"/>
                  </a:lnTo>
                  <a:lnTo>
                    <a:pt x="1539" y="465"/>
                  </a:lnTo>
                  <a:lnTo>
                    <a:pt x="1791" y="510"/>
                  </a:lnTo>
                  <a:lnTo>
                    <a:pt x="2076" y="570"/>
                  </a:lnTo>
                  <a:lnTo>
                    <a:pt x="2334" y="630"/>
                  </a:lnTo>
                  <a:lnTo>
                    <a:pt x="2544" y="687"/>
                  </a:lnTo>
                  <a:lnTo>
                    <a:pt x="2775" y="759"/>
                  </a:lnTo>
                  <a:lnTo>
                    <a:pt x="3003" y="837"/>
                  </a:lnTo>
                  <a:lnTo>
                    <a:pt x="3231" y="924"/>
                  </a:lnTo>
                  <a:lnTo>
                    <a:pt x="3438" y="1005"/>
                  </a:lnTo>
                  <a:lnTo>
                    <a:pt x="3663" y="1110"/>
                  </a:lnTo>
                  <a:lnTo>
                    <a:pt x="3903" y="1233"/>
                  </a:lnTo>
                  <a:lnTo>
                    <a:pt x="4149" y="1374"/>
                  </a:lnTo>
                  <a:lnTo>
                    <a:pt x="4353" y="1506"/>
                  </a:lnTo>
                  <a:lnTo>
                    <a:pt x="4491" y="1602"/>
                  </a:lnTo>
                  <a:lnTo>
                    <a:pt x="4668" y="1740"/>
                  </a:lnTo>
                  <a:lnTo>
                    <a:pt x="4824" y="1875"/>
                  </a:lnTo>
                  <a:lnTo>
                    <a:pt x="4968" y="2016"/>
                  </a:lnTo>
                  <a:lnTo>
                    <a:pt x="5100" y="2154"/>
                  </a:lnTo>
                  <a:lnTo>
                    <a:pt x="5238" y="2324"/>
                  </a:lnTo>
                  <a:lnTo>
                    <a:pt x="5759" y="2324"/>
                  </a:lnTo>
                  <a:lnTo>
                    <a:pt x="5759" y="1245"/>
                  </a:lnTo>
                  <a:lnTo>
                    <a:pt x="5580" y="1119"/>
                  </a:lnTo>
                  <a:lnTo>
                    <a:pt x="5400" y="1020"/>
                  </a:lnTo>
                  <a:lnTo>
                    <a:pt x="5205" y="918"/>
                  </a:lnTo>
                  <a:lnTo>
                    <a:pt x="5031" y="837"/>
                  </a:lnTo>
                  <a:lnTo>
                    <a:pt x="4866" y="771"/>
                  </a:lnTo>
                  <a:lnTo>
                    <a:pt x="4710" y="711"/>
                  </a:lnTo>
                  <a:lnTo>
                    <a:pt x="4545" y="651"/>
                  </a:lnTo>
                  <a:lnTo>
                    <a:pt x="4386" y="600"/>
                  </a:lnTo>
                  <a:lnTo>
                    <a:pt x="4248" y="552"/>
                  </a:lnTo>
                  <a:lnTo>
                    <a:pt x="3993" y="483"/>
                  </a:lnTo>
                  <a:lnTo>
                    <a:pt x="3777" y="423"/>
                  </a:lnTo>
                  <a:lnTo>
                    <a:pt x="3564" y="375"/>
                  </a:lnTo>
                  <a:lnTo>
                    <a:pt x="3282" y="312"/>
                  </a:lnTo>
                  <a:lnTo>
                    <a:pt x="3003" y="261"/>
                  </a:lnTo>
                  <a:lnTo>
                    <a:pt x="2733" y="213"/>
                  </a:lnTo>
                  <a:lnTo>
                    <a:pt x="2451" y="171"/>
                  </a:lnTo>
                  <a:lnTo>
                    <a:pt x="2211" y="138"/>
                  </a:lnTo>
                  <a:lnTo>
                    <a:pt x="1974" y="108"/>
                  </a:lnTo>
                  <a:lnTo>
                    <a:pt x="1665" y="81"/>
                  </a:lnTo>
                  <a:lnTo>
                    <a:pt x="1437" y="60"/>
                  </a:lnTo>
                  <a:lnTo>
                    <a:pt x="1125" y="36"/>
                  </a:lnTo>
                  <a:lnTo>
                    <a:pt x="828" y="21"/>
                  </a:lnTo>
                  <a:lnTo>
                    <a:pt x="558" y="12"/>
                  </a:lnTo>
                  <a:lnTo>
                    <a:pt x="282" y="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white">
            <a:xfrm>
              <a:off x="0" y="1550"/>
              <a:ext cx="5760" cy="1573"/>
            </a:xfrm>
            <a:custGeom>
              <a:avLst/>
              <a:gdLst>
                <a:gd name="T0" fmla="*/ 0 w 5760"/>
                <a:gd name="T1" fmla="*/ 0 h 1573"/>
                <a:gd name="T2" fmla="*/ 0 w 5760"/>
                <a:gd name="T3" fmla="*/ 351 h 1573"/>
                <a:gd name="T4" fmla="*/ 282 w 5760"/>
                <a:gd name="T5" fmla="*/ 357 h 1573"/>
                <a:gd name="T6" fmla="*/ 627 w 5760"/>
                <a:gd name="T7" fmla="*/ 363 h 1573"/>
                <a:gd name="T8" fmla="*/ 960 w 5760"/>
                <a:gd name="T9" fmla="*/ 375 h 1573"/>
                <a:gd name="T10" fmla="*/ 1218 w 5760"/>
                <a:gd name="T11" fmla="*/ 393 h 1573"/>
                <a:gd name="T12" fmla="*/ 1470 w 5760"/>
                <a:gd name="T13" fmla="*/ 411 h 1573"/>
                <a:gd name="T14" fmla="*/ 1746 w 5760"/>
                <a:gd name="T15" fmla="*/ 435 h 1573"/>
                <a:gd name="T16" fmla="*/ 2022 w 5760"/>
                <a:gd name="T17" fmla="*/ 462 h 1573"/>
                <a:gd name="T18" fmla="*/ 2340 w 5760"/>
                <a:gd name="T19" fmla="*/ 504 h 1573"/>
                <a:gd name="T20" fmla="*/ 2664 w 5760"/>
                <a:gd name="T21" fmla="*/ 549 h 1573"/>
                <a:gd name="T22" fmla="*/ 2952 w 5760"/>
                <a:gd name="T23" fmla="*/ 597 h 1573"/>
                <a:gd name="T24" fmla="*/ 3225 w 5760"/>
                <a:gd name="T25" fmla="*/ 648 h 1573"/>
                <a:gd name="T26" fmla="*/ 3513 w 5760"/>
                <a:gd name="T27" fmla="*/ 708 h 1573"/>
                <a:gd name="T28" fmla="*/ 3693 w 5760"/>
                <a:gd name="T29" fmla="*/ 750 h 1573"/>
                <a:gd name="T30" fmla="*/ 3936 w 5760"/>
                <a:gd name="T31" fmla="*/ 810 h 1573"/>
                <a:gd name="T32" fmla="*/ 4095 w 5760"/>
                <a:gd name="T33" fmla="*/ 855 h 1573"/>
                <a:gd name="T34" fmla="*/ 4281 w 5760"/>
                <a:gd name="T35" fmla="*/ 909 h 1573"/>
                <a:gd name="T36" fmla="*/ 4503 w 5760"/>
                <a:gd name="T37" fmla="*/ 981 h 1573"/>
                <a:gd name="T38" fmla="*/ 4704 w 5760"/>
                <a:gd name="T39" fmla="*/ 1053 h 1573"/>
                <a:gd name="T40" fmla="*/ 4911 w 5760"/>
                <a:gd name="T41" fmla="*/ 1131 h 1573"/>
                <a:gd name="T42" fmla="*/ 5073 w 5760"/>
                <a:gd name="T43" fmla="*/ 1197 h 1573"/>
                <a:gd name="T44" fmla="*/ 5256 w 5760"/>
                <a:gd name="T45" fmla="*/ 1281 h 1573"/>
                <a:gd name="T46" fmla="*/ 5475 w 5760"/>
                <a:gd name="T47" fmla="*/ 1401 h 1573"/>
                <a:gd name="T48" fmla="*/ 5628 w 5760"/>
                <a:gd name="T49" fmla="*/ 1482 h 1573"/>
                <a:gd name="T50" fmla="*/ 5759 w 5760"/>
                <a:gd name="T51" fmla="*/ 1572 h 1573"/>
                <a:gd name="T52" fmla="*/ 5759 w 5760"/>
                <a:gd name="T53" fmla="*/ 633 h 1573"/>
                <a:gd name="T54" fmla="*/ 5493 w 5760"/>
                <a:gd name="T55" fmla="*/ 570 h 1573"/>
                <a:gd name="T56" fmla="*/ 5214 w 5760"/>
                <a:gd name="T57" fmla="*/ 501 h 1573"/>
                <a:gd name="T58" fmla="*/ 4950 w 5760"/>
                <a:gd name="T59" fmla="*/ 444 h 1573"/>
                <a:gd name="T60" fmla="*/ 4701 w 5760"/>
                <a:gd name="T61" fmla="*/ 396 h 1573"/>
                <a:gd name="T62" fmla="*/ 4425 w 5760"/>
                <a:gd name="T63" fmla="*/ 348 h 1573"/>
                <a:gd name="T64" fmla="*/ 4110 w 5760"/>
                <a:gd name="T65" fmla="*/ 294 h 1573"/>
                <a:gd name="T66" fmla="*/ 3813 w 5760"/>
                <a:gd name="T67" fmla="*/ 252 h 1573"/>
                <a:gd name="T68" fmla="*/ 3549 w 5760"/>
                <a:gd name="T69" fmla="*/ 213 h 1573"/>
                <a:gd name="T70" fmla="*/ 3261 w 5760"/>
                <a:gd name="T71" fmla="*/ 183 h 1573"/>
                <a:gd name="T72" fmla="*/ 3015 w 5760"/>
                <a:gd name="T73" fmla="*/ 153 h 1573"/>
                <a:gd name="T74" fmla="*/ 2757 w 5760"/>
                <a:gd name="T75" fmla="*/ 129 h 1573"/>
                <a:gd name="T76" fmla="*/ 2520 w 5760"/>
                <a:gd name="T77" fmla="*/ 105 h 1573"/>
                <a:gd name="T78" fmla="*/ 2301 w 5760"/>
                <a:gd name="T79" fmla="*/ 87 h 1573"/>
                <a:gd name="T80" fmla="*/ 2013 w 5760"/>
                <a:gd name="T81" fmla="*/ 66 h 1573"/>
                <a:gd name="T82" fmla="*/ 1731 w 5760"/>
                <a:gd name="T83" fmla="*/ 48 h 1573"/>
                <a:gd name="T84" fmla="*/ 1524 w 5760"/>
                <a:gd name="T85" fmla="*/ 39 h 1573"/>
                <a:gd name="T86" fmla="*/ 1260 w 5760"/>
                <a:gd name="T87" fmla="*/ 27 h 1573"/>
                <a:gd name="T88" fmla="*/ 966 w 5760"/>
                <a:gd name="T89" fmla="*/ 15 h 1573"/>
                <a:gd name="T90" fmla="*/ 714 w 5760"/>
                <a:gd name="T91" fmla="*/ 12 h 1573"/>
                <a:gd name="T92" fmla="*/ 510 w 5760"/>
                <a:gd name="T93" fmla="*/ 6 h 1573"/>
                <a:gd name="T94" fmla="*/ 243 w 5760"/>
                <a:gd name="T95" fmla="*/ 0 h 1573"/>
                <a:gd name="T96" fmla="*/ 0 w 5760"/>
                <a:gd name="T97" fmla="*/ 0 h 157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760" h="1573">
                  <a:moveTo>
                    <a:pt x="0" y="0"/>
                  </a:moveTo>
                  <a:lnTo>
                    <a:pt x="0" y="351"/>
                  </a:lnTo>
                  <a:lnTo>
                    <a:pt x="282" y="357"/>
                  </a:lnTo>
                  <a:lnTo>
                    <a:pt x="627" y="363"/>
                  </a:lnTo>
                  <a:lnTo>
                    <a:pt x="960" y="375"/>
                  </a:lnTo>
                  <a:lnTo>
                    <a:pt x="1218" y="393"/>
                  </a:lnTo>
                  <a:lnTo>
                    <a:pt x="1470" y="411"/>
                  </a:lnTo>
                  <a:lnTo>
                    <a:pt x="1746" y="435"/>
                  </a:lnTo>
                  <a:lnTo>
                    <a:pt x="2022" y="462"/>
                  </a:lnTo>
                  <a:lnTo>
                    <a:pt x="2340" y="504"/>
                  </a:lnTo>
                  <a:lnTo>
                    <a:pt x="2664" y="549"/>
                  </a:lnTo>
                  <a:lnTo>
                    <a:pt x="2952" y="597"/>
                  </a:lnTo>
                  <a:lnTo>
                    <a:pt x="3225" y="648"/>
                  </a:lnTo>
                  <a:lnTo>
                    <a:pt x="3513" y="708"/>
                  </a:lnTo>
                  <a:lnTo>
                    <a:pt x="3693" y="750"/>
                  </a:lnTo>
                  <a:lnTo>
                    <a:pt x="3936" y="810"/>
                  </a:lnTo>
                  <a:lnTo>
                    <a:pt x="4095" y="855"/>
                  </a:lnTo>
                  <a:lnTo>
                    <a:pt x="4281" y="909"/>
                  </a:lnTo>
                  <a:lnTo>
                    <a:pt x="4503" y="981"/>
                  </a:lnTo>
                  <a:lnTo>
                    <a:pt x="4704" y="1053"/>
                  </a:lnTo>
                  <a:lnTo>
                    <a:pt x="4911" y="1131"/>
                  </a:lnTo>
                  <a:lnTo>
                    <a:pt x="5073" y="1197"/>
                  </a:lnTo>
                  <a:lnTo>
                    <a:pt x="5256" y="1281"/>
                  </a:lnTo>
                  <a:lnTo>
                    <a:pt x="5475" y="1401"/>
                  </a:lnTo>
                  <a:lnTo>
                    <a:pt x="5628" y="1482"/>
                  </a:lnTo>
                  <a:lnTo>
                    <a:pt x="5759" y="1572"/>
                  </a:lnTo>
                  <a:lnTo>
                    <a:pt x="5759" y="633"/>
                  </a:lnTo>
                  <a:lnTo>
                    <a:pt x="5493" y="570"/>
                  </a:lnTo>
                  <a:lnTo>
                    <a:pt x="5214" y="501"/>
                  </a:lnTo>
                  <a:lnTo>
                    <a:pt x="4950" y="444"/>
                  </a:lnTo>
                  <a:lnTo>
                    <a:pt x="4701" y="396"/>
                  </a:lnTo>
                  <a:lnTo>
                    <a:pt x="4425" y="348"/>
                  </a:lnTo>
                  <a:lnTo>
                    <a:pt x="4110" y="294"/>
                  </a:lnTo>
                  <a:lnTo>
                    <a:pt x="3813" y="252"/>
                  </a:lnTo>
                  <a:lnTo>
                    <a:pt x="3549" y="213"/>
                  </a:lnTo>
                  <a:lnTo>
                    <a:pt x="3261" y="183"/>
                  </a:lnTo>
                  <a:lnTo>
                    <a:pt x="3015" y="153"/>
                  </a:lnTo>
                  <a:lnTo>
                    <a:pt x="2757" y="129"/>
                  </a:lnTo>
                  <a:lnTo>
                    <a:pt x="2520" y="105"/>
                  </a:lnTo>
                  <a:lnTo>
                    <a:pt x="2301" y="87"/>
                  </a:lnTo>
                  <a:lnTo>
                    <a:pt x="2013" y="66"/>
                  </a:lnTo>
                  <a:lnTo>
                    <a:pt x="1731" y="48"/>
                  </a:lnTo>
                  <a:lnTo>
                    <a:pt x="1524" y="39"/>
                  </a:lnTo>
                  <a:lnTo>
                    <a:pt x="1260" y="27"/>
                  </a:lnTo>
                  <a:lnTo>
                    <a:pt x="966" y="15"/>
                  </a:lnTo>
                  <a:lnTo>
                    <a:pt x="714" y="12"/>
                  </a:lnTo>
                  <a:lnTo>
                    <a:pt x="510" y="6"/>
                  </a:lnTo>
                  <a:lnTo>
                    <a:pt x="24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white">
            <a:xfrm>
              <a:off x="0" y="1130"/>
              <a:ext cx="5760" cy="970"/>
            </a:xfrm>
            <a:custGeom>
              <a:avLst/>
              <a:gdLst>
                <a:gd name="T0" fmla="*/ 0 w 5760"/>
                <a:gd name="T1" fmla="*/ 0 h 970"/>
                <a:gd name="T2" fmla="*/ 0 w 5760"/>
                <a:gd name="T3" fmla="*/ 339 h 970"/>
                <a:gd name="T4" fmla="*/ 318 w 5760"/>
                <a:gd name="T5" fmla="*/ 342 h 970"/>
                <a:gd name="T6" fmla="*/ 591 w 5760"/>
                <a:gd name="T7" fmla="*/ 348 h 970"/>
                <a:gd name="T8" fmla="*/ 846 w 5760"/>
                <a:gd name="T9" fmla="*/ 354 h 970"/>
                <a:gd name="T10" fmla="*/ 1074 w 5760"/>
                <a:gd name="T11" fmla="*/ 360 h 970"/>
                <a:gd name="T12" fmla="*/ 1314 w 5760"/>
                <a:gd name="T13" fmla="*/ 366 h 970"/>
                <a:gd name="T14" fmla="*/ 1599 w 5760"/>
                <a:gd name="T15" fmla="*/ 381 h 970"/>
                <a:gd name="T16" fmla="*/ 1911 w 5760"/>
                <a:gd name="T17" fmla="*/ 399 h 970"/>
                <a:gd name="T18" fmla="*/ 2241 w 5760"/>
                <a:gd name="T19" fmla="*/ 420 h 970"/>
                <a:gd name="T20" fmla="*/ 2619 w 5760"/>
                <a:gd name="T21" fmla="*/ 453 h 970"/>
                <a:gd name="T22" fmla="*/ 2889 w 5760"/>
                <a:gd name="T23" fmla="*/ 477 h 970"/>
                <a:gd name="T24" fmla="*/ 3177 w 5760"/>
                <a:gd name="T25" fmla="*/ 507 h 970"/>
                <a:gd name="T26" fmla="*/ 3498 w 5760"/>
                <a:gd name="T27" fmla="*/ 543 h 970"/>
                <a:gd name="T28" fmla="*/ 3813 w 5760"/>
                <a:gd name="T29" fmla="*/ 585 h 970"/>
                <a:gd name="T30" fmla="*/ 4044 w 5760"/>
                <a:gd name="T31" fmla="*/ 618 h 970"/>
                <a:gd name="T32" fmla="*/ 4365 w 5760"/>
                <a:gd name="T33" fmla="*/ 669 h 970"/>
                <a:gd name="T34" fmla="*/ 4683 w 5760"/>
                <a:gd name="T35" fmla="*/ 726 h 970"/>
                <a:gd name="T36" fmla="*/ 4980 w 5760"/>
                <a:gd name="T37" fmla="*/ 786 h 970"/>
                <a:gd name="T38" fmla="*/ 5268 w 5760"/>
                <a:gd name="T39" fmla="*/ 846 h 970"/>
                <a:gd name="T40" fmla="*/ 5646 w 5760"/>
                <a:gd name="T41" fmla="*/ 942 h 970"/>
                <a:gd name="T42" fmla="*/ 5759 w 5760"/>
                <a:gd name="T43" fmla="*/ 969 h 970"/>
                <a:gd name="T44" fmla="*/ 5759 w 5760"/>
                <a:gd name="T45" fmla="*/ 0 h 970"/>
                <a:gd name="T46" fmla="*/ 0 w 5760"/>
                <a:gd name="T47" fmla="*/ 0 h 97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760" h="970">
                  <a:moveTo>
                    <a:pt x="0" y="0"/>
                  </a:moveTo>
                  <a:lnTo>
                    <a:pt x="0" y="339"/>
                  </a:lnTo>
                  <a:lnTo>
                    <a:pt x="318" y="342"/>
                  </a:lnTo>
                  <a:lnTo>
                    <a:pt x="591" y="348"/>
                  </a:lnTo>
                  <a:lnTo>
                    <a:pt x="846" y="354"/>
                  </a:lnTo>
                  <a:lnTo>
                    <a:pt x="1074" y="360"/>
                  </a:lnTo>
                  <a:lnTo>
                    <a:pt x="1314" y="366"/>
                  </a:lnTo>
                  <a:lnTo>
                    <a:pt x="1599" y="381"/>
                  </a:lnTo>
                  <a:lnTo>
                    <a:pt x="1911" y="399"/>
                  </a:lnTo>
                  <a:lnTo>
                    <a:pt x="2241" y="420"/>
                  </a:lnTo>
                  <a:lnTo>
                    <a:pt x="2619" y="453"/>
                  </a:lnTo>
                  <a:lnTo>
                    <a:pt x="2889" y="477"/>
                  </a:lnTo>
                  <a:lnTo>
                    <a:pt x="3177" y="507"/>
                  </a:lnTo>
                  <a:lnTo>
                    <a:pt x="3498" y="543"/>
                  </a:lnTo>
                  <a:lnTo>
                    <a:pt x="3813" y="585"/>
                  </a:lnTo>
                  <a:lnTo>
                    <a:pt x="4044" y="618"/>
                  </a:lnTo>
                  <a:lnTo>
                    <a:pt x="4365" y="669"/>
                  </a:lnTo>
                  <a:lnTo>
                    <a:pt x="4683" y="726"/>
                  </a:lnTo>
                  <a:lnTo>
                    <a:pt x="4980" y="786"/>
                  </a:lnTo>
                  <a:lnTo>
                    <a:pt x="5268" y="846"/>
                  </a:lnTo>
                  <a:lnTo>
                    <a:pt x="5646" y="942"/>
                  </a:lnTo>
                  <a:lnTo>
                    <a:pt x="5759" y="969"/>
                  </a:lnTo>
                  <a:lnTo>
                    <a:pt x="5759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white">
            <a:xfrm>
              <a:off x="0" y="-13"/>
              <a:ext cx="5760" cy="1060"/>
            </a:xfrm>
            <a:custGeom>
              <a:avLst/>
              <a:gdLst>
                <a:gd name="T0" fmla="*/ 0 w 5760"/>
                <a:gd name="T1" fmla="*/ 753 h 1060"/>
                <a:gd name="T2" fmla="*/ 0 w 5760"/>
                <a:gd name="T3" fmla="*/ 1059 h 1060"/>
                <a:gd name="T4" fmla="*/ 5759 w 5760"/>
                <a:gd name="T5" fmla="*/ 1059 h 1060"/>
                <a:gd name="T6" fmla="*/ 5759 w 5760"/>
                <a:gd name="T7" fmla="*/ 0 h 1060"/>
                <a:gd name="T8" fmla="*/ 5430 w 5760"/>
                <a:gd name="T9" fmla="*/ 0 h 1060"/>
                <a:gd name="T10" fmla="*/ 5298 w 5760"/>
                <a:gd name="T11" fmla="*/ 84 h 1060"/>
                <a:gd name="T12" fmla="*/ 5136 w 5760"/>
                <a:gd name="T13" fmla="*/ 159 h 1060"/>
                <a:gd name="T14" fmla="*/ 4968 w 5760"/>
                <a:gd name="T15" fmla="*/ 222 h 1060"/>
                <a:gd name="T16" fmla="*/ 4812 w 5760"/>
                <a:gd name="T17" fmla="*/ 267 h 1060"/>
                <a:gd name="T18" fmla="*/ 4626 w 5760"/>
                <a:gd name="T19" fmla="*/ 324 h 1060"/>
                <a:gd name="T20" fmla="*/ 4440 w 5760"/>
                <a:gd name="T21" fmla="*/ 366 h 1060"/>
                <a:gd name="T22" fmla="*/ 4230 w 5760"/>
                <a:gd name="T23" fmla="*/ 414 h 1060"/>
                <a:gd name="T24" fmla="*/ 3939 w 5760"/>
                <a:gd name="T25" fmla="*/ 468 h 1060"/>
                <a:gd name="T26" fmla="*/ 3711 w 5760"/>
                <a:gd name="T27" fmla="*/ 504 h 1060"/>
                <a:gd name="T28" fmla="*/ 3441 w 5760"/>
                <a:gd name="T29" fmla="*/ 543 h 1060"/>
                <a:gd name="T30" fmla="*/ 3189 w 5760"/>
                <a:gd name="T31" fmla="*/ 579 h 1060"/>
                <a:gd name="T32" fmla="*/ 2925 w 5760"/>
                <a:gd name="T33" fmla="*/ 606 h 1060"/>
                <a:gd name="T34" fmla="*/ 2679 w 5760"/>
                <a:gd name="T35" fmla="*/ 633 h 1060"/>
                <a:gd name="T36" fmla="*/ 2418 w 5760"/>
                <a:gd name="T37" fmla="*/ 654 h 1060"/>
                <a:gd name="T38" fmla="*/ 2142 w 5760"/>
                <a:gd name="T39" fmla="*/ 675 h 1060"/>
                <a:gd name="T40" fmla="*/ 1896 w 5760"/>
                <a:gd name="T41" fmla="*/ 693 h 1060"/>
                <a:gd name="T42" fmla="*/ 1647 w 5760"/>
                <a:gd name="T43" fmla="*/ 708 h 1060"/>
                <a:gd name="T44" fmla="*/ 1404 w 5760"/>
                <a:gd name="T45" fmla="*/ 720 h 1060"/>
                <a:gd name="T46" fmla="*/ 1170 w 5760"/>
                <a:gd name="T47" fmla="*/ 732 h 1060"/>
                <a:gd name="T48" fmla="*/ 906 w 5760"/>
                <a:gd name="T49" fmla="*/ 738 h 1060"/>
                <a:gd name="T50" fmla="*/ 534 w 5760"/>
                <a:gd name="T51" fmla="*/ 747 h 1060"/>
                <a:gd name="T52" fmla="*/ 201 w 5760"/>
                <a:gd name="T53" fmla="*/ 753 h 1060"/>
                <a:gd name="T54" fmla="*/ 0 w 5760"/>
                <a:gd name="T55" fmla="*/ 753 h 106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5760" h="1060">
                  <a:moveTo>
                    <a:pt x="0" y="753"/>
                  </a:moveTo>
                  <a:lnTo>
                    <a:pt x="0" y="1059"/>
                  </a:lnTo>
                  <a:lnTo>
                    <a:pt x="5759" y="1059"/>
                  </a:lnTo>
                  <a:lnTo>
                    <a:pt x="5759" y="0"/>
                  </a:lnTo>
                  <a:lnTo>
                    <a:pt x="5430" y="0"/>
                  </a:lnTo>
                  <a:lnTo>
                    <a:pt x="5298" y="84"/>
                  </a:lnTo>
                  <a:lnTo>
                    <a:pt x="5136" y="159"/>
                  </a:lnTo>
                  <a:lnTo>
                    <a:pt x="4968" y="222"/>
                  </a:lnTo>
                  <a:lnTo>
                    <a:pt x="4812" y="267"/>
                  </a:lnTo>
                  <a:lnTo>
                    <a:pt x="4626" y="324"/>
                  </a:lnTo>
                  <a:lnTo>
                    <a:pt x="4440" y="366"/>
                  </a:lnTo>
                  <a:lnTo>
                    <a:pt x="4230" y="414"/>
                  </a:lnTo>
                  <a:lnTo>
                    <a:pt x="3939" y="468"/>
                  </a:lnTo>
                  <a:lnTo>
                    <a:pt x="3711" y="504"/>
                  </a:lnTo>
                  <a:lnTo>
                    <a:pt x="3441" y="543"/>
                  </a:lnTo>
                  <a:lnTo>
                    <a:pt x="3189" y="579"/>
                  </a:lnTo>
                  <a:lnTo>
                    <a:pt x="2925" y="606"/>
                  </a:lnTo>
                  <a:lnTo>
                    <a:pt x="2679" y="633"/>
                  </a:lnTo>
                  <a:lnTo>
                    <a:pt x="2418" y="654"/>
                  </a:lnTo>
                  <a:lnTo>
                    <a:pt x="2142" y="675"/>
                  </a:lnTo>
                  <a:lnTo>
                    <a:pt x="1896" y="693"/>
                  </a:lnTo>
                  <a:lnTo>
                    <a:pt x="1647" y="708"/>
                  </a:lnTo>
                  <a:lnTo>
                    <a:pt x="1404" y="720"/>
                  </a:lnTo>
                  <a:lnTo>
                    <a:pt x="1170" y="732"/>
                  </a:lnTo>
                  <a:lnTo>
                    <a:pt x="906" y="738"/>
                  </a:lnTo>
                  <a:lnTo>
                    <a:pt x="534" y="747"/>
                  </a:lnTo>
                  <a:lnTo>
                    <a:pt x="201" y="753"/>
                  </a:lnTo>
                  <a:lnTo>
                    <a:pt x="0" y="753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white">
            <a:xfrm>
              <a:off x="0" y="-13"/>
              <a:ext cx="5284" cy="673"/>
            </a:xfrm>
            <a:custGeom>
              <a:avLst/>
              <a:gdLst>
                <a:gd name="T0" fmla="*/ 0 w 5284"/>
                <a:gd name="T1" fmla="*/ 366 h 673"/>
                <a:gd name="T2" fmla="*/ 0 w 5284"/>
                <a:gd name="T3" fmla="*/ 672 h 673"/>
                <a:gd name="T4" fmla="*/ 303 w 5284"/>
                <a:gd name="T5" fmla="*/ 672 h 673"/>
                <a:gd name="T6" fmla="*/ 723 w 5284"/>
                <a:gd name="T7" fmla="*/ 663 h 673"/>
                <a:gd name="T8" fmla="*/ 1020 w 5284"/>
                <a:gd name="T9" fmla="*/ 654 h 673"/>
                <a:gd name="T10" fmla="*/ 1302 w 5284"/>
                <a:gd name="T11" fmla="*/ 642 h 673"/>
                <a:gd name="T12" fmla="*/ 1554 w 5284"/>
                <a:gd name="T13" fmla="*/ 630 h 673"/>
                <a:gd name="T14" fmla="*/ 1779 w 5284"/>
                <a:gd name="T15" fmla="*/ 615 h 673"/>
                <a:gd name="T16" fmla="*/ 1962 w 5284"/>
                <a:gd name="T17" fmla="*/ 606 h 673"/>
                <a:gd name="T18" fmla="*/ 2193 w 5284"/>
                <a:gd name="T19" fmla="*/ 588 h 673"/>
                <a:gd name="T20" fmla="*/ 2448 w 5284"/>
                <a:gd name="T21" fmla="*/ 570 h 673"/>
                <a:gd name="T22" fmla="*/ 2700 w 5284"/>
                <a:gd name="T23" fmla="*/ 546 h 673"/>
                <a:gd name="T24" fmla="*/ 2904 w 5284"/>
                <a:gd name="T25" fmla="*/ 528 h 673"/>
                <a:gd name="T26" fmla="*/ 3138 w 5284"/>
                <a:gd name="T27" fmla="*/ 498 h 673"/>
                <a:gd name="T28" fmla="*/ 3324 w 5284"/>
                <a:gd name="T29" fmla="*/ 474 h 673"/>
                <a:gd name="T30" fmla="*/ 3534 w 5284"/>
                <a:gd name="T31" fmla="*/ 447 h 673"/>
                <a:gd name="T32" fmla="*/ 3735 w 5284"/>
                <a:gd name="T33" fmla="*/ 420 h 673"/>
                <a:gd name="T34" fmla="*/ 3933 w 5284"/>
                <a:gd name="T35" fmla="*/ 384 h 673"/>
                <a:gd name="T36" fmla="*/ 4116 w 5284"/>
                <a:gd name="T37" fmla="*/ 351 h 673"/>
                <a:gd name="T38" fmla="*/ 4266 w 5284"/>
                <a:gd name="T39" fmla="*/ 318 h 673"/>
                <a:gd name="T40" fmla="*/ 4446 w 5284"/>
                <a:gd name="T41" fmla="*/ 279 h 673"/>
                <a:gd name="T42" fmla="*/ 4620 w 5284"/>
                <a:gd name="T43" fmla="*/ 237 h 673"/>
                <a:gd name="T44" fmla="*/ 4779 w 5284"/>
                <a:gd name="T45" fmla="*/ 192 h 673"/>
                <a:gd name="T46" fmla="*/ 4920 w 5284"/>
                <a:gd name="T47" fmla="*/ 147 h 673"/>
                <a:gd name="T48" fmla="*/ 5085 w 5284"/>
                <a:gd name="T49" fmla="*/ 90 h 673"/>
                <a:gd name="T50" fmla="*/ 5193 w 5284"/>
                <a:gd name="T51" fmla="*/ 42 h 673"/>
                <a:gd name="T52" fmla="*/ 5283 w 5284"/>
                <a:gd name="T53" fmla="*/ 0 h 673"/>
                <a:gd name="T54" fmla="*/ 3201 w 5284"/>
                <a:gd name="T55" fmla="*/ 0 h 673"/>
                <a:gd name="T56" fmla="*/ 2982 w 5284"/>
                <a:gd name="T57" fmla="*/ 57 h 673"/>
                <a:gd name="T58" fmla="*/ 2775 w 5284"/>
                <a:gd name="T59" fmla="*/ 108 h 673"/>
                <a:gd name="T60" fmla="*/ 2562 w 5284"/>
                <a:gd name="T61" fmla="*/ 150 h 673"/>
                <a:gd name="T62" fmla="*/ 2397 w 5284"/>
                <a:gd name="T63" fmla="*/ 183 h 673"/>
                <a:gd name="T64" fmla="*/ 2205 w 5284"/>
                <a:gd name="T65" fmla="*/ 213 h 673"/>
                <a:gd name="T66" fmla="*/ 2001 w 5284"/>
                <a:gd name="T67" fmla="*/ 243 h 673"/>
                <a:gd name="T68" fmla="*/ 1776 w 5284"/>
                <a:gd name="T69" fmla="*/ 273 h 673"/>
                <a:gd name="T70" fmla="*/ 1536 w 5284"/>
                <a:gd name="T71" fmla="*/ 297 h 673"/>
                <a:gd name="T72" fmla="*/ 1344 w 5284"/>
                <a:gd name="T73" fmla="*/ 312 h 673"/>
                <a:gd name="T74" fmla="*/ 1134 w 5284"/>
                <a:gd name="T75" fmla="*/ 330 h 673"/>
                <a:gd name="T76" fmla="*/ 921 w 5284"/>
                <a:gd name="T77" fmla="*/ 342 h 673"/>
                <a:gd name="T78" fmla="*/ 696 w 5284"/>
                <a:gd name="T79" fmla="*/ 354 h 673"/>
                <a:gd name="T80" fmla="*/ 501 w 5284"/>
                <a:gd name="T81" fmla="*/ 360 h 673"/>
                <a:gd name="T82" fmla="*/ 279 w 5284"/>
                <a:gd name="T83" fmla="*/ 366 h 673"/>
                <a:gd name="T84" fmla="*/ 99 w 5284"/>
                <a:gd name="T85" fmla="*/ 369 h 673"/>
                <a:gd name="T86" fmla="*/ 0 w 5284"/>
                <a:gd name="T87" fmla="*/ 366 h 67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5284" h="673">
                  <a:moveTo>
                    <a:pt x="0" y="366"/>
                  </a:moveTo>
                  <a:lnTo>
                    <a:pt x="0" y="672"/>
                  </a:lnTo>
                  <a:lnTo>
                    <a:pt x="303" y="672"/>
                  </a:lnTo>
                  <a:lnTo>
                    <a:pt x="723" y="663"/>
                  </a:lnTo>
                  <a:lnTo>
                    <a:pt x="1020" y="654"/>
                  </a:lnTo>
                  <a:lnTo>
                    <a:pt x="1302" y="642"/>
                  </a:lnTo>
                  <a:lnTo>
                    <a:pt x="1554" y="630"/>
                  </a:lnTo>
                  <a:lnTo>
                    <a:pt x="1779" y="615"/>
                  </a:lnTo>
                  <a:lnTo>
                    <a:pt x="1962" y="606"/>
                  </a:lnTo>
                  <a:lnTo>
                    <a:pt x="2193" y="588"/>
                  </a:lnTo>
                  <a:lnTo>
                    <a:pt x="2448" y="570"/>
                  </a:lnTo>
                  <a:lnTo>
                    <a:pt x="2700" y="546"/>
                  </a:lnTo>
                  <a:lnTo>
                    <a:pt x="2904" y="528"/>
                  </a:lnTo>
                  <a:lnTo>
                    <a:pt x="3138" y="498"/>
                  </a:lnTo>
                  <a:lnTo>
                    <a:pt x="3324" y="474"/>
                  </a:lnTo>
                  <a:lnTo>
                    <a:pt x="3534" y="447"/>
                  </a:lnTo>
                  <a:lnTo>
                    <a:pt x="3735" y="420"/>
                  </a:lnTo>
                  <a:lnTo>
                    <a:pt x="3933" y="384"/>
                  </a:lnTo>
                  <a:lnTo>
                    <a:pt x="4116" y="351"/>
                  </a:lnTo>
                  <a:lnTo>
                    <a:pt x="4266" y="318"/>
                  </a:lnTo>
                  <a:lnTo>
                    <a:pt x="4446" y="279"/>
                  </a:lnTo>
                  <a:lnTo>
                    <a:pt x="4620" y="237"/>
                  </a:lnTo>
                  <a:lnTo>
                    <a:pt x="4779" y="192"/>
                  </a:lnTo>
                  <a:lnTo>
                    <a:pt x="4920" y="147"/>
                  </a:lnTo>
                  <a:lnTo>
                    <a:pt x="5085" y="90"/>
                  </a:lnTo>
                  <a:lnTo>
                    <a:pt x="5193" y="42"/>
                  </a:lnTo>
                  <a:lnTo>
                    <a:pt x="5283" y="0"/>
                  </a:lnTo>
                  <a:lnTo>
                    <a:pt x="3201" y="0"/>
                  </a:lnTo>
                  <a:lnTo>
                    <a:pt x="2982" y="57"/>
                  </a:lnTo>
                  <a:lnTo>
                    <a:pt x="2775" y="108"/>
                  </a:lnTo>
                  <a:lnTo>
                    <a:pt x="2562" y="150"/>
                  </a:lnTo>
                  <a:lnTo>
                    <a:pt x="2397" y="183"/>
                  </a:lnTo>
                  <a:lnTo>
                    <a:pt x="2205" y="213"/>
                  </a:lnTo>
                  <a:lnTo>
                    <a:pt x="2001" y="243"/>
                  </a:lnTo>
                  <a:lnTo>
                    <a:pt x="1776" y="273"/>
                  </a:lnTo>
                  <a:lnTo>
                    <a:pt x="1536" y="297"/>
                  </a:lnTo>
                  <a:lnTo>
                    <a:pt x="1344" y="312"/>
                  </a:lnTo>
                  <a:lnTo>
                    <a:pt x="1134" y="330"/>
                  </a:lnTo>
                  <a:lnTo>
                    <a:pt x="921" y="342"/>
                  </a:lnTo>
                  <a:lnTo>
                    <a:pt x="696" y="354"/>
                  </a:lnTo>
                  <a:lnTo>
                    <a:pt x="501" y="360"/>
                  </a:lnTo>
                  <a:lnTo>
                    <a:pt x="279" y="366"/>
                  </a:lnTo>
                  <a:lnTo>
                    <a:pt x="99" y="369"/>
                  </a:lnTo>
                  <a:lnTo>
                    <a:pt x="0" y="366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white">
            <a:xfrm>
              <a:off x="0" y="-13"/>
              <a:ext cx="2884" cy="286"/>
            </a:xfrm>
            <a:custGeom>
              <a:avLst/>
              <a:gdLst>
                <a:gd name="T0" fmla="*/ 0 w 2884"/>
                <a:gd name="T1" fmla="*/ 0 h 286"/>
                <a:gd name="T2" fmla="*/ 0 w 2884"/>
                <a:gd name="T3" fmla="*/ 285 h 286"/>
                <a:gd name="T4" fmla="*/ 192 w 2884"/>
                <a:gd name="T5" fmla="*/ 285 h 286"/>
                <a:gd name="T6" fmla="*/ 384 w 2884"/>
                <a:gd name="T7" fmla="*/ 282 h 286"/>
                <a:gd name="T8" fmla="*/ 579 w 2884"/>
                <a:gd name="T9" fmla="*/ 276 h 286"/>
                <a:gd name="T10" fmla="*/ 789 w 2884"/>
                <a:gd name="T11" fmla="*/ 267 h 286"/>
                <a:gd name="T12" fmla="*/ 999 w 2884"/>
                <a:gd name="T13" fmla="*/ 258 h 286"/>
                <a:gd name="T14" fmla="*/ 1161 w 2884"/>
                <a:gd name="T15" fmla="*/ 246 h 286"/>
                <a:gd name="T16" fmla="*/ 1302 w 2884"/>
                <a:gd name="T17" fmla="*/ 234 h 286"/>
                <a:gd name="T18" fmla="*/ 1458 w 2884"/>
                <a:gd name="T19" fmla="*/ 222 h 286"/>
                <a:gd name="T20" fmla="*/ 1665 w 2884"/>
                <a:gd name="T21" fmla="*/ 201 h 286"/>
                <a:gd name="T22" fmla="*/ 1992 w 2884"/>
                <a:gd name="T23" fmla="*/ 159 h 286"/>
                <a:gd name="T24" fmla="*/ 2301 w 2884"/>
                <a:gd name="T25" fmla="*/ 117 h 286"/>
                <a:gd name="T26" fmla="*/ 2604 w 2884"/>
                <a:gd name="T27" fmla="*/ 60 h 286"/>
                <a:gd name="T28" fmla="*/ 2883 w 2884"/>
                <a:gd name="T29" fmla="*/ 0 h 286"/>
                <a:gd name="T30" fmla="*/ 0 w 2884"/>
                <a:gd name="T31" fmla="*/ 0 h 28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884" h="286">
                  <a:moveTo>
                    <a:pt x="0" y="0"/>
                  </a:moveTo>
                  <a:lnTo>
                    <a:pt x="0" y="285"/>
                  </a:lnTo>
                  <a:lnTo>
                    <a:pt x="192" y="285"/>
                  </a:lnTo>
                  <a:lnTo>
                    <a:pt x="384" y="282"/>
                  </a:lnTo>
                  <a:lnTo>
                    <a:pt x="579" y="276"/>
                  </a:lnTo>
                  <a:lnTo>
                    <a:pt x="789" y="267"/>
                  </a:lnTo>
                  <a:lnTo>
                    <a:pt x="999" y="258"/>
                  </a:lnTo>
                  <a:lnTo>
                    <a:pt x="1161" y="246"/>
                  </a:lnTo>
                  <a:lnTo>
                    <a:pt x="1302" y="234"/>
                  </a:lnTo>
                  <a:lnTo>
                    <a:pt x="1458" y="222"/>
                  </a:lnTo>
                  <a:lnTo>
                    <a:pt x="1665" y="201"/>
                  </a:lnTo>
                  <a:lnTo>
                    <a:pt x="1992" y="159"/>
                  </a:lnTo>
                  <a:lnTo>
                    <a:pt x="2301" y="117"/>
                  </a:lnTo>
                  <a:lnTo>
                    <a:pt x="2604" y="60"/>
                  </a:lnTo>
                  <a:lnTo>
                    <a:pt x="288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14" name="Rectangle 2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828BB-8316-4670-8D40-249FAE57F4DC}" type="datetime1">
              <a:rPr lang="nl-NL">
                <a:solidFill>
                  <a:srgbClr val="FFFFFF"/>
                </a:solidFill>
              </a:rPr>
              <a:pPr>
                <a:defRPr/>
              </a:pPr>
              <a:t>25-9-2013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15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Eiwitvertering bijeenkomst 2</a:t>
            </a:r>
          </a:p>
        </p:txBody>
      </p:sp>
      <p:sp>
        <p:nvSpPr>
          <p:cNvPr id="16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53292-13FB-468C-8FC2-459426DE6FB0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9654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BBA0E-FA33-4A7F-933D-B0A2D84B52A8}" type="datetime1">
              <a:rPr lang="nl-NL">
                <a:solidFill>
                  <a:srgbClr val="FFFFFF"/>
                </a:solidFill>
              </a:rPr>
              <a:pPr>
                <a:defRPr/>
              </a:pPr>
              <a:t>25-9-2013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Eiwitvertering bijeenkomst 2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075B0-C8A7-44CA-959E-E5A2E527CC6F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7214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7E0A0-3C05-4AE5-8150-F87EA1B94993}" type="datetime1">
              <a:rPr lang="nl-NL">
                <a:solidFill>
                  <a:srgbClr val="FFFFFF"/>
                </a:solidFill>
              </a:rPr>
              <a:pPr>
                <a:defRPr/>
              </a:pPr>
              <a:t>25-9-2013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Eiwitvertering bijeenkomst 2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774BB-7E47-42EA-AAE9-3E115240320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5878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7B84E-A728-4736-928F-131B58F38AC9}" type="datetime1">
              <a:rPr lang="nl-NL">
                <a:solidFill>
                  <a:srgbClr val="FFFFFF"/>
                </a:solidFill>
              </a:rPr>
              <a:pPr>
                <a:defRPr/>
              </a:pPr>
              <a:t>25-9-2013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Eiwitvertering bijeenkomst 2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93D21-7E0F-4FAC-ACA1-B0EA73890B28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4566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04921-E4A3-4C3F-9378-30897AB81B12}" type="datetime1">
              <a:rPr lang="nl-NL">
                <a:solidFill>
                  <a:srgbClr val="FFFFFF"/>
                </a:solidFill>
              </a:rPr>
              <a:pPr>
                <a:defRPr/>
              </a:pPr>
              <a:t>25-9-2013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Eiwitvertering bijeenkomst 2</a:t>
            </a:r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0A2B-B668-4E52-B809-1B0D0AB0E15A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989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F5CDF-4D61-473A-8C84-B39A980546DC}" type="datetime1">
              <a:rPr lang="nl-NL">
                <a:solidFill>
                  <a:srgbClr val="FFFFFF"/>
                </a:solidFill>
              </a:rPr>
              <a:pPr>
                <a:defRPr/>
              </a:pPr>
              <a:t>25-9-2013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Eiwitvertering bijeenkomst 2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8D9BF-4F76-48E8-877B-0119E4186F9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4448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E38A3-6EEE-46FD-A647-1F855C249D63}" type="datetime1">
              <a:rPr lang="nl-NL">
                <a:solidFill>
                  <a:srgbClr val="FFFFFF"/>
                </a:solidFill>
              </a:rPr>
              <a:pPr>
                <a:defRPr/>
              </a:pPr>
              <a:t>25-9-2013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Eiwitvertering bijeenkomst 2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6ED84-8665-4173-A115-669F0C57455E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2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25-9-2013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A8DBD-0793-4CD7-9E80-AD84ED650C90}" type="datetime1">
              <a:rPr lang="nl-NL">
                <a:solidFill>
                  <a:srgbClr val="FFFFFF"/>
                </a:solidFill>
              </a:rPr>
              <a:pPr>
                <a:defRPr/>
              </a:pPr>
              <a:t>25-9-2013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Eiwitvertering bijeenkomst 2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9D86A-0AAC-4067-AFF4-749E90B0CA09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6788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B0B59-BB45-451D-A612-CBDCD3BBABEF}" type="datetime1">
              <a:rPr lang="nl-NL">
                <a:solidFill>
                  <a:srgbClr val="FFFFFF"/>
                </a:solidFill>
              </a:rPr>
              <a:pPr>
                <a:defRPr/>
              </a:pPr>
              <a:t>25-9-2013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Eiwitvertering bijeenkomst 2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38FD9-60DC-459F-BFC4-62591AE91AFE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0474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278CF-DEEB-4658-81E2-C67E74C75D30}" type="datetime1">
              <a:rPr lang="nl-NL">
                <a:solidFill>
                  <a:srgbClr val="FFFFFF"/>
                </a:solidFill>
              </a:rPr>
              <a:pPr>
                <a:defRPr/>
              </a:pPr>
              <a:t>25-9-2013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Eiwitvertering bijeenkomst 2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FF50B-0DB7-46EB-9F59-7678E87A71AE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7758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43BA1-4871-444C-82FF-691B96DDA263}" type="datetime1">
              <a:rPr lang="nl-NL">
                <a:solidFill>
                  <a:srgbClr val="FFFFFF"/>
                </a:solidFill>
              </a:rPr>
              <a:pPr>
                <a:defRPr/>
              </a:pPr>
              <a:t>25-9-2013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Eiwitvertering bijeenkomst 2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259B3-A2DB-4614-9D5A-805424CE1F14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6773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0" y="1219200"/>
            <a:ext cx="9144000" cy="4876800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22AC2-8666-40A3-9089-DE0A8B0FE9EC}" type="datetime1">
              <a:rPr lang="nl-NL">
                <a:solidFill>
                  <a:srgbClr val="FFFFFF"/>
                </a:solidFill>
              </a:rPr>
              <a:pPr>
                <a:defRPr/>
              </a:pPr>
              <a:t>25-9-2013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Eiwitvertering bijeenkomst 2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2A52D-3CC5-4E2E-93AC-F0E9BA55DD16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4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ige driehoe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grpSp>
        <p:nvGrpSpPr>
          <p:cNvPr id="5" name="Groe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rije v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7" name="Vrije v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 smtClean="0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prstClr val="white"/>
                </a:solidFill>
              </a:endParaRPr>
            </a:p>
          </p:txBody>
        </p:sp>
        <p:cxnSp>
          <p:nvCxnSpPr>
            <p:cNvPr id="10" name="Rechte verbindingslijn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11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12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nl-NL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3A8C0D5-97D7-4A07-83E2-AD115571635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97232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8320C-B6AB-498D-AE3C-C1C91D22F1FF}" type="slidenum">
              <a:rPr lang="nl-NL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4148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unthaak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5" name="Punthaak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757104-6AF7-4429-9225-30A60A73E5DC}" type="slidenum">
              <a:rPr lang="nl-NL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047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BA36DE-82F6-474C-85F2-018AB62F4B17}" type="slidenum">
              <a:rPr lang="nl-NL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804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DDC4DA-03DC-47A6-AEF9-61A10F1C57E0}" type="slidenum">
              <a:rPr lang="nl-NL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312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25-9-2013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32E7AE-F56E-4247-AA3F-E55892B2C782}" type="slidenum">
              <a:rPr lang="nl-NL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538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34832-1EFD-4D92-AB10-027FD2A804CD}" type="slidenum">
              <a:rPr lang="nl-NL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652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E66969-2B87-44DF-B6FF-B844576ACDC1}" type="slidenum">
              <a:rPr lang="nl-NL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190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6" name="Vrije v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 smtClean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7" name="Rechthoekige driehoe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cxnSp>
        <p:nvCxnSpPr>
          <p:cNvPr id="8" name="Rechte verbindingslijn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unthaak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" name="Punthaak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1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12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13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7024312-2AE3-4280-B823-814B387234A7}" type="slidenum">
              <a:rPr lang="nl-NL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439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3782F-E6DB-45A1-A29A-87E45DAC2DDD}" type="slidenum">
              <a:rPr lang="nl-NL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7173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63031-99E9-4714-B131-CF819B7DB370}" type="slidenum">
              <a:rPr lang="nl-NL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48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25-9-2013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25-9-2013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25-9-2013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25-9-2013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8FA711-7B41-416B-9883-359D07A938F5}" type="datetimeFigureOut">
              <a:rPr lang="nl-NL" smtClean="0"/>
              <a:t>25-9-2013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8FA711-7B41-416B-9883-359D07A938F5}" type="datetimeFigureOut">
              <a:rPr lang="nl-NL" smtClean="0"/>
              <a:t>25-9-2013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8FA711-7B41-416B-9883-359D07A938F5}" type="datetimeFigureOut">
              <a:rPr lang="nl-NL" smtClean="0">
                <a:solidFill>
                  <a:prstClr val="black"/>
                </a:solidFill>
              </a:rPr>
              <a:pPr/>
              <a:t>25-9-2013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20C606B-6827-485E-B705-932CCC2A1B55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15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8"/>
          <p:cNvGrpSpPr>
            <a:grpSpLocks/>
          </p:cNvGrpSpPr>
          <p:nvPr/>
        </p:nvGrpSpPr>
        <p:grpSpPr bwMode="auto">
          <a:xfrm>
            <a:off x="-9525" y="-20638"/>
            <a:ext cx="9153525" cy="6878638"/>
            <a:chOff x="-6" y="-13"/>
            <a:chExt cx="5766" cy="4333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invGray">
            <a:xfrm>
              <a:off x="5549" y="0"/>
              <a:ext cx="211" cy="43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sz="36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033" name="Freeform 3"/>
            <p:cNvSpPr>
              <a:spLocks/>
            </p:cNvSpPr>
            <p:nvPr/>
          </p:nvSpPr>
          <p:spPr bwMode="white">
            <a:xfrm>
              <a:off x="-6" y="2828"/>
              <a:ext cx="3625" cy="1492"/>
            </a:xfrm>
            <a:custGeom>
              <a:avLst/>
              <a:gdLst>
                <a:gd name="T0" fmla="*/ 0 w 3625"/>
                <a:gd name="T1" fmla="*/ 1491 h 1492"/>
                <a:gd name="T2" fmla="*/ 0 w 3625"/>
                <a:gd name="T3" fmla="*/ 0 h 1492"/>
                <a:gd name="T4" fmla="*/ 171 w 3625"/>
                <a:gd name="T5" fmla="*/ 3 h 1492"/>
                <a:gd name="T6" fmla="*/ 355 w 3625"/>
                <a:gd name="T7" fmla="*/ 9 h 1492"/>
                <a:gd name="T8" fmla="*/ 499 w 3625"/>
                <a:gd name="T9" fmla="*/ 21 h 1492"/>
                <a:gd name="T10" fmla="*/ 650 w 3625"/>
                <a:gd name="T11" fmla="*/ 36 h 1492"/>
                <a:gd name="T12" fmla="*/ 809 w 3625"/>
                <a:gd name="T13" fmla="*/ 54 h 1492"/>
                <a:gd name="T14" fmla="*/ 957 w 3625"/>
                <a:gd name="T15" fmla="*/ 78 h 1492"/>
                <a:gd name="T16" fmla="*/ 1119 w 3625"/>
                <a:gd name="T17" fmla="*/ 105 h 1492"/>
                <a:gd name="T18" fmla="*/ 1261 w 3625"/>
                <a:gd name="T19" fmla="*/ 133 h 1492"/>
                <a:gd name="T20" fmla="*/ 1441 w 3625"/>
                <a:gd name="T21" fmla="*/ 175 h 1492"/>
                <a:gd name="T22" fmla="*/ 1598 w 3625"/>
                <a:gd name="T23" fmla="*/ 217 h 1492"/>
                <a:gd name="T24" fmla="*/ 1763 w 3625"/>
                <a:gd name="T25" fmla="*/ 269 h 1492"/>
                <a:gd name="T26" fmla="*/ 1887 w 3625"/>
                <a:gd name="T27" fmla="*/ 308 h 1492"/>
                <a:gd name="T28" fmla="*/ 2085 w 3625"/>
                <a:gd name="T29" fmla="*/ 384 h 1492"/>
                <a:gd name="T30" fmla="*/ 2230 w 3625"/>
                <a:gd name="T31" fmla="*/ 444 h 1492"/>
                <a:gd name="T32" fmla="*/ 2456 w 3625"/>
                <a:gd name="T33" fmla="*/ 547 h 1492"/>
                <a:gd name="T34" fmla="*/ 2666 w 3625"/>
                <a:gd name="T35" fmla="*/ 662 h 1492"/>
                <a:gd name="T36" fmla="*/ 2859 w 3625"/>
                <a:gd name="T37" fmla="*/ 786 h 1492"/>
                <a:gd name="T38" fmla="*/ 3046 w 3625"/>
                <a:gd name="T39" fmla="*/ 920 h 1492"/>
                <a:gd name="T40" fmla="*/ 3193 w 3625"/>
                <a:gd name="T41" fmla="*/ 1038 h 1492"/>
                <a:gd name="T42" fmla="*/ 3332 w 3625"/>
                <a:gd name="T43" fmla="*/ 1168 h 1492"/>
                <a:gd name="T44" fmla="*/ 3440 w 3625"/>
                <a:gd name="T45" fmla="*/ 1280 h 1492"/>
                <a:gd name="T46" fmla="*/ 3524 w 3625"/>
                <a:gd name="T47" fmla="*/ 1380 h 1492"/>
                <a:gd name="T48" fmla="*/ 3624 w 3625"/>
                <a:gd name="T49" fmla="*/ 1491 h 1492"/>
                <a:gd name="T50" fmla="*/ 3608 w 3625"/>
                <a:gd name="T51" fmla="*/ 1491 h 1492"/>
                <a:gd name="T52" fmla="*/ 0 w 3625"/>
                <a:gd name="T53" fmla="*/ 1491 h 149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625" h="1492">
                  <a:moveTo>
                    <a:pt x="0" y="1491"/>
                  </a:moveTo>
                  <a:lnTo>
                    <a:pt x="0" y="0"/>
                  </a:lnTo>
                  <a:lnTo>
                    <a:pt x="171" y="3"/>
                  </a:lnTo>
                  <a:lnTo>
                    <a:pt x="355" y="9"/>
                  </a:lnTo>
                  <a:lnTo>
                    <a:pt x="499" y="21"/>
                  </a:lnTo>
                  <a:lnTo>
                    <a:pt x="650" y="36"/>
                  </a:lnTo>
                  <a:lnTo>
                    <a:pt x="809" y="54"/>
                  </a:lnTo>
                  <a:lnTo>
                    <a:pt x="957" y="78"/>
                  </a:lnTo>
                  <a:lnTo>
                    <a:pt x="1119" y="105"/>
                  </a:lnTo>
                  <a:lnTo>
                    <a:pt x="1261" y="133"/>
                  </a:lnTo>
                  <a:lnTo>
                    <a:pt x="1441" y="175"/>
                  </a:lnTo>
                  <a:lnTo>
                    <a:pt x="1598" y="217"/>
                  </a:lnTo>
                  <a:lnTo>
                    <a:pt x="1763" y="269"/>
                  </a:lnTo>
                  <a:lnTo>
                    <a:pt x="1887" y="308"/>
                  </a:lnTo>
                  <a:lnTo>
                    <a:pt x="2085" y="384"/>
                  </a:lnTo>
                  <a:lnTo>
                    <a:pt x="2230" y="444"/>
                  </a:lnTo>
                  <a:lnTo>
                    <a:pt x="2456" y="547"/>
                  </a:lnTo>
                  <a:lnTo>
                    <a:pt x="2666" y="662"/>
                  </a:lnTo>
                  <a:lnTo>
                    <a:pt x="2859" y="786"/>
                  </a:lnTo>
                  <a:lnTo>
                    <a:pt x="3046" y="920"/>
                  </a:lnTo>
                  <a:lnTo>
                    <a:pt x="3193" y="1038"/>
                  </a:lnTo>
                  <a:lnTo>
                    <a:pt x="3332" y="1168"/>
                  </a:lnTo>
                  <a:lnTo>
                    <a:pt x="3440" y="1280"/>
                  </a:lnTo>
                  <a:lnTo>
                    <a:pt x="3524" y="1380"/>
                  </a:lnTo>
                  <a:lnTo>
                    <a:pt x="3624" y="1491"/>
                  </a:lnTo>
                  <a:lnTo>
                    <a:pt x="3608" y="1491"/>
                  </a:lnTo>
                  <a:lnTo>
                    <a:pt x="0" y="1491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034" name="Freeform 4"/>
            <p:cNvSpPr>
              <a:spLocks/>
            </p:cNvSpPr>
            <p:nvPr/>
          </p:nvSpPr>
          <p:spPr bwMode="white">
            <a:xfrm>
              <a:off x="0" y="2405"/>
              <a:ext cx="5143" cy="1902"/>
            </a:xfrm>
            <a:custGeom>
              <a:avLst/>
              <a:gdLst>
                <a:gd name="T0" fmla="*/ 2718 w 5143"/>
                <a:gd name="T1" fmla="*/ 405 h 1902"/>
                <a:gd name="T2" fmla="*/ 2466 w 5143"/>
                <a:gd name="T3" fmla="*/ 333 h 1902"/>
                <a:gd name="T4" fmla="*/ 2202 w 5143"/>
                <a:gd name="T5" fmla="*/ 261 h 1902"/>
                <a:gd name="T6" fmla="*/ 1929 w 5143"/>
                <a:gd name="T7" fmla="*/ 198 h 1902"/>
                <a:gd name="T8" fmla="*/ 1695 w 5143"/>
                <a:gd name="T9" fmla="*/ 153 h 1902"/>
                <a:gd name="T10" fmla="*/ 1434 w 5143"/>
                <a:gd name="T11" fmla="*/ 111 h 1902"/>
                <a:gd name="T12" fmla="*/ 1188 w 5143"/>
                <a:gd name="T13" fmla="*/ 75 h 1902"/>
                <a:gd name="T14" fmla="*/ 957 w 5143"/>
                <a:gd name="T15" fmla="*/ 48 h 1902"/>
                <a:gd name="T16" fmla="*/ 747 w 5143"/>
                <a:gd name="T17" fmla="*/ 30 h 1902"/>
                <a:gd name="T18" fmla="*/ 501 w 5143"/>
                <a:gd name="T19" fmla="*/ 15 h 1902"/>
                <a:gd name="T20" fmla="*/ 246 w 5143"/>
                <a:gd name="T21" fmla="*/ 3 h 1902"/>
                <a:gd name="T22" fmla="*/ 0 w 5143"/>
                <a:gd name="T23" fmla="*/ 0 h 1902"/>
                <a:gd name="T24" fmla="*/ 0 w 5143"/>
                <a:gd name="T25" fmla="*/ 275 h 1902"/>
                <a:gd name="T26" fmla="*/ 0 w 5143"/>
                <a:gd name="T27" fmla="*/ 345 h 1902"/>
                <a:gd name="T28" fmla="*/ 0 w 5143"/>
                <a:gd name="T29" fmla="*/ 275 h 1902"/>
                <a:gd name="T30" fmla="*/ 0 w 5143"/>
                <a:gd name="T31" fmla="*/ 342 h 1902"/>
                <a:gd name="T32" fmla="*/ 339 w 5143"/>
                <a:gd name="T33" fmla="*/ 351 h 1902"/>
                <a:gd name="T34" fmla="*/ 606 w 5143"/>
                <a:gd name="T35" fmla="*/ 372 h 1902"/>
                <a:gd name="T36" fmla="*/ 852 w 5143"/>
                <a:gd name="T37" fmla="*/ 399 h 1902"/>
                <a:gd name="T38" fmla="*/ 1068 w 5143"/>
                <a:gd name="T39" fmla="*/ 435 h 1902"/>
                <a:gd name="T40" fmla="*/ 1275 w 5143"/>
                <a:gd name="T41" fmla="*/ 474 h 1902"/>
                <a:gd name="T42" fmla="*/ 1545 w 5143"/>
                <a:gd name="T43" fmla="*/ 540 h 1902"/>
                <a:gd name="T44" fmla="*/ 1761 w 5143"/>
                <a:gd name="T45" fmla="*/ 603 h 1902"/>
                <a:gd name="T46" fmla="*/ 1971 w 5143"/>
                <a:gd name="T47" fmla="*/ 678 h 1902"/>
                <a:gd name="T48" fmla="*/ 2166 w 5143"/>
                <a:gd name="T49" fmla="*/ 747 h 1902"/>
                <a:gd name="T50" fmla="*/ 2397 w 5143"/>
                <a:gd name="T51" fmla="*/ 852 h 1902"/>
                <a:gd name="T52" fmla="*/ 2613 w 5143"/>
                <a:gd name="T53" fmla="*/ 960 h 1902"/>
                <a:gd name="T54" fmla="*/ 2832 w 5143"/>
                <a:gd name="T55" fmla="*/ 1095 h 1902"/>
                <a:gd name="T56" fmla="*/ 3012 w 5143"/>
                <a:gd name="T57" fmla="*/ 1212 h 1902"/>
                <a:gd name="T58" fmla="*/ 3186 w 5143"/>
                <a:gd name="T59" fmla="*/ 1347 h 1902"/>
                <a:gd name="T60" fmla="*/ 3351 w 5143"/>
                <a:gd name="T61" fmla="*/ 1497 h 1902"/>
                <a:gd name="T62" fmla="*/ 3480 w 5143"/>
                <a:gd name="T63" fmla="*/ 1629 h 1902"/>
                <a:gd name="T64" fmla="*/ 3612 w 5143"/>
                <a:gd name="T65" fmla="*/ 1785 h 1902"/>
                <a:gd name="T66" fmla="*/ 3699 w 5143"/>
                <a:gd name="T67" fmla="*/ 1901 h 1902"/>
                <a:gd name="T68" fmla="*/ 5142 w 5143"/>
                <a:gd name="T69" fmla="*/ 1901 h 1902"/>
                <a:gd name="T70" fmla="*/ 5076 w 5143"/>
                <a:gd name="T71" fmla="*/ 1827 h 1902"/>
                <a:gd name="T72" fmla="*/ 4968 w 5143"/>
                <a:gd name="T73" fmla="*/ 1707 h 1902"/>
                <a:gd name="T74" fmla="*/ 4797 w 5143"/>
                <a:gd name="T75" fmla="*/ 1539 h 1902"/>
                <a:gd name="T76" fmla="*/ 4617 w 5143"/>
                <a:gd name="T77" fmla="*/ 1383 h 1902"/>
                <a:gd name="T78" fmla="*/ 4410 w 5143"/>
                <a:gd name="T79" fmla="*/ 1221 h 1902"/>
                <a:gd name="T80" fmla="*/ 4185 w 5143"/>
                <a:gd name="T81" fmla="*/ 1071 h 1902"/>
                <a:gd name="T82" fmla="*/ 3960 w 5143"/>
                <a:gd name="T83" fmla="*/ 939 h 1902"/>
                <a:gd name="T84" fmla="*/ 3708 w 5143"/>
                <a:gd name="T85" fmla="*/ 801 h 1902"/>
                <a:gd name="T86" fmla="*/ 3492 w 5143"/>
                <a:gd name="T87" fmla="*/ 702 h 1902"/>
                <a:gd name="T88" fmla="*/ 3231 w 5143"/>
                <a:gd name="T89" fmla="*/ 588 h 1902"/>
                <a:gd name="T90" fmla="*/ 2964 w 5143"/>
                <a:gd name="T91" fmla="*/ 489 h 1902"/>
                <a:gd name="T92" fmla="*/ 2718 w 5143"/>
                <a:gd name="T93" fmla="*/ 405 h 190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143" h="1902">
                  <a:moveTo>
                    <a:pt x="2718" y="405"/>
                  </a:moveTo>
                  <a:lnTo>
                    <a:pt x="2466" y="333"/>
                  </a:lnTo>
                  <a:lnTo>
                    <a:pt x="2202" y="261"/>
                  </a:lnTo>
                  <a:lnTo>
                    <a:pt x="1929" y="198"/>
                  </a:lnTo>
                  <a:lnTo>
                    <a:pt x="1695" y="153"/>
                  </a:lnTo>
                  <a:lnTo>
                    <a:pt x="1434" y="111"/>
                  </a:lnTo>
                  <a:lnTo>
                    <a:pt x="1188" y="75"/>
                  </a:lnTo>
                  <a:lnTo>
                    <a:pt x="957" y="48"/>
                  </a:lnTo>
                  <a:lnTo>
                    <a:pt x="747" y="30"/>
                  </a:lnTo>
                  <a:lnTo>
                    <a:pt x="501" y="15"/>
                  </a:lnTo>
                  <a:lnTo>
                    <a:pt x="246" y="3"/>
                  </a:lnTo>
                  <a:lnTo>
                    <a:pt x="0" y="0"/>
                  </a:lnTo>
                  <a:lnTo>
                    <a:pt x="0" y="275"/>
                  </a:lnTo>
                  <a:lnTo>
                    <a:pt x="0" y="345"/>
                  </a:lnTo>
                  <a:lnTo>
                    <a:pt x="0" y="275"/>
                  </a:lnTo>
                  <a:lnTo>
                    <a:pt x="0" y="342"/>
                  </a:lnTo>
                  <a:lnTo>
                    <a:pt x="339" y="351"/>
                  </a:lnTo>
                  <a:lnTo>
                    <a:pt x="606" y="372"/>
                  </a:lnTo>
                  <a:lnTo>
                    <a:pt x="852" y="399"/>
                  </a:lnTo>
                  <a:lnTo>
                    <a:pt x="1068" y="435"/>
                  </a:lnTo>
                  <a:lnTo>
                    <a:pt x="1275" y="474"/>
                  </a:lnTo>
                  <a:lnTo>
                    <a:pt x="1545" y="540"/>
                  </a:lnTo>
                  <a:lnTo>
                    <a:pt x="1761" y="603"/>
                  </a:lnTo>
                  <a:lnTo>
                    <a:pt x="1971" y="678"/>
                  </a:lnTo>
                  <a:lnTo>
                    <a:pt x="2166" y="747"/>
                  </a:lnTo>
                  <a:lnTo>
                    <a:pt x="2397" y="852"/>
                  </a:lnTo>
                  <a:lnTo>
                    <a:pt x="2613" y="960"/>
                  </a:lnTo>
                  <a:lnTo>
                    <a:pt x="2832" y="1095"/>
                  </a:lnTo>
                  <a:lnTo>
                    <a:pt x="3012" y="1212"/>
                  </a:lnTo>
                  <a:lnTo>
                    <a:pt x="3186" y="1347"/>
                  </a:lnTo>
                  <a:lnTo>
                    <a:pt x="3351" y="1497"/>
                  </a:lnTo>
                  <a:lnTo>
                    <a:pt x="3480" y="1629"/>
                  </a:lnTo>
                  <a:lnTo>
                    <a:pt x="3612" y="1785"/>
                  </a:lnTo>
                  <a:lnTo>
                    <a:pt x="3699" y="1901"/>
                  </a:lnTo>
                  <a:lnTo>
                    <a:pt x="5142" y="1901"/>
                  </a:lnTo>
                  <a:lnTo>
                    <a:pt x="5076" y="1827"/>
                  </a:lnTo>
                  <a:lnTo>
                    <a:pt x="4968" y="1707"/>
                  </a:lnTo>
                  <a:lnTo>
                    <a:pt x="4797" y="1539"/>
                  </a:lnTo>
                  <a:lnTo>
                    <a:pt x="4617" y="1383"/>
                  </a:lnTo>
                  <a:lnTo>
                    <a:pt x="4410" y="1221"/>
                  </a:lnTo>
                  <a:lnTo>
                    <a:pt x="4185" y="1071"/>
                  </a:lnTo>
                  <a:lnTo>
                    <a:pt x="3960" y="939"/>
                  </a:lnTo>
                  <a:lnTo>
                    <a:pt x="3708" y="801"/>
                  </a:lnTo>
                  <a:lnTo>
                    <a:pt x="3492" y="702"/>
                  </a:lnTo>
                  <a:lnTo>
                    <a:pt x="3231" y="588"/>
                  </a:lnTo>
                  <a:lnTo>
                    <a:pt x="2964" y="489"/>
                  </a:lnTo>
                  <a:lnTo>
                    <a:pt x="2718" y="405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035" name="Freeform 5"/>
            <p:cNvSpPr>
              <a:spLocks/>
            </p:cNvSpPr>
            <p:nvPr/>
          </p:nvSpPr>
          <p:spPr bwMode="white">
            <a:xfrm>
              <a:off x="0" y="1982"/>
              <a:ext cx="5760" cy="2325"/>
            </a:xfrm>
            <a:custGeom>
              <a:avLst/>
              <a:gdLst>
                <a:gd name="T0" fmla="*/ 0 w 5760"/>
                <a:gd name="T1" fmla="*/ 0 h 2325"/>
                <a:gd name="T2" fmla="*/ 0 w 5760"/>
                <a:gd name="T3" fmla="*/ 339 h 2325"/>
                <a:gd name="T4" fmla="*/ 558 w 5760"/>
                <a:gd name="T5" fmla="*/ 357 h 2325"/>
                <a:gd name="T6" fmla="*/ 807 w 5760"/>
                <a:gd name="T7" fmla="*/ 375 h 2325"/>
                <a:gd name="T8" fmla="*/ 1056 w 5760"/>
                <a:gd name="T9" fmla="*/ 399 h 2325"/>
                <a:gd name="T10" fmla="*/ 1272 w 5760"/>
                <a:gd name="T11" fmla="*/ 426 h 2325"/>
                <a:gd name="T12" fmla="*/ 1539 w 5760"/>
                <a:gd name="T13" fmla="*/ 465 h 2325"/>
                <a:gd name="T14" fmla="*/ 1791 w 5760"/>
                <a:gd name="T15" fmla="*/ 510 h 2325"/>
                <a:gd name="T16" fmla="*/ 2076 w 5760"/>
                <a:gd name="T17" fmla="*/ 570 h 2325"/>
                <a:gd name="T18" fmla="*/ 2334 w 5760"/>
                <a:gd name="T19" fmla="*/ 630 h 2325"/>
                <a:gd name="T20" fmla="*/ 2544 w 5760"/>
                <a:gd name="T21" fmla="*/ 687 h 2325"/>
                <a:gd name="T22" fmla="*/ 2775 w 5760"/>
                <a:gd name="T23" fmla="*/ 759 h 2325"/>
                <a:gd name="T24" fmla="*/ 3003 w 5760"/>
                <a:gd name="T25" fmla="*/ 837 h 2325"/>
                <a:gd name="T26" fmla="*/ 3231 w 5760"/>
                <a:gd name="T27" fmla="*/ 924 h 2325"/>
                <a:gd name="T28" fmla="*/ 3438 w 5760"/>
                <a:gd name="T29" fmla="*/ 1005 h 2325"/>
                <a:gd name="T30" fmla="*/ 3663 w 5760"/>
                <a:gd name="T31" fmla="*/ 1110 h 2325"/>
                <a:gd name="T32" fmla="*/ 3903 w 5760"/>
                <a:gd name="T33" fmla="*/ 1233 h 2325"/>
                <a:gd name="T34" fmla="*/ 4149 w 5760"/>
                <a:gd name="T35" fmla="*/ 1374 h 2325"/>
                <a:gd name="T36" fmla="*/ 4353 w 5760"/>
                <a:gd name="T37" fmla="*/ 1506 h 2325"/>
                <a:gd name="T38" fmla="*/ 4491 w 5760"/>
                <a:gd name="T39" fmla="*/ 1602 h 2325"/>
                <a:gd name="T40" fmla="*/ 4668 w 5760"/>
                <a:gd name="T41" fmla="*/ 1740 h 2325"/>
                <a:gd name="T42" fmla="*/ 4824 w 5760"/>
                <a:gd name="T43" fmla="*/ 1875 h 2325"/>
                <a:gd name="T44" fmla="*/ 4968 w 5760"/>
                <a:gd name="T45" fmla="*/ 2016 h 2325"/>
                <a:gd name="T46" fmla="*/ 5100 w 5760"/>
                <a:gd name="T47" fmla="*/ 2154 h 2325"/>
                <a:gd name="T48" fmla="*/ 5238 w 5760"/>
                <a:gd name="T49" fmla="*/ 2324 h 2325"/>
                <a:gd name="T50" fmla="*/ 5759 w 5760"/>
                <a:gd name="T51" fmla="*/ 2324 h 2325"/>
                <a:gd name="T52" fmla="*/ 5759 w 5760"/>
                <a:gd name="T53" fmla="*/ 1245 h 2325"/>
                <a:gd name="T54" fmla="*/ 5580 w 5760"/>
                <a:gd name="T55" fmla="*/ 1119 h 2325"/>
                <a:gd name="T56" fmla="*/ 5400 w 5760"/>
                <a:gd name="T57" fmla="*/ 1020 h 2325"/>
                <a:gd name="T58" fmla="*/ 5205 w 5760"/>
                <a:gd name="T59" fmla="*/ 918 h 2325"/>
                <a:gd name="T60" fmla="*/ 5031 w 5760"/>
                <a:gd name="T61" fmla="*/ 837 h 2325"/>
                <a:gd name="T62" fmla="*/ 4866 w 5760"/>
                <a:gd name="T63" fmla="*/ 771 h 2325"/>
                <a:gd name="T64" fmla="*/ 4710 w 5760"/>
                <a:gd name="T65" fmla="*/ 711 h 2325"/>
                <a:gd name="T66" fmla="*/ 4545 w 5760"/>
                <a:gd name="T67" fmla="*/ 651 h 2325"/>
                <a:gd name="T68" fmla="*/ 4386 w 5760"/>
                <a:gd name="T69" fmla="*/ 600 h 2325"/>
                <a:gd name="T70" fmla="*/ 4248 w 5760"/>
                <a:gd name="T71" fmla="*/ 552 h 2325"/>
                <a:gd name="T72" fmla="*/ 3993 w 5760"/>
                <a:gd name="T73" fmla="*/ 483 h 2325"/>
                <a:gd name="T74" fmla="*/ 3777 w 5760"/>
                <a:gd name="T75" fmla="*/ 423 h 2325"/>
                <a:gd name="T76" fmla="*/ 3564 w 5760"/>
                <a:gd name="T77" fmla="*/ 375 h 2325"/>
                <a:gd name="T78" fmla="*/ 3282 w 5760"/>
                <a:gd name="T79" fmla="*/ 312 h 2325"/>
                <a:gd name="T80" fmla="*/ 3003 w 5760"/>
                <a:gd name="T81" fmla="*/ 261 h 2325"/>
                <a:gd name="T82" fmla="*/ 2733 w 5760"/>
                <a:gd name="T83" fmla="*/ 213 h 2325"/>
                <a:gd name="T84" fmla="*/ 2451 w 5760"/>
                <a:gd name="T85" fmla="*/ 171 h 2325"/>
                <a:gd name="T86" fmla="*/ 2211 w 5760"/>
                <a:gd name="T87" fmla="*/ 138 h 2325"/>
                <a:gd name="T88" fmla="*/ 1974 w 5760"/>
                <a:gd name="T89" fmla="*/ 108 h 2325"/>
                <a:gd name="T90" fmla="*/ 1665 w 5760"/>
                <a:gd name="T91" fmla="*/ 81 h 2325"/>
                <a:gd name="T92" fmla="*/ 1437 w 5760"/>
                <a:gd name="T93" fmla="*/ 60 h 2325"/>
                <a:gd name="T94" fmla="*/ 1125 w 5760"/>
                <a:gd name="T95" fmla="*/ 36 h 2325"/>
                <a:gd name="T96" fmla="*/ 828 w 5760"/>
                <a:gd name="T97" fmla="*/ 21 h 2325"/>
                <a:gd name="T98" fmla="*/ 558 w 5760"/>
                <a:gd name="T99" fmla="*/ 12 h 2325"/>
                <a:gd name="T100" fmla="*/ 282 w 5760"/>
                <a:gd name="T101" fmla="*/ 3 h 2325"/>
                <a:gd name="T102" fmla="*/ 0 w 5760"/>
                <a:gd name="T103" fmla="*/ 0 h 23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760" h="2325">
                  <a:moveTo>
                    <a:pt x="0" y="0"/>
                  </a:moveTo>
                  <a:lnTo>
                    <a:pt x="0" y="339"/>
                  </a:lnTo>
                  <a:lnTo>
                    <a:pt x="558" y="357"/>
                  </a:lnTo>
                  <a:lnTo>
                    <a:pt x="807" y="375"/>
                  </a:lnTo>
                  <a:lnTo>
                    <a:pt x="1056" y="399"/>
                  </a:lnTo>
                  <a:lnTo>
                    <a:pt x="1272" y="426"/>
                  </a:lnTo>
                  <a:lnTo>
                    <a:pt x="1539" y="465"/>
                  </a:lnTo>
                  <a:lnTo>
                    <a:pt x="1791" y="510"/>
                  </a:lnTo>
                  <a:lnTo>
                    <a:pt x="2076" y="570"/>
                  </a:lnTo>
                  <a:lnTo>
                    <a:pt x="2334" y="630"/>
                  </a:lnTo>
                  <a:lnTo>
                    <a:pt x="2544" y="687"/>
                  </a:lnTo>
                  <a:lnTo>
                    <a:pt x="2775" y="759"/>
                  </a:lnTo>
                  <a:lnTo>
                    <a:pt x="3003" y="837"/>
                  </a:lnTo>
                  <a:lnTo>
                    <a:pt x="3231" y="924"/>
                  </a:lnTo>
                  <a:lnTo>
                    <a:pt x="3438" y="1005"/>
                  </a:lnTo>
                  <a:lnTo>
                    <a:pt x="3663" y="1110"/>
                  </a:lnTo>
                  <a:lnTo>
                    <a:pt x="3903" y="1233"/>
                  </a:lnTo>
                  <a:lnTo>
                    <a:pt x="4149" y="1374"/>
                  </a:lnTo>
                  <a:lnTo>
                    <a:pt x="4353" y="1506"/>
                  </a:lnTo>
                  <a:lnTo>
                    <a:pt x="4491" y="1602"/>
                  </a:lnTo>
                  <a:lnTo>
                    <a:pt x="4668" y="1740"/>
                  </a:lnTo>
                  <a:lnTo>
                    <a:pt x="4824" y="1875"/>
                  </a:lnTo>
                  <a:lnTo>
                    <a:pt x="4968" y="2016"/>
                  </a:lnTo>
                  <a:lnTo>
                    <a:pt x="5100" y="2154"/>
                  </a:lnTo>
                  <a:lnTo>
                    <a:pt x="5238" y="2324"/>
                  </a:lnTo>
                  <a:lnTo>
                    <a:pt x="5759" y="2324"/>
                  </a:lnTo>
                  <a:lnTo>
                    <a:pt x="5759" y="1245"/>
                  </a:lnTo>
                  <a:lnTo>
                    <a:pt x="5580" y="1119"/>
                  </a:lnTo>
                  <a:lnTo>
                    <a:pt x="5400" y="1020"/>
                  </a:lnTo>
                  <a:lnTo>
                    <a:pt x="5205" y="918"/>
                  </a:lnTo>
                  <a:lnTo>
                    <a:pt x="5031" y="837"/>
                  </a:lnTo>
                  <a:lnTo>
                    <a:pt x="4866" y="771"/>
                  </a:lnTo>
                  <a:lnTo>
                    <a:pt x="4710" y="711"/>
                  </a:lnTo>
                  <a:lnTo>
                    <a:pt x="4545" y="651"/>
                  </a:lnTo>
                  <a:lnTo>
                    <a:pt x="4386" y="600"/>
                  </a:lnTo>
                  <a:lnTo>
                    <a:pt x="4248" y="552"/>
                  </a:lnTo>
                  <a:lnTo>
                    <a:pt x="3993" y="483"/>
                  </a:lnTo>
                  <a:lnTo>
                    <a:pt x="3777" y="423"/>
                  </a:lnTo>
                  <a:lnTo>
                    <a:pt x="3564" y="375"/>
                  </a:lnTo>
                  <a:lnTo>
                    <a:pt x="3282" y="312"/>
                  </a:lnTo>
                  <a:lnTo>
                    <a:pt x="3003" y="261"/>
                  </a:lnTo>
                  <a:lnTo>
                    <a:pt x="2733" y="213"/>
                  </a:lnTo>
                  <a:lnTo>
                    <a:pt x="2451" y="171"/>
                  </a:lnTo>
                  <a:lnTo>
                    <a:pt x="2211" y="138"/>
                  </a:lnTo>
                  <a:lnTo>
                    <a:pt x="1974" y="108"/>
                  </a:lnTo>
                  <a:lnTo>
                    <a:pt x="1665" y="81"/>
                  </a:lnTo>
                  <a:lnTo>
                    <a:pt x="1437" y="60"/>
                  </a:lnTo>
                  <a:lnTo>
                    <a:pt x="1125" y="36"/>
                  </a:lnTo>
                  <a:lnTo>
                    <a:pt x="828" y="21"/>
                  </a:lnTo>
                  <a:lnTo>
                    <a:pt x="558" y="12"/>
                  </a:lnTo>
                  <a:lnTo>
                    <a:pt x="282" y="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036" name="Freeform 6"/>
            <p:cNvSpPr>
              <a:spLocks/>
            </p:cNvSpPr>
            <p:nvPr/>
          </p:nvSpPr>
          <p:spPr bwMode="white">
            <a:xfrm>
              <a:off x="0" y="1550"/>
              <a:ext cx="5760" cy="1573"/>
            </a:xfrm>
            <a:custGeom>
              <a:avLst/>
              <a:gdLst>
                <a:gd name="T0" fmla="*/ 0 w 5760"/>
                <a:gd name="T1" fmla="*/ 0 h 1573"/>
                <a:gd name="T2" fmla="*/ 0 w 5760"/>
                <a:gd name="T3" fmla="*/ 351 h 1573"/>
                <a:gd name="T4" fmla="*/ 282 w 5760"/>
                <a:gd name="T5" fmla="*/ 357 h 1573"/>
                <a:gd name="T6" fmla="*/ 627 w 5760"/>
                <a:gd name="T7" fmla="*/ 363 h 1573"/>
                <a:gd name="T8" fmla="*/ 960 w 5760"/>
                <a:gd name="T9" fmla="*/ 375 h 1573"/>
                <a:gd name="T10" fmla="*/ 1218 w 5760"/>
                <a:gd name="T11" fmla="*/ 393 h 1573"/>
                <a:gd name="T12" fmla="*/ 1470 w 5760"/>
                <a:gd name="T13" fmla="*/ 411 h 1573"/>
                <a:gd name="T14" fmla="*/ 1746 w 5760"/>
                <a:gd name="T15" fmla="*/ 435 h 1573"/>
                <a:gd name="T16" fmla="*/ 2022 w 5760"/>
                <a:gd name="T17" fmla="*/ 462 h 1573"/>
                <a:gd name="T18" fmla="*/ 2340 w 5760"/>
                <a:gd name="T19" fmla="*/ 504 h 1573"/>
                <a:gd name="T20" fmla="*/ 2664 w 5760"/>
                <a:gd name="T21" fmla="*/ 549 h 1573"/>
                <a:gd name="T22" fmla="*/ 2952 w 5760"/>
                <a:gd name="T23" fmla="*/ 597 h 1573"/>
                <a:gd name="T24" fmla="*/ 3225 w 5760"/>
                <a:gd name="T25" fmla="*/ 648 h 1573"/>
                <a:gd name="T26" fmla="*/ 3513 w 5760"/>
                <a:gd name="T27" fmla="*/ 708 h 1573"/>
                <a:gd name="T28" fmla="*/ 3693 w 5760"/>
                <a:gd name="T29" fmla="*/ 750 h 1573"/>
                <a:gd name="T30" fmla="*/ 3936 w 5760"/>
                <a:gd name="T31" fmla="*/ 810 h 1573"/>
                <a:gd name="T32" fmla="*/ 4095 w 5760"/>
                <a:gd name="T33" fmla="*/ 855 h 1573"/>
                <a:gd name="T34" fmla="*/ 4281 w 5760"/>
                <a:gd name="T35" fmla="*/ 909 h 1573"/>
                <a:gd name="T36" fmla="*/ 4503 w 5760"/>
                <a:gd name="T37" fmla="*/ 981 h 1573"/>
                <a:gd name="T38" fmla="*/ 4704 w 5760"/>
                <a:gd name="T39" fmla="*/ 1053 h 1573"/>
                <a:gd name="T40" fmla="*/ 4911 w 5760"/>
                <a:gd name="T41" fmla="*/ 1131 h 1573"/>
                <a:gd name="T42" fmla="*/ 5073 w 5760"/>
                <a:gd name="T43" fmla="*/ 1197 h 1573"/>
                <a:gd name="T44" fmla="*/ 5256 w 5760"/>
                <a:gd name="T45" fmla="*/ 1281 h 1573"/>
                <a:gd name="T46" fmla="*/ 5475 w 5760"/>
                <a:gd name="T47" fmla="*/ 1401 h 1573"/>
                <a:gd name="T48" fmla="*/ 5628 w 5760"/>
                <a:gd name="T49" fmla="*/ 1482 h 1573"/>
                <a:gd name="T50" fmla="*/ 5759 w 5760"/>
                <a:gd name="T51" fmla="*/ 1572 h 1573"/>
                <a:gd name="T52" fmla="*/ 5759 w 5760"/>
                <a:gd name="T53" fmla="*/ 633 h 1573"/>
                <a:gd name="T54" fmla="*/ 5493 w 5760"/>
                <a:gd name="T55" fmla="*/ 570 h 1573"/>
                <a:gd name="T56" fmla="*/ 5214 w 5760"/>
                <a:gd name="T57" fmla="*/ 501 h 1573"/>
                <a:gd name="T58" fmla="*/ 4950 w 5760"/>
                <a:gd name="T59" fmla="*/ 444 h 1573"/>
                <a:gd name="T60" fmla="*/ 4701 w 5760"/>
                <a:gd name="T61" fmla="*/ 396 h 1573"/>
                <a:gd name="T62" fmla="*/ 4425 w 5760"/>
                <a:gd name="T63" fmla="*/ 348 h 1573"/>
                <a:gd name="T64" fmla="*/ 4110 w 5760"/>
                <a:gd name="T65" fmla="*/ 294 h 1573"/>
                <a:gd name="T66" fmla="*/ 3813 w 5760"/>
                <a:gd name="T67" fmla="*/ 252 h 1573"/>
                <a:gd name="T68" fmla="*/ 3549 w 5760"/>
                <a:gd name="T69" fmla="*/ 213 h 1573"/>
                <a:gd name="T70" fmla="*/ 3261 w 5760"/>
                <a:gd name="T71" fmla="*/ 183 h 1573"/>
                <a:gd name="T72" fmla="*/ 3015 w 5760"/>
                <a:gd name="T73" fmla="*/ 153 h 1573"/>
                <a:gd name="T74" fmla="*/ 2757 w 5760"/>
                <a:gd name="T75" fmla="*/ 129 h 1573"/>
                <a:gd name="T76" fmla="*/ 2520 w 5760"/>
                <a:gd name="T77" fmla="*/ 105 h 1573"/>
                <a:gd name="T78" fmla="*/ 2301 w 5760"/>
                <a:gd name="T79" fmla="*/ 87 h 1573"/>
                <a:gd name="T80" fmla="*/ 2013 w 5760"/>
                <a:gd name="T81" fmla="*/ 66 h 1573"/>
                <a:gd name="T82" fmla="*/ 1731 w 5760"/>
                <a:gd name="T83" fmla="*/ 48 h 1573"/>
                <a:gd name="T84" fmla="*/ 1524 w 5760"/>
                <a:gd name="T85" fmla="*/ 39 h 1573"/>
                <a:gd name="T86" fmla="*/ 1260 w 5760"/>
                <a:gd name="T87" fmla="*/ 27 h 1573"/>
                <a:gd name="T88" fmla="*/ 966 w 5760"/>
                <a:gd name="T89" fmla="*/ 15 h 1573"/>
                <a:gd name="T90" fmla="*/ 714 w 5760"/>
                <a:gd name="T91" fmla="*/ 12 h 1573"/>
                <a:gd name="T92" fmla="*/ 510 w 5760"/>
                <a:gd name="T93" fmla="*/ 6 h 1573"/>
                <a:gd name="T94" fmla="*/ 243 w 5760"/>
                <a:gd name="T95" fmla="*/ 0 h 1573"/>
                <a:gd name="T96" fmla="*/ 0 w 5760"/>
                <a:gd name="T97" fmla="*/ 0 h 157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760" h="1573">
                  <a:moveTo>
                    <a:pt x="0" y="0"/>
                  </a:moveTo>
                  <a:lnTo>
                    <a:pt x="0" y="351"/>
                  </a:lnTo>
                  <a:lnTo>
                    <a:pt x="282" y="357"/>
                  </a:lnTo>
                  <a:lnTo>
                    <a:pt x="627" y="363"/>
                  </a:lnTo>
                  <a:lnTo>
                    <a:pt x="960" y="375"/>
                  </a:lnTo>
                  <a:lnTo>
                    <a:pt x="1218" y="393"/>
                  </a:lnTo>
                  <a:lnTo>
                    <a:pt x="1470" y="411"/>
                  </a:lnTo>
                  <a:lnTo>
                    <a:pt x="1746" y="435"/>
                  </a:lnTo>
                  <a:lnTo>
                    <a:pt x="2022" y="462"/>
                  </a:lnTo>
                  <a:lnTo>
                    <a:pt x="2340" y="504"/>
                  </a:lnTo>
                  <a:lnTo>
                    <a:pt x="2664" y="549"/>
                  </a:lnTo>
                  <a:lnTo>
                    <a:pt x="2952" y="597"/>
                  </a:lnTo>
                  <a:lnTo>
                    <a:pt x="3225" y="648"/>
                  </a:lnTo>
                  <a:lnTo>
                    <a:pt x="3513" y="708"/>
                  </a:lnTo>
                  <a:lnTo>
                    <a:pt x="3693" y="750"/>
                  </a:lnTo>
                  <a:lnTo>
                    <a:pt x="3936" y="810"/>
                  </a:lnTo>
                  <a:lnTo>
                    <a:pt x="4095" y="855"/>
                  </a:lnTo>
                  <a:lnTo>
                    <a:pt x="4281" y="909"/>
                  </a:lnTo>
                  <a:lnTo>
                    <a:pt x="4503" y="981"/>
                  </a:lnTo>
                  <a:lnTo>
                    <a:pt x="4704" y="1053"/>
                  </a:lnTo>
                  <a:lnTo>
                    <a:pt x="4911" y="1131"/>
                  </a:lnTo>
                  <a:lnTo>
                    <a:pt x="5073" y="1197"/>
                  </a:lnTo>
                  <a:lnTo>
                    <a:pt x="5256" y="1281"/>
                  </a:lnTo>
                  <a:lnTo>
                    <a:pt x="5475" y="1401"/>
                  </a:lnTo>
                  <a:lnTo>
                    <a:pt x="5628" y="1482"/>
                  </a:lnTo>
                  <a:lnTo>
                    <a:pt x="5759" y="1572"/>
                  </a:lnTo>
                  <a:lnTo>
                    <a:pt x="5759" y="633"/>
                  </a:lnTo>
                  <a:lnTo>
                    <a:pt x="5493" y="570"/>
                  </a:lnTo>
                  <a:lnTo>
                    <a:pt x="5214" y="501"/>
                  </a:lnTo>
                  <a:lnTo>
                    <a:pt x="4950" y="444"/>
                  </a:lnTo>
                  <a:lnTo>
                    <a:pt x="4701" y="396"/>
                  </a:lnTo>
                  <a:lnTo>
                    <a:pt x="4425" y="348"/>
                  </a:lnTo>
                  <a:lnTo>
                    <a:pt x="4110" y="294"/>
                  </a:lnTo>
                  <a:lnTo>
                    <a:pt x="3813" y="252"/>
                  </a:lnTo>
                  <a:lnTo>
                    <a:pt x="3549" y="213"/>
                  </a:lnTo>
                  <a:lnTo>
                    <a:pt x="3261" y="183"/>
                  </a:lnTo>
                  <a:lnTo>
                    <a:pt x="3015" y="153"/>
                  </a:lnTo>
                  <a:lnTo>
                    <a:pt x="2757" y="129"/>
                  </a:lnTo>
                  <a:lnTo>
                    <a:pt x="2520" y="105"/>
                  </a:lnTo>
                  <a:lnTo>
                    <a:pt x="2301" y="87"/>
                  </a:lnTo>
                  <a:lnTo>
                    <a:pt x="2013" y="66"/>
                  </a:lnTo>
                  <a:lnTo>
                    <a:pt x="1731" y="48"/>
                  </a:lnTo>
                  <a:lnTo>
                    <a:pt x="1524" y="39"/>
                  </a:lnTo>
                  <a:lnTo>
                    <a:pt x="1260" y="27"/>
                  </a:lnTo>
                  <a:lnTo>
                    <a:pt x="966" y="15"/>
                  </a:lnTo>
                  <a:lnTo>
                    <a:pt x="714" y="12"/>
                  </a:lnTo>
                  <a:lnTo>
                    <a:pt x="510" y="6"/>
                  </a:lnTo>
                  <a:lnTo>
                    <a:pt x="24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037" name="Freeform 7"/>
            <p:cNvSpPr>
              <a:spLocks/>
            </p:cNvSpPr>
            <p:nvPr/>
          </p:nvSpPr>
          <p:spPr bwMode="white">
            <a:xfrm>
              <a:off x="0" y="1130"/>
              <a:ext cx="5760" cy="970"/>
            </a:xfrm>
            <a:custGeom>
              <a:avLst/>
              <a:gdLst>
                <a:gd name="T0" fmla="*/ 0 w 5760"/>
                <a:gd name="T1" fmla="*/ 0 h 970"/>
                <a:gd name="T2" fmla="*/ 0 w 5760"/>
                <a:gd name="T3" fmla="*/ 339 h 970"/>
                <a:gd name="T4" fmla="*/ 318 w 5760"/>
                <a:gd name="T5" fmla="*/ 342 h 970"/>
                <a:gd name="T6" fmla="*/ 591 w 5760"/>
                <a:gd name="T7" fmla="*/ 348 h 970"/>
                <a:gd name="T8" fmla="*/ 846 w 5760"/>
                <a:gd name="T9" fmla="*/ 354 h 970"/>
                <a:gd name="T10" fmla="*/ 1074 w 5760"/>
                <a:gd name="T11" fmla="*/ 360 h 970"/>
                <a:gd name="T12" fmla="*/ 1314 w 5760"/>
                <a:gd name="T13" fmla="*/ 366 h 970"/>
                <a:gd name="T14" fmla="*/ 1599 w 5760"/>
                <a:gd name="T15" fmla="*/ 381 h 970"/>
                <a:gd name="T16" fmla="*/ 1911 w 5760"/>
                <a:gd name="T17" fmla="*/ 399 h 970"/>
                <a:gd name="T18" fmla="*/ 2241 w 5760"/>
                <a:gd name="T19" fmla="*/ 420 h 970"/>
                <a:gd name="T20" fmla="*/ 2619 w 5760"/>
                <a:gd name="T21" fmla="*/ 453 h 970"/>
                <a:gd name="T22" fmla="*/ 2889 w 5760"/>
                <a:gd name="T23" fmla="*/ 477 h 970"/>
                <a:gd name="T24" fmla="*/ 3177 w 5760"/>
                <a:gd name="T25" fmla="*/ 507 h 970"/>
                <a:gd name="T26" fmla="*/ 3498 w 5760"/>
                <a:gd name="T27" fmla="*/ 543 h 970"/>
                <a:gd name="T28" fmla="*/ 3813 w 5760"/>
                <a:gd name="T29" fmla="*/ 585 h 970"/>
                <a:gd name="T30" fmla="*/ 4044 w 5760"/>
                <a:gd name="T31" fmla="*/ 618 h 970"/>
                <a:gd name="T32" fmla="*/ 4365 w 5760"/>
                <a:gd name="T33" fmla="*/ 669 h 970"/>
                <a:gd name="T34" fmla="*/ 4683 w 5760"/>
                <a:gd name="T35" fmla="*/ 726 h 970"/>
                <a:gd name="T36" fmla="*/ 4980 w 5760"/>
                <a:gd name="T37" fmla="*/ 786 h 970"/>
                <a:gd name="T38" fmla="*/ 5268 w 5760"/>
                <a:gd name="T39" fmla="*/ 846 h 970"/>
                <a:gd name="T40" fmla="*/ 5646 w 5760"/>
                <a:gd name="T41" fmla="*/ 942 h 970"/>
                <a:gd name="T42" fmla="*/ 5759 w 5760"/>
                <a:gd name="T43" fmla="*/ 969 h 970"/>
                <a:gd name="T44" fmla="*/ 5759 w 5760"/>
                <a:gd name="T45" fmla="*/ 0 h 970"/>
                <a:gd name="T46" fmla="*/ 0 w 5760"/>
                <a:gd name="T47" fmla="*/ 0 h 97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760" h="970">
                  <a:moveTo>
                    <a:pt x="0" y="0"/>
                  </a:moveTo>
                  <a:lnTo>
                    <a:pt x="0" y="339"/>
                  </a:lnTo>
                  <a:lnTo>
                    <a:pt x="318" y="342"/>
                  </a:lnTo>
                  <a:lnTo>
                    <a:pt x="591" y="348"/>
                  </a:lnTo>
                  <a:lnTo>
                    <a:pt x="846" y="354"/>
                  </a:lnTo>
                  <a:lnTo>
                    <a:pt x="1074" y="360"/>
                  </a:lnTo>
                  <a:lnTo>
                    <a:pt x="1314" y="366"/>
                  </a:lnTo>
                  <a:lnTo>
                    <a:pt x="1599" y="381"/>
                  </a:lnTo>
                  <a:lnTo>
                    <a:pt x="1911" y="399"/>
                  </a:lnTo>
                  <a:lnTo>
                    <a:pt x="2241" y="420"/>
                  </a:lnTo>
                  <a:lnTo>
                    <a:pt x="2619" y="453"/>
                  </a:lnTo>
                  <a:lnTo>
                    <a:pt x="2889" y="477"/>
                  </a:lnTo>
                  <a:lnTo>
                    <a:pt x="3177" y="507"/>
                  </a:lnTo>
                  <a:lnTo>
                    <a:pt x="3498" y="543"/>
                  </a:lnTo>
                  <a:lnTo>
                    <a:pt x="3813" y="585"/>
                  </a:lnTo>
                  <a:lnTo>
                    <a:pt x="4044" y="618"/>
                  </a:lnTo>
                  <a:lnTo>
                    <a:pt x="4365" y="669"/>
                  </a:lnTo>
                  <a:lnTo>
                    <a:pt x="4683" y="726"/>
                  </a:lnTo>
                  <a:lnTo>
                    <a:pt x="4980" y="786"/>
                  </a:lnTo>
                  <a:lnTo>
                    <a:pt x="5268" y="846"/>
                  </a:lnTo>
                  <a:lnTo>
                    <a:pt x="5646" y="942"/>
                  </a:lnTo>
                  <a:lnTo>
                    <a:pt x="5759" y="969"/>
                  </a:lnTo>
                  <a:lnTo>
                    <a:pt x="5759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038" name="Freeform 8"/>
            <p:cNvSpPr>
              <a:spLocks/>
            </p:cNvSpPr>
            <p:nvPr/>
          </p:nvSpPr>
          <p:spPr bwMode="white">
            <a:xfrm>
              <a:off x="0" y="-13"/>
              <a:ext cx="5760" cy="1060"/>
            </a:xfrm>
            <a:custGeom>
              <a:avLst/>
              <a:gdLst>
                <a:gd name="T0" fmla="*/ 0 w 5760"/>
                <a:gd name="T1" fmla="*/ 753 h 1060"/>
                <a:gd name="T2" fmla="*/ 0 w 5760"/>
                <a:gd name="T3" fmla="*/ 1059 h 1060"/>
                <a:gd name="T4" fmla="*/ 5759 w 5760"/>
                <a:gd name="T5" fmla="*/ 1059 h 1060"/>
                <a:gd name="T6" fmla="*/ 5759 w 5760"/>
                <a:gd name="T7" fmla="*/ 0 h 1060"/>
                <a:gd name="T8" fmla="*/ 5430 w 5760"/>
                <a:gd name="T9" fmla="*/ 0 h 1060"/>
                <a:gd name="T10" fmla="*/ 5298 w 5760"/>
                <a:gd name="T11" fmla="*/ 84 h 1060"/>
                <a:gd name="T12" fmla="*/ 5136 w 5760"/>
                <a:gd name="T13" fmla="*/ 159 h 1060"/>
                <a:gd name="T14" fmla="*/ 4968 w 5760"/>
                <a:gd name="T15" fmla="*/ 222 h 1060"/>
                <a:gd name="T16" fmla="*/ 4812 w 5760"/>
                <a:gd name="T17" fmla="*/ 267 h 1060"/>
                <a:gd name="T18" fmla="*/ 4626 w 5760"/>
                <a:gd name="T19" fmla="*/ 324 h 1060"/>
                <a:gd name="T20" fmla="*/ 4440 w 5760"/>
                <a:gd name="T21" fmla="*/ 366 h 1060"/>
                <a:gd name="T22" fmla="*/ 4230 w 5760"/>
                <a:gd name="T23" fmla="*/ 414 h 1060"/>
                <a:gd name="T24" fmla="*/ 3939 w 5760"/>
                <a:gd name="T25" fmla="*/ 468 h 1060"/>
                <a:gd name="T26" fmla="*/ 3711 w 5760"/>
                <a:gd name="T27" fmla="*/ 504 h 1060"/>
                <a:gd name="T28" fmla="*/ 3441 w 5760"/>
                <a:gd name="T29" fmla="*/ 543 h 1060"/>
                <a:gd name="T30" fmla="*/ 3189 w 5760"/>
                <a:gd name="T31" fmla="*/ 579 h 1060"/>
                <a:gd name="T32" fmla="*/ 2925 w 5760"/>
                <a:gd name="T33" fmla="*/ 606 h 1060"/>
                <a:gd name="T34" fmla="*/ 2679 w 5760"/>
                <a:gd name="T35" fmla="*/ 633 h 1060"/>
                <a:gd name="T36" fmla="*/ 2418 w 5760"/>
                <a:gd name="T37" fmla="*/ 654 h 1060"/>
                <a:gd name="T38" fmla="*/ 2142 w 5760"/>
                <a:gd name="T39" fmla="*/ 675 h 1060"/>
                <a:gd name="T40" fmla="*/ 1896 w 5760"/>
                <a:gd name="T41" fmla="*/ 693 h 1060"/>
                <a:gd name="T42" fmla="*/ 1647 w 5760"/>
                <a:gd name="T43" fmla="*/ 708 h 1060"/>
                <a:gd name="T44" fmla="*/ 1404 w 5760"/>
                <a:gd name="T45" fmla="*/ 720 h 1060"/>
                <a:gd name="T46" fmla="*/ 1170 w 5760"/>
                <a:gd name="T47" fmla="*/ 732 h 1060"/>
                <a:gd name="T48" fmla="*/ 906 w 5760"/>
                <a:gd name="T49" fmla="*/ 738 h 1060"/>
                <a:gd name="T50" fmla="*/ 534 w 5760"/>
                <a:gd name="T51" fmla="*/ 747 h 1060"/>
                <a:gd name="T52" fmla="*/ 201 w 5760"/>
                <a:gd name="T53" fmla="*/ 753 h 1060"/>
                <a:gd name="T54" fmla="*/ 0 w 5760"/>
                <a:gd name="T55" fmla="*/ 753 h 106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5760" h="1060">
                  <a:moveTo>
                    <a:pt x="0" y="753"/>
                  </a:moveTo>
                  <a:lnTo>
                    <a:pt x="0" y="1059"/>
                  </a:lnTo>
                  <a:lnTo>
                    <a:pt x="5759" y="1059"/>
                  </a:lnTo>
                  <a:lnTo>
                    <a:pt x="5759" y="0"/>
                  </a:lnTo>
                  <a:lnTo>
                    <a:pt x="5430" y="0"/>
                  </a:lnTo>
                  <a:lnTo>
                    <a:pt x="5298" y="84"/>
                  </a:lnTo>
                  <a:lnTo>
                    <a:pt x="5136" y="159"/>
                  </a:lnTo>
                  <a:lnTo>
                    <a:pt x="4968" y="222"/>
                  </a:lnTo>
                  <a:lnTo>
                    <a:pt x="4812" y="267"/>
                  </a:lnTo>
                  <a:lnTo>
                    <a:pt x="4626" y="324"/>
                  </a:lnTo>
                  <a:lnTo>
                    <a:pt x="4440" y="366"/>
                  </a:lnTo>
                  <a:lnTo>
                    <a:pt x="4230" y="414"/>
                  </a:lnTo>
                  <a:lnTo>
                    <a:pt x="3939" y="468"/>
                  </a:lnTo>
                  <a:lnTo>
                    <a:pt x="3711" y="504"/>
                  </a:lnTo>
                  <a:lnTo>
                    <a:pt x="3441" y="543"/>
                  </a:lnTo>
                  <a:lnTo>
                    <a:pt x="3189" y="579"/>
                  </a:lnTo>
                  <a:lnTo>
                    <a:pt x="2925" y="606"/>
                  </a:lnTo>
                  <a:lnTo>
                    <a:pt x="2679" y="633"/>
                  </a:lnTo>
                  <a:lnTo>
                    <a:pt x="2418" y="654"/>
                  </a:lnTo>
                  <a:lnTo>
                    <a:pt x="2142" y="675"/>
                  </a:lnTo>
                  <a:lnTo>
                    <a:pt x="1896" y="693"/>
                  </a:lnTo>
                  <a:lnTo>
                    <a:pt x="1647" y="708"/>
                  </a:lnTo>
                  <a:lnTo>
                    <a:pt x="1404" y="720"/>
                  </a:lnTo>
                  <a:lnTo>
                    <a:pt x="1170" y="732"/>
                  </a:lnTo>
                  <a:lnTo>
                    <a:pt x="906" y="738"/>
                  </a:lnTo>
                  <a:lnTo>
                    <a:pt x="534" y="747"/>
                  </a:lnTo>
                  <a:lnTo>
                    <a:pt x="201" y="753"/>
                  </a:lnTo>
                  <a:lnTo>
                    <a:pt x="0" y="753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039" name="Freeform 9"/>
            <p:cNvSpPr>
              <a:spLocks/>
            </p:cNvSpPr>
            <p:nvPr/>
          </p:nvSpPr>
          <p:spPr bwMode="white">
            <a:xfrm>
              <a:off x="0" y="-13"/>
              <a:ext cx="5284" cy="673"/>
            </a:xfrm>
            <a:custGeom>
              <a:avLst/>
              <a:gdLst>
                <a:gd name="T0" fmla="*/ 0 w 5284"/>
                <a:gd name="T1" fmla="*/ 366 h 673"/>
                <a:gd name="T2" fmla="*/ 0 w 5284"/>
                <a:gd name="T3" fmla="*/ 672 h 673"/>
                <a:gd name="T4" fmla="*/ 303 w 5284"/>
                <a:gd name="T5" fmla="*/ 672 h 673"/>
                <a:gd name="T6" fmla="*/ 723 w 5284"/>
                <a:gd name="T7" fmla="*/ 663 h 673"/>
                <a:gd name="T8" fmla="*/ 1020 w 5284"/>
                <a:gd name="T9" fmla="*/ 654 h 673"/>
                <a:gd name="T10" fmla="*/ 1302 w 5284"/>
                <a:gd name="T11" fmla="*/ 642 h 673"/>
                <a:gd name="T12" fmla="*/ 1554 w 5284"/>
                <a:gd name="T13" fmla="*/ 630 h 673"/>
                <a:gd name="T14" fmla="*/ 1779 w 5284"/>
                <a:gd name="T15" fmla="*/ 615 h 673"/>
                <a:gd name="T16" fmla="*/ 1962 w 5284"/>
                <a:gd name="T17" fmla="*/ 606 h 673"/>
                <a:gd name="T18" fmla="*/ 2193 w 5284"/>
                <a:gd name="T19" fmla="*/ 588 h 673"/>
                <a:gd name="T20" fmla="*/ 2448 w 5284"/>
                <a:gd name="T21" fmla="*/ 570 h 673"/>
                <a:gd name="T22" fmla="*/ 2700 w 5284"/>
                <a:gd name="T23" fmla="*/ 546 h 673"/>
                <a:gd name="T24" fmla="*/ 2904 w 5284"/>
                <a:gd name="T25" fmla="*/ 528 h 673"/>
                <a:gd name="T26" fmla="*/ 3138 w 5284"/>
                <a:gd name="T27" fmla="*/ 498 h 673"/>
                <a:gd name="T28" fmla="*/ 3324 w 5284"/>
                <a:gd name="T29" fmla="*/ 474 h 673"/>
                <a:gd name="T30" fmla="*/ 3534 w 5284"/>
                <a:gd name="T31" fmla="*/ 447 h 673"/>
                <a:gd name="T32" fmla="*/ 3735 w 5284"/>
                <a:gd name="T33" fmla="*/ 420 h 673"/>
                <a:gd name="T34" fmla="*/ 3933 w 5284"/>
                <a:gd name="T35" fmla="*/ 384 h 673"/>
                <a:gd name="T36" fmla="*/ 4116 w 5284"/>
                <a:gd name="T37" fmla="*/ 351 h 673"/>
                <a:gd name="T38" fmla="*/ 4266 w 5284"/>
                <a:gd name="T39" fmla="*/ 318 h 673"/>
                <a:gd name="T40" fmla="*/ 4446 w 5284"/>
                <a:gd name="T41" fmla="*/ 279 h 673"/>
                <a:gd name="T42" fmla="*/ 4620 w 5284"/>
                <a:gd name="T43" fmla="*/ 237 h 673"/>
                <a:gd name="T44" fmla="*/ 4779 w 5284"/>
                <a:gd name="T45" fmla="*/ 192 h 673"/>
                <a:gd name="T46" fmla="*/ 4920 w 5284"/>
                <a:gd name="T47" fmla="*/ 147 h 673"/>
                <a:gd name="T48" fmla="*/ 5085 w 5284"/>
                <a:gd name="T49" fmla="*/ 90 h 673"/>
                <a:gd name="T50" fmla="*/ 5193 w 5284"/>
                <a:gd name="T51" fmla="*/ 42 h 673"/>
                <a:gd name="T52" fmla="*/ 5283 w 5284"/>
                <a:gd name="T53" fmla="*/ 0 h 673"/>
                <a:gd name="T54" fmla="*/ 3201 w 5284"/>
                <a:gd name="T55" fmla="*/ 0 h 673"/>
                <a:gd name="T56" fmla="*/ 2982 w 5284"/>
                <a:gd name="T57" fmla="*/ 57 h 673"/>
                <a:gd name="T58" fmla="*/ 2775 w 5284"/>
                <a:gd name="T59" fmla="*/ 108 h 673"/>
                <a:gd name="T60" fmla="*/ 2562 w 5284"/>
                <a:gd name="T61" fmla="*/ 150 h 673"/>
                <a:gd name="T62" fmla="*/ 2397 w 5284"/>
                <a:gd name="T63" fmla="*/ 183 h 673"/>
                <a:gd name="T64" fmla="*/ 2205 w 5284"/>
                <a:gd name="T65" fmla="*/ 213 h 673"/>
                <a:gd name="T66" fmla="*/ 2001 w 5284"/>
                <a:gd name="T67" fmla="*/ 243 h 673"/>
                <a:gd name="T68" fmla="*/ 1776 w 5284"/>
                <a:gd name="T69" fmla="*/ 273 h 673"/>
                <a:gd name="T70" fmla="*/ 1536 w 5284"/>
                <a:gd name="T71" fmla="*/ 297 h 673"/>
                <a:gd name="T72" fmla="*/ 1344 w 5284"/>
                <a:gd name="T73" fmla="*/ 312 h 673"/>
                <a:gd name="T74" fmla="*/ 1134 w 5284"/>
                <a:gd name="T75" fmla="*/ 330 h 673"/>
                <a:gd name="T76" fmla="*/ 921 w 5284"/>
                <a:gd name="T77" fmla="*/ 342 h 673"/>
                <a:gd name="T78" fmla="*/ 696 w 5284"/>
                <a:gd name="T79" fmla="*/ 354 h 673"/>
                <a:gd name="T80" fmla="*/ 501 w 5284"/>
                <a:gd name="T81" fmla="*/ 360 h 673"/>
                <a:gd name="T82" fmla="*/ 279 w 5284"/>
                <a:gd name="T83" fmla="*/ 366 h 673"/>
                <a:gd name="T84" fmla="*/ 99 w 5284"/>
                <a:gd name="T85" fmla="*/ 369 h 673"/>
                <a:gd name="T86" fmla="*/ 0 w 5284"/>
                <a:gd name="T87" fmla="*/ 366 h 67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5284" h="673">
                  <a:moveTo>
                    <a:pt x="0" y="366"/>
                  </a:moveTo>
                  <a:lnTo>
                    <a:pt x="0" y="672"/>
                  </a:lnTo>
                  <a:lnTo>
                    <a:pt x="303" y="672"/>
                  </a:lnTo>
                  <a:lnTo>
                    <a:pt x="723" y="663"/>
                  </a:lnTo>
                  <a:lnTo>
                    <a:pt x="1020" y="654"/>
                  </a:lnTo>
                  <a:lnTo>
                    <a:pt x="1302" y="642"/>
                  </a:lnTo>
                  <a:lnTo>
                    <a:pt x="1554" y="630"/>
                  </a:lnTo>
                  <a:lnTo>
                    <a:pt x="1779" y="615"/>
                  </a:lnTo>
                  <a:lnTo>
                    <a:pt x="1962" y="606"/>
                  </a:lnTo>
                  <a:lnTo>
                    <a:pt x="2193" y="588"/>
                  </a:lnTo>
                  <a:lnTo>
                    <a:pt x="2448" y="570"/>
                  </a:lnTo>
                  <a:lnTo>
                    <a:pt x="2700" y="546"/>
                  </a:lnTo>
                  <a:lnTo>
                    <a:pt x="2904" y="528"/>
                  </a:lnTo>
                  <a:lnTo>
                    <a:pt x="3138" y="498"/>
                  </a:lnTo>
                  <a:lnTo>
                    <a:pt x="3324" y="474"/>
                  </a:lnTo>
                  <a:lnTo>
                    <a:pt x="3534" y="447"/>
                  </a:lnTo>
                  <a:lnTo>
                    <a:pt x="3735" y="420"/>
                  </a:lnTo>
                  <a:lnTo>
                    <a:pt x="3933" y="384"/>
                  </a:lnTo>
                  <a:lnTo>
                    <a:pt x="4116" y="351"/>
                  </a:lnTo>
                  <a:lnTo>
                    <a:pt x="4266" y="318"/>
                  </a:lnTo>
                  <a:lnTo>
                    <a:pt x="4446" y="279"/>
                  </a:lnTo>
                  <a:lnTo>
                    <a:pt x="4620" y="237"/>
                  </a:lnTo>
                  <a:lnTo>
                    <a:pt x="4779" y="192"/>
                  </a:lnTo>
                  <a:lnTo>
                    <a:pt x="4920" y="147"/>
                  </a:lnTo>
                  <a:lnTo>
                    <a:pt x="5085" y="90"/>
                  </a:lnTo>
                  <a:lnTo>
                    <a:pt x="5193" y="42"/>
                  </a:lnTo>
                  <a:lnTo>
                    <a:pt x="5283" y="0"/>
                  </a:lnTo>
                  <a:lnTo>
                    <a:pt x="3201" y="0"/>
                  </a:lnTo>
                  <a:lnTo>
                    <a:pt x="2982" y="57"/>
                  </a:lnTo>
                  <a:lnTo>
                    <a:pt x="2775" y="108"/>
                  </a:lnTo>
                  <a:lnTo>
                    <a:pt x="2562" y="150"/>
                  </a:lnTo>
                  <a:lnTo>
                    <a:pt x="2397" y="183"/>
                  </a:lnTo>
                  <a:lnTo>
                    <a:pt x="2205" y="213"/>
                  </a:lnTo>
                  <a:lnTo>
                    <a:pt x="2001" y="243"/>
                  </a:lnTo>
                  <a:lnTo>
                    <a:pt x="1776" y="273"/>
                  </a:lnTo>
                  <a:lnTo>
                    <a:pt x="1536" y="297"/>
                  </a:lnTo>
                  <a:lnTo>
                    <a:pt x="1344" y="312"/>
                  </a:lnTo>
                  <a:lnTo>
                    <a:pt x="1134" y="330"/>
                  </a:lnTo>
                  <a:lnTo>
                    <a:pt x="921" y="342"/>
                  </a:lnTo>
                  <a:lnTo>
                    <a:pt x="696" y="354"/>
                  </a:lnTo>
                  <a:lnTo>
                    <a:pt x="501" y="360"/>
                  </a:lnTo>
                  <a:lnTo>
                    <a:pt x="279" y="366"/>
                  </a:lnTo>
                  <a:lnTo>
                    <a:pt x="99" y="369"/>
                  </a:lnTo>
                  <a:lnTo>
                    <a:pt x="0" y="366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040" name="Freeform 10"/>
            <p:cNvSpPr>
              <a:spLocks/>
            </p:cNvSpPr>
            <p:nvPr/>
          </p:nvSpPr>
          <p:spPr bwMode="white">
            <a:xfrm>
              <a:off x="0" y="-13"/>
              <a:ext cx="2884" cy="286"/>
            </a:xfrm>
            <a:custGeom>
              <a:avLst/>
              <a:gdLst>
                <a:gd name="T0" fmla="*/ 0 w 2884"/>
                <a:gd name="T1" fmla="*/ 0 h 286"/>
                <a:gd name="T2" fmla="*/ 0 w 2884"/>
                <a:gd name="T3" fmla="*/ 285 h 286"/>
                <a:gd name="T4" fmla="*/ 192 w 2884"/>
                <a:gd name="T5" fmla="*/ 285 h 286"/>
                <a:gd name="T6" fmla="*/ 384 w 2884"/>
                <a:gd name="T7" fmla="*/ 282 h 286"/>
                <a:gd name="T8" fmla="*/ 579 w 2884"/>
                <a:gd name="T9" fmla="*/ 276 h 286"/>
                <a:gd name="T10" fmla="*/ 789 w 2884"/>
                <a:gd name="T11" fmla="*/ 267 h 286"/>
                <a:gd name="T12" fmla="*/ 999 w 2884"/>
                <a:gd name="T13" fmla="*/ 258 h 286"/>
                <a:gd name="T14" fmla="*/ 1161 w 2884"/>
                <a:gd name="T15" fmla="*/ 246 h 286"/>
                <a:gd name="T16" fmla="*/ 1302 w 2884"/>
                <a:gd name="T17" fmla="*/ 234 h 286"/>
                <a:gd name="T18" fmla="*/ 1458 w 2884"/>
                <a:gd name="T19" fmla="*/ 222 h 286"/>
                <a:gd name="T20" fmla="*/ 1665 w 2884"/>
                <a:gd name="T21" fmla="*/ 201 h 286"/>
                <a:gd name="T22" fmla="*/ 1992 w 2884"/>
                <a:gd name="T23" fmla="*/ 159 h 286"/>
                <a:gd name="T24" fmla="*/ 2301 w 2884"/>
                <a:gd name="T25" fmla="*/ 117 h 286"/>
                <a:gd name="T26" fmla="*/ 2604 w 2884"/>
                <a:gd name="T27" fmla="*/ 60 h 286"/>
                <a:gd name="T28" fmla="*/ 2883 w 2884"/>
                <a:gd name="T29" fmla="*/ 0 h 286"/>
                <a:gd name="T30" fmla="*/ 0 w 2884"/>
                <a:gd name="T31" fmla="*/ 0 h 28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884" h="286">
                  <a:moveTo>
                    <a:pt x="0" y="0"/>
                  </a:moveTo>
                  <a:lnTo>
                    <a:pt x="0" y="285"/>
                  </a:lnTo>
                  <a:lnTo>
                    <a:pt x="192" y="285"/>
                  </a:lnTo>
                  <a:lnTo>
                    <a:pt x="384" y="282"/>
                  </a:lnTo>
                  <a:lnTo>
                    <a:pt x="579" y="276"/>
                  </a:lnTo>
                  <a:lnTo>
                    <a:pt x="789" y="267"/>
                  </a:lnTo>
                  <a:lnTo>
                    <a:pt x="999" y="258"/>
                  </a:lnTo>
                  <a:lnTo>
                    <a:pt x="1161" y="246"/>
                  </a:lnTo>
                  <a:lnTo>
                    <a:pt x="1302" y="234"/>
                  </a:lnTo>
                  <a:lnTo>
                    <a:pt x="1458" y="222"/>
                  </a:lnTo>
                  <a:lnTo>
                    <a:pt x="1665" y="201"/>
                  </a:lnTo>
                  <a:lnTo>
                    <a:pt x="1992" y="159"/>
                  </a:lnTo>
                  <a:lnTo>
                    <a:pt x="2301" y="117"/>
                  </a:lnTo>
                  <a:lnTo>
                    <a:pt x="2604" y="60"/>
                  </a:lnTo>
                  <a:lnTo>
                    <a:pt x="288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7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692AC1-E83E-49A4-8D6F-6280DC471644}" type="datetime1">
              <a:rPr lang="nl-NL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25-9-2013</a:t>
            </a:fld>
            <a:endParaRPr lang="nl-NL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>
                <a:solidFill>
                  <a:srgbClr val="FFFFFF"/>
                </a:solidFill>
                <a:latin typeface="Times New Roman" pitchFamily="18" charset="0"/>
              </a:rPr>
              <a:t>Eiwitvertering bijeenkomst 2</a:t>
            </a:r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BB110A-6357-4CBA-8945-E0197F81C9E8}" type="slidenum">
              <a:rPr lang="nl-NL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4318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1027" name="Vrije v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 smtClean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033" name="Tijdelijke aanduiding voor teks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en-US" altLang="nl-NL" smtClean="0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086F3D-9466-4726-AAC1-EB65B265805B}" type="slidenum">
              <a:rPr lang="nl-NL">
                <a:solidFill>
                  <a:prstClr val="black"/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>
              <a:solidFill>
                <a:prstClr val="black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0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nqeWnFLzR0" TargetMode="External"/><Relationship Id="rId2" Type="http://schemas.openxmlformats.org/officeDocument/2006/relationships/hyperlink" Target="https://www.youtube.com/watch?v=hNjEBfkT_00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dirty="0" smtClean="0"/>
              <a:t>Rantsoen berekenen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 dirty="0" smtClean="0"/>
              <a:t>Vaars 280 dagen in lactatie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876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Formule: (gram per dag) 54 + (0,1 * LG)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DVE behoefte onderhoud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915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Formule: (gram per dag) 54 + (0,1 * 575) =</a:t>
            </a:r>
          </a:p>
          <a:p>
            <a:pPr marL="1143000" lvl="4" indent="0">
              <a:buNone/>
            </a:pPr>
            <a:r>
              <a:rPr lang="nl-NL" dirty="0" smtClean="0"/>
              <a:t>				</a:t>
            </a:r>
            <a:r>
              <a:rPr lang="nl-NL" sz="2800" dirty="0" smtClean="0"/>
              <a:t>54 + 58 =</a:t>
            </a:r>
          </a:p>
          <a:p>
            <a:pPr marL="1143000" lvl="4" indent="0">
              <a:buNone/>
            </a:pPr>
            <a:r>
              <a:rPr lang="nl-NL" sz="2800" dirty="0"/>
              <a:t>	</a:t>
            </a:r>
            <a:r>
              <a:rPr lang="nl-NL" sz="2800" dirty="0" smtClean="0"/>
              <a:t>			112 g DVE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DVE behoefte onderhoud koe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225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Formule: (gram per dag) </a:t>
            </a:r>
          </a:p>
          <a:p>
            <a:pPr lvl="3"/>
            <a:r>
              <a:rPr lang="nl-NL" sz="2400" dirty="0" smtClean="0"/>
              <a:t>1,396 * E + 0,000195 * E²</a:t>
            </a:r>
          </a:p>
          <a:p>
            <a:pPr marL="914400" lvl="3" indent="0">
              <a:buNone/>
            </a:pPr>
            <a:endParaRPr lang="nl-NL" sz="2400" dirty="0" smtClean="0"/>
          </a:p>
          <a:p>
            <a:r>
              <a:rPr lang="nl-NL" dirty="0" smtClean="0"/>
              <a:t>E = eiwitproductie in grammen per dag</a:t>
            </a:r>
          </a:p>
          <a:p>
            <a:r>
              <a:rPr lang="nl-NL" dirty="0"/>
              <a:t> </a:t>
            </a:r>
            <a:r>
              <a:rPr lang="nl-NL" dirty="0" smtClean="0"/>
              <a:t>  = melkeiwitgehalte in gr per kg *            		geproduceerde melk per dag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DVE behoefte productie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59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Formule: (gram per dag) </a:t>
            </a:r>
          </a:p>
          <a:p>
            <a:pPr lvl="3"/>
            <a:r>
              <a:rPr lang="nl-NL" sz="2400" dirty="0" smtClean="0"/>
              <a:t>1,396 x E + 0,000195 x E²</a:t>
            </a:r>
          </a:p>
          <a:p>
            <a:r>
              <a:rPr lang="nl-NL" dirty="0" smtClean="0"/>
              <a:t>Koe 26 kg en 3,65% eiwit is 1044 gram</a:t>
            </a:r>
          </a:p>
          <a:p>
            <a:r>
              <a:rPr lang="nl-NL" dirty="0" smtClean="0"/>
              <a:t>26 kg = 26000 gram</a:t>
            </a:r>
          </a:p>
          <a:p>
            <a:r>
              <a:rPr lang="nl-NL" dirty="0" smtClean="0"/>
              <a:t>1% van 26000 = 260	</a:t>
            </a:r>
            <a:r>
              <a:rPr lang="nl-NL" dirty="0" smtClean="0"/>
              <a:t>260 </a:t>
            </a:r>
            <a:r>
              <a:rPr lang="nl-NL" dirty="0" smtClean="0"/>
              <a:t>x 3,65 = </a:t>
            </a:r>
            <a:r>
              <a:rPr lang="nl-NL" dirty="0" smtClean="0"/>
              <a:t>949</a:t>
            </a:r>
            <a:endParaRPr lang="nl-NL" dirty="0"/>
          </a:p>
          <a:p>
            <a:pPr marL="365125" lvl="3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nl-NL" dirty="0" smtClean="0"/>
              <a:t>1,396 *  </a:t>
            </a:r>
            <a:r>
              <a:rPr lang="nl-NL" dirty="0" smtClean="0"/>
              <a:t>949</a:t>
            </a:r>
            <a:r>
              <a:rPr lang="nl-NL" dirty="0" smtClean="0"/>
              <a:t> </a:t>
            </a:r>
            <a:r>
              <a:rPr lang="nl-NL" dirty="0" smtClean="0"/>
              <a:t>+ 0,000195 * </a:t>
            </a:r>
            <a:r>
              <a:rPr lang="nl-NL" dirty="0" smtClean="0"/>
              <a:t>949</a:t>
            </a:r>
            <a:r>
              <a:rPr lang="nl-NL" sz="2400" dirty="0" smtClean="0"/>
              <a:t>²</a:t>
            </a:r>
            <a:endParaRPr lang="nl-NL" sz="2400" dirty="0" smtClean="0"/>
          </a:p>
          <a:p>
            <a:pPr marL="365125" lvl="3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nl-NL" sz="2400" dirty="0" smtClean="0"/>
              <a:t>1324 </a:t>
            </a:r>
            <a:r>
              <a:rPr lang="nl-NL" sz="2400" dirty="0" smtClean="0"/>
              <a:t>+ </a:t>
            </a:r>
            <a:r>
              <a:rPr lang="nl-NL" sz="2400" dirty="0" smtClean="0"/>
              <a:t>175</a:t>
            </a:r>
            <a:r>
              <a:rPr lang="nl-NL" sz="2400" dirty="0" smtClean="0"/>
              <a:t> </a:t>
            </a:r>
            <a:r>
              <a:rPr lang="nl-NL" sz="2400" dirty="0" smtClean="0"/>
              <a:t>= </a:t>
            </a:r>
            <a:r>
              <a:rPr lang="nl-NL" sz="2400" dirty="0" smtClean="0"/>
              <a:t>1499 </a:t>
            </a:r>
            <a:r>
              <a:rPr lang="nl-NL" sz="2400" dirty="0" smtClean="0"/>
              <a:t>g DVE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DVE behoefte productie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12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DVE behoefte onderhoud 	  </a:t>
            </a:r>
            <a:r>
              <a:rPr lang="nl-NL" sz="2800" dirty="0" smtClean="0"/>
              <a:t>112 g DVE</a:t>
            </a:r>
          </a:p>
          <a:p>
            <a:r>
              <a:rPr lang="nl-NL" sz="2800" dirty="0" smtClean="0"/>
              <a:t>DVE behoefte productie		</a:t>
            </a:r>
            <a:r>
              <a:rPr lang="nl-NL" sz="2800" u="sng" dirty="0" smtClean="0"/>
              <a:t>1499 </a:t>
            </a:r>
            <a:r>
              <a:rPr lang="nl-NL" sz="2800" u="sng" dirty="0" smtClean="0"/>
              <a:t>g DVE</a:t>
            </a:r>
          </a:p>
          <a:p>
            <a:r>
              <a:rPr lang="nl-NL" sz="2800" dirty="0" smtClean="0"/>
              <a:t>Totale DVE behoefte		</a:t>
            </a:r>
            <a:r>
              <a:rPr lang="nl-NL" sz="2800" dirty="0" smtClean="0"/>
              <a:t>1611 </a:t>
            </a:r>
            <a:r>
              <a:rPr lang="nl-NL" sz="2800" dirty="0" smtClean="0"/>
              <a:t>g DVE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Totale DVE behoefte koe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445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Pariteit</a:t>
            </a:r>
          </a:p>
          <a:p>
            <a:r>
              <a:rPr lang="nl-NL" dirty="0" smtClean="0"/>
              <a:t>Maanden dracht</a:t>
            </a:r>
          </a:p>
          <a:p>
            <a:r>
              <a:rPr lang="nl-NL" dirty="0" smtClean="0"/>
              <a:t>Toename gewicht</a:t>
            </a:r>
          </a:p>
          <a:p>
            <a:r>
              <a:rPr lang="nl-NL" dirty="0" smtClean="0"/>
              <a:t>Afname gewicht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Correcties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69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VEM en DVE toeslagen voor pariteit</a:t>
            </a:r>
            <a:br>
              <a:rPr lang="nl-NL" dirty="0" smtClean="0"/>
            </a:br>
            <a:r>
              <a:rPr lang="nl-NL" sz="2000" dirty="0" err="1" smtClean="0"/>
              <a:t>pariteit</a:t>
            </a:r>
            <a:r>
              <a:rPr lang="nl-NL" sz="2000" dirty="0" smtClean="0"/>
              <a:t> is aantal keren dat een koe gekalfd heeft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171405"/>
              </p:ext>
            </p:extLst>
          </p:nvPr>
        </p:nvGraphicFramePr>
        <p:xfrm>
          <a:off x="1403648" y="2924944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Pariteit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VEM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DVE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Vaars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660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37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Tweede kalf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330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19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64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VEM en DVE toeslagen voor maanden dracht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492488"/>
              </p:ext>
            </p:extLst>
          </p:nvPr>
        </p:nvGraphicFramePr>
        <p:xfrm>
          <a:off x="1403648" y="2924944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Maanden</a:t>
                      </a:r>
                      <a:r>
                        <a:rPr lang="nl-NL" baseline="0" dirty="0" smtClean="0"/>
                        <a:t> dracht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VEM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DVE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zesde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60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zevende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850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105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achtste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1500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180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negende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2700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280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68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 </a:t>
            </a:r>
            <a:r>
              <a:rPr lang="nl-NL" dirty="0"/>
              <a:t>1 kg gewichtstoename tijdens de lactatie rekenen we </a:t>
            </a:r>
            <a:r>
              <a:rPr lang="nl-NL" dirty="0" smtClean="0"/>
              <a:t>een </a:t>
            </a:r>
            <a:r>
              <a:rPr lang="nl-NL" dirty="0"/>
              <a:t>gemiddelde behoefte van 3.000 VEM en in de droogstand door de geringere benutting van de </a:t>
            </a:r>
            <a:r>
              <a:rPr lang="nl-NL" dirty="0" smtClean="0"/>
              <a:t>energie </a:t>
            </a:r>
            <a:r>
              <a:rPr lang="nl-NL" dirty="0"/>
              <a:t>met 3.300 VEM.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Gewichtstoename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04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Doordat gewichtsafname met een efficiëntie van ongeveer 80% (VEM-systeem) wordt omgezet naar melk, wordt aangenomen dat er 2.425 VEM beschikbaar komt per kg gewichtsafname. In een recente studie bedroeg deze efficiëntie slechts 66 tot 69%, wat zou neerkomen op 1.980 tot 2.070 VEM. 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Gewichtsafname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973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Eerste </a:t>
            </a:r>
            <a:r>
              <a:rPr lang="nl-NL" dirty="0" err="1" smtClean="0"/>
              <a:t>kalfskoe</a:t>
            </a:r>
            <a:endParaRPr lang="nl-NL" dirty="0" smtClean="0"/>
          </a:p>
          <a:p>
            <a:r>
              <a:rPr lang="nl-NL" dirty="0" smtClean="0"/>
              <a:t>Lichaamsgewicht 575 kg</a:t>
            </a:r>
          </a:p>
          <a:p>
            <a:r>
              <a:rPr lang="nl-NL" dirty="0" smtClean="0"/>
              <a:t>280 dagen in lactatie</a:t>
            </a:r>
          </a:p>
          <a:p>
            <a:r>
              <a:rPr lang="nl-NL" dirty="0" smtClean="0"/>
              <a:t>24 kg melk </a:t>
            </a:r>
          </a:p>
          <a:p>
            <a:r>
              <a:rPr lang="nl-NL" dirty="0" smtClean="0"/>
              <a:t>4,74% vet</a:t>
            </a:r>
          </a:p>
          <a:p>
            <a:r>
              <a:rPr lang="nl-NL" dirty="0" smtClean="0"/>
              <a:t>3,65% eiwit</a:t>
            </a:r>
          </a:p>
          <a:p>
            <a:r>
              <a:rPr lang="nl-NL" dirty="0" smtClean="0"/>
              <a:t>Onbeperkt kuil:</a:t>
            </a:r>
          </a:p>
          <a:p>
            <a:pPr lvl="6"/>
            <a:r>
              <a:rPr lang="nl-NL" dirty="0" smtClean="0"/>
              <a:t>Per kg droge stof 35% droge stof</a:t>
            </a:r>
          </a:p>
          <a:p>
            <a:pPr lvl="8"/>
            <a:r>
              <a:rPr lang="nl-NL" dirty="0" smtClean="0"/>
              <a:t>890 VEM		</a:t>
            </a:r>
            <a:r>
              <a:rPr lang="nl-NL" dirty="0" err="1" smtClean="0"/>
              <a:t>vw</a:t>
            </a:r>
            <a:r>
              <a:rPr lang="nl-NL" dirty="0" smtClean="0"/>
              <a:t> = 1,1</a:t>
            </a:r>
          </a:p>
          <a:p>
            <a:pPr lvl="8"/>
            <a:r>
              <a:rPr lang="nl-NL" dirty="0"/>
              <a:t>6</a:t>
            </a:r>
            <a:r>
              <a:rPr lang="nl-NL" dirty="0" smtClean="0"/>
              <a:t>5 g DVE		</a:t>
            </a:r>
            <a:r>
              <a:rPr lang="nl-NL" dirty="0" err="1" smtClean="0"/>
              <a:t>sw</a:t>
            </a:r>
            <a:r>
              <a:rPr lang="nl-NL" dirty="0" smtClean="0"/>
              <a:t> = 2,5</a:t>
            </a:r>
          </a:p>
          <a:p>
            <a:pPr lvl="8"/>
            <a:r>
              <a:rPr lang="nl-NL" dirty="0" smtClean="0"/>
              <a:t>60 g OEB</a:t>
            </a:r>
          </a:p>
          <a:p>
            <a:pPr lvl="8"/>
            <a:r>
              <a:rPr lang="nl-NL" dirty="0" smtClean="0"/>
              <a:t>VEM </a:t>
            </a:r>
            <a:r>
              <a:rPr lang="nl-NL" dirty="0" err="1" smtClean="0"/>
              <a:t>krv</a:t>
            </a:r>
            <a:r>
              <a:rPr lang="nl-NL" dirty="0" smtClean="0"/>
              <a:t> is 940, </a:t>
            </a:r>
            <a:r>
              <a:rPr lang="nl-NL" dirty="0" err="1" smtClean="0"/>
              <a:t>ds</a:t>
            </a:r>
            <a:r>
              <a:rPr lang="nl-NL" dirty="0" smtClean="0"/>
              <a:t> is 90%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Rantsoenberekening koe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362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>
              <a:hlinkClick r:id="rId2"/>
            </a:endParaRPr>
          </a:p>
          <a:p>
            <a:endParaRPr lang="nl-NL" dirty="0">
              <a:hlinkClick r:id="rId2"/>
            </a:endParaRPr>
          </a:p>
          <a:p>
            <a:endParaRPr lang="nl-NL" dirty="0" smtClean="0">
              <a:hlinkClick r:id="rId2"/>
            </a:endParaRPr>
          </a:p>
          <a:p>
            <a:endParaRPr lang="nl-NL" dirty="0">
              <a:hlinkClick r:id="rId2"/>
            </a:endParaRPr>
          </a:p>
          <a:p>
            <a:r>
              <a:rPr lang="nl-NL" dirty="0" smtClean="0">
                <a:hlinkClick r:id="rId2"/>
              </a:rPr>
              <a:t>Conditie score </a:t>
            </a:r>
            <a:r>
              <a:rPr lang="nl-NL" dirty="0" err="1" smtClean="0">
                <a:hlinkClick r:id="rId2"/>
              </a:rPr>
              <a:t>for</a:t>
            </a:r>
            <a:r>
              <a:rPr lang="nl-NL" dirty="0" smtClean="0">
                <a:hlinkClick r:id="rId2"/>
              </a:rPr>
              <a:t> farmers</a:t>
            </a:r>
            <a:endParaRPr lang="nl-NL" dirty="0" smtClean="0"/>
          </a:p>
          <a:p>
            <a:r>
              <a:rPr lang="nl-NL" dirty="0" smtClean="0">
                <a:hlinkClick r:id="rId3"/>
              </a:rPr>
              <a:t>goede conditie eind lactatie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Film conditie score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815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Eerste </a:t>
            </a:r>
            <a:r>
              <a:rPr lang="nl-NL" dirty="0" err="1" smtClean="0"/>
              <a:t>kalfskoe</a:t>
            </a:r>
            <a:r>
              <a:rPr lang="nl-NL" dirty="0" smtClean="0"/>
              <a:t> dus 660VEM en 37 DVE toeslag</a:t>
            </a:r>
          </a:p>
          <a:p>
            <a:endParaRPr lang="nl-NL" dirty="0"/>
          </a:p>
          <a:p>
            <a:r>
              <a:rPr lang="nl-NL" dirty="0" smtClean="0"/>
              <a:t>7 Maanden drachtig 850 VEM en 105 DVE toeslag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VEM en DVE toeslagen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692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hangingPunct="1">
              <a:buNone/>
            </a:pPr>
            <a:endParaRPr lang="nl-NL" dirty="0"/>
          </a:p>
          <a:p>
            <a:pPr eaLnBrk="1" hangingPunct="1"/>
            <a:endParaRPr lang="nl-NL" dirty="0" smtClean="0"/>
          </a:p>
          <a:p>
            <a:pPr eaLnBrk="1" hangingPunct="1"/>
            <a:endParaRPr lang="nl-NL" dirty="0"/>
          </a:p>
          <a:p>
            <a:pPr eaLnBrk="1" hangingPunct="1"/>
            <a:r>
              <a:rPr lang="nl-NL" dirty="0" err="1" smtClean="0"/>
              <a:t>Energiebeh</a:t>
            </a:r>
            <a:r>
              <a:rPr lang="nl-NL" dirty="0" smtClean="0"/>
              <a:t> </a:t>
            </a:r>
            <a:r>
              <a:rPr lang="nl-NL" dirty="0" err="1" smtClean="0"/>
              <a:t>prod</a:t>
            </a:r>
            <a:r>
              <a:rPr lang="nl-NL" dirty="0" smtClean="0"/>
              <a:t>. En </a:t>
            </a:r>
            <a:r>
              <a:rPr lang="nl-NL" dirty="0" err="1" smtClean="0"/>
              <a:t>onderh</a:t>
            </a:r>
            <a:r>
              <a:rPr lang="nl-NL" dirty="0" smtClean="0"/>
              <a:t>.	16752 VEM</a:t>
            </a:r>
          </a:p>
          <a:p>
            <a:pPr eaLnBrk="1" hangingPunct="1"/>
            <a:r>
              <a:rPr lang="nl-NL" dirty="0" smtClean="0"/>
              <a:t>Energiebehoefte pariteit		    660  </a:t>
            </a:r>
          </a:p>
          <a:p>
            <a:pPr eaLnBrk="1" hangingPunct="1"/>
            <a:r>
              <a:rPr lang="nl-NL" dirty="0" smtClean="0"/>
              <a:t>Energiebehoefte dracht     	</a:t>
            </a:r>
            <a:r>
              <a:rPr lang="nl-NL" u="sng" dirty="0" smtClean="0"/>
              <a:t>    850	</a:t>
            </a:r>
          </a:p>
          <a:p>
            <a:pPr eaLnBrk="1" hangingPunct="1"/>
            <a:r>
              <a:rPr lang="nl-NL" dirty="0" smtClean="0"/>
              <a:t>Totale energiebehoefte		18262 VEM</a:t>
            </a:r>
          </a:p>
          <a:p>
            <a:pPr lvl="1" eaLnBrk="1" hangingPunct="1"/>
            <a:endParaRPr lang="nl-NL" dirty="0"/>
          </a:p>
          <a:p>
            <a:pPr lvl="1" eaLnBrk="1" hangingPunct="1"/>
            <a:endParaRPr lang="nl-NL" dirty="0" smtClean="0"/>
          </a:p>
          <a:p>
            <a:pPr marL="393192" lvl="1" indent="0" eaLnBrk="1" hangingPunct="1">
              <a:buNone/>
            </a:pPr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nl-NL" dirty="0" smtClean="0"/>
              <a:t>Totale energiebehoefte koe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594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DVE behoefte onderhoud 	  </a:t>
            </a:r>
            <a:r>
              <a:rPr lang="nl-NL" sz="2800" dirty="0" smtClean="0"/>
              <a:t>112 g DVE</a:t>
            </a:r>
          </a:p>
          <a:p>
            <a:r>
              <a:rPr lang="nl-NL" sz="2800" dirty="0" smtClean="0"/>
              <a:t>DVE behoefte productie		</a:t>
            </a:r>
            <a:r>
              <a:rPr lang="nl-NL" sz="2800" dirty="0" smtClean="0"/>
              <a:t>1499 </a:t>
            </a:r>
            <a:r>
              <a:rPr lang="nl-NL" sz="2800" dirty="0" smtClean="0"/>
              <a:t>g DVE</a:t>
            </a:r>
          </a:p>
          <a:p>
            <a:r>
              <a:rPr lang="nl-NL" sz="2800" dirty="0" smtClean="0"/>
              <a:t>DVE pariteit				    37 g DVE</a:t>
            </a:r>
          </a:p>
          <a:p>
            <a:r>
              <a:rPr lang="nl-NL" sz="2800" dirty="0" smtClean="0"/>
              <a:t>DVE dracht				</a:t>
            </a:r>
            <a:r>
              <a:rPr lang="nl-NL" sz="2800" u="sng" dirty="0" smtClean="0"/>
              <a:t>  105 g DVE</a:t>
            </a:r>
          </a:p>
          <a:p>
            <a:r>
              <a:rPr lang="nl-NL" sz="2800" dirty="0" smtClean="0"/>
              <a:t>Totale DVE behoefte		</a:t>
            </a:r>
            <a:r>
              <a:rPr lang="nl-NL" sz="2800" dirty="0" smtClean="0"/>
              <a:t>175</a:t>
            </a:r>
            <a:r>
              <a:rPr lang="nl-NL" sz="2800" dirty="0" smtClean="0"/>
              <a:t>3</a:t>
            </a:r>
            <a:r>
              <a:rPr lang="nl-NL" sz="2800" dirty="0" smtClean="0"/>
              <a:t> </a:t>
            </a:r>
            <a:r>
              <a:rPr lang="nl-NL" sz="2800" dirty="0" smtClean="0"/>
              <a:t>g DVE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Totale DVE behoefte koe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809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VOC = 15</a:t>
            </a:r>
          </a:p>
          <a:p>
            <a:r>
              <a:rPr lang="nl-NL" dirty="0" err="1" smtClean="0"/>
              <a:t>Vw</a:t>
            </a:r>
            <a:r>
              <a:rPr lang="nl-NL" dirty="0" smtClean="0"/>
              <a:t>	   = 1,1</a:t>
            </a:r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Voeropname = VOC/VW van rantsoen</a:t>
            </a: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Voeropname =15/1,1 = 13,6 kg droge stof</a:t>
            </a:r>
          </a:p>
          <a:p>
            <a:endParaRPr lang="nl-NL" dirty="0"/>
          </a:p>
          <a:p>
            <a:r>
              <a:rPr lang="nl-NL" dirty="0" smtClean="0"/>
              <a:t>VEM opname</a:t>
            </a:r>
          </a:p>
          <a:p>
            <a:r>
              <a:rPr lang="nl-NL" dirty="0" smtClean="0"/>
              <a:t>13,6 kg </a:t>
            </a:r>
            <a:r>
              <a:rPr lang="nl-NL" dirty="0" err="1" smtClean="0"/>
              <a:t>ds</a:t>
            </a:r>
            <a:r>
              <a:rPr lang="nl-NL" dirty="0" smtClean="0"/>
              <a:t> X 890 VEM per kg </a:t>
            </a:r>
            <a:r>
              <a:rPr lang="nl-NL" dirty="0" err="1" smtClean="0"/>
              <a:t>ds</a:t>
            </a:r>
            <a:r>
              <a:rPr lang="nl-NL" dirty="0" smtClean="0"/>
              <a:t> =12104 VEM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VEM opname koe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942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 smtClean="0"/>
              <a:t>VEM opname  = 12104 VEM</a:t>
            </a:r>
          </a:p>
          <a:p>
            <a:r>
              <a:rPr lang="nl-NL" dirty="0" smtClean="0"/>
              <a:t>VEM behoefte = </a:t>
            </a:r>
            <a:r>
              <a:rPr lang="nl-NL" u="sng" dirty="0" smtClean="0"/>
              <a:t>18262 VEM </a:t>
            </a:r>
          </a:p>
          <a:p>
            <a:r>
              <a:rPr lang="nl-NL" dirty="0" smtClean="0"/>
              <a:t>VEM tekort	      6158 VEM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Verschil VEM opname en VEM behoefte koe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26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Verzadigingswaarde (VW) krachtvoer is 0,3</a:t>
            </a:r>
          </a:p>
          <a:p>
            <a:endParaRPr lang="nl-NL" dirty="0"/>
          </a:p>
          <a:p>
            <a:r>
              <a:rPr lang="nl-NL" dirty="0" smtClean="0"/>
              <a:t>VW krachtvoer/VW ruwvoer</a:t>
            </a:r>
          </a:p>
          <a:p>
            <a:endParaRPr lang="nl-NL" dirty="0"/>
          </a:p>
          <a:p>
            <a:r>
              <a:rPr lang="nl-NL" dirty="0" smtClean="0"/>
              <a:t>0,4/1,1 </a:t>
            </a:r>
            <a:r>
              <a:rPr lang="nl-NL" dirty="0" smtClean="0"/>
              <a:t>= </a:t>
            </a:r>
            <a:r>
              <a:rPr lang="nl-NL" dirty="0" smtClean="0"/>
              <a:t>0,36 </a:t>
            </a:r>
            <a:r>
              <a:rPr lang="nl-NL" dirty="0" smtClean="0"/>
              <a:t>(1 kg </a:t>
            </a:r>
            <a:r>
              <a:rPr lang="nl-NL" dirty="0" err="1" smtClean="0"/>
              <a:t>krv</a:t>
            </a:r>
            <a:r>
              <a:rPr lang="nl-NL" dirty="0" smtClean="0"/>
              <a:t> verdringt </a:t>
            </a:r>
            <a:r>
              <a:rPr lang="nl-NL" dirty="0" smtClean="0"/>
              <a:t>0,36 </a:t>
            </a:r>
            <a:r>
              <a:rPr lang="nl-NL" dirty="0" smtClean="0"/>
              <a:t>kg </a:t>
            </a:r>
            <a:r>
              <a:rPr lang="nl-NL" dirty="0" err="1" smtClean="0"/>
              <a:t>ds</a:t>
            </a:r>
            <a:r>
              <a:rPr lang="nl-NL" dirty="0" smtClean="0"/>
              <a:t> 				ruwvoer)</a:t>
            </a:r>
          </a:p>
          <a:p>
            <a:endParaRPr lang="nl-NL" dirty="0"/>
          </a:p>
          <a:p>
            <a:r>
              <a:rPr lang="nl-NL" dirty="0" smtClean="0"/>
              <a:t>VEM winst per kg krachtvoer</a:t>
            </a:r>
          </a:p>
          <a:p>
            <a:r>
              <a:rPr lang="nl-NL" dirty="0" smtClean="0"/>
              <a:t>940</a:t>
            </a:r>
            <a:r>
              <a:rPr lang="nl-NL" dirty="0" smtClean="0"/>
              <a:t> </a:t>
            </a:r>
            <a:r>
              <a:rPr lang="nl-NL" dirty="0" smtClean="0"/>
              <a:t>VEM – </a:t>
            </a:r>
            <a:r>
              <a:rPr lang="nl-NL" dirty="0" smtClean="0"/>
              <a:t>(0,36 </a:t>
            </a:r>
            <a:r>
              <a:rPr lang="nl-NL" dirty="0" smtClean="0"/>
              <a:t>X 890 </a:t>
            </a:r>
            <a:r>
              <a:rPr lang="nl-NL" dirty="0" smtClean="0"/>
              <a:t>VEM) </a:t>
            </a:r>
            <a:r>
              <a:rPr lang="nl-NL" dirty="0" smtClean="0"/>
              <a:t>= </a:t>
            </a:r>
          </a:p>
          <a:p>
            <a:r>
              <a:rPr lang="nl-NL" dirty="0" smtClean="0"/>
              <a:t>940 </a:t>
            </a:r>
            <a:r>
              <a:rPr lang="nl-NL" dirty="0" smtClean="0"/>
              <a:t>– </a:t>
            </a:r>
            <a:r>
              <a:rPr lang="nl-NL" dirty="0" smtClean="0"/>
              <a:t>320</a:t>
            </a:r>
            <a:r>
              <a:rPr lang="nl-NL" dirty="0" smtClean="0"/>
              <a:t> </a:t>
            </a:r>
            <a:r>
              <a:rPr lang="nl-NL" dirty="0" smtClean="0"/>
              <a:t>= </a:t>
            </a:r>
            <a:r>
              <a:rPr lang="nl-NL" b="1" dirty="0" smtClean="0"/>
              <a:t>620</a:t>
            </a:r>
            <a:r>
              <a:rPr lang="nl-NL" b="1" dirty="0" smtClean="0"/>
              <a:t> </a:t>
            </a:r>
            <a:r>
              <a:rPr lang="nl-NL" b="1" dirty="0" smtClean="0"/>
              <a:t>netto VEM winst </a:t>
            </a:r>
            <a:r>
              <a:rPr lang="nl-NL" dirty="0" smtClean="0"/>
              <a:t>door het voeren van 1 kg krachtvoer.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Aanvullen met krachtvoer, ruwvoer verdringen door krachtvoer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718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620</a:t>
            </a:r>
            <a:r>
              <a:rPr lang="nl-NL" dirty="0" smtClean="0"/>
              <a:t> </a:t>
            </a:r>
            <a:r>
              <a:rPr lang="nl-NL" dirty="0" smtClean="0"/>
              <a:t>netto VEM winst per kg Krachtvoer</a:t>
            </a:r>
          </a:p>
          <a:p>
            <a:endParaRPr lang="nl-NL" dirty="0"/>
          </a:p>
          <a:p>
            <a:r>
              <a:rPr lang="nl-NL" dirty="0" smtClean="0"/>
              <a:t>6158/620 </a:t>
            </a:r>
            <a:r>
              <a:rPr lang="nl-NL" dirty="0" smtClean="0"/>
              <a:t>= </a:t>
            </a:r>
            <a:r>
              <a:rPr lang="nl-NL" dirty="0"/>
              <a:t> </a:t>
            </a:r>
            <a:r>
              <a:rPr lang="nl-NL" dirty="0" smtClean="0"/>
              <a:t>9,9</a:t>
            </a:r>
            <a:r>
              <a:rPr lang="nl-NL" dirty="0" smtClean="0"/>
              <a:t> </a:t>
            </a:r>
            <a:r>
              <a:rPr lang="nl-NL" dirty="0" smtClean="0"/>
              <a:t>kg krachtvoer</a:t>
            </a:r>
          </a:p>
          <a:p>
            <a:endParaRPr lang="nl-NL" dirty="0"/>
          </a:p>
          <a:p>
            <a:r>
              <a:rPr lang="nl-NL" dirty="0" smtClean="0"/>
              <a:t>9,9</a:t>
            </a:r>
            <a:r>
              <a:rPr lang="nl-NL" dirty="0" smtClean="0"/>
              <a:t> </a:t>
            </a:r>
            <a:r>
              <a:rPr lang="nl-NL" dirty="0" smtClean="0"/>
              <a:t>X </a:t>
            </a:r>
            <a:r>
              <a:rPr lang="nl-NL" dirty="0" smtClean="0"/>
              <a:t>0,36 </a:t>
            </a:r>
            <a:r>
              <a:rPr lang="nl-NL" dirty="0" smtClean="0"/>
              <a:t>= </a:t>
            </a:r>
            <a:r>
              <a:rPr lang="nl-NL" dirty="0" smtClean="0"/>
              <a:t>3,6</a:t>
            </a:r>
            <a:r>
              <a:rPr lang="nl-NL" dirty="0" smtClean="0"/>
              <a:t> </a:t>
            </a:r>
            <a:r>
              <a:rPr lang="nl-NL" dirty="0" smtClean="0"/>
              <a:t>kg droge stof ruwvoer wordt “verdrongen”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Hoeveel krachtvoer bijvoeren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032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822240"/>
              </p:ext>
            </p:extLst>
          </p:nvPr>
        </p:nvGraphicFramePr>
        <p:xfrm>
          <a:off x="457200" y="1481138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1292696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Product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Kg </a:t>
                      </a:r>
                      <a:r>
                        <a:rPr lang="nl-NL" dirty="0" err="1" smtClean="0"/>
                        <a:t>ds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VEM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DVE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OEB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Kuil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13,6-3,6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8900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Krachtvoer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9,9X0,9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8,9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9306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18,9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18206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Rantsoen koe 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611560" y="4293096"/>
            <a:ext cx="4703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</a:t>
            </a:r>
            <a:r>
              <a:rPr lang="nl-NL" dirty="0" smtClean="0"/>
              <a:t>roge stof inhoud van krachtvoer is 90%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5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479799"/>
              </p:ext>
            </p:extLst>
          </p:nvPr>
        </p:nvGraphicFramePr>
        <p:xfrm>
          <a:off x="457200" y="1481138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1292696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Product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Kg </a:t>
                      </a:r>
                      <a:r>
                        <a:rPr lang="nl-NL" dirty="0" err="1" smtClean="0"/>
                        <a:t>ds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VEM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DVE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OEB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Kuil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13,6-3,6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8900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aseline="0" dirty="0" smtClean="0"/>
                        <a:t> </a:t>
                      </a:r>
                      <a:r>
                        <a:rPr lang="nl-NL" baseline="0" dirty="0" smtClean="0"/>
                        <a:t>650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672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Krachtvoer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aseline="0" dirty="0" smtClean="0"/>
                        <a:t> </a:t>
                      </a:r>
                      <a:r>
                        <a:rPr lang="nl-NL" baseline="0" dirty="0" smtClean="0"/>
                        <a:t>9,9</a:t>
                      </a:r>
                      <a:r>
                        <a:rPr lang="nl-NL" dirty="0" smtClean="0"/>
                        <a:t>X0,9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</a:t>
                      </a:r>
                      <a:r>
                        <a:rPr lang="nl-NL" dirty="0" smtClean="0"/>
                        <a:t>8,9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9306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1103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18,9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18206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1753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Rantsoen koe 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611560" y="3593620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DVE behoefte = </a:t>
            </a:r>
            <a:r>
              <a:rPr lang="nl-NL" dirty="0" smtClean="0"/>
              <a:t>1753DVE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 DVE aanbod uit kuilgras </a:t>
            </a:r>
            <a:r>
              <a:rPr lang="nl-NL" dirty="0" smtClean="0"/>
              <a:t>10 </a:t>
            </a:r>
            <a:r>
              <a:rPr lang="nl-NL" dirty="0" smtClean="0"/>
              <a:t>X 65 = </a:t>
            </a:r>
            <a:r>
              <a:rPr lang="nl-NL" dirty="0" smtClean="0"/>
              <a:t>650</a:t>
            </a:r>
            <a:r>
              <a:rPr lang="nl-NL" dirty="0" smtClean="0"/>
              <a:t>DVE</a:t>
            </a:r>
            <a:endParaRPr lang="nl-NL" dirty="0" smtClean="0"/>
          </a:p>
          <a:p>
            <a:r>
              <a:rPr lang="nl-NL" dirty="0"/>
              <a:t> </a:t>
            </a:r>
            <a:r>
              <a:rPr lang="nl-NL" dirty="0" smtClean="0"/>
              <a:t>DVE aanvulling uit krachtvoer is </a:t>
            </a:r>
            <a:r>
              <a:rPr lang="nl-NL" dirty="0" smtClean="0"/>
              <a:t>1753 </a:t>
            </a:r>
            <a:r>
              <a:rPr lang="nl-NL" dirty="0" smtClean="0"/>
              <a:t>– </a:t>
            </a:r>
            <a:r>
              <a:rPr lang="nl-NL" dirty="0" smtClean="0"/>
              <a:t>650</a:t>
            </a:r>
            <a:r>
              <a:rPr lang="nl-NL" dirty="0" smtClean="0"/>
              <a:t>= 1103 </a:t>
            </a:r>
            <a:r>
              <a:rPr lang="nl-NL" dirty="0" smtClean="0"/>
              <a:t>DVE</a:t>
            </a:r>
          </a:p>
          <a:p>
            <a:endParaRPr lang="nl-NL" dirty="0"/>
          </a:p>
          <a:p>
            <a:r>
              <a:rPr lang="nl-NL" dirty="0" smtClean="0"/>
              <a:t> Benodigde DVE inhoud krachtvoer = </a:t>
            </a:r>
            <a:r>
              <a:rPr lang="nl-NL" dirty="0" smtClean="0"/>
              <a:t>1103/9,9 </a:t>
            </a:r>
            <a:r>
              <a:rPr lang="nl-NL" dirty="0" smtClean="0"/>
              <a:t>= </a:t>
            </a:r>
            <a:r>
              <a:rPr lang="nl-NL" dirty="0" smtClean="0"/>
              <a:t>111DVE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 OEB in graskuil </a:t>
            </a:r>
            <a:r>
              <a:rPr lang="nl-NL" dirty="0" smtClean="0"/>
              <a:t>10 </a:t>
            </a:r>
            <a:r>
              <a:rPr lang="nl-NL" dirty="0" smtClean="0"/>
              <a:t>X 60 = </a:t>
            </a:r>
            <a:r>
              <a:rPr lang="nl-NL" dirty="0" smtClean="0"/>
              <a:t>600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796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Verzadigingswaarde rantsoen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</a:t>
            </a:r>
            <a:r>
              <a:rPr lang="nl-NL" dirty="0" smtClean="0"/>
              <a:t>antsoen:</a:t>
            </a:r>
          </a:p>
          <a:p>
            <a:pPr lvl="1"/>
            <a:r>
              <a:rPr lang="nl-NL" dirty="0" smtClean="0"/>
              <a:t>100% kuilgras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VW kuilgras-deel = 100% * 1,1ve = 1,1</a:t>
            </a:r>
          </a:p>
        </p:txBody>
      </p:sp>
    </p:spTree>
    <p:extLst>
      <p:ext uri="{BB962C8B-B14F-4D97-AF65-F5344CB8AC3E}">
        <p14:creationId xmlns:p14="http://schemas.microsoft.com/office/powerpoint/2010/main" val="208920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Koe 24 kg melk en 4,72% vet</a:t>
            </a:r>
          </a:p>
          <a:p>
            <a:endParaRPr lang="nl-NL" dirty="0"/>
          </a:p>
          <a:p>
            <a:r>
              <a:rPr lang="nl-NL" dirty="0" smtClean="0"/>
              <a:t>Formule:</a:t>
            </a:r>
          </a:p>
          <a:p>
            <a:endParaRPr lang="nl-NL" dirty="0"/>
          </a:p>
          <a:p>
            <a:r>
              <a:rPr lang="nl-NL" dirty="0" smtClean="0"/>
              <a:t>1,0+(melkgift – 25)*0,008–(%vet-4,4%)*0,050</a:t>
            </a:r>
          </a:p>
          <a:p>
            <a:r>
              <a:rPr lang="nl-NL" dirty="0" smtClean="0"/>
              <a:t>1,0+(24 – 25)*0,008–(4,72%-4,4%)*0,050</a:t>
            </a:r>
          </a:p>
          <a:p>
            <a:r>
              <a:rPr lang="nl-NL" dirty="0" smtClean="0"/>
              <a:t>1,0-0,008-0,0 16=0,976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	Structuurwaarde-behoefte voor koe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328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r>
              <a:rPr lang="nl-NL" dirty="0" smtClean="0"/>
              <a:t>Berekening met behulp van de volgende formule.</a:t>
            </a:r>
          </a:p>
          <a:p>
            <a:r>
              <a:rPr lang="nl-NL" dirty="0" smtClean="0"/>
              <a:t>Er wordt net als bij de verzadigingswaarde een structuurwaarde berekend voor de totale droge stofopname.</a:t>
            </a:r>
          </a:p>
          <a:p>
            <a:endParaRPr lang="nl-NL" dirty="0"/>
          </a:p>
          <a:p>
            <a:r>
              <a:rPr lang="nl-NL" sz="1500" u="sng" dirty="0" smtClean="0"/>
              <a:t>((</a:t>
            </a:r>
            <a:r>
              <a:rPr lang="nl-NL" sz="1500" u="sng" dirty="0" smtClean="0"/>
              <a:t>Kg </a:t>
            </a:r>
            <a:r>
              <a:rPr lang="nl-NL" sz="1500" u="sng" dirty="0" err="1" smtClean="0"/>
              <a:t>ds</a:t>
            </a:r>
            <a:r>
              <a:rPr lang="nl-NL" sz="1500" u="sng" dirty="0" smtClean="0"/>
              <a:t> ruwvoer*</a:t>
            </a:r>
            <a:r>
              <a:rPr lang="nl-NL" sz="1500" u="sng" dirty="0" err="1" smtClean="0"/>
              <a:t>sw</a:t>
            </a:r>
            <a:r>
              <a:rPr lang="nl-NL" sz="1500" u="sng" dirty="0" smtClean="0"/>
              <a:t> waarde ruwvoer) + (kg </a:t>
            </a:r>
            <a:r>
              <a:rPr lang="nl-NL" sz="1500" u="sng" dirty="0" err="1" smtClean="0"/>
              <a:t>ds</a:t>
            </a:r>
            <a:r>
              <a:rPr lang="nl-NL" sz="1500" u="sng" dirty="0" smtClean="0"/>
              <a:t> krachtvoer*</a:t>
            </a:r>
            <a:r>
              <a:rPr lang="nl-NL" sz="1500" u="sng" dirty="0" err="1" smtClean="0"/>
              <a:t>sw</a:t>
            </a:r>
            <a:r>
              <a:rPr lang="nl-NL" sz="1500" u="sng" dirty="0" smtClean="0"/>
              <a:t>-waarde krachtvoer) </a:t>
            </a:r>
            <a:r>
              <a:rPr lang="nl-NL" sz="1500" u="sng" dirty="0" smtClean="0"/>
              <a:t>)</a:t>
            </a:r>
            <a:endParaRPr lang="nl-NL" sz="1500" u="sng" dirty="0" smtClean="0"/>
          </a:p>
          <a:p>
            <a:pPr algn="ctr"/>
            <a:r>
              <a:rPr lang="nl-NL" sz="1600" dirty="0" smtClean="0"/>
              <a:t>Totale droge stof opname in kg</a:t>
            </a:r>
            <a:endParaRPr lang="nl-NL" sz="1600" dirty="0"/>
          </a:p>
          <a:p>
            <a:endParaRPr lang="nl-NL" sz="1600" dirty="0" smtClean="0"/>
          </a:p>
          <a:p>
            <a:pPr marL="109728" indent="0">
              <a:buNone/>
            </a:pPr>
            <a:endParaRPr lang="nl-NL" sz="1600" u="sng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	Formule structuurwaarde rantsoen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637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r>
              <a:rPr lang="nl-NL" dirty="0" smtClean="0"/>
              <a:t>Formule: structuurwaarde rantsoen</a:t>
            </a:r>
          </a:p>
          <a:p>
            <a:endParaRPr lang="nl-NL" dirty="0"/>
          </a:p>
          <a:p>
            <a:r>
              <a:rPr lang="nl-NL" sz="1500" u="sng" dirty="0" smtClean="0"/>
              <a:t>((</a:t>
            </a:r>
            <a:r>
              <a:rPr lang="nl-NL" sz="1500" u="sng" dirty="0" smtClean="0"/>
              <a:t>Kg </a:t>
            </a:r>
            <a:r>
              <a:rPr lang="nl-NL" sz="1500" u="sng" dirty="0" err="1" smtClean="0"/>
              <a:t>ds</a:t>
            </a:r>
            <a:r>
              <a:rPr lang="nl-NL" sz="1500" u="sng" dirty="0" smtClean="0"/>
              <a:t> ruwvoer*</a:t>
            </a:r>
            <a:r>
              <a:rPr lang="nl-NL" sz="1500" u="sng" dirty="0" err="1" smtClean="0"/>
              <a:t>sw</a:t>
            </a:r>
            <a:r>
              <a:rPr lang="nl-NL" sz="1500" u="sng" dirty="0" smtClean="0"/>
              <a:t> waarde ruwvoer) + (kg </a:t>
            </a:r>
            <a:r>
              <a:rPr lang="nl-NL" sz="1500" u="sng" dirty="0" err="1" smtClean="0"/>
              <a:t>ds</a:t>
            </a:r>
            <a:r>
              <a:rPr lang="nl-NL" sz="1500" u="sng" dirty="0" smtClean="0"/>
              <a:t> krachtvoer*</a:t>
            </a:r>
            <a:r>
              <a:rPr lang="nl-NL" sz="1500" u="sng" dirty="0" err="1" smtClean="0"/>
              <a:t>sw</a:t>
            </a:r>
            <a:r>
              <a:rPr lang="nl-NL" sz="1500" u="sng" dirty="0" smtClean="0"/>
              <a:t>-waarde krachtvoer) </a:t>
            </a:r>
            <a:r>
              <a:rPr lang="nl-NL" sz="1500" u="sng" dirty="0" smtClean="0"/>
              <a:t>)</a:t>
            </a:r>
            <a:endParaRPr lang="nl-NL" sz="1500" u="sng" dirty="0" smtClean="0"/>
          </a:p>
          <a:p>
            <a:pPr algn="ctr"/>
            <a:r>
              <a:rPr lang="nl-NL" sz="1600" dirty="0" smtClean="0"/>
              <a:t>Totale droge stof opname in kg</a:t>
            </a:r>
            <a:endParaRPr lang="nl-NL" sz="1600" dirty="0"/>
          </a:p>
          <a:p>
            <a:endParaRPr lang="nl-NL" sz="1600" dirty="0" smtClean="0"/>
          </a:p>
          <a:p>
            <a:pPr marL="109728" indent="0">
              <a:buNone/>
            </a:pPr>
            <a:r>
              <a:rPr lang="nl-NL" sz="1600" dirty="0" smtClean="0"/>
              <a:t>10,4 </a:t>
            </a:r>
            <a:r>
              <a:rPr lang="nl-NL" sz="1600" dirty="0" smtClean="0"/>
              <a:t>kg kuil met </a:t>
            </a:r>
            <a:r>
              <a:rPr lang="nl-NL" sz="1600" dirty="0" err="1" smtClean="0"/>
              <a:t>sw</a:t>
            </a:r>
            <a:r>
              <a:rPr lang="nl-NL" sz="1600" dirty="0" smtClean="0"/>
              <a:t> waarde 2,5</a:t>
            </a:r>
          </a:p>
          <a:p>
            <a:pPr marL="109728" indent="0">
              <a:buNone/>
            </a:pPr>
            <a:r>
              <a:rPr lang="nl-NL" sz="1600" dirty="0"/>
              <a:t> </a:t>
            </a:r>
            <a:r>
              <a:rPr lang="nl-NL" sz="1600" dirty="0"/>
              <a:t>8</a:t>
            </a:r>
            <a:r>
              <a:rPr lang="nl-NL" sz="1600" dirty="0" smtClean="0"/>
              <a:t>,9 </a:t>
            </a:r>
            <a:r>
              <a:rPr lang="nl-NL" sz="1600" dirty="0" smtClean="0"/>
              <a:t>kg krachtvoer met </a:t>
            </a:r>
            <a:r>
              <a:rPr lang="nl-NL" sz="1600" dirty="0" err="1" smtClean="0"/>
              <a:t>sw</a:t>
            </a:r>
            <a:r>
              <a:rPr lang="nl-NL" sz="1600" dirty="0" smtClean="0"/>
              <a:t> waarde 0,3</a:t>
            </a:r>
          </a:p>
          <a:p>
            <a:pPr marL="109728" indent="0">
              <a:buNone/>
            </a:pPr>
            <a:endParaRPr lang="nl-NL" sz="1600" dirty="0"/>
          </a:p>
          <a:p>
            <a:pPr marL="109728" indent="0">
              <a:buNone/>
            </a:pPr>
            <a:r>
              <a:rPr lang="nl-NL" sz="1600" u="sng" dirty="0" smtClean="0"/>
              <a:t>((10 </a:t>
            </a:r>
            <a:r>
              <a:rPr lang="nl-NL" sz="1600" u="sng" dirty="0" smtClean="0"/>
              <a:t>* 2, 5) + </a:t>
            </a:r>
            <a:r>
              <a:rPr lang="nl-NL" sz="1600" u="sng" dirty="0" smtClean="0"/>
              <a:t>(8,9 </a:t>
            </a:r>
            <a:r>
              <a:rPr lang="nl-NL" sz="1600" u="sng" dirty="0" smtClean="0"/>
              <a:t>* 0,30</a:t>
            </a:r>
            <a:r>
              <a:rPr lang="nl-NL" sz="1600" u="sng" dirty="0" smtClean="0"/>
              <a:t>)) </a:t>
            </a:r>
            <a:r>
              <a:rPr lang="nl-NL" sz="1600" dirty="0" smtClean="0"/>
              <a:t>= </a:t>
            </a:r>
            <a:r>
              <a:rPr lang="nl-NL" sz="1600" u="sng" dirty="0" smtClean="0"/>
              <a:t>25 </a:t>
            </a:r>
            <a:r>
              <a:rPr lang="nl-NL" sz="1600" u="sng" dirty="0" smtClean="0"/>
              <a:t>+</a:t>
            </a:r>
            <a:r>
              <a:rPr lang="nl-NL" sz="1600" u="sng" dirty="0" smtClean="0"/>
              <a:t>2,67 </a:t>
            </a:r>
            <a:r>
              <a:rPr lang="nl-NL" sz="1600" dirty="0" smtClean="0"/>
              <a:t> </a:t>
            </a:r>
            <a:r>
              <a:rPr lang="nl-NL" sz="1600" dirty="0" smtClean="0"/>
              <a:t>= </a:t>
            </a:r>
            <a:r>
              <a:rPr lang="nl-NL" sz="1600" dirty="0" smtClean="0"/>
              <a:t>1,46 (1,5)</a:t>
            </a:r>
            <a:endParaRPr lang="nl-NL" sz="1600" u="sng" dirty="0" smtClean="0"/>
          </a:p>
          <a:p>
            <a:pPr marL="109728" indent="0">
              <a:buNone/>
            </a:pPr>
            <a:r>
              <a:rPr lang="nl-NL" sz="1600" dirty="0"/>
              <a:t>	</a:t>
            </a:r>
            <a:r>
              <a:rPr lang="nl-NL" sz="1600" dirty="0" smtClean="0"/>
              <a:t>	</a:t>
            </a:r>
            <a:r>
              <a:rPr lang="nl-NL" sz="1600" dirty="0" smtClean="0"/>
              <a:t>18,9                 18,9</a:t>
            </a:r>
            <a:endParaRPr lang="nl-NL" sz="1600" dirty="0" smtClean="0"/>
          </a:p>
          <a:p>
            <a:pPr marL="109728" indent="0">
              <a:buNone/>
            </a:pPr>
            <a:endParaRPr lang="nl-NL" sz="1600" u="sng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	Structuurwaarde-berekening aangeboden rantsoen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470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Structuurwaarde behoefte =0,97</a:t>
            </a:r>
          </a:p>
          <a:p>
            <a:endParaRPr lang="nl-NL" dirty="0"/>
          </a:p>
          <a:p>
            <a:r>
              <a:rPr lang="nl-NL" dirty="0" smtClean="0"/>
              <a:t>Structuurwaarde aanbod = </a:t>
            </a:r>
            <a:r>
              <a:rPr lang="nl-NL" dirty="0" smtClean="0"/>
              <a:t>1,5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Voldoende aanbod aan structuur.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	Structuurwaarde-behoefte voor koe 1en structuurwaarde aanbod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520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 een goede </a:t>
            </a:r>
            <a:r>
              <a:rPr lang="nl-NL" dirty="0" err="1" smtClean="0"/>
              <a:t>penswerking</a:t>
            </a:r>
            <a:r>
              <a:rPr lang="nl-NL" dirty="0" smtClean="0"/>
              <a:t> is het belangrijk dat de opgenomen hoeveelheid energie en eiwit in het voer gelijktijdig beschikbaar komen voor de </a:t>
            </a:r>
            <a:r>
              <a:rPr lang="nl-NL" dirty="0" err="1" smtClean="0"/>
              <a:t>pensbacteriën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Hierdoor kan een optimale hoeveelheid microbieel eiwit geproduceerd worden.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Penssynchronisatie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5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nl-NL" dirty="0" smtClean="0"/>
              <a:t>voedermiddel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Indeling voedermiddel</a:t>
            </a: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 flipH="1">
            <a:off x="1835696" y="1844824"/>
            <a:ext cx="165618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/>
          <p:cNvCxnSpPr/>
          <p:nvPr/>
        </p:nvCxnSpPr>
        <p:spPr>
          <a:xfrm>
            <a:off x="4932040" y="1930107"/>
            <a:ext cx="468052" cy="3173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971599" y="195283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water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201268" y="2291531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d</a:t>
            </a:r>
            <a:r>
              <a:rPr lang="nl-NL" dirty="0" smtClean="0">
                <a:solidFill>
                  <a:prstClr val="black"/>
                </a:solidFill>
              </a:rPr>
              <a:t>roge stof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13" name="Rechte verbindingslijn met pijl 12"/>
          <p:cNvCxnSpPr/>
          <p:nvPr/>
        </p:nvCxnSpPr>
        <p:spPr>
          <a:xfrm flipH="1">
            <a:off x="1547664" y="2660863"/>
            <a:ext cx="3852428" cy="120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6228184" y="2660863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17"/>
          <p:cNvSpPr txBox="1"/>
          <p:nvPr/>
        </p:nvSpPr>
        <p:spPr>
          <a:xfrm>
            <a:off x="0" y="2876399"/>
            <a:ext cx="218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a</a:t>
            </a:r>
            <a:r>
              <a:rPr lang="nl-NL" dirty="0" smtClean="0">
                <a:solidFill>
                  <a:prstClr val="black"/>
                </a:solidFill>
              </a:rPr>
              <a:t>norganische stof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685384" y="3107976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o</a:t>
            </a:r>
            <a:r>
              <a:rPr lang="nl-NL" dirty="0" smtClean="0">
                <a:solidFill>
                  <a:prstClr val="black"/>
                </a:solidFill>
              </a:rPr>
              <a:t>rganische stof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21" name="Rechte verbindingslijn met pijl 20"/>
          <p:cNvCxnSpPr/>
          <p:nvPr/>
        </p:nvCxnSpPr>
        <p:spPr>
          <a:xfrm flipH="1">
            <a:off x="2051720" y="3292642"/>
            <a:ext cx="4752528" cy="712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met pijl 22"/>
          <p:cNvCxnSpPr/>
          <p:nvPr/>
        </p:nvCxnSpPr>
        <p:spPr>
          <a:xfrm flipH="1">
            <a:off x="5166066" y="3477308"/>
            <a:ext cx="2070230" cy="671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/>
          <p:nvPr/>
        </p:nvCxnSpPr>
        <p:spPr>
          <a:xfrm>
            <a:off x="7956376" y="3477308"/>
            <a:ext cx="0" cy="527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525785" y="4120471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koolhydraten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4203066" y="4149080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r</a:t>
            </a:r>
            <a:r>
              <a:rPr lang="nl-NL" dirty="0" smtClean="0">
                <a:solidFill>
                  <a:prstClr val="black"/>
                </a:solidFill>
              </a:rPr>
              <a:t>uw eiwit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29" name="Rechte verbindingslijn met pijl 28"/>
          <p:cNvCxnSpPr/>
          <p:nvPr/>
        </p:nvCxnSpPr>
        <p:spPr>
          <a:xfrm>
            <a:off x="1979712" y="4518412"/>
            <a:ext cx="2223354" cy="710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met pijl 30"/>
          <p:cNvCxnSpPr/>
          <p:nvPr/>
        </p:nvCxnSpPr>
        <p:spPr>
          <a:xfrm>
            <a:off x="1187624" y="4489803"/>
            <a:ext cx="72008" cy="7393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8" name="Tekstvak 7167"/>
          <p:cNvSpPr txBox="1"/>
          <p:nvPr/>
        </p:nvSpPr>
        <p:spPr>
          <a:xfrm>
            <a:off x="238784" y="5260558"/>
            <a:ext cx="159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Ruwe celstof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169" name="Tekstvak 7168"/>
          <p:cNvSpPr txBox="1"/>
          <p:nvPr/>
        </p:nvSpPr>
        <p:spPr>
          <a:xfrm>
            <a:off x="7452071" y="4029146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r</a:t>
            </a:r>
            <a:r>
              <a:rPr lang="nl-NL" dirty="0" smtClean="0">
                <a:solidFill>
                  <a:prstClr val="black"/>
                </a:solidFill>
              </a:rPr>
              <a:t>uw vet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171" name="Tekstvak 7170"/>
          <p:cNvSpPr txBox="1"/>
          <p:nvPr/>
        </p:nvSpPr>
        <p:spPr>
          <a:xfrm>
            <a:off x="3490824" y="5260946"/>
            <a:ext cx="2555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o</a:t>
            </a:r>
            <a:r>
              <a:rPr lang="nl-NL" dirty="0" smtClean="0">
                <a:solidFill>
                  <a:prstClr val="black"/>
                </a:solidFill>
              </a:rPr>
              <a:t>verige koolhydraten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7173" name="Rechte verbindingslijn met pijl 7172"/>
          <p:cNvCxnSpPr/>
          <p:nvPr/>
        </p:nvCxnSpPr>
        <p:spPr>
          <a:xfrm>
            <a:off x="5404036" y="5630278"/>
            <a:ext cx="1052748" cy="174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5" name="Rechte verbindingslijn met pijl 7174"/>
          <p:cNvCxnSpPr/>
          <p:nvPr/>
        </p:nvCxnSpPr>
        <p:spPr>
          <a:xfrm flipH="1">
            <a:off x="3635896" y="5630278"/>
            <a:ext cx="792088" cy="319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Tekstvak 7175"/>
          <p:cNvSpPr txBox="1"/>
          <p:nvPr/>
        </p:nvSpPr>
        <p:spPr>
          <a:xfrm>
            <a:off x="2748741" y="5949280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suikers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177" name="Tekstvak 7176"/>
          <p:cNvSpPr txBox="1"/>
          <p:nvPr/>
        </p:nvSpPr>
        <p:spPr>
          <a:xfrm>
            <a:off x="6228184" y="5949280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zetmeel</a:t>
            </a:r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3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VOS</a:t>
            </a:r>
          </a:p>
          <a:p>
            <a:r>
              <a:rPr lang="nl-NL" dirty="0" smtClean="0"/>
              <a:t>De hoeveelheid organische stof die verteerbaar is.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sz="2800" dirty="0">
                <a:solidFill>
                  <a:srgbClr val="000000"/>
                </a:solidFill>
                <a:latin typeface="Swift-Regular"/>
              </a:rPr>
              <a:t>FOS </a:t>
            </a:r>
            <a:endParaRPr lang="nl-NL" sz="2800" dirty="0" smtClean="0">
              <a:solidFill>
                <a:srgbClr val="000000"/>
              </a:solidFill>
              <a:latin typeface="Swift-Regular"/>
            </a:endParaRPr>
          </a:p>
          <a:p>
            <a:r>
              <a:rPr lang="nl-NL" sz="2800" dirty="0" smtClean="0">
                <a:solidFill>
                  <a:srgbClr val="000000"/>
                </a:solidFill>
                <a:latin typeface="Swift-Regular"/>
              </a:rPr>
              <a:t>wordt berekend door </a:t>
            </a:r>
            <a:r>
              <a:rPr lang="nl-NL" sz="2800" dirty="0">
                <a:solidFill>
                  <a:srgbClr val="000000"/>
                </a:solidFill>
                <a:latin typeface="Swift-Regular"/>
              </a:rPr>
              <a:t>de VOS te verminderen </a:t>
            </a:r>
            <a:r>
              <a:rPr lang="nl-NL" sz="2800" dirty="0" smtClean="0">
                <a:solidFill>
                  <a:srgbClr val="000000"/>
                </a:solidFill>
                <a:latin typeface="Swift-Regular"/>
              </a:rPr>
              <a:t>met die </a:t>
            </a:r>
            <a:r>
              <a:rPr lang="nl-NL" sz="2800" dirty="0">
                <a:solidFill>
                  <a:srgbClr val="000000"/>
                </a:solidFill>
                <a:latin typeface="Swift-Regular"/>
              </a:rPr>
              <a:t>bestanddelen die geen energie </a:t>
            </a:r>
            <a:r>
              <a:rPr lang="nl-NL" sz="2800" dirty="0" smtClean="0">
                <a:solidFill>
                  <a:srgbClr val="000000"/>
                </a:solidFill>
                <a:latin typeface="Swift-Regular"/>
              </a:rPr>
              <a:t>voor de </a:t>
            </a:r>
            <a:r>
              <a:rPr lang="nl-NL" sz="2800" dirty="0">
                <a:solidFill>
                  <a:srgbClr val="000000"/>
                </a:solidFill>
                <a:latin typeface="Swift-Regular"/>
              </a:rPr>
              <a:t>microben in de pens leveren (</a:t>
            </a:r>
            <a:r>
              <a:rPr lang="nl-NL" sz="2800" dirty="0" smtClean="0">
                <a:solidFill>
                  <a:srgbClr val="000000"/>
                </a:solidFill>
                <a:latin typeface="Swift-Regular"/>
              </a:rPr>
              <a:t>bestendig ruw </a:t>
            </a:r>
            <a:r>
              <a:rPr lang="nl-NL" sz="2800" dirty="0">
                <a:solidFill>
                  <a:srgbClr val="000000"/>
                </a:solidFill>
                <a:latin typeface="Swift-Regular"/>
              </a:rPr>
              <a:t>eiwit (BRE), bestendig </a:t>
            </a:r>
            <a:r>
              <a:rPr lang="nl-NL" sz="2800" dirty="0" smtClean="0">
                <a:solidFill>
                  <a:srgbClr val="000000"/>
                </a:solidFill>
                <a:latin typeface="Swift-Regular"/>
              </a:rPr>
              <a:t>zetmeel, ruw vet</a:t>
            </a:r>
            <a:endParaRPr lang="nl-NL" sz="2800" dirty="0">
              <a:solidFill>
                <a:srgbClr val="000000"/>
              </a:solidFill>
              <a:latin typeface="Swift-Regular"/>
            </a:endParaRPr>
          </a:p>
          <a:p>
            <a:r>
              <a:rPr lang="nl-NL" sz="2800" b="1" dirty="0">
                <a:solidFill>
                  <a:srgbClr val="FFFFFF"/>
                </a:solidFill>
                <a:latin typeface="Syntax-Black"/>
              </a:rPr>
              <a:t>FOS NDF-verteerbaarheid</a:t>
            </a:r>
          </a:p>
          <a:p>
            <a:r>
              <a:rPr lang="nl-NL" sz="2800" b="1" dirty="0">
                <a:solidFill>
                  <a:srgbClr val="FFFFFF"/>
                </a:solidFill>
                <a:latin typeface="Syntax-Black"/>
              </a:rPr>
              <a:t>VOS </a:t>
            </a:r>
            <a:r>
              <a:rPr lang="nl-NL" sz="2800" b="1" dirty="0" smtClean="0">
                <a:solidFill>
                  <a:srgbClr val="FFFFFF"/>
                </a:solidFill>
                <a:latin typeface="Syntax-Black"/>
              </a:rPr>
              <a:t>VCOS</a:t>
            </a:r>
            <a:endParaRPr lang="nl-NL" sz="2800" b="1" dirty="0">
              <a:solidFill>
                <a:srgbClr val="FFFFFF"/>
              </a:solidFill>
              <a:latin typeface="Syntax-Black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VOS en FOS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204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455084"/>
              </p:ext>
            </p:extLst>
          </p:nvPr>
        </p:nvGraphicFramePr>
        <p:xfrm>
          <a:off x="457200" y="1481138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Bestanddeel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Pens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Dunne darm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Dikke darm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Zetmeel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Onbestendig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+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-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Bestendig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+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+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Eiwit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Onbestendig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+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-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Bestendig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+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+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Waar wordt de VOS verteerd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679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A3C06B2-F0F6-4360-9CA4-0522B67E1EC7}" type="slidenum">
              <a:rPr lang="nl-NL" altLang="nl-NL" sz="1400" smtClean="0">
                <a:solidFill>
                  <a:srgbClr val="FFFFFF"/>
                </a:solidFill>
              </a:rPr>
              <a:pPr eaLnBrk="1" hangingPunct="1"/>
              <a:t>38</a:t>
            </a:fld>
            <a:endParaRPr lang="nl-NL" altLang="nl-NL" sz="1400" smtClean="0">
              <a:solidFill>
                <a:srgbClr val="FFFFFF"/>
              </a:solidFill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1828800"/>
            <a:ext cx="1676400" cy="4094163"/>
            <a:chOff x="0" y="1152"/>
            <a:chExt cx="1056" cy="2579"/>
          </a:xfrm>
        </p:grpSpPr>
        <p:sp>
          <p:nvSpPr>
            <p:cNvPr id="36909" name="Text Box 4"/>
            <p:cNvSpPr txBox="1">
              <a:spLocks noChangeArrowheads="1"/>
            </p:cNvSpPr>
            <p:nvPr/>
          </p:nvSpPr>
          <p:spPr bwMode="auto">
            <a:xfrm>
              <a:off x="0" y="1152"/>
              <a:ext cx="672" cy="371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FFFFFF"/>
                  </a:solidFill>
                </a:rPr>
                <a:t> Pens</a:t>
              </a:r>
            </a:p>
          </p:txBody>
        </p:sp>
        <p:sp>
          <p:nvSpPr>
            <p:cNvPr id="36910" name="Text Box 5"/>
            <p:cNvSpPr txBox="1">
              <a:spLocks noChangeArrowheads="1"/>
            </p:cNvSpPr>
            <p:nvPr/>
          </p:nvSpPr>
          <p:spPr bwMode="auto">
            <a:xfrm>
              <a:off x="0" y="2640"/>
              <a:ext cx="1056" cy="371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FFFFFF"/>
                  </a:solidFill>
                </a:rPr>
                <a:t>lebmaag</a:t>
              </a:r>
            </a:p>
          </p:txBody>
        </p:sp>
        <p:sp>
          <p:nvSpPr>
            <p:cNvPr id="36911" name="Text Box 6"/>
            <p:cNvSpPr txBox="1">
              <a:spLocks noChangeArrowheads="1"/>
            </p:cNvSpPr>
            <p:nvPr/>
          </p:nvSpPr>
          <p:spPr bwMode="auto">
            <a:xfrm>
              <a:off x="0" y="3360"/>
              <a:ext cx="672" cy="371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FFFFFF"/>
                  </a:solidFill>
                </a:rPr>
                <a:t>darm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905000" y="0"/>
            <a:ext cx="6324600" cy="1198563"/>
            <a:chOff x="1200" y="0"/>
            <a:chExt cx="3984" cy="755"/>
          </a:xfrm>
        </p:grpSpPr>
        <p:sp>
          <p:nvSpPr>
            <p:cNvPr id="36906" name="Text Box 8"/>
            <p:cNvSpPr txBox="1">
              <a:spLocks noChangeArrowheads="1"/>
            </p:cNvSpPr>
            <p:nvPr/>
          </p:nvSpPr>
          <p:spPr bwMode="auto">
            <a:xfrm>
              <a:off x="2400" y="0"/>
              <a:ext cx="1872" cy="37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000000"/>
                  </a:solidFill>
                </a:rPr>
                <a:t>Voer (ruw eiwit)</a:t>
              </a:r>
            </a:p>
          </p:txBody>
        </p:sp>
        <p:sp>
          <p:nvSpPr>
            <p:cNvPr id="36907" name="Text Box 9"/>
            <p:cNvSpPr txBox="1">
              <a:spLocks noChangeArrowheads="1"/>
            </p:cNvSpPr>
            <p:nvPr/>
          </p:nvSpPr>
          <p:spPr bwMode="auto">
            <a:xfrm>
              <a:off x="1200" y="384"/>
              <a:ext cx="2304" cy="37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000000"/>
                  </a:solidFill>
                </a:rPr>
                <a:t>Werkelijk eiwit</a:t>
              </a:r>
            </a:p>
          </p:txBody>
        </p:sp>
        <p:sp>
          <p:nvSpPr>
            <p:cNvPr id="36908" name="Text Box 10"/>
            <p:cNvSpPr txBox="1">
              <a:spLocks noChangeArrowheads="1"/>
            </p:cNvSpPr>
            <p:nvPr/>
          </p:nvSpPr>
          <p:spPr bwMode="auto">
            <a:xfrm>
              <a:off x="4128" y="384"/>
              <a:ext cx="1056" cy="37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000000"/>
                  </a:solidFill>
                </a:rPr>
                <a:t>amiden</a:t>
              </a:r>
            </a:p>
          </p:txBody>
        </p:sp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2895600" y="1143000"/>
            <a:ext cx="4191000" cy="1600200"/>
            <a:chOff x="1824" y="720"/>
            <a:chExt cx="2640" cy="1008"/>
          </a:xfrm>
        </p:grpSpPr>
        <p:sp>
          <p:nvSpPr>
            <p:cNvPr id="36903" name="AutoShape 21"/>
            <p:cNvSpPr>
              <a:spLocks noChangeArrowheads="1"/>
            </p:cNvSpPr>
            <p:nvPr/>
          </p:nvSpPr>
          <p:spPr bwMode="auto">
            <a:xfrm>
              <a:off x="1824" y="720"/>
              <a:ext cx="96" cy="528"/>
            </a:xfrm>
            <a:prstGeom prst="downArrow">
              <a:avLst>
                <a:gd name="adj1" fmla="val 50000"/>
                <a:gd name="adj2" fmla="val 1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  <p:sp>
          <p:nvSpPr>
            <p:cNvPr id="36904" name="AutoShape 25"/>
            <p:cNvSpPr>
              <a:spLocks noChangeArrowheads="1"/>
            </p:cNvSpPr>
            <p:nvPr/>
          </p:nvSpPr>
          <p:spPr bwMode="auto">
            <a:xfrm>
              <a:off x="4320" y="768"/>
              <a:ext cx="144" cy="960"/>
            </a:xfrm>
            <a:prstGeom prst="downArrow">
              <a:avLst>
                <a:gd name="adj1" fmla="val 50000"/>
                <a:gd name="adj2" fmla="val 1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  <p:sp>
          <p:nvSpPr>
            <p:cNvPr id="36905" name="AutoShape 26"/>
            <p:cNvSpPr>
              <a:spLocks noChangeArrowheads="1"/>
            </p:cNvSpPr>
            <p:nvPr/>
          </p:nvSpPr>
          <p:spPr bwMode="auto">
            <a:xfrm>
              <a:off x="3312" y="720"/>
              <a:ext cx="144" cy="528"/>
            </a:xfrm>
            <a:prstGeom prst="downArrow">
              <a:avLst>
                <a:gd name="adj1" fmla="val 50000"/>
                <a:gd name="adj2" fmla="val 91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7391400" y="1981200"/>
            <a:ext cx="1752600" cy="4511675"/>
            <a:chOff x="4656" y="1248"/>
            <a:chExt cx="1104" cy="2842"/>
          </a:xfrm>
        </p:grpSpPr>
        <p:sp>
          <p:nvSpPr>
            <p:cNvPr id="36899" name="Text Box 17"/>
            <p:cNvSpPr txBox="1">
              <a:spLocks noChangeArrowheads="1"/>
            </p:cNvSpPr>
            <p:nvPr/>
          </p:nvSpPr>
          <p:spPr bwMode="auto">
            <a:xfrm>
              <a:off x="5136" y="1248"/>
              <a:ext cx="624" cy="112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smtClean="0">
                  <a:solidFill>
                    <a:srgbClr val="000000"/>
                  </a:solidFill>
                </a:rPr>
                <a:t>NH3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nl-NL" altLang="nl-NL" sz="2000" smtClean="0">
                <a:solidFill>
                  <a:srgbClr val="000000"/>
                </a:solidFill>
              </a:endParaRP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nl-NL" altLang="nl-NL" sz="2000" smtClean="0">
                <a:solidFill>
                  <a:srgbClr val="000000"/>
                </a:solidFill>
              </a:endParaRP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smtClean="0">
                  <a:solidFill>
                    <a:srgbClr val="000000"/>
                  </a:solidFill>
                </a:rPr>
                <a:t>ureum</a:t>
              </a:r>
            </a:p>
          </p:txBody>
        </p:sp>
        <p:sp>
          <p:nvSpPr>
            <p:cNvPr id="36900" name="Text Box 18"/>
            <p:cNvSpPr txBox="1">
              <a:spLocks noChangeArrowheads="1"/>
            </p:cNvSpPr>
            <p:nvPr/>
          </p:nvSpPr>
          <p:spPr bwMode="auto">
            <a:xfrm>
              <a:off x="4656" y="3840"/>
              <a:ext cx="1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smtClean="0">
                  <a:solidFill>
                    <a:srgbClr val="FFFFFF"/>
                  </a:solidFill>
                </a:rPr>
                <a:t>urine</a:t>
              </a:r>
            </a:p>
          </p:txBody>
        </p:sp>
        <p:sp>
          <p:nvSpPr>
            <p:cNvPr id="36901" name="AutoShape 32"/>
            <p:cNvSpPr>
              <a:spLocks noChangeArrowheads="1"/>
            </p:cNvSpPr>
            <p:nvPr/>
          </p:nvSpPr>
          <p:spPr bwMode="auto">
            <a:xfrm rot="-68310">
              <a:off x="5426" y="2352"/>
              <a:ext cx="216" cy="1488"/>
            </a:xfrm>
            <a:prstGeom prst="downArrow">
              <a:avLst>
                <a:gd name="adj1" fmla="val 50000"/>
                <a:gd name="adj2" fmla="val 17222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  <p:sp>
          <p:nvSpPr>
            <p:cNvPr id="36902" name="AutoShape 33"/>
            <p:cNvSpPr>
              <a:spLocks noChangeArrowheads="1"/>
            </p:cNvSpPr>
            <p:nvPr/>
          </p:nvSpPr>
          <p:spPr bwMode="auto">
            <a:xfrm rot="-40359">
              <a:off x="5448" y="1560"/>
              <a:ext cx="96" cy="528"/>
            </a:xfrm>
            <a:prstGeom prst="downArrow">
              <a:avLst>
                <a:gd name="adj1" fmla="val 50000"/>
                <a:gd name="adj2" fmla="val 1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1752600" y="5410200"/>
            <a:ext cx="6172200" cy="1463675"/>
            <a:chOff x="1104" y="3408"/>
            <a:chExt cx="3888" cy="922"/>
          </a:xfrm>
        </p:grpSpPr>
        <p:sp>
          <p:nvSpPr>
            <p:cNvPr id="36888" name="Line 34"/>
            <p:cNvSpPr>
              <a:spLocks noChangeShapeType="1"/>
            </p:cNvSpPr>
            <p:nvPr/>
          </p:nvSpPr>
          <p:spPr bwMode="auto">
            <a:xfrm flipH="1">
              <a:off x="1776" y="374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36889" name="Group 51"/>
            <p:cNvGrpSpPr>
              <a:grpSpLocks/>
            </p:cNvGrpSpPr>
            <p:nvPr/>
          </p:nvGrpSpPr>
          <p:grpSpPr bwMode="auto">
            <a:xfrm>
              <a:off x="1104" y="3408"/>
              <a:ext cx="3888" cy="922"/>
              <a:chOff x="1104" y="3408"/>
              <a:chExt cx="3888" cy="922"/>
            </a:xfrm>
          </p:grpSpPr>
          <p:sp>
            <p:nvSpPr>
              <p:cNvPr id="36890" name="Line 35"/>
              <p:cNvSpPr>
                <a:spLocks noChangeShapeType="1"/>
              </p:cNvSpPr>
              <p:nvPr/>
            </p:nvSpPr>
            <p:spPr bwMode="auto">
              <a:xfrm>
                <a:off x="2112" y="3648"/>
                <a:ext cx="76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36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891" name="Line 36"/>
              <p:cNvSpPr>
                <a:spLocks noChangeShapeType="1"/>
              </p:cNvSpPr>
              <p:nvPr/>
            </p:nvSpPr>
            <p:spPr bwMode="auto">
              <a:xfrm>
                <a:off x="2256" y="3648"/>
                <a:ext cx="182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36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6892" name="Group 50"/>
              <p:cNvGrpSpPr>
                <a:grpSpLocks/>
              </p:cNvGrpSpPr>
              <p:nvPr/>
            </p:nvGrpSpPr>
            <p:grpSpPr bwMode="auto">
              <a:xfrm>
                <a:off x="1104" y="3408"/>
                <a:ext cx="3888" cy="922"/>
                <a:chOff x="1104" y="3408"/>
                <a:chExt cx="3888" cy="922"/>
              </a:xfrm>
            </p:grpSpPr>
            <p:sp>
              <p:nvSpPr>
                <p:cNvPr id="3689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248" y="3552"/>
                  <a:ext cx="3744" cy="256"/>
                </a:xfrm>
                <a:prstGeom prst="rect">
                  <a:avLst/>
                </a:prstGeom>
                <a:noFill/>
                <a:ln w="9525">
                  <a:solidFill>
                    <a:schemeClr val="folHlink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nl-NL" altLang="nl-NL" sz="2000" smtClean="0">
                      <a:solidFill>
                        <a:srgbClr val="FFFFFF"/>
                      </a:solidFill>
                    </a:rPr>
                    <a:t>aminozuren</a:t>
                  </a:r>
                </a:p>
              </p:txBody>
            </p:sp>
            <p:sp>
              <p:nvSpPr>
                <p:cNvPr id="36895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104" y="3840"/>
                  <a:ext cx="177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nl-NL" altLang="nl-NL" sz="2000" smtClean="0">
                      <a:solidFill>
                        <a:srgbClr val="FFFFFF"/>
                      </a:solidFill>
                    </a:rPr>
                    <a:t>melkeiwit</a:t>
                  </a:r>
                </a:p>
              </p:txBody>
            </p:sp>
            <p:sp>
              <p:nvSpPr>
                <p:cNvPr id="36896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880" y="3840"/>
                  <a:ext cx="1104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nl-NL" altLang="nl-NL" sz="2000" smtClean="0">
                      <a:solidFill>
                        <a:srgbClr val="FFFFFF"/>
                      </a:solidFill>
                    </a:rPr>
                    <a:t>vlees</a:t>
                  </a:r>
                </a:p>
              </p:txBody>
            </p:sp>
            <p:sp>
              <p:nvSpPr>
                <p:cNvPr id="36897" name="AutoShape 24"/>
                <p:cNvSpPr>
                  <a:spLocks noChangeArrowheads="1"/>
                </p:cNvSpPr>
                <p:nvPr/>
              </p:nvSpPr>
              <p:spPr bwMode="auto">
                <a:xfrm>
                  <a:off x="1680" y="3408"/>
                  <a:ext cx="288" cy="192"/>
                </a:xfrm>
                <a:prstGeom prst="downArrow">
                  <a:avLst>
                    <a:gd name="adj1" fmla="val 50000"/>
                    <a:gd name="adj2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altLang="nl-NL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6898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064" y="4080"/>
                  <a:ext cx="81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nl-NL" altLang="nl-NL" sz="2000" smtClean="0">
                      <a:solidFill>
                        <a:srgbClr val="FFFFFF"/>
                      </a:solidFill>
                    </a:rPr>
                    <a:t>energie</a:t>
                  </a:r>
                </a:p>
              </p:txBody>
            </p:sp>
          </p:grpSp>
          <p:sp>
            <p:nvSpPr>
              <p:cNvPr id="36893" name="Line 38"/>
              <p:cNvSpPr>
                <a:spLocks noChangeShapeType="1"/>
              </p:cNvSpPr>
              <p:nvPr/>
            </p:nvSpPr>
            <p:spPr bwMode="auto">
              <a:xfrm>
                <a:off x="2016" y="3744"/>
                <a:ext cx="28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36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1981200" y="4114800"/>
            <a:ext cx="6400800" cy="2378075"/>
            <a:chOff x="1248" y="2592"/>
            <a:chExt cx="4032" cy="1498"/>
          </a:xfrm>
        </p:grpSpPr>
        <p:sp>
          <p:nvSpPr>
            <p:cNvPr id="36883" name="Text Box 12"/>
            <p:cNvSpPr txBox="1">
              <a:spLocks noChangeArrowheads="1"/>
            </p:cNvSpPr>
            <p:nvPr/>
          </p:nvSpPr>
          <p:spPr bwMode="auto">
            <a:xfrm>
              <a:off x="1248" y="2592"/>
              <a:ext cx="3744" cy="832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smtClean="0">
                  <a:solidFill>
                    <a:srgbClr val="FFFFFF"/>
                  </a:solidFill>
                </a:rPr>
                <a:t>Eiwit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nl-NL" altLang="nl-NL" sz="2000" smtClean="0">
                <a:solidFill>
                  <a:srgbClr val="FFFFFF"/>
                </a:solidFill>
              </a:endParaRP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smtClean="0">
                  <a:solidFill>
                    <a:srgbClr val="FFFFFF"/>
                  </a:solidFill>
                </a:rPr>
                <a:t>aminozuren</a:t>
              </a:r>
            </a:p>
          </p:txBody>
        </p:sp>
        <p:sp>
          <p:nvSpPr>
            <p:cNvPr id="36884" name="Text Box 16"/>
            <p:cNvSpPr txBox="1">
              <a:spLocks noChangeArrowheads="1"/>
            </p:cNvSpPr>
            <p:nvPr/>
          </p:nvSpPr>
          <p:spPr bwMode="auto">
            <a:xfrm>
              <a:off x="4176" y="3840"/>
              <a:ext cx="1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smtClean="0">
                  <a:solidFill>
                    <a:srgbClr val="FFFFFF"/>
                  </a:solidFill>
                </a:rPr>
                <a:t>mest</a:t>
              </a:r>
            </a:p>
          </p:txBody>
        </p:sp>
        <p:sp>
          <p:nvSpPr>
            <p:cNvPr id="36885" name="AutoShape 23"/>
            <p:cNvSpPr>
              <a:spLocks noChangeArrowheads="1"/>
            </p:cNvSpPr>
            <p:nvPr/>
          </p:nvSpPr>
          <p:spPr bwMode="auto">
            <a:xfrm>
              <a:off x="1536" y="2832"/>
              <a:ext cx="192" cy="288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  <p:sp>
          <p:nvSpPr>
            <p:cNvPr id="36886" name="Freeform 40"/>
            <p:cNvSpPr>
              <a:spLocks/>
            </p:cNvSpPr>
            <p:nvPr/>
          </p:nvSpPr>
          <p:spPr bwMode="auto">
            <a:xfrm>
              <a:off x="1728" y="2736"/>
              <a:ext cx="2544" cy="1152"/>
            </a:xfrm>
            <a:custGeom>
              <a:avLst/>
              <a:gdLst>
                <a:gd name="T0" fmla="*/ 0 w 2400"/>
                <a:gd name="T1" fmla="*/ 0 h 1152"/>
                <a:gd name="T2" fmla="*/ 560 w 2400"/>
                <a:gd name="T3" fmla="*/ 0 h 1152"/>
                <a:gd name="T4" fmla="*/ 2544 w 2400"/>
                <a:gd name="T5" fmla="*/ 0 h 1152"/>
                <a:gd name="T6" fmla="*/ 2544 w 2400"/>
                <a:gd name="T7" fmla="*/ 1152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0"/>
                <a:gd name="T13" fmla="*/ 0 h 1152"/>
                <a:gd name="T14" fmla="*/ 2400 w 2400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0" h="1152">
                  <a:moveTo>
                    <a:pt x="0" y="0"/>
                  </a:moveTo>
                  <a:lnTo>
                    <a:pt x="528" y="0"/>
                  </a:lnTo>
                  <a:lnTo>
                    <a:pt x="2400" y="0"/>
                  </a:lnTo>
                  <a:lnTo>
                    <a:pt x="2400" y="115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6887" name="Freeform 44"/>
            <p:cNvSpPr>
              <a:spLocks/>
            </p:cNvSpPr>
            <p:nvPr/>
          </p:nvSpPr>
          <p:spPr bwMode="auto">
            <a:xfrm>
              <a:off x="2160" y="3312"/>
              <a:ext cx="2304" cy="576"/>
            </a:xfrm>
            <a:custGeom>
              <a:avLst/>
              <a:gdLst>
                <a:gd name="T0" fmla="*/ 0 w 2400"/>
                <a:gd name="T1" fmla="*/ 0 h 1152"/>
                <a:gd name="T2" fmla="*/ 507 w 2400"/>
                <a:gd name="T3" fmla="*/ 0 h 1152"/>
                <a:gd name="T4" fmla="*/ 2304 w 2400"/>
                <a:gd name="T5" fmla="*/ 0 h 1152"/>
                <a:gd name="T6" fmla="*/ 2304 w 2400"/>
                <a:gd name="T7" fmla="*/ 576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0"/>
                <a:gd name="T13" fmla="*/ 0 h 1152"/>
                <a:gd name="T14" fmla="*/ 2400 w 2400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0" h="1152">
                  <a:moveTo>
                    <a:pt x="0" y="0"/>
                  </a:moveTo>
                  <a:lnTo>
                    <a:pt x="528" y="0"/>
                  </a:lnTo>
                  <a:lnTo>
                    <a:pt x="2400" y="0"/>
                  </a:lnTo>
                  <a:lnTo>
                    <a:pt x="2400" y="115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" name="Group 54"/>
          <p:cNvGrpSpPr>
            <a:grpSpLocks/>
          </p:cNvGrpSpPr>
          <p:nvPr/>
        </p:nvGrpSpPr>
        <p:grpSpPr bwMode="auto">
          <a:xfrm>
            <a:off x="1981200" y="1905000"/>
            <a:ext cx="6172200" cy="2362200"/>
            <a:chOff x="1248" y="1200"/>
            <a:chExt cx="3888" cy="1488"/>
          </a:xfrm>
        </p:grpSpPr>
        <p:grpSp>
          <p:nvGrpSpPr>
            <p:cNvPr id="36874" name="Group 47"/>
            <p:cNvGrpSpPr>
              <a:grpSpLocks/>
            </p:cNvGrpSpPr>
            <p:nvPr/>
          </p:nvGrpSpPr>
          <p:grpSpPr bwMode="auto">
            <a:xfrm>
              <a:off x="1248" y="1200"/>
              <a:ext cx="3888" cy="1488"/>
              <a:chOff x="1248" y="1200"/>
              <a:chExt cx="3888" cy="1488"/>
            </a:xfrm>
          </p:grpSpPr>
          <p:sp>
            <p:nvSpPr>
              <p:cNvPr id="3687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1200"/>
                <a:ext cx="3744" cy="1408"/>
              </a:xfrm>
              <a:prstGeom prst="rect">
                <a:avLst/>
              </a:prstGeom>
              <a:noFill/>
              <a:ln w="9525">
                <a:solidFill>
                  <a:schemeClr val="fol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000" smtClean="0">
                    <a:solidFill>
                      <a:srgbClr val="FFFFFF"/>
                    </a:solidFill>
                  </a:rPr>
                  <a:t>Bestendig		onbestendig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000" smtClean="0">
                    <a:solidFill>
                      <a:srgbClr val="FFFFFF"/>
                    </a:solidFill>
                  </a:rPr>
                  <a:t>			aminozuren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000" smtClean="0">
                    <a:solidFill>
                      <a:srgbClr val="FFFFFF"/>
                    </a:solidFill>
                  </a:rPr>
                  <a:t>					NH3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000" smtClean="0">
                    <a:solidFill>
                      <a:srgbClr val="FFFFFF"/>
                    </a:solidFill>
                  </a:rPr>
                  <a:t>			microbieel 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000" smtClean="0">
                    <a:solidFill>
                      <a:srgbClr val="FFFFFF"/>
                    </a:solidFill>
                  </a:rPr>
                  <a:t>			eiwit		</a:t>
                </a:r>
                <a:r>
                  <a:rPr lang="nl-NL" altLang="nl-NL" sz="2000" smtClean="0">
                    <a:solidFill>
                      <a:srgbClr val="FF0000"/>
                    </a:solidFill>
                  </a:rPr>
                  <a:t>energie</a:t>
                </a:r>
                <a:endParaRPr lang="nl-NL" altLang="nl-NL" sz="2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6877" name="AutoShape 22"/>
              <p:cNvSpPr>
                <a:spLocks noChangeArrowheads="1"/>
              </p:cNvSpPr>
              <p:nvPr/>
            </p:nvSpPr>
            <p:spPr bwMode="auto">
              <a:xfrm>
                <a:off x="1488" y="1488"/>
                <a:ext cx="192" cy="1200"/>
              </a:xfrm>
              <a:prstGeom prst="downArrow">
                <a:avLst>
                  <a:gd name="adj1" fmla="val 50000"/>
                  <a:gd name="adj2" fmla="val 15625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nl-NL" altLang="nl-NL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6878" name="AutoShape 27"/>
              <p:cNvSpPr>
                <a:spLocks noChangeArrowheads="1"/>
              </p:cNvSpPr>
              <p:nvPr/>
            </p:nvSpPr>
            <p:spPr bwMode="auto">
              <a:xfrm>
                <a:off x="3216" y="1392"/>
                <a:ext cx="288" cy="192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nl-NL" altLang="nl-NL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6879" name="AutoShape 28"/>
              <p:cNvSpPr>
                <a:spLocks noChangeArrowheads="1"/>
              </p:cNvSpPr>
              <p:nvPr/>
            </p:nvSpPr>
            <p:spPr bwMode="auto">
              <a:xfrm>
                <a:off x="3312" y="1728"/>
                <a:ext cx="144" cy="432"/>
              </a:xfrm>
              <a:prstGeom prst="downArrow">
                <a:avLst>
                  <a:gd name="adj1" fmla="val 50000"/>
                  <a:gd name="adj2" fmla="val 7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nl-NL" altLang="nl-NL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6880" name="AutoShape 29"/>
              <p:cNvSpPr>
                <a:spLocks noChangeArrowheads="1"/>
              </p:cNvSpPr>
              <p:nvPr/>
            </p:nvSpPr>
            <p:spPr bwMode="auto">
              <a:xfrm rot="-4045279">
                <a:off x="3864" y="1560"/>
                <a:ext cx="96" cy="528"/>
              </a:xfrm>
              <a:prstGeom prst="downArrow">
                <a:avLst>
                  <a:gd name="adj1" fmla="val 50000"/>
                  <a:gd name="adj2" fmla="val 137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nl-NL" altLang="nl-NL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6881" name="AutoShape 30"/>
              <p:cNvSpPr>
                <a:spLocks noChangeArrowheads="1"/>
              </p:cNvSpPr>
              <p:nvPr/>
            </p:nvSpPr>
            <p:spPr bwMode="auto">
              <a:xfrm rot="3566915">
                <a:off x="3912" y="1896"/>
                <a:ext cx="96" cy="528"/>
              </a:xfrm>
              <a:prstGeom prst="downArrow">
                <a:avLst>
                  <a:gd name="adj1" fmla="val 50000"/>
                  <a:gd name="adj2" fmla="val 137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nl-NL" altLang="nl-NL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6882" name="AutoShape 31"/>
              <p:cNvSpPr>
                <a:spLocks noChangeArrowheads="1"/>
              </p:cNvSpPr>
              <p:nvPr/>
            </p:nvSpPr>
            <p:spPr bwMode="auto">
              <a:xfrm rot="-7774015">
                <a:off x="4824" y="1368"/>
                <a:ext cx="96" cy="528"/>
              </a:xfrm>
              <a:prstGeom prst="downArrow">
                <a:avLst>
                  <a:gd name="adj1" fmla="val 50000"/>
                  <a:gd name="adj2" fmla="val 137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nl-NL" altLang="nl-NL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6875" name="AutoShape 53"/>
            <p:cNvSpPr>
              <a:spLocks noChangeArrowheads="1"/>
            </p:cNvSpPr>
            <p:nvPr/>
          </p:nvSpPr>
          <p:spPr bwMode="auto">
            <a:xfrm rot="522922">
              <a:off x="3552" y="2352"/>
              <a:ext cx="528" cy="96"/>
            </a:xfrm>
            <a:prstGeom prst="leftArrow">
              <a:avLst>
                <a:gd name="adj1" fmla="val 50000"/>
                <a:gd name="adj2" fmla="val 1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248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Indicator voor de stikstofbenutting van het melkvee.</a:t>
            </a:r>
          </a:p>
          <a:p>
            <a:pPr marL="109537" indent="0"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nl-NL" sz="2800" dirty="0" smtClean="0">
              <a:latin typeface="Courier" charset="0"/>
              <a:cs typeface="Times New Roman" pitchFamily="18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Ureum ontstaat bij een overmaat aan onbestendig eiwit (hoog OEB) en/of een tekort aan in de pens afbreekbare koolhydraten. </a:t>
            </a:r>
          </a:p>
          <a:p>
            <a:pPr marL="109537" indent="0"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nl-NL" sz="28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Melk zonder ureum bestaat niet.</a:t>
            </a:r>
            <a:endParaRPr lang="nl-NL" sz="2800" dirty="0" smtClean="0">
              <a:latin typeface="Courier" charset="0"/>
              <a:cs typeface="Times New Roman" pitchFamily="18" charset="0"/>
            </a:endParaRPr>
          </a:p>
        </p:txBody>
      </p:sp>
      <p:sp>
        <p:nvSpPr>
          <p:cNvPr id="10243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CFE3CCA-8696-4AAA-A2F2-B12E9B8FF97B}" type="slidenum">
              <a:rPr lang="nl-NL" altLang="nl-NL" sz="1400" smtClean="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39</a:t>
            </a:fld>
            <a:endParaRPr lang="nl-NL" altLang="nl-NL" sz="14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Ureum gehalte</a:t>
            </a:r>
            <a:endParaRPr lang="nl-NL" sz="1800" dirty="0" smtClean="0"/>
          </a:p>
        </p:txBody>
      </p:sp>
    </p:spTree>
    <p:extLst>
      <p:ext uri="{BB962C8B-B14F-4D97-AF65-F5344CB8AC3E}">
        <p14:creationId xmlns:p14="http://schemas.microsoft.com/office/powerpoint/2010/main" val="410014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Voeropname capaciteit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Voeropname capaciteit in verzadigingswaarde</a:t>
            </a:r>
          </a:p>
          <a:p>
            <a:pPr>
              <a:buNone/>
            </a:pPr>
            <a:r>
              <a:rPr lang="nl-NL" dirty="0" smtClean="0"/>
              <a:t>van </a:t>
            </a:r>
            <a:r>
              <a:rPr lang="nl-NL" dirty="0" err="1" smtClean="0"/>
              <a:t>lacterende</a:t>
            </a:r>
            <a:r>
              <a:rPr lang="nl-NL" dirty="0" smtClean="0"/>
              <a:t> koeien</a:t>
            </a:r>
          </a:p>
          <a:p>
            <a:pPr>
              <a:buNone/>
            </a:pPr>
            <a:r>
              <a:rPr lang="nl-NL" dirty="0" smtClean="0"/>
              <a:t>			dagen in lactatie</a:t>
            </a:r>
          </a:p>
          <a:p>
            <a:pPr>
              <a:buNone/>
            </a:pPr>
            <a:r>
              <a:rPr lang="nl-NL" dirty="0" err="1" smtClean="0"/>
              <a:t>Lact</a:t>
            </a:r>
            <a:r>
              <a:rPr lang="nl-NL" dirty="0" smtClean="0"/>
              <a:t>. Nr.	1	60	120	180	305</a:t>
            </a:r>
          </a:p>
          <a:p>
            <a:pPr>
              <a:buNone/>
            </a:pPr>
            <a:r>
              <a:rPr lang="nl-NL" dirty="0" smtClean="0"/>
              <a:t>1			8,9	12,7	13,5	14,1	15,0</a:t>
            </a:r>
          </a:p>
          <a:p>
            <a:pPr>
              <a:buNone/>
            </a:pPr>
            <a:r>
              <a:rPr lang="nl-NL" dirty="0" smtClean="0"/>
              <a:t>2			11,4	15,4	15,8	16,0	16,3</a:t>
            </a:r>
          </a:p>
          <a:p>
            <a:pPr>
              <a:buNone/>
            </a:pPr>
            <a:r>
              <a:rPr lang="nl-NL" dirty="0" smtClean="0"/>
              <a:t>3			12,2	16,3	16,5	16,6	16,7</a:t>
            </a:r>
          </a:p>
          <a:p>
            <a:pPr>
              <a:buNone/>
            </a:pPr>
            <a:r>
              <a:rPr lang="nl-NL" dirty="0" smtClean="0"/>
              <a:t>&gt;3		12,5	16,7	16,8	16,8	16,9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891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Een hoog ureumgehalte betekent een groot stikstofverlies via de urine.</a:t>
            </a:r>
          </a:p>
          <a:p>
            <a:pPr marL="109537" indent="0"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nl-NL" sz="2800" dirty="0" smtClean="0">
              <a:latin typeface="Courier" charset="0"/>
              <a:cs typeface="Times New Roman" pitchFamily="18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Waarden 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nl-NL" sz="2400" dirty="0" smtClean="0">
                <a:latin typeface="Arial" pitchFamily="34" charset="0"/>
                <a:cs typeface="Arial" pitchFamily="34" charset="0"/>
              </a:rPr>
              <a:t>normaal : van 20 tot 25 mg ureum per 100 ml melk. 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nl-NL" sz="2400" dirty="0" smtClean="0">
                <a:latin typeface="Arial" pitchFamily="34" charset="0"/>
                <a:cs typeface="Arial" pitchFamily="34" charset="0"/>
              </a:rPr>
              <a:t>onder 20 is laag 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nl-NL" sz="2400" dirty="0" smtClean="0">
                <a:latin typeface="Arial" pitchFamily="34" charset="0"/>
                <a:cs typeface="Arial" pitchFamily="34" charset="0"/>
              </a:rPr>
              <a:t>boven 30 is hoog. 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nl-NL" sz="2400" dirty="0" smtClean="0">
                <a:latin typeface="Arial" pitchFamily="34" charset="0"/>
                <a:cs typeface="Arial" pitchFamily="34" charset="0"/>
              </a:rPr>
              <a:t>beneden 15 zo veel mogelijk voorkomen moeten worden, 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nl-NL" sz="2400" dirty="0" smtClean="0">
                <a:latin typeface="Arial" pitchFamily="34" charset="0"/>
                <a:cs typeface="Arial" pitchFamily="34" charset="0"/>
              </a:rPr>
              <a:t>terwijl waarden boven 30 soms moeilijk te vermijden zijn. Dit laatste geldt met name voor bedrijven met veel grasland. </a:t>
            </a:r>
            <a:endParaRPr lang="nl-NL" sz="2400" dirty="0" smtClean="0">
              <a:latin typeface="Courier" charset="0"/>
              <a:cs typeface="Times New Roman" pitchFamily="18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nl-NL" sz="2800" dirty="0" smtClean="0"/>
          </a:p>
        </p:txBody>
      </p:sp>
      <p:sp>
        <p:nvSpPr>
          <p:cNvPr id="11267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EA63621-D2AA-4626-9045-3B6F70AA6C02}" type="slidenum">
              <a:rPr lang="nl-NL" altLang="nl-NL" sz="1400" smtClean="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40</a:t>
            </a:fld>
            <a:endParaRPr lang="nl-NL" altLang="nl-NL" sz="14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Ureum gehalte</a:t>
            </a:r>
            <a:endParaRPr lang="nl-NL" sz="1800" dirty="0" smtClean="0"/>
          </a:p>
        </p:txBody>
      </p:sp>
    </p:spTree>
    <p:extLst>
      <p:ext uri="{BB962C8B-B14F-4D97-AF65-F5344CB8AC3E}">
        <p14:creationId xmlns:p14="http://schemas.microsoft.com/office/powerpoint/2010/main" val="137914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07542E-390D-455F-B5DD-BAD742B0B266}" type="slidenum">
              <a:rPr lang="nl-NL" altLang="nl-NL" sz="1400" smtClean="0">
                <a:solidFill>
                  <a:srgbClr val="FFFFFF"/>
                </a:solidFill>
              </a:rPr>
              <a:pPr eaLnBrk="1" hangingPunct="1"/>
              <a:t>41</a:t>
            </a:fld>
            <a:endParaRPr lang="nl-NL" altLang="nl-NL" sz="1400" smtClean="0">
              <a:solidFill>
                <a:srgbClr val="FFFFFF"/>
              </a:solidFill>
            </a:endParaRPr>
          </a:p>
        </p:txBody>
      </p:sp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0" y="609600"/>
            <a:ext cx="1066800" cy="6013450"/>
            <a:chOff x="0" y="384"/>
            <a:chExt cx="672" cy="3788"/>
          </a:xfrm>
        </p:grpSpPr>
        <p:sp>
          <p:nvSpPr>
            <p:cNvPr id="38969" name="Text Box 20"/>
            <p:cNvSpPr txBox="1">
              <a:spLocks noChangeArrowheads="1"/>
            </p:cNvSpPr>
            <p:nvPr/>
          </p:nvSpPr>
          <p:spPr bwMode="auto">
            <a:xfrm>
              <a:off x="0" y="384"/>
              <a:ext cx="672" cy="371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FFFFFF"/>
                  </a:solidFill>
                </a:rPr>
                <a:t> voer</a:t>
              </a:r>
            </a:p>
          </p:txBody>
        </p:sp>
        <p:sp>
          <p:nvSpPr>
            <p:cNvPr id="38970" name="Text Box 21"/>
            <p:cNvSpPr txBox="1">
              <a:spLocks noChangeArrowheads="1"/>
            </p:cNvSpPr>
            <p:nvPr/>
          </p:nvSpPr>
          <p:spPr bwMode="auto">
            <a:xfrm>
              <a:off x="0" y="1872"/>
              <a:ext cx="672" cy="371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FFFFFF"/>
                  </a:solidFill>
                </a:rPr>
                <a:t>pens</a:t>
              </a:r>
            </a:p>
          </p:txBody>
        </p:sp>
        <p:sp>
          <p:nvSpPr>
            <p:cNvPr id="38971" name="Text Box 22"/>
            <p:cNvSpPr txBox="1">
              <a:spLocks noChangeArrowheads="1"/>
            </p:cNvSpPr>
            <p:nvPr/>
          </p:nvSpPr>
          <p:spPr bwMode="auto">
            <a:xfrm>
              <a:off x="0" y="2832"/>
              <a:ext cx="672" cy="371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FFFFFF"/>
                  </a:solidFill>
                </a:rPr>
                <a:t>darm</a:t>
              </a:r>
            </a:p>
          </p:txBody>
        </p:sp>
        <p:sp>
          <p:nvSpPr>
            <p:cNvPr id="38972" name="Text Box 23"/>
            <p:cNvSpPr txBox="1">
              <a:spLocks noChangeArrowheads="1"/>
            </p:cNvSpPr>
            <p:nvPr/>
          </p:nvSpPr>
          <p:spPr bwMode="auto">
            <a:xfrm>
              <a:off x="0" y="3648"/>
              <a:ext cx="672" cy="524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 smtClean="0">
                  <a:solidFill>
                    <a:srgbClr val="FFFFFF"/>
                  </a:solidFill>
                </a:rPr>
                <a:t>Weef-sels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981200" y="533400"/>
            <a:ext cx="6477000" cy="650875"/>
            <a:chOff x="1248" y="0"/>
            <a:chExt cx="4080" cy="410"/>
          </a:xfrm>
        </p:grpSpPr>
        <p:sp>
          <p:nvSpPr>
            <p:cNvPr id="38966" name="Text Box 26"/>
            <p:cNvSpPr txBox="1">
              <a:spLocks noChangeArrowheads="1"/>
            </p:cNvSpPr>
            <p:nvPr/>
          </p:nvSpPr>
          <p:spPr bwMode="auto">
            <a:xfrm>
              <a:off x="1248" y="0"/>
              <a:ext cx="1152" cy="410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mtClean="0">
                  <a:solidFill>
                    <a:srgbClr val="FFFFFF"/>
                  </a:solidFill>
                </a:rPr>
                <a:t>Eiwit re</a:t>
              </a:r>
            </a:p>
          </p:txBody>
        </p:sp>
        <p:sp>
          <p:nvSpPr>
            <p:cNvPr id="38967" name="Text Box 29"/>
            <p:cNvSpPr txBox="1">
              <a:spLocks noChangeArrowheads="1"/>
            </p:cNvSpPr>
            <p:nvPr/>
          </p:nvSpPr>
          <p:spPr bwMode="auto">
            <a:xfrm>
              <a:off x="2736" y="0"/>
              <a:ext cx="1152" cy="333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800" smtClean="0">
                  <a:solidFill>
                    <a:srgbClr val="FFFFFF"/>
                  </a:solidFill>
                </a:rPr>
                <a:t>Energie os</a:t>
              </a:r>
            </a:p>
          </p:txBody>
        </p:sp>
        <p:sp>
          <p:nvSpPr>
            <p:cNvPr id="38968" name="Text Box 30"/>
            <p:cNvSpPr txBox="1">
              <a:spLocks noChangeArrowheads="1"/>
            </p:cNvSpPr>
            <p:nvPr/>
          </p:nvSpPr>
          <p:spPr bwMode="auto">
            <a:xfrm>
              <a:off x="4176" y="0"/>
              <a:ext cx="1152" cy="371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FFFFFF"/>
                  </a:solidFill>
                </a:rPr>
                <a:t>drogestof</a:t>
              </a:r>
            </a:p>
          </p:txBody>
        </p:sp>
      </p:grp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4876800" y="2895600"/>
            <a:ext cx="2743200" cy="641350"/>
            <a:chOff x="3072" y="1824"/>
            <a:chExt cx="1728" cy="404"/>
          </a:xfrm>
        </p:grpSpPr>
        <p:sp>
          <p:nvSpPr>
            <p:cNvPr id="38964" name="Text Box 40"/>
            <p:cNvSpPr txBox="1">
              <a:spLocks noChangeArrowheads="1"/>
            </p:cNvSpPr>
            <p:nvPr/>
          </p:nvSpPr>
          <p:spPr bwMode="auto">
            <a:xfrm>
              <a:off x="3072" y="1824"/>
              <a:ext cx="1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mtClean="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38965" name="Text Box 41"/>
            <p:cNvSpPr txBox="1">
              <a:spLocks noChangeArrowheads="1"/>
            </p:cNvSpPr>
            <p:nvPr/>
          </p:nvSpPr>
          <p:spPr bwMode="auto">
            <a:xfrm>
              <a:off x="4224" y="1920"/>
              <a:ext cx="5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1800" b="1" smtClean="0">
                  <a:solidFill>
                    <a:srgbClr val="FFFFFF"/>
                  </a:solidFill>
                </a:rPr>
                <a:t>= OEB</a:t>
              </a:r>
            </a:p>
          </p:txBody>
        </p:sp>
      </p:grpSp>
      <p:sp>
        <p:nvSpPr>
          <p:cNvPr id="62506" name="Text Box 42"/>
          <p:cNvSpPr txBox="1">
            <a:spLocks noChangeArrowheads="1"/>
          </p:cNvSpPr>
          <p:nvPr/>
        </p:nvSpPr>
        <p:spPr bwMode="auto">
          <a:xfrm>
            <a:off x="2590800" y="5715000"/>
            <a:ext cx="4267200" cy="46672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b="1" smtClean="0">
                <a:solidFill>
                  <a:srgbClr val="FFFFFF"/>
                </a:solidFill>
              </a:rPr>
              <a:t>Darmverteerbaar eiwit DVE</a:t>
            </a:r>
          </a:p>
        </p:txBody>
      </p: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1905000" y="1371600"/>
            <a:ext cx="1447800" cy="2159000"/>
            <a:chOff x="1200" y="864"/>
            <a:chExt cx="912" cy="1360"/>
          </a:xfrm>
        </p:grpSpPr>
        <p:sp>
          <p:nvSpPr>
            <p:cNvPr id="38962" name="Text Box 33"/>
            <p:cNvSpPr txBox="1">
              <a:spLocks noChangeArrowheads="1"/>
            </p:cNvSpPr>
            <p:nvPr/>
          </p:nvSpPr>
          <p:spPr bwMode="auto">
            <a:xfrm>
              <a:off x="1200" y="1776"/>
              <a:ext cx="912" cy="44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b="1" smtClean="0">
                  <a:solidFill>
                    <a:srgbClr val="FFFFFF"/>
                  </a:solidFill>
                </a:rPr>
                <a:t>Bestendig voereiwit</a:t>
              </a:r>
            </a:p>
          </p:txBody>
        </p:sp>
        <p:sp>
          <p:nvSpPr>
            <p:cNvPr id="38963" name="AutoShape 49"/>
            <p:cNvSpPr>
              <a:spLocks noChangeArrowheads="1"/>
            </p:cNvSpPr>
            <p:nvPr/>
          </p:nvSpPr>
          <p:spPr bwMode="auto">
            <a:xfrm>
              <a:off x="1584" y="864"/>
              <a:ext cx="192" cy="720"/>
            </a:xfrm>
            <a:prstGeom prst="downArrow">
              <a:avLst>
                <a:gd name="adj1" fmla="val 50000"/>
                <a:gd name="adj2" fmla="val 93750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1752600" y="3657600"/>
            <a:ext cx="2133600" cy="1549400"/>
            <a:chOff x="1104" y="2304"/>
            <a:chExt cx="1344" cy="976"/>
          </a:xfrm>
        </p:grpSpPr>
        <p:sp>
          <p:nvSpPr>
            <p:cNvPr id="38960" name="Text Box 34"/>
            <p:cNvSpPr txBox="1">
              <a:spLocks noChangeArrowheads="1"/>
            </p:cNvSpPr>
            <p:nvPr/>
          </p:nvSpPr>
          <p:spPr bwMode="auto">
            <a:xfrm>
              <a:off x="1104" y="2832"/>
              <a:ext cx="1344" cy="44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b="1" smtClean="0">
                  <a:solidFill>
                    <a:srgbClr val="FFFFFF"/>
                  </a:solidFill>
                </a:rPr>
                <a:t>Darmverteerbaar bestendig eiwit</a:t>
              </a:r>
            </a:p>
          </p:txBody>
        </p:sp>
        <p:sp>
          <p:nvSpPr>
            <p:cNvPr id="38961" name="AutoShape 50"/>
            <p:cNvSpPr>
              <a:spLocks noChangeArrowheads="1"/>
            </p:cNvSpPr>
            <p:nvPr/>
          </p:nvSpPr>
          <p:spPr bwMode="auto">
            <a:xfrm>
              <a:off x="1584" y="2304"/>
              <a:ext cx="192" cy="576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4038600" y="1219200"/>
            <a:ext cx="2209800" cy="1092200"/>
            <a:chOff x="2544" y="768"/>
            <a:chExt cx="1392" cy="688"/>
          </a:xfrm>
        </p:grpSpPr>
        <p:sp>
          <p:nvSpPr>
            <p:cNvPr id="38958" name="Text Box 32"/>
            <p:cNvSpPr txBox="1">
              <a:spLocks noChangeArrowheads="1"/>
            </p:cNvSpPr>
            <p:nvPr/>
          </p:nvSpPr>
          <p:spPr bwMode="auto">
            <a:xfrm>
              <a:off x="2544" y="1008"/>
              <a:ext cx="1392" cy="44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b="1" smtClean="0">
                  <a:solidFill>
                    <a:srgbClr val="FFFFFF"/>
                  </a:solidFill>
                </a:rPr>
                <a:t>Fermenteerbare org.stof FOS</a:t>
              </a:r>
            </a:p>
          </p:txBody>
        </p:sp>
        <p:sp>
          <p:nvSpPr>
            <p:cNvPr id="38959" name="AutoShape 51"/>
            <p:cNvSpPr>
              <a:spLocks noChangeArrowheads="1"/>
            </p:cNvSpPr>
            <p:nvPr/>
          </p:nvSpPr>
          <p:spPr bwMode="auto">
            <a:xfrm>
              <a:off x="3504" y="768"/>
              <a:ext cx="144" cy="28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8" name="Group 70"/>
          <p:cNvGrpSpPr>
            <a:grpSpLocks/>
          </p:cNvGrpSpPr>
          <p:nvPr/>
        </p:nvGrpSpPr>
        <p:grpSpPr bwMode="auto">
          <a:xfrm>
            <a:off x="4343400" y="3810000"/>
            <a:ext cx="2133600" cy="1397000"/>
            <a:chOff x="2736" y="2400"/>
            <a:chExt cx="1344" cy="880"/>
          </a:xfrm>
        </p:grpSpPr>
        <p:sp>
          <p:nvSpPr>
            <p:cNvPr id="38956" name="Text Box 36"/>
            <p:cNvSpPr txBox="1">
              <a:spLocks noChangeArrowheads="1"/>
            </p:cNvSpPr>
            <p:nvPr/>
          </p:nvSpPr>
          <p:spPr bwMode="auto">
            <a:xfrm>
              <a:off x="2736" y="2832"/>
              <a:ext cx="1344" cy="44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b="1" smtClean="0">
                  <a:solidFill>
                    <a:srgbClr val="FFFFFF"/>
                  </a:solidFill>
                </a:rPr>
                <a:t>Darmverteerbaar microbieel eiwit</a:t>
              </a:r>
            </a:p>
          </p:txBody>
        </p:sp>
        <p:sp>
          <p:nvSpPr>
            <p:cNvPr id="38957" name="AutoShape 52"/>
            <p:cNvSpPr>
              <a:spLocks noChangeArrowheads="1"/>
            </p:cNvSpPr>
            <p:nvPr/>
          </p:nvSpPr>
          <p:spPr bwMode="auto">
            <a:xfrm>
              <a:off x="3456" y="2400"/>
              <a:ext cx="144" cy="480"/>
            </a:xfrm>
            <a:prstGeom prst="downArrow">
              <a:avLst>
                <a:gd name="adj1" fmla="val 50000"/>
                <a:gd name="adj2" fmla="val 83333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9" name="Group 71"/>
          <p:cNvGrpSpPr>
            <a:grpSpLocks/>
          </p:cNvGrpSpPr>
          <p:nvPr/>
        </p:nvGrpSpPr>
        <p:grpSpPr bwMode="auto">
          <a:xfrm>
            <a:off x="5181600" y="2133600"/>
            <a:ext cx="1600200" cy="1611313"/>
            <a:chOff x="3264" y="1344"/>
            <a:chExt cx="1008" cy="1015"/>
          </a:xfrm>
        </p:grpSpPr>
        <p:sp>
          <p:nvSpPr>
            <p:cNvPr id="38954" name="Text Box 39"/>
            <p:cNvSpPr txBox="1">
              <a:spLocks noChangeArrowheads="1"/>
            </p:cNvSpPr>
            <p:nvPr/>
          </p:nvSpPr>
          <p:spPr bwMode="auto">
            <a:xfrm>
              <a:off x="3264" y="1776"/>
              <a:ext cx="1008" cy="583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1800" b="1" smtClean="0">
                  <a:solidFill>
                    <a:srgbClr val="FFFFFF"/>
                  </a:solidFill>
                </a:rPr>
                <a:t>Microbieel eiwit op energiebasis</a:t>
              </a:r>
            </a:p>
          </p:txBody>
        </p:sp>
        <p:sp>
          <p:nvSpPr>
            <p:cNvPr id="38955" name="AutoShape 54"/>
            <p:cNvSpPr>
              <a:spLocks noChangeArrowheads="1"/>
            </p:cNvSpPr>
            <p:nvPr/>
          </p:nvSpPr>
          <p:spPr bwMode="auto">
            <a:xfrm>
              <a:off x="3504" y="1344"/>
              <a:ext cx="192" cy="432"/>
            </a:xfrm>
            <a:prstGeom prst="downArrow">
              <a:avLst>
                <a:gd name="adj1" fmla="val 50000"/>
                <a:gd name="adj2" fmla="val 56250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10" name="Group 74"/>
          <p:cNvGrpSpPr>
            <a:grpSpLocks/>
          </p:cNvGrpSpPr>
          <p:nvPr/>
        </p:nvGrpSpPr>
        <p:grpSpPr bwMode="auto">
          <a:xfrm>
            <a:off x="7620000" y="1371600"/>
            <a:ext cx="1524000" cy="2708275"/>
            <a:chOff x="4800" y="864"/>
            <a:chExt cx="960" cy="1706"/>
          </a:xfrm>
        </p:grpSpPr>
        <p:sp>
          <p:nvSpPr>
            <p:cNvPr id="38952" name="AutoShape 53"/>
            <p:cNvSpPr>
              <a:spLocks noChangeArrowheads="1"/>
            </p:cNvSpPr>
            <p:nvPr/>
          </p:nvSpPr>
          <p:spPr bwMode="auto">
            <a:xfrm>
              <a:off x="5088" y="864"/>
              <a:ext cx="192" cy="1344"/>
            </a:xfrm>
            <a:prstGeom prst="downArrow">
              <a:avLst>
                <a:gd name="adj1" fmla="val 50000"/>
                <a:gd name="adj2" fmla="val 175000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  <p:sp>
          <p:nvSpPr>
            <p:cNvPr id="38953" name="Text Box 55"/>
            <p:cNvSpPr txBox="1">
              <a:spLocks noChangeArrowheads="1"/>
            </p:cNvSpPr>
            <p:nvPr/>
          </p:nvSpPr>
          <p:spPr bwMode="auto">
            <a:xfrm>
              <a:off x="4800" y="2160"/>
              <a:ext cx="960" cy="410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1800" b="1" smtClean="0">
                  <a:solidFill>
                    <a:srgbClr val="FFFFFF"/>
                  </a:solidFill>
                </a:rPr>
                <a:t>Onverteer-bare ds</a:t>
              </a:r>
            </a:p>
          </p:txBody>
        </p:sp>
      </p:grpSp>
      <p:grpSp>
        <p:nvGrpSpPr>
          <p:cNvPr id="11" name="Group 75"/>
          <p:cNvGrpSpPr>
            <a:grpSpLocks/>
          </p:cNvGrpSpPr>
          <p:nvPr/>
        </p:nvGrpSpPr>
        <p:grpSpPr bwMode="auto">
          <a:xfrm>
            <a:off x="6477000" y="4038600"/>
            <a:ext cx="2438400" cy="1473200"/>
            <a:chOff x="4080" y="2544"/>
            <a:chExt cx="1536" cy="928"/>
          </a:xfrm>
        </p:grpSpPr>
        <p:sp>
          <p:nvSpPr>
            <p:cNvPr id="38950" name="Text Box 37"/>
            <p:cNvSpPr txBox="1">
              <a:spLocks noChangeArrowheads="1"/>
            </p:cNvSpPr>
            <p:nvPr/>
          </p:nvSpPr>
          <p:spPr bwMode="auto">
            <a:xfrm>
              <a:off x="4080" y="2832"/>
              <a:ext cx="1536" cy="640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b="1" smtClean="0">
                  <a:solidFill>
                    <a:srgbClr val="FFFFFF"/>
                  </a:solidFill>
                </a:rPr>
                <a:t>Darmverteerbaar metabool faecaal eiwit</a:t>
              </a:r>
            </a:p>
          </p:txBody>
        </p:sp>
        <p:sp>
          <p:nvSpPr>
            <p:cNvPr id="38951" name="AutoShape 56"/>
            <p:cNvSpPr>
              <a:spLocks noChangeArrowheads="1"/>
            </p:cNvSpPr>
            <p:nvPr/>
          </p:nvSpPr>
          <p:spPr bwMode="auto">
            <a:xfrm>
              <a:off x="5040" y="2544"/>
              <a:ext cx="144" cy="336"/>
            </a:xfrm>
            <a:prstGeom prst="downArrow">
              <a:avLst>
                <a:gd name="adj1" fmla="val 50000"/>
                <a:gd name="adj2" fmla="val 58333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Group 72"/>
          <p:cNvGrpSpPr>
            <a:grpSpLocks/>
          </p:cNvGrpSpPr>
          <p:nvPr/>
        </p:nvGrpSpPr>
        <p:grpSpPr bwMode="auto">
          <a:xfrm>
            <a:off x="3252788" y="1301750"/>
            <a:ext cx="1624012" cy="2443163"/>
            <a:chOff x="2049" y="820"/>
            <a:chExt cx="1023" cy="1539"/>
          </a:xfrm>
        </p:grpSpPr>
        <p:sp>
          <p:nvSpPr>
            <p:cNvPr id="38948" name="Text Box 38"/>
            <p:cNvSpPr txBox="1">
              <a:spLocks noChangeArrowheads="1"/>
            </p:cNvSpPr>
            <p:nvPr/>
          </p:nvSpPr>
          <p:spPr bwMode="auto">
            <a:xfrm>
              <a:off x="2208" y="1776"/>
              <a:ext cx="864" cy="583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1800" b="1" smtClean="0">
                  <a:solidFill>
                    <a:srgbClr val="FFFFFF"/>
                  </a:solidFill>
                </a:rPr>
                <a:t>Microbieel eiwit op N-basis</a:t>
              </a:r>
            </a:p>
          </p:txBody>
        </p:sp>
        <p:sp>
          <p:nvSpPr>
            <p:cNvPr id="38949" name="AutoShape 58"/>
            <p:cNvSpPr>
              <a:spLocks noChangeArrowheads="1"/>
            </p:cNvSpPr>
            <p:nvPr/>
          </p:nvSpPr>
          <p:spPr bwMode="auto">
            <a:xfrm rot="-1588556">
              <a:off x="2049" y="820"/>
              <a:ext cx="194" cy="933"/>
            </a:xfrm>
            <a:prstGeom prst="downArrow">
              <a:avLst>
                <a:gd name="adj1" fmla="val 50000"/>
                <a:gd name="adj2" fmla="val 120232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13" name="Group 83"/>
          <p:cNvGrpSpPr>
            <a:grpSpLocks/>
          </p:cNvGrpSpPr>
          <p:nvPr/>
        </p:nvGrpSpPr>
        <p:grpSpPr bwMode="auto">
          <a:xfrm>
            <a:off x="1219200" y="6096000"/>
            <a:ext cx="7620000" cy="762000"/>
            <a:chOff x="768" y="3840"/>
            <a:chExt cx="4800" cy="480"/>
          </a:xfrm>
        </p:grpSpPr>
        <p:sp>
          <p:nvSpPr>
            <p:cNvPr id="38937" name="Line 59"/>
            <p:cNvSpPr>
              <a:spLocks noChangeShapeType="1"/>
            </p:cNvSpPr>
            <p:nvPr/>
          </p:nvSpPr>
          <p:spPr bwMode="auto">
            <a:xfrm flipV="1">
              <a:off x="1440" y="3840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38938" name="Group 64"/>
            <p:cNvGrpSpPr>
              <a:grpSpLocks/>
            </p:cNvGrpSpPr>
            <p:nvPr/>
          </p:nvGrpSpPr>
          <p:grpSpPr bwMode="auto">
            <a:xfrm>
              <a:off x="768" y="3840"/>
              <a:ext cx="4800" cy="480"/>
              <a:chOff x="768" y="3840"/>
              <a:chExt cx="4800" cy="480"/>
            </a:xfrm>
          </p:grpSpPr>
          <p:sp>
            <p:nvSpPr>
              <p:cNvPr id="38939" name="Text Box 43"/>
              <p:cNvSpPr txBox="1">
                <a:spLocks noChangeArrowheads="1"/>
              </p:cNvSpPr>
              <p:nvPr/>
            </p:nvSpPr>
            <p:spPr bwMode="auto">
              <a:xfrm>
                <a:off x="768" y="3936"/>
                <a:ext cx="120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1800" b="1" smtClean="0">
                    <a:solidFill>
                      <a:srgbClr val="FFFFFF"/>
                    </a:solidFill>
                  </a:rPr>
                  <a:t>eiwitmobilisatie</a:t>
                </a:r>
              </a:p>
            </p:txBody>
          </p:sp>
          <p:sp>
            <p:nvSpPr>
              <p:cNvPr id="38940" name="Text Box 44"/>
              <p:cNvSpPr txBox="1">
                <a:spLocks noChangeArrowheads="1"/>
              </p:cNvSpPr>
              <p:nvPr/>
            </p:nvSpPr>
            <p:spPr bwMode="auto">
              <a:xfrm>
                <a:off x="1728" y="4089"/>
                <a:ext cx="8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1800" b="1" smtClean="0">
                    <a:solidFill>
                      <a:srgbClr val="FFFFFF"/>
                    </a:solidFill>
                  </a:rPr>
                  <a:t>groei</a:t>
                </a:r>
              </a:p>
            </p:txBody>
          </p:sp>
          <p:sp>
            <p:nvSpPr>
              <p:cNvPr id="38941" name="Text Box 45"/>
              <p:cNvSpPr txBox="1">
                <a:spLocks noChangeArrowheads="1"/>
              </p:cNvSpPr>
              <p:nvPr/>
            </p:nvSpPr>
            <p:spPr bwMode="auto">
              <a:xfrm>
                <a:off x="2496" y="4089"/>
                <a:ext cx="8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1800" b="1" smtClean="0">
                    <a:solidFill>
                      <a:srgbClr val="FFFFFF"/>
                    </a:solidFill>
                  </a:rPr>
                  <a:t>dracht</a:t>
                </a:r>
              </a:p>
            </p:txBody>
          </p:sp>
          <p:sp>
            <p:nvSpPr>
              <p:cNvPr id="38942" name="Text Box 46"/>
              <p:cNvSpPr txBox="1">
                <a:spLocks noChangeArrowheads="1"/>
              </p:cNvSpPr>
              <p:nvPr/>
            </p:nvSpPr>
            <p:spPr bwMode="auto">
              <a:xfrm>
                <a:off x="3312" y="4089"/>
                <a:ext cx="105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1800" b="1" smtClean="0">
                    <a:solidFill>
                      <a:srgbClr val="FFFFFF"/>
                    </a:solidFill>
                  </a:rPr>
                  <a:t>onderhoud</a:t>
                </a:r>
              </a:p>
            </p:txBody>
          </p:sp>
          <p:sp>
            <p:nvSpPr>
              <p:cNvPr id="38943" name="Text Box 47"/>
              <p:cNvSpPr txBox="1">
                <a:spLocks noChangeArrowheads="1"/>
              </p:cNvSpPr>
              <p:nvPr/>
            </p:nvSpPr>
            <p:spPr bwMode="auto">
              <a:xfrm>
                <a:off x="4368" y="3840"/>
                <a:ext cx="120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1800" b="1" smtClean="0">
                    <a:solidFill>
                      <a:srgbClr val="FFFFFF"/>
                    </a:solidFill>
                  </a:rPr>
                  <a:t>productie</a:t>
                </a:r>
              </a:p>
            </p:txBody>
          </p:sp>
          <p:sp>
            <p:nvSpPr>
              <p:cNvPr id="38944" name="Line 60"/>
              <p:cNvSpPr>
                <a:spLocks noChangeShapeType="1"/>
              </p:cNvSpPr>
              <p:nvPr/>
            </p:nvSpPr>
            <p:spPr bwMode="auto">
              <a:xfrm flipH="1">
                <a:off x="2064" y="3888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36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945" name="Line 61"/>
              <p:cNvSpPr>
                <a:spLocks noChangeShapeType="1"/>
              </p:cNvSpPr>
              <p:nvPr/>
            </p:nvSpPr>
            <p:spPr bwMode="auto">
              <a:xfrm>
                <a:off x="2784" y="38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36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946" name="Line 62"/>
              <p:cNvSpPr>
                <a:spLocks noChangeShapeType="1"/>
              </p:cNvSpPr>
              <p:nvPr/>
            </p:nvSpPr>
            <p:spPr bwMode="auto">
              <a:xfrm>
                <a:off x="3648" y="3888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36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947" name="Line 63"/>
              <p:cNvSpPr>
                <a:spLocks noChangeShapeType="1"/>
              </p:cNvSpPr>
              <p:nvPr/>
            </p:nvSpPr>
            <p:spPr bwMode="auto">
              <a:xfrm>
                <a:off x="4080" y="3840"/>
                <a:ext cx="28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36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5" name="Group 81"/>
          <p:cNvGrpSpPr>
            <a:grpSpLocks/>
          </p:cNvGrpSpPr>
          <p:nvPr/>
        </p:nvGrpSpPr>
        <p:grpSpPr bwMode="auto">
          <a:xfrm>
            <a:off x="3124200" y="5181600"/>
            <a:ext cx="762000" cy="641350"/>
            <a:chOff x="1968" y="3264"/>
            <a:chExt cx="480" cy="404"/>
          </a:xfrm>
        </p:grpSpPr>
        <p:sp>
          <p:nvSpPr>
            <p:cNvPr id="38935" name="AutoShape 65"/>
            <p:cNvSpPr>
              <a:spLocks noChangeArrowheads="1"/>
            </p:cNvSpPr>
            <p:nvPr/>
          </p:nvSpPr>
          <p:spPr bwMode="auto">
            <a:xfrm rot="-2439745">
              <a:off x="1968" y="3264"/>
              <a:ext cx="96" cy="384"/>
            </a:xfrm>
            <a:prstGeom prst="downArrow">
              <a:avLst>
                <a:gd name="adj1" fmla="val 50000"/>
                <a:gd name="adj2" fmla="val 10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  <p:sp>
          <p:nvSpPr>
            <p:cNvPr id="38936" name="Text Box 76"/>
            <p:cNvSpPr txBox="1">
              <a:spLocks noChangeArrowheads="1"/>
            </p:cNvSpPr>
            <p:nvPr/>
          </p:nvSpPr>
          <p:spPr bwMode="auto">
            <a:xfrm>
              <a:off x="2160" y="3264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mtClean="0">
                  <a:solidFill>
                    <a:srgbClr val="FFFFFF"/>
                  </a:solidFill>
                </a:rPr>
                <a:t>+</a:t>
              </a:r>
            </a:p>
          </p:txBody>
        </p:sp>
      </p:grpSp>
      <p:grpSp>
        <p:nvGrpSpPr>
          <p:cNvPr id="16" name="Group 80"/>
          <p:cNvGrpSpPr>
            <a:grpSpLocks/>
          </p:cNvGrpSpPr>
          <p:nvPr/>
        </p:nvGrpSpPr>
        <p:grpSpPr bwMode="auto">
          <a:xfrm>
            <a:off x="4953000" y="5181600"/>
            <a:ext cx="762000" cy="717550"/>
            <a:chOff x="3120" y="3264"/>
            <a:chExt cx="480" cy="452"/>
          </a:xfrm>
        </p:grpSpPr>
        <p:sp>
          <p:nvSpPr>
            <p:cNvPr id="38933" name="AutoShape 66"/>
            <p:cNvSpPr>
              <a:spLocks noChangeArrowheads="1"/>
            </p:cNvSpPr>
            <p:nvPr/>
          </p:nvSpPr>
          <p:spPr bwMode="auto">
            <a:xfrm>
              <a:off x="3120" y="3264"/>
              <a:ext cx="144" cy="432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  <p:sp>
          <p:nvSpPr>
            <p:cNvPr id="38934" name="Text Box 77"/>
            <p:cNvSpPr txBox="1">
              <a:spLocks noChangeArrowheads="1"/>
            </p:cNvSpPr>
            <p:nvPr/>
          </p:nvSpPr>
          <p:spPr bwMode="auto">
            <a:xfrm>
              <a:off x="3312" y="3312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mtClean="0">
                  <a:solidFill>
                    <a:srgbClr val="FFFFFF"/>
                  </a:solidFill>
                </a:rPr>
                <a:t>+</a:t>
              </a:r>
            </a:p>
          </p:txBody>
        </p:sp>
      </p:grpSp>
      <p:grpSp>
        <p:nvGrpSpPr>
          <p:cNvPr id="17" name="Group 79"/>
          <p:cNvGrpSpPr>
            <a:grpSpLocks/>
          </p:cNvGrpSpPr>
          <p:nvPr/>
        </p:nvGrpSpPr>
        <p:grpSpPr bwMode="auto">
          <a:xfrm>
            <a:off x="6477000" y="5410200"/>
            <a:ext cx="914400" cy="641350"/>
            <a:chOff x="4080" y="3408"/>
            <a:chExt cx="576" cy="404"/>
          </a:xfrm>
        </p:grpSpPr>
        <p:sp>
          <p:nvSpPr>
            <p:cNvPr id="38931" name="AutoShape 67"/>
            <p:cNvSpPr>
              <a:spLocks noChangeArrowheads="1"/>
            </p:cNvSpPr>
            <p:nvPr/>
          </p:nvSpPr>
          <p:spPr bwMode="auto">
            <a:xfrm rot="3239996">
              <a:off x="4248" y="3288"/>
              <a:ext cx="144" cy="480"/>
            </a:xfrm>
            <a:prstGeom prst="downArrow">
              <a:avLst>
                <a:gd name="adj1" fmla="val 50000"/>
                <a:gd name="adj2" fmla="val 8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  <p:sp>
          <p:nvSpPr>
            <p:cNvPr id="38932" name="Text Box 78"/>
            <p:cNvSpPr txBox="1">
              <a:spLocks noChangeArrowheads="1"/>
            </p:cNvSpPr>
            <p:nvPr/>
          </p:nvSpPr>
          <p:spPr bwMode="auto">
            <a:xfrm>
              <a:off x="4368" y="3408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mtClean="0">
                  <a:solidFill>
                    <a:srgbClr val="FFFFFF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78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2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06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A46D23D-CCFE-420D-ACBD-F459CEBE2B87}" type="slidenum">
              <a:rPr lang="nl-NL" altLang="nl-NL" sz="1400" smtClean="0">
                <a:solidFill>
                  <a:srgbClr val="FFFFFF"/>
                </a:solidFill>
              </a:rPr>
              <a:pPr eaLnBrk="1" hangingPunct="1"/>
              <a:t>42</a:t>
            </a:fld>
            <a:endParaRPr lang="nl-NL" altLang="nl-NL" sz="1400" smtClean="0">
              <a:solidFill>
                <a:srgbClr val="FFFFFF"/>
              </a:solidFill>
            </a:endParaRPr>
          </a:p>
        </p:txBody>
      </p:sp>
      <p:sp>
        <p:nvSpPr>
          <p:cNvPr id="39939" name="Rectangle 60"/>
          <p:cNvSpPr>
            <a:spLocks noChangeArrowheads="1"/>
          </p:cNvSpPr>
          <p:nvPr/>
        </p:nvSpPr>
        <p:spPr bwMode="auto">
          <a:xfrm>
            <a:off x="2819400" y="2362200"/>
            <a:ext cx="5105400" cy="1828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nl-NL" smtClean="0">
              <a:solidFill>
                <a:srgbClr val="FFFFFF"/>
              </a:solidFill>
            </a:endParaRPr>
          </a:p>
        </p:txBody>
      </p:sp>
      <p:grpSp>
        <p:nvGrpSpPr>
          <p:cNvPr id="39940" name="Group 2"/>
          <p:cNvGrpSpPr>
            <a:grpSpLocks/>
          </p:cNvGrpSpPr>
          <p:nvPr/>
        </p:nvGrpSpPr>
        <p:grpSpPr bwMode="auto">
          <a:xfrm>
            <a:off x="0" y="609600"/>
            <a:ext cx="1066800" cy="6013450"/>
            <a:chOff x="0" y="384"/>
            <a:chExt cx="672" cy="3788"/>
          </a:xfrm>
        </p:grpSpPr>
        <p:sp>
          <p:nvSpPr>
            <p:cNvPr id="39964" name="Text Box 3"/>
            <p:cNvSpPr txBox="1">
              <a:spLocks noChangeArrowheads="1"/>
            </p:cNvSpPr>
            <p:nvPr/>
          </p:nvSpPr>
          <p:spPr bwMode="auto">
            <a:xfrm>
              <a:off x="0" y="384"/>
              <a:ext cx="672" cy="371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FFFFFF"/>
                  </a:solidFill>
                </a:rPr>
                <a:t> voer</a:t>
              </a:r>
            </a:p>
          </p:txBody>
        </p:sp>
        <p:sp>
          <p:nvSpPr>
            <p:cNvPr id="39965" name="Text Box 4"/>
            <p:cNvSpPr txBox="1">
              <a:spLocks noChangeArrowheads="1"/>
            </p:cNvSpPr>
            <p:nvPr/>
          </p:nvSpPr>
          <p:spPr bwMode="auto">
            <a:xfrm>
              <a:off x="0" y="1872"/>
              <a:ext cx="672" cy="371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FFFFFF"/>
                  </a:solidFill>
                </a:rPr>
                <a:t>pens</a:t>
              </a:r>
            </a:p>
          </p:txBody>
        </p:sp>
        <p:sp>
          <p:nvSpPr>
            <p:cNvPr id="39966" name="Text Box 5"/>
            <p:cNvSpPr txBox="1">
              <a:spLocks noChangeArrowheads="1"/>
            </p:cNvSpPr>
            <p:nvPr/>
          </p:nvSpPr>
          <p:spPr bwMode="auto">
            <a:xfrm>
              <a:off x="0" y="2832"/>
              <a:ext cx="672" cy="371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FFFFFF"/>
                  </a:solidFill>
                </a:rPr>
                <a:t>darm</a:t>
              </a:r>
            </a:p>
          </p:txBody>
        </p:sp>
        <p:sp>
          <p:nvSpPr>
            <p:cNvPr id="39967" name="Text Box 6"/>
            <p:cNvSpPr txBox="1">
              <a:spLocks noChangeArrowheads="1"/>
            </p:cNvSpPr>
            <p:nvPr/>
          </p:nvSpPr>
          <p:spPr bwMode="auto">
            <a:xfrm>
              <a:off x="0" y="3648"/>
              <a:ext cx="672" cy="524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 smtClean="0">
                  <a:solidFill>
                    <a:srgbClr val="FFFFFF"/>
                  </a:solidFill>
                </a:rPr>
                <a:t>Weef-sels</a:t>
              </a:r>
            </a:p>
          </p:txBody>
        </p:sp>
      </p:grpSp>
      <p:grpSp>
        <p:nvGrpSpPr>
          <p:cNvPr id="39941" name="Group 7"/>
          <p:cNvGrpSpPr>
            <a:grpSpLocks/>
          </p:cNvGrpSpPr>
          <p:nvPr/>
        </p:nvGrpSpPr>
        <p:grpSpPr bwMode="auto">
          <a:xfrm>
            <a:off x="1981200" y="533400"/>
            <a:ext cx="6477000" cy="650875"/>
            <a:chOff x="1248" y="0"/>
            <a:chExt cx="4080" cy="410"/>
          </a:xfrm>
        </p:grpSpPr>
        <p:sp>
          <p:nvSpPr>
            <p:cNvPr id="39961" name="Text Box 8"/>
            <p:cNvSpPr txBox="1">
              <a:spLocks noChangeArrowheads="1"/>
            </p:cNvSpPr>
            <p:nvPr/>
          </p:nvSpPr>
          <p:spPr bwMode="auto">
            <a:xfrm>
              <a:off x="1248" y="0"/>
              <a:ext cx="1152" cy="410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mtClean="0">
                  <a:solidFill>
                    <a:srgbClr val="FFFFFF"/>
                  </a:solidFill>
                </a:rPr>
                <a:t>Eiwit re</a:t>
              </a:r>
            </a:p>
          </p:txBody>
        </p:sp>
        <p:sp>
          <p:nvSpPr>
            <p:cNvPr id="39962" name="Text Box 9"/>
            <p:cNvSpPr txBox="1">
              <a:spLocks noChangeArrowheads="1"/>
            </p:cNvSpPr>
            <p:nvPr/>
          </p:nvSpPr>
          <p:spPr bwMode="auto">
            <a:xfrm>
              <a:off x="2736" y="0"/>
              <a:ext cx="1152" cy="333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800" smtClean="0">
                  <a:solidFill>
                    <a:srgbClr val="FFFFFF"/>
                  </a:solidFill>
                </a:rPr>
                <a:t>Energie os</a:t>
              </a:r>
            </a:p>
          </p:txBody>
        </p:sp>
        <p:sp>
          <p:nvSpPr>
            <p:cNvPr id="39963" name="Text Box 10"/>
            <p:cNvSpPr txBox="1">
              <a:spLocks noChangeArrowheads="1"/>
            </p:cNvSpPr>
            <p:nvPr/>
          </p:nvSpPr>
          <p:spPr bwMode="auto">
            <a:xfrm>
              <a:off x="4176" y="0"/>
              <a:ext cx="1152" cy="371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FFFFFF"/>
                  </a:solidFill>
                </a:rPr>
                <a:t>drogestof</a:t>
              </a:r>
            </a:p>
          </p:txBody>
        </p:sp>
      </p:grpSp>
      <p:grpSp>
        <p:nvGrpSpPr>
          <p:cNvPr id="39942" name="Group 11"/>
          <p:cNvGrpSpPr>
            <a:grpSpLocks/>
          </p:cNvGrpSpPr>
          <p:nvPr/>
        </p:nvGrpSpPr>
        <p:grpSpPr bwMode="auto">
          <a:xfrm>
            <a:off x="4876800" y="2895600"/>
            <a:ext cx="2743200" cy="641350"/>
            <a:chOff x="3072" y="1824"/>
            <a:chExt cx="1728" cy="404"/>
          </a:xfrm>
        </p:grpSpPr>
        <p:sp>
          <p:nvSpPr>
            <p:cNvPr id="39959" name="Text Box 12"/>
            <p:cNvSpPr txBox="1">
              <a:spLocks noChangeArrowheads="1"/>
            </p:cNvSpPr>
            <p:nvPr/>
          </p:nvSpPr>
          <p:spPr bwMode="auto">
            <a:xfrm>
              <a:off x="3072" y="1824"/>
              <a:ext cx="1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mtClean="0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39960" name="Text Box 13"/>
            <p:cNvSpPr txBox="1">
              <a:spLocks noChangeArrowheads="1"/>
            </p:cNvSpPr>
            <p:nvPr/>
          </p:nvSpPr>
          <p:spPr bwMode="auto">
            <a:xfrm>
              <a:off x="4224" y="1920"/>
              <a:ext cx="5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1800" b="1" smtClean="0">
                  <a:solidFill>
                    <a:srgbClr val="000000"/>
                  </a:solidFill>
                </a:rPr>
                <a:t>= OEB</a:t>
              </a:r>
            </a:p>
          </p:txBody>
        </p:sp>
      </p:grpSp>
      <p:sp>
        <p:nvSpPr>
          <p:cNvPr id="39943" name="Text Box 14"/>
          <p:cNvSpPr txBox="1">
            <a:spLocks noChangeArrowheads="1"/>
          </p:cNvSpPr>
          <p:nvPr/>
        </p:nvSpPr>
        <p:spPr bwMode="auto">
          <a:xfrm>
            <a:off x="2590800" y="5715000"/>
            <a:ext cx="4267200" cy="46672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b="1" smtClean="0">
                <a:solidFill>
                  <a:srgbClr val="FFFFFF"/>
                </a:solidFill>
              </a:rPr>
              <a:t>Darmverteerbaar eiwit DVE</a:t>
            </a:r>
          </a:p>
        </p:txBody>
      </p:sp>
      <p:grpSp>
        <p:nvGrpSpPr>
          <p:cNvPr id="39944" name="Group 21"/>
          <p:cNvGrpSpPr>
            <a:grpSpLocks/>
          </p:cNvGrpSpPr>
          <p:nvPr/>
        </p:nvGrpSpPr>
        <p:grpSpPr bwMode="auto">
          <a:xfrm>
            <a:off x="4038600" y="1219200"/>
            <a:ext cx="2209800" cy="1092200"/>
            <a:chOff x="2544" y="768"/>
            <a:chExt cx="1392" cy="688"/>
          </a:xfrm>
        </p:grpSpPr>
        <p:sp>
          <p:nvSpPr>
            <p:cNvPr id="39957" name="Text Box 22"/>
            <p:cNvSpPr txBox="1">
              <a:spLocks noChangeArrowheads="1"/>
            </p:cNvSpPr>
            <p:nvPr/>
          </p:nvSpPr>
          <p:spPr bwMode="auto">
            <a:xfrm>
              <a:off x="2544" y="1008"/>
              <a:ext cx="1392" cy="44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b="1" smtClean="0">
                  <a:solidFill>
                    <a:srgbClr val="FFFFFF"/>
                  </a:solidFill>
                </a:rPr>
                <a:t>Fermenteerbare org.stof FOS</a:t>
              </a:r>
            </a:p>
          </p:txBody>
        </p:sp>
        <p:sp>
          <p:nvSpPr>
            <p:cNvPr id="39958" name="AutoShape 23"/>
            <p:cNvSpPr>
              <a:spLocks noChangeArrowheads="1"/>
            </p:cNvSpPr>
            <p:nvPr/>
          </p:nvSpPr>
          <p:spPr bwMode="auto">
            <a:xfrm>
              <a:off x="3504" y="768"/>
              <a:ext cx="144" cy="28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39945" name="Group 24"/>
          <p:cNvGrpSpPr>
            <a:grpSpLocks/>
          </p:cNvGrpSpPr>
          <p:nvPr/>
        </p:nvGrpSpPr>
        <p:grpSpPr bwMode="auto">
          <a:xfrm>
            <a:off x="4343400" y="3810000"/>
            <a:ext cx="2133600" cy="1397000"/>
            <a:chOff x="2736" y="2400"/>
            <a:chExt cx="1344" cy="880"/>
          </a:xfrm>
        </p:grpSpPr>
        <p:sp>
          <p:nvSpPr>
            <p:cNvPr id="39955" name="Text Box 25"/>
            <p:cNvSpPr txBox="1">
              <a:spLocks noChangeArrowheads="1"/>
            </p:cNvSpPr>
            <p:nvPr/>
          </p:nvSpPr>
          <p:spPr bwMode="auto">
            <a:xfrm>
              <a:off x="2736" y="2832"/>
              <a:ext cx="1344" cy="44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b="1" smtClean="0">
                  <a:solidFill>
                    <a:srgbClr val="FFFFFF"/>
                  </a:solidFill>
                </a:rPr>
                <a:t>Darmverteerbaar microbieel eiwit</a:t>
              </a:r>
            </a:p>
          </p:txBody>
        </p:sp>
        <p:sp>
          <p:nvSpPr>
            <p:cNvPr id="39956" name="AutoShape 26"/>
            <p:cNvSpPr>
              <a:spLocks noChangeArrowheads="1"/>
            </p:cNvSpPr>
            <p:nvPr/>
          </p:nvSpPr>
          <p:spPr bwMode="auto">
            <a:xfrm>
              <a:off x="3456" y="2400"/>
              <a:ext cx="144" cy="480"/>
            </a:xfrm>
            <a:prstGeom prst="downArrow">
              <a:avLst>
                <a:gd name="adj1" fmla="val 50000"/>
                <a:gd name="adj2" fmla="val 83333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39946" name="Group 27"/>
          <p:cNvGrpSpPr>
            <a:grpSpLocks/>
          </p:cNvGrpSpPr>
          <p:nvPr/>
        </p:nvGrpSpPr>
        <p:grpSpPr bwMode="auto">
          <a:xfrm>
            <a:off x="5181600" y="2133600"/>
            <a:ext cx="1600200" cy="1611313"/>
            <a:chOff x="3264" y="1344"/>
            <a:chExt cx="1008" cy="1015"/>
          </a:xfrm>
        </p:grpSpPr>
        <p:sp>
          <p:nvSpPr>
            <p:cNvPr id="39953" name="Text Box 28"/>
            <p:cNvSpPr txBox="1">
              <a:spLocks noChangeArrowheads="1"/>
            </p:cNvSpPr>
            <p:nvPr/>
          </p:nvSpPr>
          <p:spPr bwMode="auto">
            <a:xfrm>
              <a:off x="3264" y="1776"/>
              <a:ext cx="1008" cy="583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1800" b="1" smtClean="0">
                  <a:solidFill>
                    <a:srgbClr val="000000"/>
                  </a:solidFill>
                </a:rPr>
                <a:t>Microbieel eiwit op energiebasis</a:t>
              </a:r>
            </a:p>
          </p:txBody>
        </p:sp>
        <p:sp>
          <p:nvSpPr>
            <p:cNvPr id="39954" name="AutoShape 29"/>
            <p:cNvSpPr>
              <a:spLocks noChangeArrowheads="1"/>
            </p:cNvSpPr>
            <p:nvPr/>
          </p:nvSpPr>
          <p:spPr bwMode="auto">
            <a:xfrm>
              <a:off x="3504" y="1344"/>
              <a:ext cx="192" cy="432"/>
            </a:xfrm>
            <a:prstGeom prst="downArrow">
              <a:avLst>
                <a:gd name="adj1" fmla="val 50000"/>
                <a:gd name="adj2" fmla="val 56250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39947" name="Group 36"/>
          <p:cNvGrpSpPr>
            <a:grpSpLocks/>
          </p:cNvGrpSpPr>
          <p:nvPr/>
        </p:nvGrpSpPr>
        <p:grpSpPr bwMode="auto">
          <a:xfrm>
            <a:off x="3252788" y="1301750"/>
            <a:ext cx="1624012" cy="2443163"/>
            <a:chOff x="2049" y="820"/>
            <a:chExt cx="1023" cy="1539"/>
          </a:xfrm>
        </p:grpSpPr>
        <p:sp>
          <p:nvSpPr>
            <p:cNvPr id="39951" name="Text Box 37"/>
            <p:cNvSpPr txBox="1">
              <a:spLocks noChangeArrowheads="1"/>
            </p:cNvSpPr>
            <p:nvPr/>
          </p:nvSpPr>
          <p:spPr bwMode="auto">
            <a:xfrm>
              <a:off x="2208" y="1776"/>
              <a:ext cx="864" cy="583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1800" b="1" smtClean="0">
                  <a:solidFill>
                    <a:srgbClr val="000000"/>
                  </a:solidFill>
                </a:rPr>
                <a:t>Microbieel eiwit op N-basis</a:t>
              </a:r>
            </a:p>
          </p:txBody>
        </p:sp>
        <p:sp>
          <p:nvSpPr>
            <p:cNvPr id="39952" name="AutoShape 38"/>
            <p:cNvSpPr>
              <a:spLocks noChangeArrowheads="1"/>
            </p:cNvSpPr>
            <p:nvPr/>
          </p:nvSpPr>
          <p:spPr bwMode="auto">
            <a:xfrm rot="-1588556">
              <a:off x="2049" y="820"/>
              <a:ext cx="194" cy="933"/>
            </a:xfrm>
            <a:prstGeom prst="downArrow">
              <a:avLst>
                <a:gd name="adj1" fmla="val 50000"/>
                <a:gd name="adj2" fmla="val 120232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39948" name="Group 54"/>
          <p:cNvGrpSpPr>
            <a:grpSpLocks/>
          </p:cNvGrpSpPr>
          <p:nvPr/>
        </p:nvGrpSpPr>
        <p:grpSpPr bwMode="auto">
          <a:xfrm>
            <a:off x="4953000" y="5181600"/>
            <a:ext cx="762000" cy="717550"/>
            <a:chOff x="3120" y="3264"/>
            <a:chExt cx="480" cy="452"/>
          </a:xfrm>
        </p:grpSpPr>
        <p:sp>
          <p:nvSpPr>
            <p:cNvPr id="39949" name="AutoShape 55"/>
            <p:cNvSpPr>
              <a:spLocks noChangeArrowheads="1"/>
            </p:cNvSpPr>
            <p:nvPr/>
          </p:nvSpPr>
          <p:spPr bwMode="auto">
            <a:xfrm>
              <a:off x="3120" y="3264"/>
              <a:ext cx="144" cy="432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  <p:sp>
          <p:nvSpPr>
            <p:cNvPr id="39950" name="Text Box 56"/>
            <p:cNvSpPr txBox="1">
              <a:spLocks noChangeArrowheads="1"/>
            </p:cNvSpPr>
            <p:nvPr/>
          </p:nvSpPr>
          <p:spPr bwMode="auto">
            <a:xfrm>
              <a:off x="3312" y="3312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mtClean="0">
                  <a:solidFill>
                    <a:srgbClr val="FFFFFF"/>
                  </a:solidFill>
                </a:rPr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209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Voedermiddelen worden opgedeeld in 2 of 3 fracties:</a:t>
            </a:r>
          </a:p>
          <a:p>
            <a:pPr lvl="1"/>
            <a:r>
              <a:rPr lang="nl-NL" dirty="0" smtClean="0"/>
              <a:t>FOS 1 binnen 1 of 2 uur in de pens gefermenteerd</a:t>
            </a:r>
          </a:p>
          <a:p>
            <a:pPr lvl="1"/>
            <a:r>
              <a:rPr lang="nl-NL" dirty="0" smtClean="0"/>
              <a:t>FOS 2 tussen 2 á 10 uur in de pens gefermenteerd</a:t>
            </a:r>
          </a:p>
          <a:p>
            <a:pPr lvl="1"/>
            <a:r>
              <a:rPr lang="nl-NL" dirty="0" smtClean="0"/>
              <a:t>FOS 3 wordt daarna gefermenteerd</a:t>
            </a:r>
          </a:p>
          <a:p>
            <a:pPr lvl="1"/>
            <a:endParaRPr lang="nl-NL" dirty="0"/>
          </a:p>
          <a:p>
            <a:pPr lvl="1"/>
            <a:r>
              <a:rPr lang="nl-NL" dirty="0" smtClean="0"/>
              <a:t>FRE </a:t>
            </a:r>
            <a:r>
              <a:rPr lang="nl-NL" dirty="0"/>
              <a:t>1 binnen 1 of 2 uur in de pens gefermenteerd</a:t>
            </a:r>
          </a:p>
          <a:p>
            <a:pPr lvl="1"/>
            <a:r>
              <a:rPr lang="nl-NL" dirty="0" smtClean="0"/>
              <a:t>FRE </a:t>
            </a:r>
            <a:r>
              <a:rPr lang="nl-NL" dirty="0"/>
              <a:t>2 tussen 2 á 10 uur in de pens gefermenteerd</a:t>
            </a:r>
          </a:p>
          <a:p>
            <a:pPr lvl="1"/>
            <a:r>
              <a:rPr lang="nl-NL" dirty="0" smtClean="0"/>
              <a:t>FRE </a:t>
            </a:r>
            <a:r>
              <a:rPr lang="nl-NL" dirty="0"/>
              <a:t>3 wordt daarna gefermenteerd</a:t>
            </a:r>
          </a:p>
          <a:p>
            <a:pPr lvl="1"/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Penssynchronisatie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290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Voorbeeld van kuil:</a:t>
            </a:r>
          </a:p>
          <a:p>
            <a:pPr lvl="1"/>
            <a:r>
              <a:rPr lang="nl-NL" dirty="0" smtClean="0"/>
              <a:t>FOS Fermenteerbare organische stof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err="1" smtClean="0"/>
              <a:t>Pensbacteriën</a:t>
            </a:r>
            <a:r>
              <a:rPr lang="nl-NL" dirty="0" smtClean="0"/>
              <a:t> hebben ongeveer 4x zoveel energie nodig als eiwit.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Penssynchronisatie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133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098999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Soort voer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VEM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DVE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OEB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Krachtvoer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940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90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Weidegras (</a:t>
                      </a:r>
                      <a:r>
                        <a:rPr lang="nl-NL" dirty="0" err="1" smtClean="0"/>
                        <a:t>vj</a:t>
                      </a:r>
                      <a:r>
                        <a:rPr lang="nl-NL" dirty="0" smtClean="0"/>
                        <a:t>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1010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95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60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Kuilgras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900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70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60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Snijmaïs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950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-35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Bierbostel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950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135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55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Sojaschroot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1015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235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190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Raapschroot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850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125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140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Gerstestro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510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-15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Maïsglutenvoer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1095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105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Voederwaarden om paraat te hebben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428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Behoefte mineralen (grammen per kg droge stof) lacterende koeien en droge koeien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229097"/>
              </p:ext>
            </p:extLst>
          </p:nvPr>
        </p:nvGraphicFramePr>
        <p:xfrm>
          <a:off x="1691680" y="2060848"/>
          <a:ext cx="60960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Element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Hoeveelheid (gr)</a:t>
                      </a:r>
                    </a:p>
                    <a:p>
                      <a:pPr algn="ctr"/>
                      <a:r>
                        <a:rPr lang="nl-NL" dirty="0" smtClean="0"/>
                        <a:t>Lacterende koeien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Hoeveelheid (gr)</a:t>
                      </a:r>
                    </a:p>
                    <a:p>
                      <a:pPr algn="ctr"/>
                      <a:r>
                        <a:rPr lang="nl-NL" dirty="0" smtClean="0"/>
                        <a:t>Droge koeien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Calcium (Ca)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4,2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2,8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Fosfor (P)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3,3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2,0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Magnesium (Mg)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2,4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2,1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Natrium  (Na)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1,4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0,6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Kalium (K)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8,1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5,0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Chloor (Cl)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2,8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0,8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Zwavel (S)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2,0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1,5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77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Behoefte mineralen (mg per kg droge stof) lacterende koeien en droge koeien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948643"/>
              </p:ext>
            </p:extLst>
          </p:nvPr>
        </p:nvGraphicFramePr>
        <p:xfrm>
          <a:off x="1691680" y="2060848"/>
          <a:ext cx="60960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Element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Hoeveelheid (mg)</a:t>
                      </a:r>
                    </a:p>
                    <a:p>
                      <a:pPr algn="ctr"/>
                      <a:r>
                        <a:rPr lang="nl-NL" dirty="0" smtClean="0"/>
                        <a:t>lacterende koeien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Hoeveelheid (mg)</a:t>
                      </a:r>
                    </a:p>
                    <a:p>
                      <a:pPr algn="ctr"/>
                      <a:r>
                        <a:rPr lang="nl-NL" dirty="0" smtClean="0"/>
                        <a:t>droge koeien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Koper</a:t>
                      </a:r>
                      <a:r>
                        <a:rPr lang="nl-NL" baseline="0" dirty="0" smtClean="0"/>
                        <a:t> (Cu)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11,1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25,2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Kobalt (Co)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0,1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Jodium</a:t>
                      </a:r>
                      <a:r>
                        <a:rPr lang="nl-NL" baseline="0" dirty="0" smtClean="0"/>
                        <a:t> (I)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0,1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Zink</a:t>
                      </a:r>
                      <a:r>
                        <a:rPr lang="nl-NL" baseline="0" dirty="0" smtClean="0"/>
                        <a:t> (Zn)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32,5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22,4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Mangaan (Mn)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IJzer (Fe)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12,8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31,4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Seleen</a:t>
                      </a:r>
                      <a:r>
                        <a:rPr lang="nl-NL" baseline="0" dirty="0" smtClean="0"/>
                        <a:t> (Se)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0,18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0,13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53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Eerste </a:t>
            </a:r>
            <a:r>
              <a:rPr lang="nl-NL" dirty="0" err="1" smtClean="0"/>
              <a:t>kalfs</a:t>
            </a:r>
            <a:r>
              <a:rPr lang="nl-NL" dirty="0" smtClean="0"/>
              <a:t> koe</a:t>
            </a:r>
          </a:p>
          <a:p>
            <a:r>
              <a:rPr lang="nl-NL" dirty="0" smtClean="0"/>
              <a:t>280 dagen in lactatie</a:t>
            </a:r>
          </a:p>
          <a:p>
            <a:endParaRPr lang="nl-NL" dirty="0"/>
          </a:p>
          <a:p>
            <a:r>
              <a:rPr lang="nl-NL" dirty="0" smtClean="0"/>
              <a:t>Aflezen in tabel voeropnamecapaciteit 305 dagen in lactatie is 15</a:t>
            </a:r>
          </a:p>
          <a:p>
            <a:endParaRPr lang="nl-NL" dirty="0"/>
          </a:p>
          <a:p>
            <a:pPr marL="109728" indent="0">
              <a:buNone/>
            </a:pPr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89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endParaRPr lang="nl-NL" dirty="0" smtClean="0"/>
          </a:p>
          <a:p>
            <a:pPr eaLnBrk="1" hangingPunct="1"/>
            <a:r>
              <a:rPr lang="nl-NL" dirty="0" smtClean="0"/>
              <a:t>De formule voor de omrekening naar </a:t>
            </a:r>
            <a:r>
              <a:rPr lang="nl-NL" dirty="0" err="1" smtClean="0"/>
              <a:t>meetmelk</a:t>
            </a:r>
            <a:r>
              <a:rPr lang="nl-NL" dirty="0" smtClean="0"/>
              <a:t> is:</a:t>
            </a:r>
          </a:p>
          <a:p>
            <a:pPr marL="109728" indent="0" eaLnBrk="1" hangingPunct="1">
              <a:buNone/>
            </a:pPr>
            <a:endParaRPr lang="nl-NL" dirty="0" smtClean="0"/>
          </a:p>
          <a:p>
            <a:pPr eaLnBrk="1" hangingPunct="1"/>
            <a:r>
              <a:rPr lang="nl-NL" b="1" dirty="0" err="1" smtClean="0"/>
              <a:t>Meetmelk</a:t>
            </a:r>
            <a:r>
              <a:rPr lang="nl-NL" b="1" dirty="0" smtClean="0"/>
              <a:t> is melk met 4% vet en 3,3 % eiwit</a:t>
            </a:r>
            <a:r>
              <a:rPr lang="nl-NL" dirty="0" smtClean="0"/>
              <a:t> </a:t>
            </a:r>
          </a:p>
          <a:p>
            <a:pPr eaLnBrk="1" hangingPunct="1"/>
            <a:endParaRPr lang="nl-NL" dirty="0" smtClean="0"/>
          </a:p>
          <a:p>
            <a:pPr eaLnBrk="1" hangingPunct="1"/>
            <a:r>
              <a:rPr lang="nl-NL" sz="2400" dirty="0" smtClean="0"/>
              <a:t>Mm = </a:t>
            </a:r>
            <a:r>
              <a:rPr lang="nl-NL" sz="2400" dirty="0" smtClean="0"/>
              <a:t>0,337 </a:t>
            </a:r>
            <a:r>
              <a:rPr lang="nl-NL" sz="2400" dirty="0" smtClean="0"/>
              <a:t>+ </a:t>
            </a:r>
            <a:r>
              <a:rPr lang="nl-NL" sz="2400" dirty="0" smtClean="0"/>
              <a:t>0,116 </a:t>
            </a:r>
            <a:r>
              <a:rPr lang="nl-NL" sz="2400" dirty="0" smtClean="0"/>
              <a:t>X % </a:t>
            </a:r>
            <a:r>
              <a:rPr lang="nl-NL" sz="2400" dirty="0" smtClean="0"/>
              <a:t>V </a:t>
            </a:r>
            <a:r>
              <a:rPr lang="nl-NL" sz="2400" dirty="0" smtClean="0"/>
              <a:t>+ </a:t>
            </a:r>
            <a:r>
              <a:rPr lang="nl-NL" sz="2400" dirty="0" smtClean="0"/>
              <a:t>0,06 </a:t>
            </a:r>
            <a:r>
              <a:rPr lang="nl-NL" sz="2400" dirty="0" smtClean="0"/>
              <a:t>X % </a:t>
            </a:r>
            <a:r>
              <a:rPr lang="nl-NL" sz="2400" dirty="0" smtClean="0"/>
              <a:t>E </a:t>
            </a:r>
            <a:r>
              <a:rPr lang="nl-NL" sz="2400" dirty="0" smtClean="0"/>
              <a:t>X M.</a:t>
            </a:r>
          </a:p>
          <a:p>
            <a:pPr marL="109728" indent="0" eaLnBrk="1" hangingPunct="1">
              <a:buNone/>
            </a:pPr>
            <a:endParaRPr lang="nl-NL" dirty="0" smtClean="0"/>
          </a:p>
          <a:p>
            <a:pPr eaLnBrk="1" hangingPunct="1"/>
            <a:r>
              <a:rPr lang="nl-NL" dirty="0" smtClean="0"/>
              <a:t>% V is % vet </a:t>
            </a:r>
            <a:endParaRPr lang="nl-NL" dirty="0"/>
          </a:p>
          <a:p>
            <a:pPr eaLnBrk="1" hangingPunct="1"/>
            <a:r>
              <a:rPr lang="nl-NL" dirty="0" smtClean="0"/>
              <a:t>% E is % eiwit</a:t>
            </a:r>
          </a:p>
          <a:p>
            <a:pPr eaLnBrk="1" hangingPunct="1"/>
            <a:r>
              <a:rPr lang="nl-NL" dirty="0" smtClean="0"/>
              <a:t>M is kg melk</a:t>
            </a:r>
          </a:p>
          <a:p>
            <a:pPr eaLnBrk="1" hangingPunct="1"/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nl-NL" dirty="0" smtClean="0"/>
              <a:t>Meetmelk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91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sz="2400" dirty="0" smtClean="0"/>
              <a:t>Mm = [0,337 + (0,116 X % 4,72) + (0,06 X 3,65)] . 24.</a:t>
            </a:r>
          </a:p>
          <a:p>
            <a:pPr eaLnBrk="1" hangingPunct="1"/>
            <a:endParaRPr lang="nl-NL" dirty="0" smtClean="0"/>
          </a:p>
          <a:p>
            <a:pPr eaLnBrk="1" hangingPunct="1"/>
            <a:endParaRPr lang="nl-NL" dirty="0" smtClean="0"/>
          </a:p>
          <a:p>
            <a:pPr eaLnBrk="1" hangingPunct="1"/>
            <a:r>
              <a:rPr lang="nl-NL" dirty="0" smtClean="0"/>
              <a:t>4,72 % vet en 3,65% eiwit en 24 kg melk</a:t>
            </a:r>
          </a:p>
          <a:p>
            <a:pPr eaLnBrk="1" hangingPunct="1"/>
            <a:endParaRPr lang="nl-NL" dirty="0"/>
          </a:p>
          <a:p>
            <a:pPr eaLnBrk="1" hangingPunct="1"/>
            <a:r>
              <a:rPr lang="nl-NL" dirty="0" smtClean="0"/>
              <a:t>(0,337+ (0,548) + (0,219)) * 24 kg = 26,496 kg, afgerond 26 kg</a:t>
            </a:r>
          </a:p>
          <a:p>
            <a:pPr eaLnBrk="1" hangingPunct="1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nl-NL" dirty="0" err="1" smtClean="0"/>
              <a:t>Meetmelk</a:t>
            </a:r>
            <a:r>
              <a:rPr lang="nl-NL" dirty="0" smtClean="0"/>
              <a:t> Koe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299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hangingPunct="1">
              <a:buNone/>
            </a:pPr>
            <a:endParaRPr lang="nl-NL" dirty="0"/>
          </a:p>
          <a:p>
            <a:pPr eaLnBrk="1" hangingPunct="1"/>
            <a:endParaRPr lang="nl-NL" dirty="0" smtClean="0"/>
          </a:p>
          <a:p>
            <a:pPr eaLnBrk="1" hangingPunct="1"/>
            <a:endParaRPr lang="nl-NL" dirty="0"/>
          </a:p>
          <a:p>
            <a:pPr eaLnBrk="1" hangingPunct="1"/>
            <a:r>
              <a:rPr lang="nl-NL" dirty="0" smtClean="0"/>
              <a:t>Energiebehoefte 1 kg </a:t>
            </a:r>
            <a:r>
              <a:rPr lang="nl-NL" dirty="0" err="1" smtClean="0"/>
              <a:t>meetmelk</a:t>
            </a:r>
            <a:r>
              <a:rPr lang="nl-NL" dirty="0" smtClean="0"/>
              <a:t> is:</a:t>
            </a:r>
          </a:p>
          <a:p>
            <a:pPr lvl="1" eaLnBrk="1" hangingPunct="1"/>
            <a:r>
              <a:rPr lang="nl-NL" dirty="0" smtClean="0"/>
              <a:t>442 VEM (bijna 450 VEM)</a:t>
            </a:r>
          </a:p>
          <a:p>
            <a:pPr lvl="1" eaLnBrk="1" hangingPunct="1"/>
            <a:endParaRPr lang="nl-NL" dirty="0"/>
          </a:p>
          <a:p>
            <a:pPr lvl="1" eaLnBrk="1" hangingPunct="1"/>
            <a:r>
              <a:rPr lang="nl-NL" dirty="0" smtClean="0"/>
              <a:t>26 X 442 = 11492 VEM</a:t>
            </a:r>
          </a:p>
          <a:p>
            <a:pPr lvl="1" eaLnBrk="1" hangingPunct="1"/>
            <a:endParaRPr lang="nl-NL" dirty="0"/>
          </a:p>
          <a:p>
            <a:pPr lvl="1" eaLnBrk="1" hangingPunct="1"/>
            <a:endParaRPr lang="nl-NL" dirty="0" smtClean="0"/>
          </a:p>
          <a:p>
            <a:pPr marL="393192" lvl="1" indent="0" eaLnBrk="1" hangingPunct="1">
              <a:buNone/>
            </a:pPr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nl-NL" dirty="0" smtClean="0"/>
              <a:t>Energiebehoefte productie koe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165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hangingPunct="1">
              <a:buNone/>
            </a:pPr>
            <a:endParaRPr lang="nl-NL" dirty="0" smtClean="0"/>
          </a:p>
          <a:p>
            <a:pPr eaLnBrk="1" hangingPunct="1"/>
            <a:r>
              <a:rPr lang="nl-NL" dirty="0" smtClean="0"/>
              <a:t>VEM-behoefte:</a:t>
            </a:r>
          </a:p>
          <a:p>
            <a:pPr eaLnBrk="1" hangingPunct="1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(42,4 x 575⁰′⁷⁵ + 442 x 26) x (1 + (26 – 15) x 0,00165)</a:t>
            </a:r>
          </a:p>
          <a:p>
            <a:pPr eaLnBrk="1" hangingPunct="1"/>
            <a:endParaRPr lang="nl-NL" dirty="0"/>
          </a:p>
          <a:p>
            <a:pPr lvl="1" eaLnBrk="1" hangingPunct="1"/>
            <a:endParaRPr lang="nl-NL" dirty="0" smtClean="0"/>
          </a:p>
          <a:p>
            <a:pPr marL="393192" lvl="1" indent="0" eaLnBrk="1" hangingPunct="1">
              <a:buNone/>
            </a:pPr>
            <a:r>
              <a:rPr lang="nl-NL" dirty="0" smtClean="0"/>
              <a:t>(42,4 x 117 + 442 x 26) x (1 + (26 – 15) x 0,00165) </a:t>
            </a:r>
          </a:p>
          <a:p>
            <a:pPr marL="393192" lvl="1" indent="0" eaLnBrk="1" hangingPunct="1">
              <a:buNone/>
            </a:pPr>
            <a:endParaRPr lang="nl-NL" dirty="0"/>
          </a:p>
          <a:p>
            <a:pPr marL="393192" lvl="1" indent="0" eaLnBrk="1" hangingPunct="1">
              <a:buNone/>
            </a:pPr>
            <a:r>
              <a:rPr lang="nl-NL" dirty="0" smtClean="0"/>
              <a:t>= (4961 + 11492) x (1 + (11 x 0,00165)) = </a:t>
            </a:r>
          </a:p>
          <a:p>
            <a:pPr marL="393192" lvl="1" indent="0" eaLnBrk="1" hangingPunct="1">
              <a:buNone/>
            </a:pPr>
            <a:r>
              <a:rPr lang="nl-NL" dirty="0" smtClean="0"/>
              <a:t>16453 x 1,01815=16752 VEM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nl-NL" dirty="0" smtClean="0"/>
              <a:t>Totale energiebehoefte koe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artslag">
  <a:themeElements>
    <a:clrScheme name="Hartslag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Hartslag">
      <a:majorFont>
        <a:latin typeface="Times New Roman"/>
        <a:ea typeface=""/>
        <a:cs typeface=""/>
      </a:majorFont>
      <a:minorFont>
        <a:latin typeface="Arial Unicode M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artslag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tslag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tslag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tslag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tslag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tslag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17761</TotalTime>
  <Words>1621</Words>
  <Application>Microsoft Office PowerPoint</Application>
  <PresentationFormat>Diavoorstelling (4:3)</PresentationFormat>
  <Paragraphs>566</Paragraphs>
  <Slides>47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4</vt:i4>
      </vt:variant>
      <vt:variant>
        <vt:lpstr>Diatitels</vt:lpstr>
      </vt:variant>
      <vt:variant>
        <vt:i4>47</vt:i4>
      </vt:variant>
    </vt:vector>
  </HeadingPairs>
  <TitlesOfParts>
    <vt:vector size="51" baseType="lpstr">
      <vt:lpstr>Concours</vt:lpstr>
      <vt:lpstr>1_Concours</vt:lpstr>
      <vt:lpstr>Hartslag</vt:lpstr>
      <vt:lpstr>2_Concours</vt:lpstr>
      <vt:lpstr>Rantsoen berekenen</vt:lpstr>
      <vt:lpstr>Rantsoenberekening koe</vt:lpstr>
      <vt:lpstr>Verzadigingswaarde rantsoen</vt:lpstr>
      <vt:lpstr>Voeropname capaciteit</vt:lpstr>
      <vt:lpstr>Koe </vt:lpstr>
      <vt:lpstr>Meetmelk</vt:lpstr>
      <vt:lpstr>Meetmelk Koe</vt:lpstr>
      <vt:lpstr>Energiebehoefte productie koe </vt:lpstr>
      <vt:lpstr>Totale energiebehoefte koe </vt:lpstr>
      <vt:lpstr>DVE behoefte onderhoud</vt:lpstr>
      <vt:lpstr>DVE behoefte onderhoud koe </vt:lpstr>
      <vt:lpstr>DVE behoefte productie</vt:lpstr>
      <vt:lpstr>DVE behoefte productie</vt:lpstr>
      <vt:lpstr>Totale DVE behoefte koe </vt:lpstr>
      <vt:lpstr>Correcties</vt:lpstr>
      <vt:lpstr>VEM en DVE toeslagen voor pariteit pariteit is aantal keren dat een koe gekalfd heeft</vt:lpstr>
      <vt:lpstr>VEM en DVE toeslagen voor maanden dracht</vt:lpstr>
      <vt:lpstr>Gewichtstoename</vt:lpstr>
      <vt:lpstr>Gewichtsafname</vt:lpstr>
      <vt:lpstr>Film conditie score</vt:lpstr>
      <vt:lpstr>VEM en DVE toeslagen</vt:lpstr>
      <vt:lpstr>Totale energiebehoefte koe </vt:lpstr>
      <vt:lpstr>Totale DVE behoefte koe </vt:lpstr>
      <vt:lpstr>VEM opname koe</vt:lpstr>
      <vt:lpstr>Verschil VEM opname en VEM behoefte koe 1</vt:lpstr>
      <vt:lpstr>Aanvullen met krachtvoer, ruwvoer verdringen door krachtvoer</vt:lpstr>
      <vt:lpstr>Hoeveel krachtvoer bijvoeren</vt:lpstr>
      <vt:lpstr>Rantsoen koe </vt:lpstr>
      <vt:lpstr>Rantsoen koe </vt:lpstr>
      <vt:lpstr> Structuurwaarde-behoefte voor koe 1</vt:lpstr>
      <vt:lpstr> Formule structuurwaarde rantsoen</vt:lpstr>
      <vt:lpstr> Structuurwaarde-berekening aangeboden rantsoen</vt:lpstr>
      <vt:lpstr> Structuurwaarde-behoefte voor koe 1en structuurwaarde aanbod</vt:lpstr>
      <vt:lpstr>Penssynchronisatie</vt:lpstr>
      <vt:lpstr>Indeling voedermiddel</vt:lpstr>
      <vt:lpstr>VOS en FOS</vt:lpstr>
      <vt:lpstr>Waar wordt de VOS verteerd</vt:lpstr>
      <vt:lpstr>PowerPoint-presentatie</vt:lpstr>
      <vt:lpstr>Ureum gehalte</vt:lpstr>
      <vt:lpstr>Ureum gehalte</vt:lpstr>
      <vt:lpstr>PowerPoint-presentatie</vt:lpstr>
      <vt:lpstr>PowerPoint-presentatie</vt:lpstr>
      <vt:lpstr>Penssynchronisatie</vt:lpstr>
      <vt:lpstr>Penssynchronisatie</vt:lpstr>
      <vt:lpstr>Voederwaarden om paraat te hebben</vt:lpstr>
      <vt:lpstr>Behoefte mineralen (grammen per kg droge stof) lacterende koeien en droge koeien</vt:lpstr>
      <vt:lpstr>Behoefte mineralen (mg per kg droge stof) lacterende koeien en droge koeien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van Vliet</dc:creator>
  <cp:lastModifiedBy>Jan van Vliet</cp:lastModifiedBy>
  <cp:revision>97</cp:revision>
  <cp:lastPrinted>2013-09-25T08:45:37Z</cp:lastPrinted>
  <dcterms:created xsi:type="dcterms:W3CDTF">2012-02-21T08:18:23Z</dcterms:created>
  <dcterms:modified xsi:type="dcterms:W3CDTF">2013-09-25T14:58:21Z</dcterms:modified>
</cp:coreProperties>
</file>