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439" r:id="rId2"/>
    <p:sldId id="366" r:id="rId3"/>
    <p:sldId id="367" r:id="rId4"/>
    <p:sldId id="369" r:id="rId5"/>
    <p:sldId id="438" r:id="rId6"/>
    <p:sldId id="437" r:id="rId7"/>
    <p:sldId id="370" r:id="rId8"/>
    <p:sldId id="371" r:id="rId9"/>
    <p:sldId id="373" r:id="rId10"/>
    <p:sldId id="412" r:id="rId11"/>
    <p:sldId id="323" r:id="rId12"/>
    <p:sldId id="413" r:id="rId13"/>
    <p:sldId id="414" r:id="rId14"/>
    <p:sldId id="416" r:id="rId15"/>
    <p:sldId id="415" r:id="rId16"/>
    <p:sldId id="417" r:id="rId17"/>
    <p:sldId id="418" r:id="rId18"/>
    <p:sldId id="419" r:id="rId19"/>
    <p:sldId id="420" r:id="rId20"/>
    <p:sldId id="421" r:id="rId21"/>
    <p:sldId id="422" r:id="rId22"/>
    <p:sldId id="423" r:id="rId23"/>
    <p:sldId id="424" r:id="rId24"/>
    <p:sldId id="425" r:id="rId25"/>
    <p:sldId id="428" r:id="rId26"/>
    <p:sldId id="429" r:id="rId27"/>
    <p:sldId id="426" r:id="rId28"/>
    <p:sldId id="427" r:id="rId29"/>
    <p:sldId id="430" r:id="rId30"/>
    <p:sldId id="431" r:id="rId31"/>
    <p:sldId id="432" r:id="rId32"/>
    <p:sldId id="435" r:id="rId33"/>
    <p:sldId id="433" r:id="rId34"/>
    <p:sldId id="436" r:id="rId35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6D6D6D"/>
    <a:srgbClr val="04CE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1887" autoAdjust="0"/>
  </p:normalViewPr>
  <p:slideViewPr>
    <p:cSldViewPr>
      <p:cViewPr>
        <p:scale>
          <a:sx n="66" d="100"/>
          <a:sy n="66" d="100"/>
        </p:scale>
        <p:origin x="-1518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21153C-8E7F-4CA1-987E-AFB858B41A78}" type="datetime1">
              <a:rPr lang="nl-NL"/>
              <a:pPr/>
              <a:t>27-8-2013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101C6D-4694-4639-90ED-3AAA85ED05AF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84627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7246FE-4768-484D-BCFA-5DE0897ED38D}" type="slidenum">
              <a:rPr lang="nl-NL"/>
              <a:pPr/>
              <a:t>1</a:t>
            </a:fld>
            <a:endParaRPr lang="nl-NL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dirty="0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7246FE-4768-484D-BCFA-5DE0897ED38D}" type="slidenum">
              <a:rPr lang="nl-NL"/>
              <a:pPr/>
              <a:t>2</a:t>
            </a:fld>
            <a:endParaRPr lang="nl-NL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baseline="0" dirty="0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7246FE-4768-484D-BCFA-5DE0897ED38D}" type="slidenum">
              <a:rPr lang="nl-NL"/>
              <a:pPr/>
              <a:t>3</a:t>
            </a:fld>
            <a:endParaRPr lang="nl-NL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dirty="0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7246FE-4768-484D-BCFA-5DE0897ED38D}" type="slidenum">
              <a:rPr lang="nl-NL"/>
              <a:pPr/>
              <a:t>4</a:t>
            </a:fld>
            <a:endParaRPr lang="nl-NL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dirty="0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7246FE-4768-484D-BCFA-5DE0897ED38D}" type="slidenum">
              <a:rPr lang="nl-NL"/>
              <a:pPr/>
              <a:t>6</a:t>
            </a:fld>
            <a:endParaRPr lang="nl-NL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dirty="0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7246FE-4768-484D-BCFA-5DE0897ED38D}" type="slidenum">
              <a:rPr lang="nl-NL"/>
              <a:pPr/>
              <a:t>7</a:t>
            </a:fld>
            <a:endParaRPr lang="nl-NL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7246FE-4768-484D-BCFA-5DE0897ED38D}" type="slidenum">
              <a:rPr lang="nl-NL"/>
              <a:pPr/>
              <a:t>8</a:t>
            </a:fld>
            <a:endParaRPr lang="nl-NL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7246FE-4768-484D-BCFA-5DE0897ED38D}" type="slidenum">
              <a:rPr lang="nl-NL"/>
              <a:pPr/>
              <a:t>10</a:t>
            </a:fld>
            <a:endParaRPr lang="nl-NL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33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8DCC18-B521-435B-A475-162BEB470A25}" type="datetime1">
              <a:rPr lang="nl-NL" smtClean="0"/>
              <a:pPr/>
              <a:t>27-8-2013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D5190-A5A2-4912-A3AA-F745612510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CC5B67-68C5-4A19-BF42-2BC5C1C03E00}" type="datetime1">
              <a:rPr lang="nl-NL" smtClean="0"/>
              <a:pPr/>
              <a:t>27-8-2013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ACA29-89A7-47E3-8F25-3FC17B664CE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949E35-EFE6-4B93-BB15-A8EAEFA4B35E}" type="datetime1">
              <a:rPr lang="nl-NL" smtClean="0"/>
              <a:pPr/>
              <a:t>27-8-2013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C5D56-6392-496A-891D-DDEA7965BDE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BE8BD5-DB12-47A9-8A38-F455B8F6B40B}" type="datetime1">
              <a:rPr lang="nl-NL" smtClean="0"/>
              <a:pPr/>
              <a:t>27-8-2013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DB60A-34E5-4F26-A0C0-3D136A8B071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3339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494458-50CD-47C9-AEFD-387DC5BE6522}" type="datetime1">
              <a:rPr lang="nl-NL" smtClean="0"/>
              <a:pPr/>
              <a:t>27-8-2013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35C1D-4A93-459D-9C3B-D3BD7B52D12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8F3C61-1BD1-4426-BF57-FDA447B2671A}" type="datetime1">
              <a:rPr lang="nl-NL" smtClean="0"/>
              <a:pPr/>
              <a:t>27-8-2013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BAB9D-8BBB-42CB-9E3E-0A849EB8FF2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BA43AC-196B-4A32-A111-72C3944174EF}" type="datetime1">
              <a:rPr lang="nl-NL" smtClean="0"/>
              <a:pPr/>
              <a:t>27-8-2013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F83CC-EFBF-4FB5-9741-FBADA8C4DE9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20BA6B-01EA-42CF-81F0-A4CB60488493}" type="datetime1">
              <a:rPr lang="nl-NL" smtClean="0"/>
              <a:pPr/>
              <a:t>27-8-2013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C484D-8929-49E0-AE1C-BFCFADBDF50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525E3-78E9-429E-A738-3530938C7435}" type="datetime1">
              <a:rPr lang="nl-NL" smtClean="0"/>
              <a:pPr/>
              <a:t>27-8-2013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CE181-1DD2-44D0-BAF9-C408DA7F3F0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2CFDA4-251D-43DD-A8BC-B6F5472A3BD0}" type="datetime1">
              <a:rPr lang="nl-NL" smtClean="0"/>
              <a:pPr/>
              <a:t>27-8-2013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6A3F9-6499-4183-927C-FE9CC851941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55D10B-0508-48DB-AA2F-4939E003385A}" type="datetime1">
              <a:rPr lang="nl-NL" smtClean="0"/>
              <a:pPr/>
              <a:t>27-8-2013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5B6DE-5323-497B-B943-9D331F6DEC1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214438" y="274638"/>
            <a:ext cx="747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214438" y="1600200"/>
            <a:ext cx="74723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99"/>
                </a:solidFill>
              </a:defRPr>
            </a:lvl1pPr>
          </a:lstStyle>
          <a:p>
            <a:fld id="{13DF2EC9-DA00-42B8-BD93-5EFC99772CEA}" type="datetime1">
              <a:rPr lang="nl-NL" smtClean="0"/>
              <a:pPr/>
              <a:t>27-8-2013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3333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99"/>
                </a:solidFill>
              </a:defRPr>
            </a:lvl1pPr>
          </a:lstStyle>
          <a:p>
            <a:fld id="{E8FB4B2F-63C2-48D0-BDF8-0B716C8B179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0" name="Afbeelding 9" descr="home_platformSBO_vervolg(4)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08176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-36511" y="6669360"/>
            <a:ext cx="9180512" cy="188640"/>
          </a:xfrm>
          <a:prstGeom prst="rect">
            <a:avLst/>
          </a:prstGeom>
          <a:solidFill>
            <a:srgbClr val="129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333399"/>
          </a:solidFill>
          <a:latin typeface="Arial" pitchFamily="34" charset="0"/>
          <a:ea typeface="Arial" charset="0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charset="0"/>
          <a:ea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charset="0"/>
          <a:ea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charset="0"/>
          <a:ea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charset="0"/>
          <a:ea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333399"/>
          </a:solidFill>
          <a:latin typeface="Arial" pitchFamily="34" charset="0"/>
          <a:ea typeface="Arial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33399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3399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3399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3399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bo-rokendrinkendrugs.nl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ugsenuitgaan.nl/index.cfm?act=test.gebruik&amp;pagina=15" TargetMode="External"/><Relationship Id="rId2" Type="http://schemas.openxmlformats.org/officeDocument/2006/relationships/hyperlink" Target="http://www.drugsenuitgaan.nl/index.cfm?act=test.kennis&amp;pagina=6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rugsenuitgaan.nl/index.cfm?act=hrtest.intro&amp;pagina=82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ugsinfo.nl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85786" y="2214554"/>
            <a:ext cx="7772400" cy="16430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4000" b="1" dirty="0" smtClean="0">
                <a:latin typeface="Arial" charset="0"/>
                <a:cs typeface="Arial" charset="0"/>
              </a:rPr>
              <a:t/>
            </a:r>
            <a:br>
              <a:rPr lang="nl-NL" sz="4000" b="1" dirty="0" smtClean="0">
                <a:latin typeface="Arial" charset="0"/>
                <a:cs typeface="Arial" charset="0"/>
              </a:rPr>
            </a:br>
            <a:r>
              <a:rPr lang="nl-NL" sz="4000" b="1" dirty="0" smtClean="0">
                <a:solidFill>
                  <a:srgbClr val="04CEC4"/>
                </a:solidFill>
                <a:effectLst>
                  <a:innerShdw blurRad="63500" dist="50800" dir="11040000">
                    <a:prstClr val="black">
                      <a:alpha val="69000"/>
                    </a:prstClr>
                  </a:innerShdw>
                </a:effectLst>
                <a:latin typeface="Arial" charset="0"/>
                <a:cs typeface="Arial" charset="0"/>
              </a:rPr>
              <a:t>Alles over genotsmiddelen</a:t>
            </a:r>
            <a:r>
              <a:rPr lang="nl-NL" sz="4000" b="1" dirty="0" smtClean="0">
                <a:solidFill>
                  <a:srgbClr val="04CEC4"/>
                </a:solidFill>
                <a:latin typeface="Arial" charset="0"/>
                <a:cs typeface="Arial" charset="0"/>
              </a:rPr>
              <a:t> </a:t>
            </a:r>
            <a:r>
              <a:rPr lang="nl-NL" sz="4000" b="1" dirty="0" smtClean="0">
                <a:latin typeface="Arial" charset="0"/>
                <a:cs typeface="Arial" charset="0"/>
              </a:rPr>
              <a:t/>
            </a:r>
            <a:br>
              <a:rPr lang="nl-NL" sz="4000" b="1" dirty="0" smtClean="0">
                <a:latin typeface="Arial" charset="0"/>
                <a:cs typeface="Arial" charset="0"/>
              </a:rPr>
            </a:br>
            <a:r>
              <a:rPr lang="nl-NL" sz="4000" b="1" dirty="0" smtClean="0">
                <a:latin typeface="Arial" charset="0"/>
                <a:cs typeface="Arial" charset="0"/>
              </a:rPr>
              <a:t/>
            </a:r>
            <a:br>
              <a:rPr lang="nl-NL" sz="4000" b="1" dirty="0" smtClean="0">
                <a:latin typeface="Arial" charset="0"/>
                <a:cs typeface="Arial" charset="0"/>
              </a:rPr>
            </a:br>
            <a:r>
              <a:rPr lang="nl-NL" sz="4000" dirty="0" smtClean="0">
                <a:latin typeface="Arial" charset="0"/>
                <a:cs typeface="Arial" charset="0"/>
              </a:rPr>
              <a:t>Thema: </a:t>
            </a:r>
            <a:r>
              <a:rPr lang="nl-NL" sz="4000" b="1" dirty="0" smtClean="0">
                <a:latin typeface="Arial" charset="0"/>
                <a:cs typeface="Arial" charset="0"/>
              </a:rPr>
              <a:t>Drugs</a:t>
            </a:r>
            <a:br>
              <a:rPr lang="nl-NL" sz="4000" b="1" dirty="0" smtClean="0">
                <a:latin typeface="Arial" charset="0"/>
                <a:cs typeface="Arial" charset="0"/>
              </a:rPr>
            </a:br>
            <a:r>
              <a:rPr lang="nl-NL" sz="4000" b="1" dirty="0" smtClean="0">
                <a:latin typeface="Arial" charset="0"/>
                <a:cs typeface="Arial" charset="0"/>
              </a:rPr>
              <a:t/>
            </a:r>
            <a:br>
              <a:rPr lang="nl-NL" sz="4000" b="1" dirty="0" smtClean="0">
                <a:latin typeface="Arial" charset="0"/>
                <a:cs typeface="Arial" charset="0"/>
              </a:rPr>
            </a:br>
            <a:r>
              <a:rPr lang="nl-NL" sz="1300" b="1" dirty="0" smtClean="0">
                <a:latin typeface="Arial" charset="0"/>
                <a:cs typeface="Arial" charset="0"/>
              </a:rPr>
              <a:t> Geschreven door: MBO Diensten  i.s.m. Trimbos Instituut</a:t>
            </a:r>
            <a:r>
              <a:rPr lang="nl-NL" sz="4000" b="1" dirty="0" smtClean="0">
                <a:latin typeface="Arial" charset="0"/>
                <a:cs typeface="Arial" charset="0"/>
              </a:rPr>
              <a:t/>
            </a:r>
            <a:br>
              <a:rPr lang="nl-NL" sz="4000" b="1" dirty="0" smtClean="0">
                <a:latin typeface="Arial" charset="0"/>
                <a:cs typeface="Arial" charset="0"/>
              </a:rPr>
            </a:br>
            <a:endParaRPr lang="nl-NL" sz="4000" b="1" dirty="0" smtClean="0">
              <a:latin typeface="Arial" charset="0"/>
              <a:cs typeface="Arial" charset="0"/>
            </a:endParaRPr>
          </a:p>
        </p:txBody>
      </p:sp>
      <p:pic>
        <p:nvPicPr>
          <p:cNvPr id="5" name="Afbeelding 4" descr="vrouw-etenRGB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68562"/>
            <a:ext cx="2571704" cy="1929322"/>
          </a:xfrm>
          <a:prstGeom prst="rect">
            <a:avLst/>
          </a:prstGeom>
        </p:spPr>
      </p:pic>
      <p:pic>
        <p:nvPicPr>
          <p:cNvPr id="6" name="Picture 2" descr="Bezoek de Trimbos webs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786322"/>
            <a:ext cx="2428892" cy="74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jellinek.nl/afbeeldingen/istock2011/istock_000001460801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7628"/>
            <a:ext cx="4186483" cy="2786058"/>
          </a:xfrm>
          <a:prstGeom prst="rect">
            <a:avLst/>
          </a:prstGeom>
          <a:noFill/>
        </p:spPr>
      </p:pic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642910" y="1285860"/>
            <a:ext cx="77724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4000" i="1" dirty="0" smtClean="0">
                <a:solidFill>
                  <a:srgbClr val="333399"/>
                </a:solidFill>
                <a:ea typeface="Arial" charset="0"/>
              </a:rPr>
              <a:t>Drugsgebruik in het MBO</a:t>
            </a:r>
            <a: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4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714348" y="1928802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dirty="0" smtClean="0">
                <a:solidFill>
                  <a:srgbClr val="333399"/>
                </a:solidFill>
                <a:ea typeface="Arial" charset="0"/>
              </a:rPr>
              <a:t> </a:t>
            </a: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Stroomdiagram: Alternatief proces 10"/>
          <p:cNvSpPr/>
          <p:nvPr/>
        </p:nvSpPr>
        <p:spPr>
          <a:xfrm>
            <a:off x="8501090" y="2000240"/>
            <a:ext cx="857224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Drugs</a:t>
            </a:r>
            <a:endParaRPr lang="nl-NL" sz="2000" dirty="0">
              <a:solidFill>
                <a:srgbClr val="333399"/>
              </a:solidFill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642910" y="2214554"/>
            <a:ext cx="75009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>
                <a:solidFill>
                  <a:srgbClr val="333399"/>
                </a:solidFill>
              </a:rPr>
              <a:t>Wat weet jij?</a:t>
            </a:r>
          </a:p>
          <a:p>
            <a:endParaRPr lang="nl-NL" sz="2000" b="1" dirty="0" smtClean="0">
              <a:solidFill>
                <a:srgbClr val="333399"/>
              </a:solidFill>
            </a:endParaRPr>
          </a:p>
          <a:p>
            <a:r>
              <a:rPr lang="nl-NL" sz="2000" dirty="0" smtClean="0">
                <a:solidFill>
                  <a:srgbClr val="333399"/>
                </a:solidFill>
              </a:rPr>
              <a:t>Houd de score bij van de vragen die je goed beantwoord hebt. </a:t>
            </a:r>
          </a:p>
          <a:p>
            <a:endParaRPr lang="nl-NL" sz="2000" b="1" dirty="0" smtClean="0">
              <a:solidFill>
                <a:srgbClr val="333399"/>
              </a:solidFill>
            </a:endParaRPr>
          </a:p>
          <a:p>
            <a:r>
              <a:rPr lang="nl-NL" sz="2000" dirty="0" smtClean="0">
                <a:solidFill>
                  <a:srgbClr val="333399"/>
                </a:solidFill>
              </a:rPr>
              <a:t>Bekijk de volgende antwoorden en maak een keuze. </a:t>
            </a:r>
            <a:endParaRPr lang="nl-NL" sz="2000" dirty="0"/>
          </a:p>
        </p:txBody>
      </p:sp>
      <p:sp>
        <p:nvSpPr>
          <p:cNvPr id="12" name="Afgeschuind enkele hoek rechthoek 11"/>
          <p:cNvSpPr/>
          <p:nvPr/>
        </p:nvSpPr>
        <p:spPr>
          <a:xfrm>
            <a:off x="467544" y="2204864"/>
            <a:ext cx="7858180" cy="3714776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nl-NL" sz="2400" b="1" dirty="0" smtClean="0">
                <a:solidFill>
                  <a:srgbClr val="333399"/>
                </a:solidFill>
              </a:rPr>
              <a:t>Vraag 3:</a:t>
            </a:r>
          </a:p>
          <a:p>
            <a:pPr marL="514350" indent="-514350">
              <a:buAutoNum type="alphaLcPeriod"/>
            </a:pPr>
            <a:r>
              <a:rPr lang="nl-NL" sz="2400" dirty="0" smtClean="0">
                <a:solidFill>
                  <a:srgbClr val="333399"/>
                </a:solidFill>
              </a:rPr>
              <a:t>Minder dan 20% van de </a:t>
            </a:r>
            <a:r>
              <a:rPr lang="nl-NL" sz="2400" dirty="0" err="1" smtClean="0">
                <a:solidFill>
                  <a:srgbClr val="333399"/>
                </a:solidFill>
              </a:rPr>
              <a:t>MBO’ers</a:t>
            </a:r>
            <a:r>
              <a:rPr lang="nl-NL" sz="2400" dirty="0" smtClean="0">
                <a:solidFill>
                  <a:srgbClr val="333399"/>
                </a:solidFill>
              </a:rPr>
              <a:t> heeft wel eens hasj en/of wiet gebruikt.  </a:t>
            </a:r>
          </a:p>
          <a:p>
            <a:pPr marL="514350" indent="-514350">
              <a:buAutoNum type="alphaLcPeriod"/>
            </a:pPr>
            <a:r>
              <a:rPr lang="nl-NL" sz="2400" dirty="0" smtClean="0">
                <a:solidFill>
                  <a:srgbClr val="333399"/>
                </a:solidFill>
              </a:rPr>
              <a:t>Tussen 21% en 30% van de </a:t>
            </a:r>
            <a:r>
              <a:rPr lang="nl-NL" sz="2400" dirty="0" err="1" smtClean="0">
                <a:solidFill>
                  <a:srgbClr val="333399"/>
                </a:solidFill>
              </a:rPr>
              <a:t>MBO’ers</a:t>
            </a:r>
            <a:r>
              <a:rPr lang="nl-NL" sz="2400" dirty="0" smtClean="0">
                <a:solidFill>
                  <a:srgbClr val="333399"/>
                </a:solidFill>
              </a:rPr>
              <a:t> heeft wel eens hasj en/of wiet gebruikt.</a:t>
            </a:r>
          </a:p>
          <a:p>
            <a:pPr marL="514350" indent="-514350">
              <a:buAutoNum type="alphaLcPeriod"/>
            </a:pPr>
            <a:r>
              <a:rPr lang="nl-NL" sz="2400" dirty="0" smtClean="0">
                <a:solidFill>
                  <a:srgbClr val="333399"/>
                </a:solidFill>
              </a:rPr>
              <a:t>Tussen 31 en 40% van de </a:t>
            </a:r>
            <a:r>
              <a:rPr lang="nl-NL" sz="2400" dirty="0" err="1" smtClean="0">
                <a:solidFill>
                  <a:srgbClr val="333399"/>
                </a:solidFill>
              </a:rPr>
              <a:t>MBO’ers</a:t>
            </a:r>
            <a:r>
              <a:rPr lang="nl-NL" sz="2400" dirty="0" smtClean="0">
                <a:solidFill>
                  <a:srgbClr val="333399"/>
                </a:solidFill>
              </a:rPr>
              <a:t> heeft wel eens hasj en/of wiet gebruikt</a:t>
            </a:r>
          </a:p>
          <a:p>
            <a:pPr marL="514350" indent="-514350">
              <a:buAutoNum type="alphaLcPeriod"/>
            </a:pPr>
            <a:r>
              <a:rPr lang="nl-NL" sz="2400" dirty="0" smtClean="0">
                <a:solidFill>
                  <a:srgbClr val="333399"/>
                </a:solidFill>
              </a:rPr>
              <a:t>Meer dan 50% van de </a:t>
            </a:r>
            <a:r>
              <a:rPr lang="nl-NL" sz="2400" dirty="0" err="1" smtClean="0">
                <a:solidFill>
                  <a:srgbClr val="333399"/>
                </a:solidFill>
              </a:rPr>
              <a:t>MBO’ers</a:t>
            </a:r>
            <a:r>
              <a:rPr lang="nl-NL" sz="2400" dirty="0" smtClean="0">
                <a:solidFill>
                  <a:srgbClr val="333399"/>
                </a:solidFill>
              </a:rPr>
              <a:t> heeft wel eens hasj en/of wiet gebruikt</a:t>
            </a:r>
          </a:p>
          <a:p>
            <a:pPr>
              <a:buNone/>
            </a:pPr>
            <a:endParaRPr lang="nl-NL" sz="24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4348" y="2000240"/>
            <a:ext cx="7472362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400" dirty="0" smtClean="0"/>
              <a:t> Antwoord vraag 3 </a:t>
            </a:r>
          </a:p>
          <a:p>
            <a:r>
              <a:rPr lang="nl-NL" sz="2400" dirty="0" smtClean="0"/>
              <a:t>Het goede antwoord is </a:t>
            </a:r>
            <a:r>
              <a:rPr lang="nl-NL" sz="2400" u="sng" dirty="0" smtClean="0"/>
              <a:t>C</a:t>
            </a:r>
            <a:r>
              <a:rPr lang="nl-NL" sz="2400" dirty="0" smtClean="0"/>
              <a:t>: 29% heeft wel eens hasj of drugs gebruikt.  </a:t>
            </a:r>
          </a:p>
        </p:txBody>
      </p:sp>
      <p:sp>
        <p:nvSpPr>
          <p:cNvPr id="4" name="Stroomdiagram: Alternatief proces 3"/>
          <p:cNvSpPr/>
          <p:nvPr/>
        </p:nvSpPr>
        <p:spPr>
          <a:xfrm>
            <a:off x="8429652" y="2000240"/>
            <a:ext cx="928662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Drugs</a:t>
            </a:r>
            <a:endParaRPr lang="nl-NL" sz="2000" dirty="0">
              <a:solidFill>
                <a:srgbClr val="333399"/>
              </a:solidFill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642910" y="1142984"/>
            <a:ext cx="77724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4000" i="1" dirty="0" smtClean="0">
                <a:solidFill>
                  <a:srgbClr val="333399"/>
                </a:solidFill>
                <a:ea typeface="Arial" charset="0"/>
              </a:rPr>
              <a:t>Drugsgebruik in het MBO</a:t>
            </a:r>
            <a: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4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0178" name="Picture 2" descr="http://www.drankendrugs.nl/storage/e047470d384eb6d42c3e01bc7558400b378c244d/fac5bea990e103e0764d2f054c342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6"/>
            <a:ext cx="3071802" cy="3071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 descr="http://kindertherapiehilversum.nl/wordpress/wordpress/wp-content/uploads/2010/09/meisje-in-de-war-op-trap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2786058"/>
            <a:ext cx="5072066" cy="3805743"/>
          </a:xfrm>
          <a:prstGeom prst="rect">
            <a:avLst/>
          </a:prstGeom>
          <a:noFill/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4348" y="2000240"/>
            <a:ext cx="7472362" cy="5572164"/>
          </a:xfrm>
        </p:spPr>
        <p:txBody>
          <a:bodyPr>
            <a:normAutofit/>
          </a:bodyPr>
          <a:lstStyle/>
          <a:p>
            <a:pPr lvl="0"/>
            <a:r>
              <a:rPr lang="nl-NL" sz="2400" u="sng" dirty="0" smtClean="0"/>
              <a:t>Stimulerend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Voelt alsof je meer energie hebt en alerter bent. Bijvoorbeeld cocaïne, speed (amfetamine), tabak en koffie. </a:t>
            </a:r>
          </a:p>
          <a:p>
            <a:pPr lvl="0"/>
            <a:r>
              <a:rPr lang="nl-NL" sz="2400" u="sng" dirty="0" smtClean="0"/>
              <a:t>Verdovend 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Kalmerende en ontspannend. Bijvoorbeeld heroïne, alcohol en slaapmiddelen. </a:t>
            </a:r>
          </a:p>
          <a:p>
            <a:pPr lvl="0"/>
            <a:r>
              <a:rPr lang="nl-NL" sz="2400" u="sng" dirty="0" smtClean="0"/>
              <a:t>Bewustzijnsveranderend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De wereld ziet er anders uit, Bijvoorbeeld: LSD, hasj en wiet, paddo’s en andere tripmiddelen. </a:t>
            </a:r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 smtClean="0"/>
          </a:p>
        </p:txBody>
      </p:sp>
      <p:sp>
        <p:nvSpPr>
          <p:cNvPr id="4" name="Stroomdiagram: Alternatief proces 3"/>
          <p:cNvSpPr/>
          <p:nvPr/>
        </p:nvSpPr>
        <p:spPr>
          <a:xfrm>
            <a:off x="8429652" y="2000240"/>
            <a:ext cx="928662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Drugs</a:t>
            </a:r>
            <a:endParaRPr lang="nl-NL" sz="2000" dirty="0">
              <a:solidFill>
                <a:srgbClr val="333399"/>
              </a:solidFill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642910" y="1142984"/>
            <a:ext cx="77724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4000" i="1" dirty="0" smtClean="0">
                <a:solidFill>
                  <a:srgbClr val="333399"/>
                </a:solidFill>
                <a:ea typeface="Arial" charset="0"/>
              </a:rPr>
              <a:t>Wat is de werking van drugs</a:t>
            </a:r>
            <a: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4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4348" y="2000240"/>
            <a:ext cx="7472362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400" dirty="0" smtClean="0"/>
              <a:t>Sommige </a:t>
            </a:r>
            <a:r>
              <a:rPr lang="nl-NL" sz="2400" dirty="0"/>
              <a:t>drugs hebben meerdere effecten. </a:t>
            </a:r>
          </a:p>
          <a:p>
            <a:r>
              <a:rPr lang="nl-NL" sz="2400" dirty="0"/>
              <a:t>XTC is bijvoorbeeld stimulerend, maar de wereld ziet er ook anders uit.  </a:t>
            </a:r>
          </a:p>
          <a:p>
            <a:r>
              <a:rPr lang="nl-NL" sz="2400" dirty="0"/>
              <a:t>Hasj en wiet kunnen behalve </a:t>
            </a:r>
            <a:r>
              <a:rPr lang="nl-NL" sz="2400" dirty="0" err="1"/>
              <a:t>bewustzijnsveranderend</a:t>
            </a:r>
            <a:r>
              <a:rPr lang="nl-NL" sz="2400" dirty="0"/>
              <a:t> ook versuffend werken.</a:t>
            </a:r>
          </a:p>
          <a:p>
            <a:pPr>
              <a:buNone/>
            </a:pPr>
            <a:endParaRPr lang="nl-NL" sz="2400" dirty="0" smtClean="0"/>
          </a:p>
        </p:txBody>
      </p:sp>
      <p:sp>
        <p:nvSpPr>
          <p:cNvPr id="4" name="Stroomdiagram: Alternatief proces 3"/>
          <p:cNvSpPr/>
          <p:nvPr/>
        </p:nvSpPr>
        <p:spPr>
          <a:xfrm>
            <a:off x="8429652" y="2000240"/>
            <a:ext cx="928662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Drugs</a:t>
            </a:r>
            <a:endParaRPr lang="nl-NL" sz="2000" dirty="0">
              <a:solidFill>
                <a:srgbClr val="333399"/>
              </a:solidFill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642910" y="1142984"/>
            <a:ext cx="77724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4000" i="1" dirty="0" smtClean="0">
                <a:solidFill>
                  <a:srgbClr val="333399"/>
                </a:solidFill>
                <a:ea typeface="Arial" charset="0"/>
              </a:rPr>
              <a:t>Wat is de werking van drugs</a:t>
            </a:r>
            <a: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4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6" name="Picture 2" descr="http://www.stampmedia.be/wp-content/uploads/Drug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45"/>
          <a:stretch/>
        </p:blipFill>
        <p:spPr bwMode="auto">
          <a:xfrm>
            <a:off x="0" y="4143380"/>
            <a:ext cx="2627784" cy="2493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50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4348" y="2000240"/>
            <a:ext cx="7472362" cy="5572164"/>
          </a:xfrm>
        </p:spPr>
        <p:txBody>
          <a:bodyPr>
            <a:normAutofit/>
          </a:bodyPr>
          <a:lstStyle/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/>
          </a:p>
          <a:p>
            <a:pPr>
              <a:buNone/>
            </a:pPr>
            <a:r>
              <a:rPr lang="nl-NL" sz="2400" dirty="0" smtClean="0"/>
              <a:t>				Wiet</a:t>
            </a:r>
          </a:p>
          <a:p>
            <a:pPr>
              <a:buNone/>
            </a:pPr>
            <a:endParaRPr lang="nl-NL" sz="2400" dirty="0"/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/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r>
              <a:rPr lang="nl-NL" sz="2400" dirty="0" smtClean="0"/>
              <a:t>				</a:t>
            </a:r>
          </a:p>
          <a:p>
            <a:pPr>
              <a:buNone/>
            </a:pPr>
            <a:r>
              <a:rPr lang="nl-NL" sz="2400" dirty="0"/>
              <a:t>	</a:t>
            </a:r>
            <a:r>
              <a:rPr lang="nl-NL" sz="2400" dirty="0" smtClean="0"/>
              <a:t>			Hasj</a:t>
            </a:r>
            <a:endParaRPr lang="nl-NL" sz="2400" dirty="0"/>
          </a:p>
          <a:p>
            <a:pPr>
              <a:buNone/>
            </a:pPr>
            <a:endParaRPr lang="nl-NL" sz="2400" dirty="0" smtClean="0"/>
          </a:p>
        </p:txBody>
      </p:sp>
      <p:sp>
        <p:nvSpPr>
          <p:cNvPr id="4" name="Stroomdiagram: Alternatief proces 3"/>
          <p:cNvSpPr/>
          <p:nvPr/>
        </p:nvSpPr>
        <p:spPr>
          <a:xfrm>
            <a:off x="8429652" y="2000240"/>
            <a:ext cx="928662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Drugs</a:t>
            </a:r>
            <a:endParaRPr lang="nl-NL" sz="2000" dirty="0">
              <a:solidFill>
                <a:srgbClr val="333399"/>
              </a:solidFill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500034" y="1071546"/>
            <a:ext cx="77724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800" i="1" dirty="0" smtClean="0">
                <a:solidFill>
                  <a:srgbClr val="333399"/>
                </a:solidFill>
                <a:ea typeface="Arial" charset="0"/>
              </a:rPr>
              <a:t>           </a:t>
            </a:r>
            <a:r>
              <a:rPr lang="nl-NL" sz="2400" i="1" dirty="0" smtClean="0">
                <a:solidFill>
                  <a:srgbClr val="333399"/>
                </a:solidFill>
                <a:ea typeface="Arial" charset="0"/>
              </a:rPr>
              <a:t>Informatie over hasj en wiet </a:t>
            </a:r>
            <a:r>
              <a:rPr kumimoji="0" lang="nl-NL" sz="24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  <a:t/>
            </a:r>
            <a:br>
              <a:rPr kumimoji="0" lang="nl-NL" sz="24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</a:br>
            <a:endParaRPr kumimoji="0" lang="nl-NL" sz="240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  <a:t>Hasj en wiet komen van dezelfde plant, toch kan</a:t>
            </a:r>
            <a:r>
              <a:rPr kumimoji="0" lang="nl-NL" sz="2400" b="0" i="1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  <a:t> h</a:t>
            </a:r>
            <a:r>
              <a:rPr kumimoji="0" lang="nl-NL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  <a:t>asj sterker</a:t>
            </a:r>
            <a:r>
              <a:rPr kumimoji="0" lang="nl-NL" sz="2400" b="0" i="1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  <a:t> zijn dan wiet door het </a:t>
            </a:r>
            <a:r>
              <a:rPr kumimoji="0" lang="nl-NL" sz="2400" b="0" i="1" u="none" strike="noStrike" kern="1200" cap="none" spc="0" normalizeH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  <a:t>thc</a:t>
            </a:r>
            <a:r>
              <a:rPr kumimoji="0" lang="nl-NL" sz="2400" b="0" i="1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  <a:t> gehalte. Dit is de werkzame stof in hasj en wiet.  </a:t>
            </a:r>
            <a:endParaRPr kumimoji="0" lang="nl-NL" sz="24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ea typeface="Arial" charset="0"/>
            </a:endParaRPr>
          </a:p>
        </p:txBody>
      </p:sp>
      <p:pic>
        <p:nvPicPr>
          <p:cNvPr id="2050" name="Picture 2" descr="http://ropaevenementenzorg.com/attachments/Image/drugs/Hash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355" y="4719102"/>
            <a:ext cx="1495099" cy="157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lochterenleeft.nl/assets/268/wietpla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50393"/>
            <a:ext cx="3096344" cy="24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echte verbindingslijn met pijl 4"/>
          <p:cNvCxnSpPr>
            <a:stCxn id="2054" idx="1"/>
          </p:cNvCxnSpPr>
          <p:nvPr/>
        </p:nvCxnSpPr>
        <p:spPr>
          <a:xfrm flipH="1" flipV="1">
            <a:off x="4283968" y="3284984"/>
            <a:ext cx="610593" cy="2823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 flipH="1">
            <a:off x="4283968" y="5013176"/>
            <a:ext cx="115212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://bin.ilsemedia.nl/m/m1cypuxws2g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561" y="2801072"/>
            <a:ext cx="2160240" cy="153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55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www.jellinek.nl/afbeeldingen/istock2011/istock_000003278989small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colorTemperature colorTemp="11200"/>
                    </a14:imgEffect>
                    <a14:imgEffect>
                      <a14:brightnessContrast bright="36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26"/>
            <a:ext cx="3352864" cy="488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4348" y="2000240"/>
            <a:ext cx="7472362" cy="5572164"/>
          </a:xfrm>
        </p:spPr>
        <p:txBody>
          <a:bodyPr>
            <a:normAutofit/>
          </a:bodyPr>
          <a:lstStyle/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/>
          </a:p>
          <a:p>
            <a:pPr>
              <a:buNone/>
            </a:pPr>
            <a:r>
              <a:rPr lang="nl-NL" sz="2400" dirty="0" smtClean="0"/>
              <a:t>				</a:t>
            </a:r>
          </a:p>
        </p:txBody>
      </p:sp>
      <p:sp>
        <p:nvSpPr>
          <p:cNvPr id="4" name="Stroomdiagram: Alternatief proces 3"/>
          <p:cNvSpPr/>
          <p:nvPr/>
        </p:nvSpPr>
        <p:spPr>
          <a:xfrm>
            <a:off x="8429652" y="2000240"/>
            <a:ext cx="928662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Drugs</a:t>
            </a:r>
            <a:endParaRPr lang="nl-NL" sz="2000" dirty="0">
              <a:solidFill>
                <a:srgbClr val="333399"/>
              </a:solidFill>
            </a:endParaRPr>
          </a:p>
        </p:txBody>
      </p:sp>
      <p:pic>
        <p:nvPicPr>
          <p:cNvPr id="8" name="Picture 2" descr="Bezoek de Trimbos webs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14290"/>
            <a:ext cx="2000264" cy="61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7"/>
          <p:cNvSpPr txBox="1">
            <a:spLocks noChangeArrowheads="1"/>
          </p:cNvSpPr>
          <p:nvPr/>
        </p:nvSpPr>
        <p:spPr bwMode="auto">
          <a:xfrm>
            <a:off x="467544" y="3140968"/>
            <a:ext cx="77724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800" i="1" dirty="0" smtClean="0">
                <a:solidFill>
                  <a:srgbClr val="333399"/>
                </a:solidFill>
                <a:ea typeface="Arial" charset="0"/>
              </a:rPr>
              <a:t>Risico’s  van bewustzijnsveranderende drugs </a:t>
            </a:r>
          </a:p>
          <a:p>
            <a:pPr lvl="0" eaLnBrk="0" hangingPunct="0">
              <a:spcBef>
                <a:spcPct val="20000"/>
              </a:spcBef>
            </a:pPr>
            <a:r>
              <a:rPr lang="nl-NL" sz="2800" i="1" dirty="0" smtClean="0">
                <a:solidFill>
                  <a:srgbClr val="333399"/>
                </a:solidFill>
                <a:ea typeface="Arial" charset="0"/>
              </a:rPr>
              <a:t>zoals hasj en wiet</a:t>
            </a:r>
            <a:endParaRPr lang="nl-NL" sz="2800" i="1" dirty="0">
              <a:solidFill>
                <a:srgbClr val="333399"/>
              </a:solidFill>
              <a:ea typeface="Arial" charset="0"/>
            </a:endParaRPr>
          </a:p>
          <a:p>
            <a:pPr marL="457200" lvl="0" indent="-4572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nl-NL" sz="24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Hoofdpijn </a:t>
            </a:r>
            <a:r>
              <a:rPr lang="nl-NL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en duizeligheid 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nl-NL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Angst, somberheid of paniek. Dit kan dagen of weken duren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nl-NL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Slecht concentreren, reageren en onthouden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nl-NL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Kans op verslaving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nl-NL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Slecht voor de luchtwegen 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nl-NL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Kans op psychische stoornis zoals depressie of schizofrenie.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nl-NL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Hasj of wiet zijn sterker dan vroeger. Risico's daardoor groter</a:t>
            </a:r>
            <a:r>
              <a:rPr lang="nl-NL" sz="24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nl-NL" sz="24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4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4348" y="2000240"/>
            <a:ext cx="7472362" cy="5572164"/>
          </a:xfrm>
        </p:spPr>
        <p:txBody>
          <a:bodyPr>
            <a:normAutofit/>
          </a:bodyPr>
          <a:lstStyle/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/>
          </a:p>
          <a:p>
            <a:pPr>
              <a:buNone/>
            </a:pPr>
            <a:r>
              <a:rPr lang="nl-NL" sz="2400" dirty="0" smtClean="0"/>
              <a:t>				</a:t>
            </a:r>
            <a:endParaRPr lang="nl-NL" sz="2400" dirty="0"/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/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r>
              <a:rPr lang="nl-NL" sz="2400" dirty="0" smtClean="0"/>
              <a:t>				</a:t>
            </a:r>
          </a:p>
          <a:p>
            <a:pPr>
              <a:buNone/>
            </a:pPr>
            <a:r>
              <a:rPr lang="nl-NL" sz="2400" dirty="0"/>
              <a:t>	</a:t>
            </a:r>
            <a:r>
              <a:rPr lang="nl-NL" sz="2400" dirty="0" smtClean="0"/>
              <a:t>				</a:t>
            </a:r>
            <a:endParaRPr lang="nl-NL" sz="2400" dirty="0"/>
          </a:p>
          <a:p>
            <a:pPr>
              <a:buNone/>
            </a:pPr>
            <a:endParaRPr lang="nl-NL" sz="2400" dirty="0" smtClean="0"/>
          </a:p>
        </p:txBody>
      </p:sp>
      <p:sp>
        <p:nvSpPr>
          <p:cNvPr id="4" name="Stroomdiagram: Alternatief proces 3"/>
          <p:cNvSpPr/>
          <p:nvPr/>
        </p:nvSpPr>
        <p:spPr>
          <a:xfrm>
            <a:off x="8429652" y="2000240"/>
            <a:ext cx="928662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Drugs</a:t>
            </a:r>
            <a:endParaRPr lang="nl-NL" sz="2000" dirty="0">
              <a:solidFill>
                <a:srgbClr val="333399"/>
              </a:solidFill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611560" y="1422466"/>
            <a:ext cx="77724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800" i="1" dirty="0" smtClean="0">
                <a:solidFill>
                  <a:srgbClr val="333399"/>
                </a:solidFill>
                <a:ea typeface="Arial" charset="0"/>
              </a:rPr>
              <a:t>Risico’s  van bewustzijnsveranderende drugs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800" i="1" dirty="0">
                <a:solidFill>
                  <a:srgbClr val="333399"/>
                </a:solidFill>
                <a:ea typeface="Arial" charset="0"/>
              </a:rPr>
              <a:t>z</a:t>
            </a:r>
            <a:r>
              <a:rPr lang="nl-NL" sz="2800" i="1" dirty="0" smtClean="0">
                <a:solidFill>
                  <a:srgbClr val="333399"/>
                </a:solidFill>
                <a:ea typeface="Arial" charset="0"/>
              </a:rPr>
              <a:t>oals paddo’s. </a:t>
            </a:r>
            <a:r>
              <a:rPr kumimoji="0" lang="nl-NL" sz="28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  <a:t/>
            </a:r>
            <a:br>
              <a:rPr kumimoji="0" lang="nl-NL" sz="28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</a:br>
            <a:r>
              <a:rPr kumimoji="0" lang="nl-NL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  <a:t/>
            </a:r>
            <a:br>
              <a:rPr kumimoji="0" lang="nl-NL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</a:br>
            <a:endParaRPr kumimoji="0" lang="nl-NL" sz="24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ea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2357430"/>
            <a:ext cx="5084763" cy="4054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1285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4348" y="2000240"/>
            <a:ext cx="7472362" cy="5572164"/>
          </a:xfrm>
        </p:spPr>
        <p:txBody>
          <a:bodyPr>
            <a:normAutofit/>
          </a:bodyPr>
          <a:lstStyle/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/>
          </a:p>
          <a:p>
            <a:pPr>
              <a:buNone/>
            </a:pPr>
            <a:r>
              <a:rPr lang="nl-NL" sz="2400" dirty="0" smtClean="0"/>
              <a:t>				</a:t>
            </a:r>
          </a:p>
        </p:txBody>
      </p:sp>
      <p:sp>
        <p:nvSpPr>
          <p:cNvPr id="4" name="Stroomdiagram: Alternatief proces 3"/>
          <p:cNvSpPr/>
          <p:nvPr/>
        </p:nvSpPr>
        <p:spPr>
          <a:xfrm>
            <a:off x="8429652" y="2000240"/>
            <a:ext cx="928662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Drugs</a:t>
            </a:r>
            <a:endParaRPr lang="nl-NL" sz="2000" dirty="0">
              <a:solidFill>
                <a:srgbClr val="333399"/>
              </a:solidFill>
            </a:endParaRPr>
          </a:p>
        </p:txBody>
      </p:sp>
      <p:sp>
        <p:nvSpPr>
          <p:cNvPr id="16" name="Rectangle 7"/>
          <p:cNvSpPr txBox="1">
            <a:spLocks noChangeArrowheads="1"/>
          </p:cNvSpPr>
          <p:nvPr/>
        </p:nvSpPr>
        <p:spPr bwMode="auto">
          <a:xfrm>
            <a:off x="489383" y="2780928"/>
            <a:ext cx="77724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800" i="1" dirty="0" smtClean="0">
                <a:solidFill>
                  <a:srgbClr val="333399"/>
                </a:solidFill>
                <a:ea typeface="Arial" charset="0"/>
              </a:rPr>
              <a:t>Risico’s  van bewustzijnsveranderende drugs </a:t>
            </a:r>
          </a:p>
          <a:p>
            <a:pPr lvl="0" eaLnBrk="0" hangingPunct="0">
              <a:spcBef>
                <a:spcPct val="20000"/>
              </a:spcBef>
            </a:pPr>
            <a:r>
              <a:rPr lang="nl-NL" sz="2800" i="1" dirty="0" smtClean="0">
                <a:solidFill>
                  <a:srgbClr val="333399"/>
                </a:solidFill>
                <a:ea typeface="Arial" charset="0"/>
              </a:rPr>
              <a:t>zoals paddo’s </a:t>
            </a:r>
            <a:endParaRPr lang="nl-NL" sz="2800" i="1" dirty="0">
              <a:solidFill>
                <a:srgbClr val="333399"/>
              </a:solidFill>
              <a:ea typeface="Arial" charset="0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nl-NL" sz="24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nl-NL" sz="24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Te </a:t>
            </a:r>
            <a:r>
              <a:rPr lang="nl-NL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hoge dosering omdat je niet weet hoe </a:t>
            </a:r>
            <a:r>
              <a:rPr lang="nl-NL" sz="24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sterk </a:t>
            </a:r>
            <a:r>
              <a:rPr lang="nl-NL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de paddo's zijn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nl-NL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Paddo's kunnen angstig maken: bad trip 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nl-NL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Last van flashback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nl-NL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Giftig als je ze zelf plukt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nl-NL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Roekeloos in het verkeer </a:t>
            </a:r>
          </a:p>
          <a:p>
            <a:pPr marL="457200" lvl="0" indent="-4572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nl-NL" sz="24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www.drugs-verslaving.eu/assets/images/c729paddo-verbo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5990">
            <a:off x="5025837" y="4356366"/>
            <a:ext cx="2644830" cy="1881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7470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4348" y="2000240"/>
            <a:ext cx="7472362" cy="5572164"/>
          </a:xfrm>
        </p:spPr>
        <p:txBody>
          <a:bodyPr>
            <a:normAutofit/>
          </a:bodyPr>
          <a:lstStyle/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/>
          </a:p>
          <a:p>
            <a:pPr>
              <a:buNone/>
            </a:pPr>
            <a:r>
              <a:rPr lang="nl-NL" sz="2400" dirty="0" smtClean="0"/>
              <a:t>				</a:t>
            </a:r>
          </a:p>
        </p:txBody>
      </p:sp>
      <p:sp>
        <p:nvSpPr>
          <p:cNvPr id="4" name="Stroomdiagram: Alternatief proces 3"/>
          <p:cNvSpPr/>
          <p:nvPr/>
        </p:nvSpPr>
        <p:spPr>
          <a:xfrm>
            <a:off x="8429652" y="2000240"/>
            <a:ext cx="928662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Drugs</a:t>
            </a:r>
            <a:endParaRPr lang="nl-NL" sz="2000" dirty="0">
              <a:solidFill>
                <a:srgbClr val="333399"/>
              </a:solidFill>
            </a:endParaRPr>
          </a:p>
        </p:txBody>
      </p:sp>
      <p:pic>
        <p:nvPicPr>
          <p:cNvPr id="8" name="Picture 2" descr="Bezoek de Trimbos webs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214290"/>
            <a:ext cx="2000264" cy="61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7"/>
          <p:cNvSpPr txBox="1">
            <a:spLocks noChangeArrowheads="1"/>
          </p:cNvSpPr>
          <p:nvPr/>
        </p:nvSpPr>
        <p:spPr bwMode="auto">
          <a:xfrm>
            <a:off x="489383" y="2780928"/>
            <a:ext cx="77724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457200" lvl="0" indent="-4572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nl-NL" sz="24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www.spitsnieuws.nl/sites/default/files/imagecache/article_image_node_slideshow/2208%20Nu%20Drugs2.jpg.crop_displa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3"/>
          <a:stretch/>
        </p:blipFill>
        <p:spPr bwMode="auto">
          <a:xfrm>
            <a:off x="1" y="3763"/>
            <a:ext cx="9144000" cy="685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fgeschuind enkele hoek rechthoek 8"/>
          <p:cNvSpPr/>
          <p:nvPr/>
        </p:nvSpPr>
        <p:spPr>
          <a:xfrm>
            <a:off x="555402" y="1196752"/>
            <a:ext cx="8049046" cy="2798622"/>
          </a:xfrm>
          <a:prstGeom prst="snip1Rect">
            <a:avLst/>
          </a:prstGeom>
          <a:solidFill>
            <a:schemeClr val="accent1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nl-NL" sz="2400" b="1" dirty="0" smtClean="0">
                <a:solidFill>
                  <a:srgbClr val="333399"/>
                </a:solidFill>
              </a:rPr>
              <a:t>Stelling A</a:t>
            </a:r>
          </a:p>
          <a:p>
            <a:pPr>
              <a:buNone/>
            </a:pPr>
            <a:r>
              <a:rPr lang="nl-NL" sz="2400" dirty="0" smtClean="0">
                <a:solidFill>
                  <a:srgbClr val="333399"/>
                </a:solidFill>
              </a:rPr>
              <a:t>Wat is je mening?</a:t>
            </a:r>
          </a:p>
          <a:p>
            <a:pPr>
              <a:buNone/>
            </a:pPr>
            <a:endParaRPr lang="nl-NL" sz="2400" dirty="0">
              <a:solidFill>
                <a:srgbClr val="333399"/>
              </a:solidFill>
            </a:endParaRPr>
          </a:p>
          <a:p>
            <a:r>
              <a:rPr lang="en-US" sz="2400" dirty="0">
                <a:solidFill>
                  <a:srgbClr val="333399"/>
                </a:solidFill>
              </a:rPr>
              <a:t>Je bent </a:t>
            </a:r>
            <a:r>
              <a:rPr lang="en-US" sz="2400" dirty="0" err="1">
                <a:solidFill>
                  <a:srgbClr val="333399"/>
                </a:solidFill>
              </a:rPr>
              <a:t>helemaal</a:t>
            </a:r>
            <a:r>
              <a:rPr lang="en-US" sz="2400" dirty="0">
                <a:solidFill>
                  <a:srgbClr val="333399"/>
                </a:solidFill>
              </a:rPr>
              <a:t> </a:t>
            </a:r>
            <a:r>
              <a:rPr lang="en-US" sz="2400" dirty="0" err="1">
                <a:solidFill>
                  <a:srgbClr val="333399"/>
                </a:solidFill>
              </a:rPr>
              <a:t>niet</a:t>
            </a:r>
            <a:r>
              <a:rPr lang="en-US" sz="2400" dirty="0">
                <a:solidFill>
                  <a:srgbClr val="333399"/>
                </a:solidFill>
              </a:rPr>
              <a:t> </a:t>
            </a:r>
            <a:r>
              <a:rPr lang="en-US" sz="2400" dirty="0" err="1">
                <a:solidFill>
                  <a:srgbClr val="333399"/>
                </a:solidFill>
              </a:rPr>
              <a:t>zo</a:t>
            </a:r>
            <a:r>
              <a:rPr lang="en-US" sz="2400" dirty="0">
                <a:solidFill>
                  <a:srgbClr val="333399"/>
                </a:solidFill>
              </a:rPr>
              <a:t> </a:t>
            </a:r>
            <a:r>
              <a:rPr lang="en-US" sz="2400" dirty="0" err="1">
                <a:solidFill>
                  <a:srgbClr val="333399"/>
                </a:solidFill>
              </a:rPr>
              <a:t>leuk</a:t>
            </a:r>
            <a:r>
              <a:rPr lang="en-US" sz="2400" dirty="0">
                <a:solidFill>
                  <a:srgbClr val="333399"/>
                </a:solidFill>
              </a:rPr>
              <a:t> (</a:t>
            </a:r>
            <a:r>
              <a:rPr lang="en-US" sz="2400" dirty="0" err="1">
                <a:solidFill>
                  <a:srgbClr val="333399"/>
                </a:solidFill>
              </a:rPr>
              <a:t>voor</a:t>
            </a:r>
            <a:r>
              <a:rPr lang="en-US" sz="2400" dirty="0">
                <a:solidFill>
                  <a:srgbClr val="333399"/>
                </a:solidFill>
              </a:rPr>
              <a:t> </a:t>
            </a:r>
            <a:r>
              <a:rPr lang="en-US" sz="2400" dirty="0" err="1">
                <a:solidFill>
                  <a:srgbClr val="333399"/>
                </a:solidFill>
              </a:rPr>
              <a:t>anderen</a:t>
            </a:r>
            <a:r>
              <a:rPr lang="en-US" sz="2400" dirty="0">
                <a:solidFill>
                  <a:srgbClr val="333399"/>
                </a:solidFill>
              </a:rPr>
              <a:t>) </a:t>
            </a:r>
            <a:r>
              <a:rPr lang="en-US" sz="2400" dirty="0" err="1">
                <a:solidFill>
                  <a:srgbClr val="333399"/>
                </a:solidFill>
              </a:rPr>
              <a:t>als</a:t>
            </a:r>
            <a:r>
              <a:rPr lang="en-US" sz="2400" dirty="0">
                <a:solidFill>
                  <a:srgbClr val="333399"/>
                </a:solidFill>
              </a:rPr>
              <a:t> je </a:t>
            </a:r>
            <a:r>
              <a:rPr lang="en-US" sz="2400" dirty="0" err="1">
                <a:solidFill>
                  <a:srgbClr val="333399"/>
                </a:solidFill>
              </a:rPr>
              <a:t>veel</a:t>
            </a:r>
            <a:r>
              <a:rPr lang="en-US" sz="2400" dirty="0">
                <a:solidFill>
                  <a:srgbClr val="333399"/>
                </a:solidFill>
              </a:rPr>
              <a:t> </a:t>
            </a:r>
            <a:r>
              <a:rPr lang="en-US" sz="2400" dirty="0" err="1">
                <a:solidFill>
                  <a:srgbClr val="333399"/>
                </a:solidFill>
              </a:rPr>
              <a:t>blowt</a:t>
            </a:r>
            <a:r>
              <a:rPr lang="en-US" sz="2400" dirty="0">
                <a:solidFill>
                  <a:srgbClr val="333399"/>
                </a:solidFill>
              </a:rPr>
              <a:t>. Je </a:t>
            </a:r>
            <a:r>
              <a:rPr lang="en-US" sz="2400" dirty="0" err="1">
                <a:solidFill>
                  <a:srgbClr val="333399"/>
                </a:solidFill>
              </a:rPr>
              <a:t>vertelt</a:t>
            </a:r>
            <a:r>
              <a:rPr lang="en-US" sz="2400" dirty="0">
                <a:solidFill>
                  <a:srgbClr val="333399"/>
                </a:solidFill>
              </a:rPr>
              <a:t> </a:t>
            </a:r>
            <a:r>
              <a:rPr lang="en-US" sz="2400" dirty="0" err="1">
                <a:solidFill>
                  <a:srgbClr val="333399"/>
                </a:solidFill>
              </a:rPr>
              <a:t>hetzelfde</a:t>
            </a:r>
            <a:r>
              <a:rPr lang="en-US" sz="2400" dirty="0">
                <a:solidFill>
                  <a:srgbClr val="333399"/>
                </a:solidFill>
              </a:rPr>
              <a:t> </a:t>
            </a:r>
            <a:r>
              <a:rPr lang="en-US" sz="2400" dirty="0" err="1">
                <a:solidFill>
                  <a:srgbClr val="333399"/>
                </a:solidFill>
              </a:rPr>
              <a:t>wel</a:t>
            </a:r>
            <a:r>
              <a:rPr lang="en-US" sz="2400" dirty="0">
                <a:solidFill>
                  <a:srgbClr val="333399"/>
                </a:solidFill>
              </a:rPr>
              <a:t> </a:t>
            </a:r>
            <a:r>
              <a:rPr lang="en-US" sz="2400" dirty="0" err="1">
                <a:solidFill>
                  <a:srgbClr val="333399"/>
                </a:solidFill>
              </a:rPr>
              <a:t>drie</a:t>
            </a:r>
            <a:r>
              <a:rPr lang="en-US" sz="2400" dirty="0">
                <a:solidFill>
                  <a:srgbClr val="333399"/>
                </a:solidFill>
              </a:rPr>
              <a:t> </a:t>
            </a:r>
            <a:r>
              <a:rPr lang="en-US" sz="2400" dirty="0" err="1" smtClean="0">
                <a:solidFill>
                  <a:srgbClr val="333399"/>
                </a:solidFill>
              </a:rPr>
              <a:t>keer</a:t>
            </a:r>
            <a:r>
              <a:rPr lang="en-US" sz="2400" dirty="0" smtClean="0">
                <a:solidFill>
                  <a:srgbClr val="333399"/>
                </a:solidFill>
              </a:rPr>
              <a:t>.</a:t>
            </a:r>
          </a:p>
          <a:p>
            <a:endParaRPr lang="en-US" sz="2400" dirty="0">
              <a:solidFill>
                <a:srgbClr val="333399"/>
              </a:solidFill>
            </a:endParaRPr>
          </a:p>
          <a:p>
            <a:r>
              <a:rPr lang="en-US" sz="2400" dirty="0" err="1" smtClean="0">
                <a:solidFill>
                  <a:srgbClr val="333399"/>
                </a:solidFill>
              </a:rPr>
              <a:t>Eens</a:t>
            </a:r>
            <a:r>
              <a:rPr lang="en-US" sz="2400" dirty="0" smtClean="0">
                <a:solidFill>
                  <a:srgbClr val="333399"/>
                </a:solidFill>
              </a:rPr>
              <a:t> / </a:t>
            </a:r>
            <a:r>
              <a:rPr lang="en-US" sz="2400" dirty="0" err="1" smtClean="0">
                <a:solidFill>
                  <a:srgbClr val="333399"/>
                </a:solidFill>
              </a:rPr>
              <a:t>oneens</a:t>
            </a:r>
            <a:endParaRPr lang="en-US" sz="2400" dirty="0">
              <a:solidFill>
                <a:srgbClr val="333399"/>
              </a:solidFill>
            </a:endParaRPr>
          </a:p>
          <a:p>
            <a:pPr>
              <a:buNone/>
            </a:pPr>
            <a:endParaRPr lang="nl-NL" sz="2400" dirty="0">
              <a:solidFill>
                <a:srgbClr val="333399"/>
              </a:solidFill>
            </a:endParaRPr>
          </a:p>
        </p:txBody>
      </p:sp>
      <p:sp>
        <p:nvSpPr>
          <p:cNvPr id="10" name="Afgeschuind enkele hoek rechthoek 9"/>
          <p:cNvSpPr/>
          <p:nvPr/>
        </p:nvSpPr>
        <p:spPr>
          <a:xfrm>
            <a:off x="571472" y="1285860"/>
            <a:ext cx="7858180" cy="2763473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nl-NL" sz="2400" b="1" dirty="0" smtClean="0">
                <a:solidFill>
                  <a:srgbClr val="333399"/>
                </a:solidFill>
              </a:rPr>
              <a:t>Stelling B</a:t>
            </a:r>
          </a:p>
          <a:p>
            <a:pPr>
              <a:buNone/>
            </a:pPr>
            <a:r>
              <a:rPr lang="nl-NL" sz="2400" dirty="0" smtClean="0">
                <a:solidFill>
                  <a:srgbClr val="333399"/>
                </a:solidFill>
              </a:rPr>
              <a:t>Wat is je mening?</a:t>
            </a:r>
          </a:p>
          <a:p>
            <a:pPr>
              <a:buNone/>
            </a:pPr>
            <a:endParaRPr lang="nl-NL" sz="2400" dirty="0">
              <a:solidFill>
                <a:srgbClr val="333399"/>
              </a:solidFill>
            </a:endParaRPr>
          </a:p>
          <a:p>
            <a:r>
              <a:rPr lang="en-US" sz="2400" dirty="0">
                <a:solidFill>
                  <a:srgbClr val="333399"/>
                </a:solidFill>
              </a:rPr>
              <a:t>De </a:t>
            </a:r>
            <a:r>
              <a:rPr lang="en-US" sz="2400" dirty="0" err="1">
                <a:solidFill>
                  <a:srgbClr val="333399"/>
                </a:solidFill>
              </a:rPr>
              <a:t>risico's</a:t>
            </a:r>
            <a:r>
              <a:rPr lang="en-US" sz="2400" dirty="0">
                <a:solidFill>
                  <a:srgbClr val="333399"/>
                </a:solidFill>
              </a:rPr>
              <a:t> </a:t>
            </a:r>
            <a:r>
              <a:rPr lang="en-US" sz="2400" dirty="0" err="1">
                <a:solidFill>
                  <a:srgbClr val="333399"/>
                </a:solidFill>
              </a:rPr>
              <a:t>voor</a:t>
            </a:r>
            <a:r>
              <a:rPr lang="en-US" sz="2400" dirty="0">
                <a:solidFill>
                  <a:srgbClr val="333399"/>
                </a:solidFill>
              </a:rPr>
              <a:t> </a:t>
            </a:r>
            <a:r>
              <a:rPr lang="en-US" sz="2400" dirty="0" err="1">
                <a:solidFill>
                  <a:srgbClr val="333399"/>
                </a:solidFill>
              </a:rPr>
              <a:t>softdrugs</a:t>
            </a:r>
            <a:r>
              <a:rPr lang="en-US" sz="2400" dirty="0">
                <a:solidFill>
                  <a:srgbClr val="333399"/>
                </a:solidFill>
              </a:rPr>
              <a:t> </a:t>
            </a:r>
            <a:r>
              <a:rPr lang="en-US" sz="2400" dirty="0" err="1">
                <a:solidFill>
                  <a:srgbClr val="333399"/>
                </a:solidFill>
              </a:rPr>
              <a:t>zijn</a:t>
            </a:r>
            <a:r>
              <a:rPr lang="en-US" sz="2400" dirty="0">
                <a:solidFill>
                  <a:srgbClr val="333399"/>
                </a:solidFill>
              </a:rPr>
              <a:t> </a:t>
            </a:r>
            <a:r>
              <a:rPr lang="en-US" sz="2400" dirty="0" err="1">
                <a:solidFill>
                  <a:srgbClr val="333399"/>
                </a:solidFill>
              </a:rPr>
              <a:t>niet</a:t>
            </a:r>
            <a:r>
              <a:rPr lang="en-US" sz="2400" dirty="0">
                <a:solidFill>
                  <a:srgbClr val="333399"/>
                </a:solidFill>
              </a:rPr>
              <a:t> </a:t>
            </a:r>
            <a:r>
              <a:rPr lang="en-US" sz="2400" dirty="0" err="1">
                <a:solidFill>
                  <a:srgbClr val="333399"/>
                </a:solidFill>
              </a:rPr>
              <a:t>groot</a:t>
            </a:r>
            <a:r>
              <a:rPr lang="en-US" sz="2400" dirty="0">
                <a:solidFill>
                  <a:srgbClr val="333399"/>
                </a:solidFill>
              </a:rPr>
              <a:t> </a:t>
            </a:r>
            <a:r>
              <a:rPr lang="en-US" sz="2400" dirty="0" err="1">
                <a:solidFill>
                  <a:srgbClr val="333399"/>
                </a:solidFill>
              </a:rPr>
              <a:t>voor</a:t>
            </a:r>
            <a:r>
              <a:rPr lang="en-US" sz="2400" dirty="0">
                <a:solidFill>
                  <a:srgbClr val="333399"/>
                </a:solidFill>
              </a:rPr>
              <a:t> </a:t>
            </a:r>
            <a:r>
              <a:rPr lang="en-US" sz="2400" dirty="0" err="1">
                <a:solidFill>
                  <a:srgbClr val="333399"/>
                </a:solidFill>
              </a:rPr>
              <a:t>harddrugs</a:t>
            </a:r>
            <a:r>
              <a:rPr lang="en-US" sz="2400" dirty="0">
                <a:solidFill>
                  <a:srgbClr val="333399"/>
                </a:solidFill>
              </a:rPr>
              <a:t> </a:t>
            </a:r>
            <a:r>
              <a:rPr lang="en-US" sz="2400" dirty="0" err="1">
                <a:solidFill>
                  <a:srgbClr val="333399"/>
                </a:solidFill>
              </a:rPr>
              <a:t>wel</a:t>
            </a:r>
            <a:r>
              <a:rPr lang="en-US" sz="2400" dirty="0">
                <a:solidFill>
                  <a:srgbClr val="333399"/>
                </a:solidFill>
              </a:rPr>
              <a:t>.</a:t>
            </a:r>
          </a:p>
          <a:p>
            <a:pPr>
              <a:buNone/>
            </a:pPr>
            <a:endParaRPr lang="en-US" sz="2400" dirty="0" smtClean="0">
              <a:solidFill>
                <a:srgbClr val="333399"/>
              </a:solidFill>
            </a:endParaRPr>
          </a:p>
          <a:p>
            <a:pPr>
              <a:buNone/>
            </a:pPr>
            <a:r>
              <a:rPr lang="en-US" sz="2400" dirty="0" err="1" smtClean="0">
                <a:solidFill>
                  <a:srgbClr val="333399"/>
                </a:solidFill>
              </a:rPr>
              <a:t>Eens</a:t>
            </a:r>
            <a:r>
              <a:rPr lang="en-US" sz="2400" dirty="0" smtClean="0">
                <a:solidFill>
                  <a:srgbClr val="333399"/>
                </a:solidFill>
              </a:rPr>
              <a:t> </a:t>
            </a:r>
            <a:r>
              <a:rPr lang="en-US" sz="2400" dirty="0">
                <a:solidFill>
                  <a:srgbClr val="333399"/>
                </a:solidFill>
              </a:rPr>
              <a:t>/ </a:t>
            </a:r>
            <a:r>
              <a:rPr lang="en-US" sz="2400" dirty="0" err="1">
                <a:solidFill>
                  <a:srgbClr val="333399"/>
                </a:solidFill>
              </a:rPr>
              <a:t>oneens</a:t>
            </a:r>
            <a:r>
              <a:rPr lang="en-US" sz="2400" dirty="0">
                <a:solidFill>
                  <a:srgbClr val="333399"/>
                </a:solidFill>
              </a:rPr>
              <a:t>?</a:t>
            </a:r>
          </a:p>
          <a:p>
            <a:pPr>
              <a:buNone/>
            </a:pPr>
            <a:endParaRPr lang="nl-NL" sz="24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4348" y="2000240"/>
            <a:ext cx="7472362" cy="5572164"/>
          </a:xfrm>
        </p:spPr>
        <p:txBody>
          <a:bodyPr>
            <a:normAutofit/>
          </a:bodyPr>
          <a:lstStyle/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/>
          </a:p>
          <a:p>
            <a:pPr>
              <a:buNone/>
            </a:pPr>
            <a:r>
              <a:rPr lang="nl-NL" sz="2400" dirty="0" smtClean="0"/>
              <a:t>				</a:t>
            </a:r>
            <a:endParaRPr lang="nl-NL" sz="2400" dirty="0"/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/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r>
              <a:rPr lang="nl-NL" sz="2400" dirty="0" smtClean="0"/>
              <a:t>				</a:t>
            </a:r>
          </a:p>
          <a:p>
            <a:pPr>
              <a:buNone/>
            </a:pPr>
            <a:r>
              <a:rPr lang="nl-NL" sz="2400" dirty="0"/>
              <a:t>	</a:t>
            </a:r>
            <a:r>
              <a:rPr lang="nl-NL" sz="2400" dirty="0" smtClean="0"/>
              <a:t>				</a:t>
            </a:r>
            <a:endParaRPr lang="nl-NL" sz="2400" dirty="0"/>
          </a:p>
          <a:p>
            <a:pPr>
              <a:buNone/>
            </a:pPr>
            <a:endParaRPr lang="nl-NL" sz="2400" dirty="0" smtClean="0"/>
          </a:p>
        </p:txBody>
      </p:sp>
      <p:sp>
        <p:nvSpPr>
          <p:cNvPr id="4" name="Stroomdiagram: Alternatief proces 3"/>
          <p:cNvSpPr/>
          <p:nvPr/>
        </p:nvSpPr>
        <p:spPr>
          <a:xfrm>
            <a:off x="8429652" y="2000240"/>
            <a:ext cx="928662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Drugs</a:t>
            </a:r>
            <a:endParaRPr lang="nl-NL" sz="2000" dirty="0">
              <a:solidFill>
                <a:srgbClr val="333399"/>
              </a:solidFill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642910" y="1357298"/>
            <a:ext cx="77724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800" i="1" dirty="0" smtClean="0">
                <a:solidFill>
                  <a:srgbClr val="333399"/>
                </a:solidFill>
                <a:ea typeface="Arial" charset="0"/>
              </a:rPr>
              <a:t>Risico’s  van een stimulerende drug zoals XTC </a:t>
            </a:r>
            <a:r>
              <a:rPr kumimoji="0" lang="nl-NL" sz="28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  <a:t/>
            </a:r>
            <a:br>
              <a:rPr kumimoji="0" lang="nl-NL" sz="28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</a:br>
            <a:r>
              <a:rPr kumimoji="0" lang="nl-NL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  <a:t/>
            </a:r>
            <a:br>
              <a:rPr kumimoji="0" lang="nl-NL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</a:br>
            <a:endParaRPr kumimoji="0" lang="nl-NL" sz="24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ea typeface="Arial" charset="0"/>
            </a:endParaRPr>
          </a:p>
        </p:txBody>
      </p:sp>
      <p:pic>
        <p:nvPicPr>
          <p:cNvPr id="7" name="Picture 2" descr="F:\Centrum Jeugd 2010\Uitgavenbureau Educatief 2010\beeldmateriaal publieksfolders\XTC\pillen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500306"/>
            <a:ext cx="4743130" cy="37114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5571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14348" y="2214554"/>
            <a:ext cx="7772400" cy="16430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4000" b="1" dirty="0" smtClean="0">
                <a:latin typeface="Arial" charset="0"/>
                <a:cs typeface="Arial" charset="0"/>
              </a:rPr>
              <a:t/>
            </a:r>
            <a:br>
              <a:rPr lang="nl-NL" sz="4000" b="1" dirty="0" smtClean="0">
                <a:latin typeface="Arial" charset="0"/>
                <a:cs typeface="Arial" charset="0"/>
              </a:rPr>
            </a:br>
            <a:r>
              <a:rPr lang="nl-NL" sz="4000" b="1" dirty="0" smtClean="0">
                <a:latin typeface="Arial" charset="0"/>
                <a:cs typeface="Arial" charset="0"/>
              </a:rPr>
              <a:t>Alles over genotmiddelen</a:t>
            </a:r>
            <a:br>
              <a:rPr lang="nl-NL" sz="4000" b="1" dirty="0" smtClean="0">
                <a:latin typeface="Arial" charset="0"/>
                <a:cs typeface="Arial" charset="0"/>
              </a:rPr>
            </a:br>
            <a:r>
              <a:rPr lang="nl-NL" sz="4000" b="1" dirty="0" smtClean="0">
                <a:latin typeface="Arial" charset="0"/>
                <a:cs typeface="Arial" charset="0"/>
              </a:rPr>
              <a:t/>
            </a:r>
            <a:br>
              <a:rPr lang="nl-NL" sz="4000" b="1" dirty="0" smtClean="0">
                <a:latin typeface="Arial" charset="0"/>
                <a:cs typeface="Arial" charset="0"/>
              </a:rPr>
            </a:br>
            <a:r>
              <a:rPr lang="nl-NL" sz="4000" b="1" dirty="0" smtClean="0">
                <a:latin typeface="Arial" charset="0"/>
                <a:cs typeface="Arial" charset="0"/>
              </a:rPr>
              <a:t/>
            </a:r>
            <a:br>
              <a:rPr lang="nl-NL" sz="4000" b="1" dirty="0" smtClean="0">
                <a:latin typeface="Arial" charset="0"/>
                <a:cs typeface="Arial" charset="0"/>
              </a:rPr>
            </a:br>
            <a:r>
              <a:rPr lang="nl-NL" sz="4000" dirty="0" smtClean="0">
                <a:latin typeface="Arial" charset="0"/>
                <a:cs typeface="Arial" charset="0"/>
              </a:rPr>
              <a:t>Thema drugs</a:t>
            </a:r>
            <a:r>
              <a:rPr lang="nl-NL" sz="4000" b="1" dirty="0" smtClean="0">
                <a:latin typeface="Arial" charset="0"/>
                <a:cs typeface="Arial" charset="0"/>
              </a:rPr>
              <a:t/>
            </a:r>
            <a:br>
              <a:rPr lang="nl-NL" sz="4000" b="1" dirty="0" smtClean="0">
                <a:latin typeface="Arial" charset="0"/>
                <a:cs typeface="Arial" charset="0"/>
              </a:rPr>
            </a:br>
            <a:r>
              <a:rPr lang="nl-NL" sz="4000" b="1" dirty="0" smtClean="0">
                <a:latin typeface="Arial" charset="0"/>
                <a:cs typeface="Arial" charset="0"/>
              </a:rPr>
              <a:t/>
            </a:r>
            <a:br>
              <a:rPr lang="nl-NL" sz="4000" b="1" dirty="0" smtClean="0">
                <a:latin typeface="Arial" charset="0"/>
                <a:cs typeface="Arial" charset="0"/>
              </a:rPr>
            </a:br>
            <a:r>
              <a:rPr lang="nl-NL" sz="1400" b="1" dirty="0" smtClean="0">
                <a:latin typeface="Arial" charset="0"/>
                <a:cs typeface="Arial" charset="0"/>
              </a:rPr>
              <a:t>Geschreven door: MBO Diensten &amp; Trimbos-instituut</a:t>
            </a:r>
            <a:r>
              <a:rPr lang="nl-NL" sz="4000" b="1" dirty="0" smtClean="0">
                <a:latin typeface="Arial" charset="0"/>
                <a:cs typeface="Arial" charset="0"/>
              </a:rPr>
              <a:t/>
            </a:r>
            <a:br>
              <a:rPr lang="nl-NL" sz="4000" b="1" dirty="0" smtClean="0">
                <a:latin typeface="Arial" charset="0"/>
                <a:cs typeface="Arial" charset="0"/>
              </a:rPr>
            </a:br>
            <a:r>
              <a:rPr lang="nl-NL" sz="4000" b="1" dirty="0" smtClean="0">
                <a:latin typeface="Arial" charset="0"/>
                <a:cs typeface="Arial" charset="0"/>
              </a:rPr>
              <a:t/>
            </a:r>
            <a:br>
              <a:rPr lang="nl-NL" sz="4000" b="1" dirty="0" smtClean="0">
                <a:latin typeface="Arial" charset="0"/>
                <a:cs typeface="Arial" charset="0"/>
              </a:rPr>
            </a:br>
            <a:endParaRPr lang="nl-NL" sz="4000" b="1" dirty="0" smtClean="0">
              <a:latin typeface="Arial" charset="0"/>
              <a:cs typeface="Arial" charset="0"/>
            </a:endParaRPr>
          </a:p>
        </p:txBody>
      </p:sp>
      <p:pic>
        <p:nvPicPr>
          <p:cNvPr id="6" name="Picture 2" descr="Bezoek de Trimbos webs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5072074"/>
            <a:ext cx="2000264" cy="61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2" descr="http://www.narconon.org/drug-rehabilitation/substance/prescription-drug-ab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357694"/>
            <a:ext cx="3500430" cy="2310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mindyourownlife.nl/images/caseheader/Upload/alcoholendrugs/1_hulpnodig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48"/>
            <a:ext cx="5128907" cy="3429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4348" y="2000240"/>
            <a:ext cx="7472362" cy="5572164"/>
          </a:xfrm>
        </p:spPr>
        <p:txBody>
          <a:bodyPr>
            <a:normAutofit/>
          </a:bodyPr>
          <a:lstStyle/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/>
          </a:p>
          <a:p>
            <a:pPr>
              <a:buNone/>
            </a:pPr>
            <a:r>
              <a:rPr lang="nl-NL" sz="2400" dirty="0" smtClean="0"/>
              <a:t>				</a:t>
            </a:r>
          </a:p>
        </p:txBody>
      </p:sp>
      <p:sp>
        <p:nvSpPr>
          <p:cNvPr id="4" name="Stroomdiagram: Alternatief proces 3"/>
          <p:cNvSpPr/>
          <p:nvPr/>
        </p:nvSpPr>
        <p:spPr>
          <a:xfrm>
            <a:off x="8429652" y="2000240"/>
            <a:ext cx="928662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Drugs</a:t>
            </a:r>
            <a:endParaRPr lang="nl-NL" sz="2000" dirty="0">
              <a:solidFill>
                <a:srgbClr val="333399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501349" y="2000240"/>
            <a:ext cx="77550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nl-NL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Kans op hersenschade </a:t>
            </a:r>
            <a:endParaRPr lang="nl-NL" sz="24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nl-NL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Aantasten geheugen, concentratie en stemming </a:t>
            </a:r>
            <a:endParaRPr lang="nl-NL" sz="24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nl-NL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Angsten, psychoses, depressie, slaapstoornissen </a:t>
            </a:r>
            <a:endParaRPr lang="nl-NL" sz="24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nl-NL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Risico voor mensen met astma, zwak hart, hoge bloeddruk, suikerziekte of epilepsie </a:t>
            </a:r>
            <a:endParaRPr lang="nl-NL" sz="24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nl-NL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Schade lever en nieren </a:t>
            </a:r>
            <a:endParaRPr lang="nl-NL" sz="24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nl-NL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Overdosering doordat dosis van een XTC pil varieert</a:t>
            </a: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676948" y="1146402"/>
            <a:ext cx="77724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800" i="1" dirty="0" smtClean="0">
                <a:solidFill>
                  <a:srgbClr val="333399"/>
                </a:solidFill>
                <a:ea typeface="Arial" charset="0"/>
              </a:rPr>
              <a:t>Risico’s  van XTC (1) </a:t>
            </a:r>
            <a:r>
              <a:rPr kumimoji="0" lang="nl-NL" sz="28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  <a:t/>
            </a:r>
            <a:br>
              <a:rPr kumimoji="0" lang="nl-NL" sz="28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</a:br>
            <a:r>
              <a:rPr kumimoji="0" lang="nl-NL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  <a:t/>
            </a:r>
            <a:br>
              <a:rPr kumimoji="0" lang="nl-NL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</a:br>
            <a:endParaRPr kumimoji="0" lang="nl-NL" sz="24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71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invaliditeit.be/Bruxisme_Tandenknarsen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6000"/>
                    </a14:imgEffect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5043497" cy="31409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7096" y="2000240"/>
            <a:ext cx="7472362" cy="5572164"/>
          </a:xfrm>
        </p:spPr>
        <p:txBody>
          <a:bodyPr>
            <a:normAutofit/>
          </a:bodyPr>
          <a:lstStyle/>
          <a:p>
            <a:pPr lvl="0"/>
            <a:r>
              <a:rPr lang="nl-NL" sz="2400" dirty="0" smtClean="0"/>
              <a:t>Oververhitting </a:t>
            </a:r>
            <a:r>
              <a:rPr lang="nl-NL" sz="2400" dirty="0"/>
              <a:t>en uitdroging door </a:t>
            </a:r>
            <a:r>
              <a:rPr lang="nl-NL" sz="2400" dirty="0" smtClean="0"/>
              <a:t>lang </a:t>
            </a:r>
            <a:r>
              <a:rPr lang="nl-NL" sz="2400" dirty="0"/>
              <a:t>dansen en weinig drinken. Nieren werken niet meer goed. Dit is </a:t>
            </a:r>
            <a:r>
              <a:rPr lang="nl-NL" sz="2400" dirty="0" smtClean="0"/>
              <a:t>levensgevaarlijk. </a:t>
            </a:r>
            <a:endParaRPr lang="nl-NL" sz="2400" dirty="0"/>
          </a:p>
          <a:p>
            <a:pPr lvl="0"/>
            <a:r>
              <a:rPr lang="nl-NL" sz="2400" dirty="0"/>
              <a:t>Na-effect kan leeg, gedeprimeerd, depressief of chagrijnig gevoel zijn</a:t>
            </a:r>
          </a:p>
          <a:p>
            <a:pPr lvl="0"/>
            <a:r>
              <a:rPr lang="nl-NL" sz="2400" dirty="0"/>
              <a:t>Schade aan tanden door knarsetanden en minder speeksel</a:t>
            </a:r>
          </a:p>
          <a:p>
            <a:pPr lvl="0"/>
            <a:r>
              <a:rPr lang="nl-NL" sz="2400" dirty="0"/>
              <a:t>Bij veel gebruik treedt tolerantie op, het typische ‘love’ gevoel wordt steeds minder </a:t>
            </a:r>
          </a:p>
          <a:p>
            <a:pPr>
              <a:buNone/>
            </a:pPr>
            <a:endParaRPr lang="nl-NL" sz="2400" dirty="0" smtClean="0"/>
          </a:p>
        </p:txBody>
      </p:sp>
      <p:sp>
        <p:nvSpPr>
          <p:cNvPr id="4" name="Stroomdiagram: Alternatief proces 3"/>
          <p:cNvSpPr/>
          <p:nvPr/>
        </p:nvSpPr>
        <p:spPr>
          <a:xfrm>
            <a:off x="8429652" y="2000240"/>
            <a:ext cx="928662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Drugs</a:t>
            </a:r>
            <a:endParaRPr lang="nl-NL" sz="2000" dirty="0">
              <a:solidFill>
                <a:srgbClr val="333399"/>
              </a:solidFill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676948" y="1146402"/>
            <a:ext cx="77724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800" i="1" dirty="0" smtClean="0">
                <a:solidFill>
                  <a:srgbClr val="333399"/>
                </a:solidFill>
                <a:ea typeface="Arial" charset="0"/>
              </a:rPr>
              <a:t>Risico’s  XTC (2) </a:t>
            </a:r>
            <a:r>
              <a:rPr kumimoji="0" lang="nl-NL" sz="28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  <a:t/>
            </a:r>
            <a:br>
              <a:rPr kumimoji="0" lang="nl-NL" sz="28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</a:br>
            <a:r>
              <a:rPr kumimoji="0" lang="nl-NL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  <a:t/>
            </a:r>
            <a:br>
              <a:rPr kumimoji="0" lang="nl-NL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</a:br>
            <a:endParaRPr kumimoji="0" lang="nl-NL" sz="24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54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4348" y="2000240"/>
            <a:ext cx="7472362" cy="5572164"/>
          </a:xfrm>
        </p:spPr>
        <p:txBody>
          <a:bodyPr>
            <a:normAutofit/>
          </a:bodyPr>
          <a:lstStyle/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/>
          </a:p>
          <a:p>
            <a:pPr>
              <a:buNone/>
            </a:pPr>
            <a:r>
              <a:rPr lang="nl-NL" sz="2400" dirty="0" smtClean="0"/>
              <a:t>				</a:t>
            </a:r>
            <a:endParaRPr lang="nl-NL" sz="2400" dirty="0"/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/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r>
              <a:rPr lang="nl-NL" sz="2400" dirty="0" smtClean="0"/>
              <a:t>				</a:t>
            </a:r>
          </a:p>
          <a:p>
            <a:pPr>
              <a:buNone/>
            </a:pPr>
            <a:r>
              <a:rPr lang="nl-NL" sz="2400" dirty="0"/>
              <a:t>	</a:t>
            </a:r>
            <a:r>
              <a:rPr lang="nl-NL" sz="2400" dirty="0" smtClean="0"/>
              <a:t>				</a:t>
            </a:r>
            <a:endParaRPr lang="nl-NL" sz="2400" dirty="0"/>
          </a:p>
          <a:p>
            <a:pPr>
              <a:buNone/>
            </a:pPr>
            <a:endParaRPr lang="nl-NL" sz="2400" dirty="0" smtClean="0"/>
          </a:p>
        </p:txBody>
      </p:sp>
      <p:sp>
        <p:nvSpPr>
          <p:cNvPr id="4" name="Stroomdiagram: Alternatief proces 3"/>
          <p:cNvSpPr/>
          <p:nvPr/>
        </p:nvSpPr>
        <p:spPr>
          <a:xfrm>
            <a:off x="8429652" y="2000240"/>
            <a:ext cx="928662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Drugs</a:t>
            </a:r>
            <a:endParaRPr lang="nl-NL" sz="2000" dirty="0">
              <a:solidFill>
                <a:srgbClr val="333399"/>
              </a:solidFill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657252" y="1106766"/>
            <a:ext cx="77724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800" i="1" dirty="0" smtClean="0">
                <a:solidFill>
                  <a:srgbClr val="333399"/>
                </a:solidFill>
                <a:ea typeface="Arial" charset="0"/>
              </a:rPr>
              <a:t>Risico’s  van een stimulerende drug zoals speed (amfetamine)</a:t>
            </a:r>
            <a:r>
              <a:rPr kumimoji="0" lang="nl-NL" sz="28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  <a:t/>
            </a:r>
            <a:br>
              <a:rPr kumimoji="0" lang="nl-NL" sz="28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</a:br>
            <a:r>
              <a:rPr kumimoji="0" lang="nl-NL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  <a:t/>
            </a:r>
            <a:br>
              <a:rPr kumimoji="0" lang="nl-NL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</a:br>
            <a:endParaRPr kumimoji="0" lang="nl-NL" sz="24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ea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8260" y="2000240"/>
            <a:ext cx="5254004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9136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4348" y="2000240"/>
            <a:ext cx="7472362" cy="5572164"/>
          </a:xfrm>
        </p:spPr>
        <p:txBody>
          <a:bodyPr>
            <a:normAutofit/>
          </a:bodyPr>
          <a:lstStyle/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/>
          </a:p>
          <a:p>
            <a:pPr>
              <a:buNone/>
            </a:pPr>
            <a:r>
              <a:rPr lang="nl-NL" sz="2400" dirty="0" smtClean="0"/>
              <a:t>				</a:t>
            </a:r>
          </a:p>
        </p:txBody>
      </p:sp>
      <p:sp>
        <p:nvSpPr>
          <p:cNvPr id="4" name="Stroomdiagram: Alternatief proces 3"/>
          <p:cNvSpPr/>
          <p:nvPr/>
        </p:nvSpPr>
        <p:spPr>
          <a:xfrm>
            <a:off x="8429652" y="2000240"/>
            <a:ext cx="928662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Drugs</a:t>
            </a:r>
            <a:endParaRPr lang="nl-NL" sz="2000" dirty="0">
              <a:solidFill>
                <a:srgbClr val="333399"/>
              </a:solidFill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676948" y="1146402"/>
            <a:ext cx="77724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800" i="1" dirty="0" smtClean="0">
                <a:solidFill>
                  <a:srgbClr val="333399"/>
                </a:solidFill>
                <a:ea typeface="Arial" charset="0"/>
              </a:rPr>
              <a:t>Risico’s : stimulerende drug zoals XTC (1). </a:t>
            </a:r>
            <a:r>
              <a:rPr kumimoji="0" lang="nl-NL" sz="28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  <a:t/>
            </a:r>
            <a:br>
              <a:rPr kumimoji="0" lang="nl-NL" sz="28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</a:br>
            <a:r>
              <a:rPr kumimoji="0" lang="nl-NL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  <a:t/>
            </a:r>
            <a:br>
              <a:rPr kumimoji="0" lang="nl-NL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</a:br>
            <a:endParaRPr kumimoji="0" lang="nl-NL" sz="24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ea typeface="Arial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676948" y="2044489"/>
            <a:ext cx="7560840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nl-NL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Vermoeidheid, slapeloosheid, uitputting en gewichtsverlies 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nl-NL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Schade aan tanden door knarsetanden en minder speeksel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nl-NL" sz="2400" dirty="0" err="1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Gezondheidrisico</a:t>
            </a:r>
            <a:r>
              <a:rPr lang="nl-NL" sz="24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zoals hartritmestoringen, lever- en nierfalen en coma</a:t>
            </a:r>
          </a:p>
        </p:txBody>
      </p:sp>
      <p:pic>
        <p:nvPicPr>
          <p:cNvPr id="10242" name="Picture 2" descr="http://exendo.be/wp-content/uploads/2011/08/Coca%C3%AFne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653521"/>
            <a:ext cx="2666006" cy="1902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35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4348" y="2000240"/>
            <a:ext cx="7472362" cy="5572164"/>
          </a:xfrm>
        </p:spPr>
        <p:txBody>
          <a:bodyPr>
            <a:normAutofit/>
          </a:bodyPr>
          <a:lstStyle/>
          <a:p>
            <a:pPr lvl="0"/>
            <a:r>
              <a:rPr lang="nl-NL" sz="2400" dirty="0" smtClean="0"/>
              <a:t>Door </a:t>
            </a:r>
            <a:r>
              <a:rPr lang="nl-NL" sz="2400" dirty="0"/>
              <a:t>hoge lichaamstemperatuur en veel inspanning kan uitdroging en oververhitting ontstaan. </a:t>
            </a:r>
            <a:endParaRPr lang="nl-NL" sz="2400" dirty="0" smtClean="0"/>
          </a:p>
          <a:p>
            <a:pPr lvl="0"/>
            <a:r>
              <a:rPr lang="nl-NL" sz="2400" dirty="0" smtClean="0"/>
              <a:t>De </a:t>
            </a:r>
            <a:r>
              <a:rPr lang="nl-NL" sz="2400" dirty="0"/>
              <a:t>nieren kunnen uitvallen. Dit is levensgevaarlijk en moeilijk te behandelen. </a:t>
            </a:r>
          </a:p>
          <a:p>
            <a:pPr lvl="0"/>
            <a:r>
              <a:rPr lang="nl-NL" sz="2400" dirty="0"/>
              <a:t>Prikkelbaar, depressief, agressief, verward denken, achterdocht voelen en achtervolgingswaanzin hebben </a:t>
            </a:r>
          </a:p>
          <a:p>
            <a:pPr lvl="0"/>
            <a:r>
              <a:rPr lang="nl-NL" sz="2400" dirty="0"/>
              <a:t>Door overmoedigheid en de coördinatie verstoord, gaan verkeer en speed niet </a:t>
            </a:r>
            <a:r>
              <a:rPr lang="nl-NL" sz="2400" dirty="0" smtClean="0"/>
              <a:t>samen</a:t>
            </a:r>
            <a:endParaRPr lang="nl-NL" sz="2400" dirty="0"/>
          </a:p>
          <a:p>
            <a:pPr>
              <a:buNone/>
            </a:pPr>
            <a:endParaRPr lang="nl-NL" sz="2400" dirty="0" smtClean="0"/>
          </a:p>
        </p:txBody>
      </p:sp>
      <p:sp>
        <p:nvSpPr>
          <p:cNvPr id="4" name="Stroomdiagram: Alternatief proces 3"/>
          <p:cNvSpPr/>
          <p:nvPr/>
        </p:nvSpPr>
        <p:spPr>
          <a:xfrm>
            <a:off x="8429652" y="2000240"/>
            <a:ext cx="928662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Drugs</a:t>
            </a:r>
            <a:endParaRPr lang="nl-NL" sz="2000" dirty="0">
              <a:solidFill>
                <a:srgbClr val="333399"/>
              </a:solidFill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676948" y="1146402"/>
            <a:ext cx="77724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800" i="1" dirty="0" smtClean="0">
                <a:solidFill>
                  <a:srgbClr val="333399"/>
                </a:solidFill>
                <a:ea typeface="Arial" charset="0"/>
              </a:rPr>
              <a:t>Risico’s : stimulerende drug zoals XTC (1). </a:t>
            </a:r>
            <a:r>
              <a:rPr kumimoji="0" lang="nl-NL" sz="28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  <a:t/>
            </a:r>
            <a:br>
              <a:rPr kumimoji="0" lang="nl-NL" sz="28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</a:br>
            <a:r>
              <a:rPr kumimoji="0" lang="nl-NL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  <a:t/>
            </a:r>
            <a:br>
              <a:rPr kumimoji="0" lang="nl-NL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</a:br>
            <a:endParaRPr kumimoji="0" lang="nl-NL" sz="24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ea typeface="Arial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676948" y="2044489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nl-NL" sz="24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22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4348" y="2000240"/>
            <a:ext cx="7472362" cy="5572164"/>
          </a:xfrm>
        </p:spPr>
        <p:txBody>
          <a:bodyPr>
            <a:normAutofit/>
          </a:bodyPr>
          <a:lstStyle/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/>
          </a:p>
          <a:p>
            <a:pPr>
              <a:buNone/>
            </a:pPr>
            <a:r>
              <a:rPr lang="nl-NL" sz="2400" dirty="0" smtClean="0"/>
              <a:t>				</a:t>
            </a:r>
            <a:endParaRPr lang="nl-NL" sz="2400" dirty="0"/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/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r>
              <a:rPr lang="nl-NL" sz="2400" dirty="0" smtClean="0"/>
              <a:t>				</a:t>
            </a:r>
          </a:p>
          <a:p>
            <a:pPr>
              <a:buNone/>
            </a:pPr>
            <a:r>
              <a:rPr lang="nl-NL" sz="2400" dirty="0"/>
              <a:t>	</a:t>
            </a:r>
            <a:r>
              <a:rPr lang="nl-NL" sz="2400" dirty="0" smtClean="0"/>
              <a:t>				</a:t>
            </a:r>
            <a:endParaRPr lang="nl-NL" sz="2400" dirty="0"/>
          </a:p>
          <a:p>
            <a:pPr>
              <a:buNone/>
            </a:pPr>
            <a:endParaRPr lang="nl-NL" sz="2400" dirty="0" smtClean="0"/>
          </a:p>
        </p:txBody>
      </p:sp>
      <p:sp>
        <p:nvSpPr>
          <p:cNvPr id="4" name="Stroomdiagram: Alternatief proces 3"/>
          <p:cNvSpPr/>
          <p:nvPr/>
        </p:nvSpPr>
        <p:spPr>
          <a:xfrm>
            <a:off x="8429652" y="2000240"/>
            <a:ext cx="928662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Drugs</a:t>
            </a:r>
            <a:endParaRPr lang="nl-NL" sz="2000" dirty="0">
              <a:solidFill>
                <a:srgbClr val="333399"/>
              </a:solidFill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657252" y="1106766"/>
            <a:ext cx="77724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nl-NL" sz="2800" i="1" dirty="0" smtClean="0">
                <a:solidFill>
                  <a:srgbClr val="333399"/>
                </a:solidFill>
                <a:ea typeface="Arial" charset="0"/>
              </a:rPr>
              <a:t>Risico’s  van een stimulerende drug zoals cocaïne. </a:t>
            </a:r>
            <a:br>
              <a:rPr lang="nl-NL" sz="2800" i="1" dirty="0" smtClean="0">
                <a:solidFill>
                  <a:srgbClr val="333399"/>
                </a:solidFill>
                <a:ea typeface="Arial" charset="0"/>
              </a:rPr>
            </a:br>
            <a:r>
              <a:rPr lang="nl-NL" sz="2800" i="1" dirty="0" smtClean="0">
                <a:solidFill>
                  <a:srgbClr val="333399"/>
                </a:solidFill>
                <a:ea typeface="Arial" charset="0"/>
              </a:rPr>
              <a:t/>
            </a:r>
            <a:br>
              <a:rPr lang="nl-NL" sz="2800" i="1" dirty="0" smtClean="0">
                <a:solidFill>
                  <a:srgbClr val="333399"/>
                </a:solidFill>
                <a:ea typeface="Arial" charset="0"/>
              </a:rPr>
            </a:br>
            <a:endParaRPr lang="nl-NL" sz="2400" i="1" dirty="0" smtClean="0">
              <a:solidFill>
                <a:srgbClr val="333399"/>
              </a:solidFill>
              <a:ea typeface="Arial" charset="0"/>
            </a:endParaRPr>
          </a:p>
        </p:txBody>
      </p:sp>
      <p:pic>
        <p:nvPicPr>
          <p:cNvPr id="7" name="Picture 2" descr="F:\Centrum Jeugd 2010\Uitgavenbureau Educatief 2010\beeldmateriaal publieksfolders\Cocaïne\attribut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21212"/>
            <a:ext cx="5080000" cy="4076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9348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4348" y="2000240"/>
            <a:ext cx="7472362" cy="5572164"/>
          </a:xfrm>
        </p:spPr>
        <p:txBody>
          <a:bodyPr>
            <a:normAutofit/>
          </a:bodyPr>
          <a:lstStyle/>
          <a:p>
            <a:pPr lvl="0"/>
            <a:r>
              <a:rPr lang="nl-NL" sz="2400" dirty="0" smtClean="0"/>
              <a:t>Rusteloos </a:t>
            </a:r>
            <a:r>
              <a:rPr lang="nl-NL" sz="2400" dirty="0"/>
              <a:t>en snel geïrriteerd</a:t>
            </a:r>
          </a:p>
          <a:p>
            <a:pPr lvl="0"/>
            <a:r>
              <a:rPr lang="nl-NL" sz="2400" dirty="0"/>
              <a:t>Overmoedig. Gevaarlijke in het verkeer</a:t>
            </a:r>
          </a:p>
          <a:p>
            <a:pPr lvl="0"/>
            <a:r>
              <a:rPr lang="nl-NL" sz="2400" dirty="0"/>
              <a:t>Voelt geen vermoeidheid. Je kunt je uitputten. Ook slapen lukt niet meer. </a:t>
            </a:r>
          </a:p>
          <a:p>
            <a:pPr lvl="0"/>
            <a:r>
              <a:rPr lang="nl-NL" sz="2400" dirty="0"/>
              <a:t>Waanvoorstellingen, angst, paniek, achterdocht ('paranoia' ) of zich bedreigd voelen. Dit kan omslaan in agressie. </a:t>
            </a:r>
          </a:p>
          <a:p>
            <a:pPr lvl="0"/>
            <a:r>
              <a:rPr lang="nl-NL" sz="2400" dirty="0"/>
              <a:t>Minder zin hebben in eten en vermageren. Een aanslag op je lichamelijke </a:t>
            </a:r>
            <a:r>
              <a:rPr lang="nl-NL" sz="2400" dirty="0" smtClean="0"/>
              <a:t>conditie.</a:t>
            </a:r>
          </a:p>
        </p:txBody>
      </p:sp>
      <p:sp>
        <p:nvSpPr>
          <p:cNvPr id="4" name="Stroomdiagram: Alternatief proces 3"/>
          <p:cNvSpPr/>
          <p:nvPr/>
        </p:nvSpPr>
        <p:spPr>
          <a:xfrm>
            <a:off x="8429652" y="2000240"/>
            <a:ext cx="928662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Drugs</a:t>
            </a:r>
            <a:endParaRPr lang="nl-NL" sz="2000" dirty="0">
              <a:solidFill>
                <a:srgbClr val="333399"/>
              </a:solidFill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676948" y="1146402"/>
            <a:ext cx="77724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800" i="1" dirty="0" smtClean="0">
                <a:solidFill>
                  <a:srgbClr val="333399"/>
                </a:solidFill>
                <a:ea typeface="Arial" charset="0"/>
              </a:rPr>
              <a:t>Risico’s  van een stimulerende drug zoals cocaïne  </a:t>
            </a:r>
            <a:r>
              <a:rPr kumimoji="0" lang="nl-NL" sz="28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  <a:t/>
            </a:r>
            <a:br>
              <a:rPr kumimoji="0" lang="nl-NL" sz="28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</a:br>
            <a:r>
              <a:rPr kumimoji="0" lang="nl-NL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  <a:t/>
            </a:r>
            <a:br>
              <a:rPr kumimoji="0" lang="nl-NL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</a:br>
            <a:endParaRPr kumimoji="0" lang="nl-NL" sz="24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ea typeface="Arial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676948" y="2044489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nl-NL" sz="24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6" name="Picture 6" descr="http://2.bp.blogspot.com/--sfsR7m_rFQ/T15E5qpo7_I/AAAAAAAACjQ/8KkCDXg4FMY/s400/ka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76" y="5429264"/>
            <a:ext cx="2016224" cy="120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24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4348" y="2000240"/>
            <a:ext cx="7472362" cy="5572164"/>
          </a:xfrm>
        </p:spPr>
        <p:txBody>
          <a:bodyPr>
            <a:normAutofit/>
          </a:bodyPr>
          <a:lstStyle/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/>
          </a:p>
          <a:p>
            <a:pPr>
              <a:buNone/>
            </a:pPr>
            <a:r>
              <a:rPr lang="nl-NL" sz="2400" dirty="0" smtClean="0"/>
              <a:t>				</a:t>
            </a:r>
            <a:endParaRPr lang="nl-NL" sz="2400" dirty="0"/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/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r>
              <a:rPr lang="nl-NL" sz="2400" dirty="0" smtClean="0"/>
              <a:t>				</a:t>
            </a:r>
          </a:p>
          <a:p>
            <a:pPr>
              <a:buNone/>
            </a:pPr>
            <a:r>
              <a:rPr lang="nl-NL" sz="2400" dirty="0"/>
              <a:t>	</a:t>
            </a:r>
            <a:r>
              <a:rPr lang="nl-NL" sz="2400" dirty="0" smtClean="0"/>
              <a:t>				</a:t>
            </a:r>
            <a:endParaRPr lang="nl-NL" sz="2400" dirty="0"/>
          </a:p>
          <a:p>
            <a:pPr>
              <a:buNone/>
            </a:pPr>
            <a:endParaRPr lang="nl-NL" sz="2400" dirty="0" smtClean="0"/>
          </a:p>
        </p:txBody>
      </p:sp>
      <p:sp>
        <p:nvSpPr>
          <p:cNvPr id="4" name="Stroomdiagram: Alternatief proces 3"/>
          <p:cNvSpPr/>
          <p:nvPr/>
        </p:nvSpPr>
        <p:spPr>
          <a:xfrm>
            <a:off x="8429652" y="2000240"/>
            <a:ext cx="928662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Drugs</a:t>
            </a:r>
            <a:endParaRPr lang="nl-NL" sz="2000" dirty="0">
              <a:solidFill>
                <a:srgbClr val="333399"/>
              </a:solidFill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657252" y="1106766"/>
            <a:ext cx="77724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800" i="1" dirty="0" smtClean="0">
                <a:solidFill>
                  <a:srgbClr val="333399"/>
                </a:solidFill>
                <a:ea typeface="Arial" charset="0"/>
              </a:rPr>
              <a:t>Risico’s van een verdovende drug zoals GHB </a:t>
            </a:r>
            <a:r>
              <a:rPr kumimoji="0" lang="nl-NL" sz="28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  <a:t/>
            </a:r>
            <a:br>
              <a:rPr kumimoji="0" lang="nl-NL" sz="28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</a:br>
            <a:r>
              <a:rPr kumimoji="0" lang="nl-NL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  <a:t/>
            </a:r>
            <a:br>
              <a:rPr kumimoji="0" lang="nl-NL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</a:br>
            <a:endParaRPr kumimoji="0" lang="nl-NL" sz="24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ea typeface="Arial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00240"/>
            <a:ext cx="4986337" cy="39989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547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4348" y="2000240"/>
            <a:ext cx="7472362" cy="5572164"/>
          </a:xfrm>
        </p:spPr>
        <p:txBody>
          <a:bodyPr>
            <a:normAutofit/>
          </a:bodyPr>
          <a:lstStyle/>
          <a:p>
            <a:pPr lvl="0"/>
            <a:r>
              <a:rPr lang="nl-NL" sz="2400" dirty="0"/>
              <a:t>Bewustzijnsverlies ('out gaan') </a:t>
            </a:r>
          </a:p>
          <a:p>
            <a:pPr lvl="0"/>
            <a:r>
              <a:rPr lang="nl-NL" sz="2400" dirty="0"/>
              <a:t>Als  je ver heen bent weet je niet meer wat er met je gebeurd.  </a:t>
            </a:r>
          </a:p>
          <a:p>
            <a:pPr lvl="0"/>
            <a:r>
              <a:rPr lang="nl-NL" sz="2400" dirty="0"/>
              <a:t>Verslaving</a:t>
            </a:r>
          </a:p>
          <a:p>
            <a:pPr lvl="0"/>
            <a:r>
              <a:rPr lang="nl-NL" sz="2400" dirty="0"/>
              <a:t>Hersenschade</a:t>
            </a:r>
            <a:endParaRPr lang="nl-NL" sz="2400" dirty="0" smtClean="0"/>
          </a:p>
        </p:txBody>
      </p:sp>
      <p:sp>
        <p:nvSpPr>
          <p:cNvPr id="4" name="Stroomdiagram: Alternatief proces 3"/>
          <p:cNvSpPr/>
          <p:nvPr/>
        </p:nvSpPr>
        <p:spPr>
          <a:xfrm>
            <a:off x="8429652" y="2000240"/>
            <a:ext cx="928662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Drugs</a:t>
            </a:r>
            <a:endParaRPr lang="nl-NL" sz="2000" dirty="0">
              <a:solidFill>
                <a:srgbClr val="333399"/>
              </a:solidFill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676948" y="1146402"/>
            <a:ext cx="77724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800" i="1" dirty="0" smtClean="0">
                <a:solidFill>
                  <a:srgbClr val="333399"/>
                </a:solidFill>
                <a:ea typeface="Arial" charset="0"/>
              </a:rPr>
              <a:t>Risico’s  van een verdovende drugs zoals GHB </a:t>
            </a:r>
            <a:r>
              <a:rPr kumimoji="0" lang="nl-NL" sz="28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  <a:t/>
            </a:r>
            <a:br>
              <a:rPr kumimoji="0" lang="nl-NL" sz="28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</a:br>
            <a:r>
              <a:rPr kumimoji="0" lang="nl-NL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  <a:t/>
            </a:r>
            <a:br>
              <a:rPr kumimoji="0" lang="nl-NL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</a:br>
            <a:endParaRPr kumimoji="0" lang="nl-NL" sz="24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ea typeface="Arial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676948" y="2044489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nl-NL" sz="24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http://antwoordnu.nl/wp-content/uploads/2011/07/verslaving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4000504"/>
            <a:ext cx="3156197" cy="264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20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leodekleijn.nl/wp-content/uploads/2010/02/49112-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26" y="8698"/>
            <a:ext cx="5724128" cy="693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4348" y="2000240"/>
            <a:ext cx="7472362" cy="5572164"/>
          </a:xfrm>
        </p:spPr>
        <p:txBody>
          <a:bodyPr>
            <a:normAutofit/>
          </a:bodyPr>
          <a:lstStyle/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/>
          </a:p>
          <a:p>
            <a:pPr>
              <a:buNone/>
            </a:pPr>
            <a:r>
              <a:rPr lang="nl-NL" sz="2400" dirty="0" smtClean="0"/>
              <a:t>				</a:t>
            </a:r>
          </a:p>
        </p:txBody>
      </p:sp>
      <p:sp>
        <p:nvSpPr>
          <p:cNvPr id="4" name="Stroomdiagram: Alternatief proces 3"/>
          <p:cNvSpPr/>
          <p:nvPr/>
        </p:nvSpPr>
        <p:spPr>
          <a:xfrm>
            <a:off x="8429652" y="2000240"/>
            <a:ext cx="928662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Drugs</a:t>
            </a:r>
            <a:endParaRPr lang="nl-NL" sz="2000" dirty="0">
              <a:solidFill>
                <a:srgbClr val="333399"/>
              </a:solidFill>
            </a:endParaRPr>
          </a:p>
        </p:txBody>
      </p:sp>
      <p:sp>
        <p:nvSpPr>
          <p:cNvPr id="16" name="Rectangle 7"/>
          <p:cNvSpPr txBox="1">
            <a:spLocks noChangeArrowheads="1"/>
          </p:cNvSpPr>
          <p:nvPr/>
        </p:nvSpPr>
        <p:spPr bwMode="auto">
          <a:xfrm>
            <a:off x="489383" y="2780928"/>
            <a:ext cx="77724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457200" lvl="0" indent="-4572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nl-NL" sz="24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fgeschuind enkele hoek rechthoek 8"/>
          <p:cNvSpPr/>
          <p:nvPr/>
        </p:nvSpPr>
        <p:spPr>
          <a:xfrm>
            <a:off x="555402" y="1196752"/>
            <a:ext cx="8049046" cy="2798622"/>
          </a:xfrm>
          <a:prstGeom prst="snip1Rect">
            <a:avLst/>
          </a:prstGeom>
          <a:solidFill>
            <a:schemeClr val="accent1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nl-NL" sz="2400" b="1" dirty="0" smtClean="0">
                <a:solidFill>
                  <a:srgbClr val="333399"/>
                </a:solidFill>
              </a:rPr>
              <a:t>Stelling C</a:t>
            </a:r>
          </a:p>
          <a:p>
            <a:pPr>
              <a:buNone/>
            </a:pPr>
            <a:r>
              <a:rPr lang="nl-NL" sz="2400" dirty="0" smtClean="0">
                <a:solidFill>
                  <a:srgbClr val="333399"/>
                </a:solidFill>
              </a:rPr>
              <a:t>Wat is je mening?</a:t>
            </a:r>
          </a:p>
          <a:p>
            <a:pPr>
              <a:buNone/>
            </a:pPr>
            <a:endParaRPr lang="nl-NL" sz="2400" dirty="0">
              <a:solidFill>
                <a:srgbClr val="333399"/>
              </a:solidFill>
            </a:endParaRPr>
          </a:p>
          <a:p>
            <a:r>
              <a:rPr lang="en-US" sz="2400" dirty="0" err="1" smtClean="0">
                <a:solidFill>
                  <a:srgbClr val="333399"/>
                </a:solidFill>
              </a:rPr>
              <a:t>Iedereen</a:t>
            </a:r>
            <a:r>
              <a:rPr lang="en-US" sz="2400" dirty="0" smtClean="0">
                <a:solidFill>
                  <a:srgbClr val="333399"/>
                </a:solidFill>
              </a:rPr>
              <a:t> </a:t>
            </a:r>
            <a:r>
              <a:rPr lang="en-US" sz="2400" dirty="0" err="1" smtClean="0">
                <a:solidFill>
                  <a:srgbClr val="333399"/>
                </a:solidFill>
              </a:rPr>
              <a:t>moet</a:t>
            </a:r>
            <a:r>
              <a:rPr lang="en-US" sz="2400" dirty="0" smtClean="0">
                <a:solidFill>
                  <a:srgbClr val="333399"/>
                </a:solidFill>
              </a:rPr>
              <a:t> </a:t>
            </a:r>
            <a:r>
              <a:rPr lang="en-US" sz="2400" dirty="0" err="1" smtClean="0">
                <a:solidFill>
                  <a:srgbClr val="333399"/>
                </a:solidFill>
              </a:rPr>
              <a:t>zelf</a:t>
            </a:r>
            <a:r>
              <a:rPr lang="en-US" sz="2400" dirty="0" smtClean="0">
                <a:solidFill>
                  <a:srgbClr val="333399"/>
                </a:solidFill>
              </a:rPr>
              <a:t> </a:t>
            </a:r>
            <a:r>
              <a:rPr lang="en-US" sz="2400" dirty="0" err="1" smtClean="0">
                <a:solidFill>
                  <a:srgbClr val="333399"/>
                </a:solidFill>
              </a:rPr>
              <a:t>weten</a:t>
            </a:r>
            <a:r>
              <a:rPr lang="en-US" sz="2400" dirty="0" smtClean="0">
                <a:solidFill>
                  <a:srgbClr val="333399"/>
                </a:solidFill>
              </a:rPr>
              <a:t> of </a:t>
            </a:r>
            <a:r>
              <a:rPr lang="en-US" sz="2400" dirty="0" err="1" smtClean="0">
                <a:solidFill>
                  <a:srgbClr val="333399"/>
                </a:solidFill>
              </a:rPr>
              <a:t>hij</a:t>
            </a:r>
            <a:r>
              <a:rPr lang="en-US" sz="2400" dirty="0" smtClean="0">
                <a:solidFill>
                  <a:srgbClr val="333399"/>
                </a:solidFill>
              </a:rPr>
              <a:t> / </a:t>
            </a:r>
            <a:r>
              <a:rPr lang="en-US" sz="2400" dirty="0" err="1" smtClean="0">
                <a:solidFill>
                  <a:srgbClr val="333399"/>
                </a:solidFill>
              </a:rPr>
              <a:t>zij</a:t>
            </a:r>
            <a:r>
              <a:rPr lang="en-US" sz="2400" dirty="0" smtClean="0">
                <a:solidFill>
                  <a:srgbClr val="333399"/>
                </a:solidFill>
              </a:rPr>
              <a:t> drugs </a:t>
            </a:r>
            <a:r>
              <a:rPr lang="en-US" sz="2400" dirty="0" err="1" smtClean="0">
                <a:solidFill>
                  <a:srgbClr val="333399"/>
                </a:solidFill>
              </a:rPr>
              <a:t>gebruikt</a:t>
            </a:r>
            <a:r>
              <a:rPr lang="en-US" sz="2400" dirty="0" smtClean="0">
                <a:solidFill>
                  <a:srgbClr val="333399"/>
                </a:solidFill>
              </a:rPr>
              <a:t>.</a:t>
            </a:r>
          </a:p>
          <a:p>
            <a:endParaRPr lang="en-US" sz="2400" dirty="0">
              <a:solidFill>
                <a:srgbClr val="333399"/>
              </a:solidFill>
            </a:endParaRPr>
          </a:p>
          <a:p>
            <a:r>
              <a:rPr lang="en-US" sz="2400" dirty="0" err="1" smtClean="0">
                <a:solidFill>
                  <a:srgbClr val="333399"/>
                </a:solidFill>
              </a:rPr>
              <a:t>Eens</a:t>
            </a:r>
            <a:r>
              <a:rPr lang="en-US" sz="2400" dirty="0" smtClean="0">
                <a:solidFill>
                  <a:srgbClr val="333399"/>
                </a:solidFill>
              </a:rPr>
              <a:t> / </a:t>
            </a:r>
            <a:r>
              <a:rPr lang="en-US" sz="2400" dirty="0" err="1" smtClean="0">
                <a:solidFill>
                  <a:srgbClr val="333399"/>
                </a:solidFill>
              </a:rPr>
              <a:t>oneens</a:t>
            </a:r>
            <a:endParaRPr lang="en-US" sz="2400" dirty="0">
              <a:solidFill>
                <a:srgbClr val="333399"/>
              </a:solidFill>
            </a:endParaRPr>
          </a:p>
          <a:p>
            <a:pPr>
              <a:buNone/>
            </a:pPr>
            <a:endParaRPr lang="nl-NL" sz="2400" dirty="0">
              <a:solidFill>
                <a:srgbClr val="333399"/>
              </a:solidFill>
            </a:endParaRPr>
          </a:p>
        </p:txBody>
      </p:sp>
      <p:sp>
        <p:nvSpPr>
          <p:cNvPr id="10" name="Afgeschuind enkele hoek rechthoek 9"/>
          <p:cNvSpPr/>
          <p:nvPr/>
        </p:nvSpPr>
        <p:spPr>
          <a:xfrm>
            <a:off x="611560" y="1916832"/>
            <a:ext cx="7858180" cy="2763473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nl-NL" sz="2400" b="1" dirty="0" smtClean="0">
                <a:solidFill>
                  <a:srgbClr val="333399"/>
                </a:solidFill>
              </a:rPr>
              <a:t>Stelling D</a:t>
            </a:r>
          </a:p>
          <a:p>
            <a:pPr>
              <a:buNone/>
            </a:pPr>
            <a:r>
              <a:rPr lang="nl-NL" sz="2400" dirty="0" smtClean="0">
                <a:solidFill>
                  <a:srgbClr val="333399"/>
                </a:solidFill>
              </a:rPr>
              <a:t>Wat is je mening?</a:t>
            </a:r>
          </a:p>
          <a:p>
            <a:pPr>
              <a:buNone/>
            </a:pPr>
            <a:endParaRPr lang="nl-NL" sz="2400" dirty="0">
              <a:solidFill>
                <a:srgbClr val="333399"/>
              </a:solidFill>
            </a:endParaRPr>
          </a:p>
          <a:p>
            <a:r>
              <a:rPr lang="en-US" sz="2400" dirty="0" err="1" smtClean="0">
                <a:solidFill>
                  <a:srgbClr val="333399"/>
                </a:solidFill>
              </a:rPr>
              <a:t>Alle</a:t>
            </a:r>
            <a:r>
              <a:rPr lang="en-US" sz="2400" dirty="0" smtClean="0">
                <a:solidFill>
                  <a:srgbClr val="333399"/>
                </a:solidFill>
              </a:rPr>
              <a:t> drugs </a:t>
            </a:r>
            <a:r>
              <a:rPr lang="en-US" sz="2400" dirty="0" err="1" smtClean="0">
                <a:solidFill>
                  <a:srgbClr val="333399"/>
                </a:solidFill>
              </a:rPr>
              <a:t>moet</a:t>
            </a:r>
            <a:r>
              <a:rPr lang="en-US" sz="2400" dirty="0" smtClean="0">
                <a:solidFill>
                  <a:srgbClr val="333399"/>
                </a:solidFill>
              </a:rPr>
              <a:t> </a:t>
            </a:r>
            <a:r>
              <a:rPr lang="en-US" sz="2400" dirty="0" err="1" smtClean="0">
                <a:solidFill>
                  <a:srgbClr val="333399"/>
                </a:solidFill>
              </a:rPr>
              <a:t>worden</a:t>
            </a:r>
            <a:r>
              <a:rPr lang="en-US" sz="2400" dirty="0" smtClean="0">
                <a:solidFill>
                  <a:srgbClr val="333399"/>
                </a:solidFill>
              </a:rPr>
              <a:t> </a:t>
            </a:r>
            <a:r>
              <a:rPr lang="en-US" sz="2400" dirty="0" err="1" smtClean="0">
                <a:solidFill>
                  <a:srgbClr val="333399"/>
                </a:solidFill>
              </a:rPr>
              <a:t>gelegaliseerd</a:t>
            </a:r>
            <a:r>
              <a:rPr lang="en-US" sz="2400" dirty="0" smtClean="0">
                <a:solidFill>
                  <a:srgbClr val="333399"/>
                </a:solidFill>
              </a:rPr>
              <a:t> in Nederland. Je mag </a:t>
            </a:r>
            <a:r>
              <a:rPr lang="en-US" sz="2400" dirty="0" err="1" smtClean="0">
                <a:solidFill>
                  <a:srgbClr val="333399"/>
                </a:solidFill>
              </a:rPr>
              <a:t>dan</a:t>
            </a:r>
            <a:r>
              <a:rPr lang="en-US" sz="2400" dirty="0" smtClean="0">
                <a:solidFill>
                  <a:srgbClr val="333399"/>
                </a:solidFill>
              </a:rPr>
              <a:t> </a:t>
            </a:r>
            <a:r>
              <a:rPr lang="en-US" sz="2400" dirty="0" err="1" smtClean="0">
                <a:solidFill>
                  <a:srgbClr val="333399"/>
                </a:solidFill>
              </a:rPr>
              <a:t>straffeloos</a:t>
            </a:r>
            <a:r>
              <a:rPr lang="en-US" sz="2400" dirty="0" smtClean="0">
                <a:solidFill>
                  <a:srgbClr val="333399"/>
                </a:solidFill>
              </a:rPr>
              <a:t> </a:t>
            </a:r>
            <a:r>
              <a:rPr lang="en-US" sz="2400" dirty="0" err="1" smtClean="0">
                <a:solidFill>
                  <a:srgbClr val="333399"/>
                </a:solidFill>
              </a:rPr>
              <a:t>alles</a:t>
            </a:r>
            <a:r>
              <a:rPr lang="en-US" sz="2400" dirty="0" smtClean="0">
                <a:solidFill>
                  <a:srgbClr val="333399"/>
                </a:solidFill>
              </a:rPr>
              <a:t> </a:t>
            </a:r>
            <a:r>
              <a:rPr lang="en-US" sz="2400" dirty="0" err="1" smtClean="0">
                <a:solidFill>
                  <a:srgbClr val="333399"/>
                </a:solidFill>
              </a:rPr>
              <a:t>kopen</a:t>
            </a:r>
            <a:r>
              <a:rPr lang="en-US" sz="2400" dirty="0" smtClean="0">
                <a:solidFill>
                  <a:srgbClr val="333399"/>
                </a:solidFill>
              </a:rPr>
              <a:t> en </a:t>
            </a:r>
            <a:r>
              <a:rPr lang="en-US" sz="2400" dirty="0" err="1" smtClean="0">
                <a:solidFill>
                  <a:srgbClr val="333399"/>
                </a:solidFill>
              </a:rPr>
              <a:t>gebruiken</a:t>
            </a:r>
            <a:r>
              <a:rPr lang="en-US" sz="2400" dirty="0" smtClean="0">
                <a:solidFill>
                  <a:srgbClr val="333399"/>
                </a:solidFill>
              </a:rPr>
              <a:t>. </a:t>
            </a:r>
            <a:endParaRPr lang="en-US" sz="2400" dirty="0">
              <a:solidFill>
                <a:srgbClr val="333399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rgbClr val="333399"/>
              </a:solidFill>
            </a:endParaRPr>
          </a:p>
          <a:p>
            <a:pPr>
              <a:buNone/>
            </a:pPr>
            <a:r>
              <a:rPr lang="en-US" sz="2400" dirty="0" err="1" smtClean="0">
                <a:solidFill>
                  <a:srgbClr val="333399"/>
                </a:solidFill>
              </a:rPr>
              <a:t>Eens</a:t>
            </a:r>
            <a:r>
              <a:rPr lang="en-US" sz="2400" dirty="0" smtClean="0">
                <a:solidFill>
                  <a:srgbClr val="333399"/>
                </a:solidFill>
              </a:rPr>
              <a:t> </a:t>
            </a:r>
            <a:r>
              <a:rPr lang="en-US" sz="2400" dirty="0">
                <a:solidFill>
                  <a:srgbClr val="333399"/>
                </a:solidFill>
              </a:rPr>
              <a:t>/ </a:t>
            </a:r>
            <a:r>
              <a:rPr lang="en-US" sz="2400" dirty="0" err="1">
                <a:solidFill>
                  <a:srgbClr val="333399"/>
                </a:solidFill>
              </a:rPr>
              <a:t>oneens</a:t>
            </a:r>
            <a:r>
              <a:rPr lang="en-US" sz="2400" dirty="0">
                <a:solidFill>
                  <a:srgbClr val="333399"/>
                </a:solidFill>
              </a:rPr>
              <a:t>?</a:t>
            </a:r>
          </a:p>
          <a:p>
            <a:pPr>
              <a:buNone/>
            </a:pPr>
            <a:endParaRPr lang="nl-NL" sz="24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2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14348" y="1500174"/>
            <a:ext cx="7772400" cy="235745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4000" dirty="0" smtClean="0">
                <a:latin typeface="Arial" charset="0"/>
                <a:cs typeface="Arial" charset="0"/>
              </a:rPr>
              <a:t>Drugs</a:t>
            </a:r>
            <a:r>
              <a:rPr lang="nl-NL" sz="4000" i="1" dirty="0" smtClean="0">
                <a:latin typeface="Arial" charset="0"/>
                <a:cs typeface="Arial" charset="0"/>
              </a:rPr>
              <a:t/>
            </a:r>
            <a:br>
              <a:rPr lang="nl-NL" sz="4000" i="1" dirty="0" smtClean="0">
                <a:latin typeface="Arial" charset="0"/>
                <a:cs typeface="Arial" charset="0"/>
              </a:rPr>
            </a:br>
            <a:r>
              <a:rPr lang="nl-NL" sz="4000" i="1" dirty="0" smtClean="0">
                <a:latin typeface="Arial" charset="0"/>
                <a:cs typeface="Arial" charset="0"/>
              </a:rPr>
              <a:t/>
            </a:r>
            <a:br>
              <a:rPr lang="nl-NL" sz="4000" i="1" dirty="0" smtClean="0">
                <a:latin typeface="Arial" charset="0"/>
                <a:cs typeface="Arial" charset="0"/>
              </a:rPr>
            </a:br>
            <a:r>
              <a:rPr lang="nl-NL" sz="4000" i="1" dirty="0" smtClean="0">
                <a:latin typeface="Arial" charset="0"/>
                <a:cs typeface="Arial" charset="0"/>
              </a:rPr>
              <a:t>Stimulerend, verdovend en bewustzijnveranderend</a:t>
            </a:r>
            <a:endParaRPr lang="nl-NL" sz="3200" i="1" dirty="0" smtClean="0">
              <a:latin typeface="Arial" charset="0"/>
              <a:cs typeface="Arial" charset="0"/>
            </a:endParaRPr>
          </a:p>
        </p:txBody>
      </p:sp>
      <p:sp>
        <p:nvSpPr>
          <p:cNvPr id="6" name="Stroomdiagram: Alternatief proces 5"/>
          <p:cNvSpPr/>
          <p:nvPr/>
        </p:nvSpPr>
        <p:spPr>
          <a:xfrm>
            <a:off x="8429652" y="2000240"/>
            <a:ext cx="928662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Drugs</a:t>
            </a:r>
            <a:endParaRPr lang="nl-NL" sz="2000" dirty="0">
              <a:solidFill>
                <a:srgbClr val="333399"/>
              </a:solidFill>
            </a:endParaRPr>
          </a:p>
        </p:txBody>
      </p:sp>
      <p:pic>
        <p:nvPicPr>
          <p:cNvPr id="60420" name="Picture 4" descr="http://www.genevieve-magazine.nl/wordpress/wp-content/uploads/2012/05/Pixmac000002033321-290x2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1942"/>
            <a:ext cx="2547936" cy="2571768"/>
          </a:xfrm>
          <a:prstGeom prst="rect">
            <a:avLst/>
          </a:prstGeom>
          <a:noFill/>
        </p:spPr>
      </p:pic>
      <p:pic>
        <p:nvPicPr>
          <p:cNvPr id="60422" name="Picture 6" descr="http://www.deondernemer.nl/UserFiles/Image/2010/201004/20100406/blowen.roken.sigaret.4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500570"/>
            <a:ext cx="2928958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oomdiagram: Alternatief proces 3"/>
          <p:cNvSpPr/>
          <p:nvPr/>
        </p:nvSpPr>
        <p:spPr>
          <a:xfrm>
            <a:off x="8429652" y="2000240"/>
            <a:ext cx="928662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Drugs</a:t>
            </a:r>
            <a:endParaRPr lang="nl-NL" sz="2000" dirty="0">
              <a:solidFill>
                <a:srgbClr val="333399"/>
              </a:solidFill>
            </a:endParaRPr>
          </a:p>
        </p:txBody>
      </p:sp>
      <p:pic>
        <p:nvPicPr>
          <p:cNvPr id="8" name="Picture 2" descr="Bezoek de Trimbos webs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214290"/>
            <a:ext cx="2000264" cy="61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Afbeelding 11" descr="DSC_01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45527" y="-18345"/>
            <a:ext cx="10250904" cy="6858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4348" y="2000240"/>
            <a:ext cx="7472362" cy="5572164"/>
          </a:xfrm>
        </p:spPr>
        <p:txBody>
          <a:bodyPr>
            <a:normAutofit/>
          </a:bodyPr>
          <a:lstStyle/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/>
          </a:p>
          <a:p>
            <a:pPr>
              <a:buNone/>
            </a:pPr>
            <a:r>
              <a:rPr lang="nl-NL" sz="2400" dirty="0" smtClean="0"/>
              <a:t>				</a:t>
            </a:r>
          </a:p>
        </p:txBody>
      </p:sp>
      <p:sp>
        <p:nvSpPr>
          <p:cNvPr id="16" name="Rectangle 7"/>
          <p:cNvSpPr txBox="1">
            <a:spLocks noChangeArrowheads="1"/>
          </p:cNvSpPr>
          <p:nvPr/>
        </p:nvSpPr>
        <p:spPr bwMode="auto">
          <a:xfrm>
            <a:off x="489383" y="2780928"/>
            <a:ext cx="77724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457200" lvl="0" indent="-4572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nl-NL" sz="24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fgeschuind enkele hoek rechthoek 8"/>
          <p:cNvSpPr/>
          <p:nvPr/>
        </p:nvSpPr>
        <p:spPr>
          <a:xfrm>
            <a:off x="555402" y="692696"/>
            <a:ext cx="8049046" cy="3807850"/>
          </a:xfrm>
          <a:prstGeom prst="snip1Rect">
            <a:avLst/>
          </a:prstGeom>
          <a:solidFill>
            <a:schemeClr val="accent1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nl-NL" sz="2400" b="1" dirty="0" smtClean="0">
                <a:solidFill>
                  <a:srgbClr val="333399"/>
                </a:solidFill>
              </a:rPr>
              <a:t>Combineren van drugs en alcohol:</a:t>
            </a:r>
          </a:p>
          <a:p>
            <a:pPr>
              <a:buNone/>
            </a:pPr>
            <a:r>
              <a:rPr lang="nl-NL" sz="2400" dirty="0" smtClean="0">
                <a:solidFill>
                  <a:srgbClr val="333399"/>
                </a:solidFill>
              </a:rPr>
              <a:t>Een feestje loopt uit de hand. Lars combineert blowen en alcohol met een pilletje? Deze combinatie valt niet goed bij Lars. </a:t>
            </a:r>
          </a:p>
          <a:p>
            <a:pPr>
              <a:buNone/>
            </a:pPr>
            <a:endParaRPr lang="nl-NL" sz="2400" dirty="0">
              <a:solidFill>
                <a:srgbClr val="333399"/>
              </a:solidFill>
            </a:endParaRPr>
          </a:p>
          <a:p>
            <a:r>
              <a:rPr lang="en-US" sz="2400" b="1" dirty="0" err="1" smtClean="0">
                <a:solidFill>
                  <a:srgbClr val="333399"/>
                </a:solidFill>
              </a:rPr>
              <a:t>Vraag</a:t>
            </a:r>
            <a:r>
              <a:rPr lang="en-US" sz="2400" b="1" dirty="0" smtClean="0">
                <a:solidFill>
                  <a:srgbClr val="333399"/>
                </a:solidFill>
              </a:rPr>
              <a:t>: </a:t>
            </a:r>
            <a:r>
              <a:rPr lang="en-US" sz="2400" b="1" dirty="0" err="1" smtClean="0">
                <a:solidFill>
                  <a:srgbClr val="333399"/>
                </a:solidFill>
              </a:rPr>
              <a:t>waar</a:t>
            </a:r>
            <a:r>
              <a:rPr lang="en-US" sz="2400" b="1" dirty="0" smtClean="0">
                <a:solidFill>
                  <a:srgbClr val="333399"/>
                </a:solidFill>
              </a:rPr>
              <a:t> </a:t>
            </a:r>
            <a:r>
              <a:rPr lang="en-US" sz="2400" b="1" dirty="0" err="1" smtClean="0">
                <a:solidFill>
                  <a:srgbClr val="333399"/>
                </a:solidFill>
              </a:rPr>
              <a:t>kan</a:t>
            </a:r>
            <a:r>
              <a:rPr lang="en-US" sz="2400" b="1" dirty="0" smtClean="0">
                <a:solidFill>
                  <a:srgbClr val="333399"/>
                </a:solidFill>
              </a:rPr>
              <a:t> Lars last van </a:t>
            </a:r>
            <a:r>
              <a:rPr lang="en-US" sz="2400" b="1" dirty="0" err="1" smtClean="0">
                <a:solidFill>
                  <a:srgbClr val="333399"/>
                </a:solidFill>
              </a:rPr>
              <a:t>krijgen</a:t>
            </a:r>
            <a:r>
              <a:rPr lang="en-US" sz="2400" b="1" dirty="0" smtClean="0">
                <a:solidFill>
                  <a:srgbClr val="333399"/>
                </a:solidFill>
              </a:rPr>
              <a:t>? </a:t>
            </a:r>
          </a:p>
          <a:p>
            <a:endParaRPr lang="en-US" sz="2400" b="1" dirty="0">
              <a:solidFill>
                <a:srgbClr val="333399"/>
              </a:solidFill>
            </a:endParaRPr>
          </a:p>
          <a:p>
            <a:r>
              <a:rPr lang="en-US" sz="2400" b="1" dirty="0" err="1" smtClean="0">
                <a:solidFill>
                  <a:srgbClr val="333399"/>
                </a:solidFill>
              </a:rPr>
              <a:t>Vraag</a:t>
            </a:r>
            <a:r>
              <a:rPr lang="en-US" sz="2400" b="1" dirty="0" smtClean="0">
                <a:solidFill>
                  <a:srgbClr val="333399"/>
                </a:solidFill>
              </a:rPr>
              <a:t>: </a:t>
            </a:r>
            <a:r>
              <a:rPr lang="en-US" sz="2400" b="1" dirty="0" err="1" smtClean="0">
                <a:solidFill>
                  <a:srgbClr val="333399"/>
                </a:solidFill>
              </a:rPr>
              <a:t>zou</a:t>
            </a:r>
            <a:r>
              <a:rPr lang="en-US" sz="2400" b="1" dirty="0" smtClean="0">
                <a:solidFill>
                  <a:srgbClr val="333399"/>
                </a:solidFill>
              </a:rPr>
              <a:t> </a:t>
            </a:r>
            <a:r>
              <a:rPr lang="en-US" sz="2400" b="1" dirty="0" err="1" smtClean="0">
                <a:solidFill>
                  <a:srgbClr val="333399"/>
                </a:solidFill>
              </a:rPr>
              <a:t>dit</a:t>
            </a:r>
            <a:r>
              <a:rPr lang="en-US" sz="2400" b="1" dirty="0" smtClean="0">
                <a:solidFill>
                  <a:srgbClr val="333399"/>
                </a:solidFill>
              </a:rPr>
              <a:t> </a:t>
            </a:r>
            <a:r>
              <a:rPr lang="en-US" sz="2400" b="1" dirty="0" err="1" smtClean="0">
                <a:solidFill>
                  <a:srgbClr val="333399"/>
                </a:solidFill>
              </a:rPr>
              <a:t>jou</a:t>
            </a:r>
            <a:r>
              <a:rPr lang="en-US" sz="2400" b="1" dirty="0" smtClean="0">
                <a:solidFill>
                  <a:srgbClr val="333399"/>
                </a:solidFill>
              </a:rPr>
              <a:t> </a:t>
            </a:r>
            <a:r>
              <a:rPr lang="en-US" sz="2400" b="1" dirty="0" err="1" smtClean="0">
                <a:solidFill>
                  <a:srgbClr val="333399"/>
                </a:solidFill>
              </a:rPr>
              <a:t>ook</a:t>
            </a:r>
            <a:r>
              <a:rPr lang="en-US" sz="2400" b="1" dirty="0" smtClean="0">
                <a:solidFill>
                  <a:srgbClr val="333399"/>
                </a:solidFill>
              </a:rPr>
              <a:t> </a:t>
            </a:r>
            <a:r>
              <a:rPr lang="en-US" sz="2400" b="1" dirty="0" err="1" smtClean="0">
                <a:solidFill>
                  <a:srgbClr val="333399"/>
                </a:solidFill>
              </a:rPr>
              <a:t>kunnen</a:t>
            </a:r>
            <a:r>
              <a:rPr lang="en-US" sz="2400" b="1" dirty="0" smtClean="0">
                <a:solidFill>
                  <a:srgbClr val="333399"/>
                </a:solidFill>
              </a:rPr>
              <a:t> </a:t>
            </a:r>
            <a:r>
              <a:rPr lang="en-US" sz="2400" b="1" dirty="0" err="1" smtClean="0">
                <a:solidFill>
                  <a:srgbClr val="333399"/>
                </a:solidFill>
              </a:rPr>
              <a:t>overkomen</a:t>
            </a:r>
            <a:r>
              <a:rPr lang="en-US" sz="2400" b="1" dirty="0" smtClean="0">
                <a:solidFill>
                  <a:srgbClr val="333399"/>
                </a:solidFill>
              </a:rPr>
              <a:t>? </a:t>
            </a:r>
            <a:endParaRPr lang="en-US" sz="2400" b="1" dirty="0">
              <a:solidFill>
                <a:srgbClr val="333399"/>
              </a:solidFill>
            </a:endParaRPr>
          </a:p>
          <a:p>
            <a:pPr>
              <a:buNone/>
            </a:pPr>
            <a:endParaRPr lang="nl-NL" sz="24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65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oomdiagram: Alternatief proces 3"/>
          <p:cNvSpPr/>
          <p:nvPr/>
        </p:nvSpPr>
        <p:spPr>
          <a:xfrm>
            <a:off x="8429652" y="2000240"/>
            <a:ext cx="928662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Drugs</a:t>
            </a:r>
            <a:endParaRPr lang="nl-NL" sz="2000" dirty="0">
              <a:solidFill>
                <a:srgbClr val="333399"/>
              </a:solidFill>
            </a:endParaRPr>
          </a:p>
        </p:txBody>
      </p:sp>
      <p:pic>
        <p:nvPicPr>
          <p:cNvPr id="8" name="Picture 2" descr="Bezoek de Trimbos webs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214290"/>
            <a:ext cx="2000264" cy="61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4348" y="2000240"/>
            <a:ext cx="7472362" cy="5572164"/>
          </a:xfrm>
        </p:spPr>
        <p:txBody>
          <a:bodyPr>
            <a:normAutofit/>
          </a:bodyPr>
          <a:lstStyle/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/>
          </a:p>
          <a:p>
            <a:pPr>
              <a:buNone/>
            </a:pPr>
            <a:r>
              <a:rPr lang="nl-NL" sz="2400" dirty="0" smtClean="0"/>
              <a:t>				</a:t>
            </a:r>
          </a:p>
        </p:txBody>
      </p:sp>
      <p:sp>
        <p:nvSpPr>
          <p:cNvPr id="16" name="Rectangle 7"/>
          <p:cNvSpPr txBox="1">
            <a:spLocks noChangeArrowheads="1"/>
          </p:cNvSpPr>
          <p:nvPr/>
        </p:nvSpPr>
        <p:spPr bwMode="auto">
          <a:xfrm>
            <a:off x="489383" y="2780928"/>
            <a:ext cx="77724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457200" lvl="0" indent="-4572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nl-NL" sz="240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Tijdelijke aanduiding voor inhoud 5" descr="DSC_0267.jpg"/>
          <p:cNvPicPr>
            <a:picLocks noGrp="1" noChangeAspect="1"/>
          </p:cNvPicPr>
          <p:nvPr/>
        </p:nvPicPr>
        <p:blipFill rotWithShape="1">
          <a:blip r:embed="rId3" cstate="print"/>
          <a:srcRect r="11175"/>
          <a:stretch/>
        </p:blipFill>
        <p:spPr bwMode="auto">
          <a:xfrm>
            <a:off x="38579" y="0"/>
            <a:ext cx="91054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fgeschuind enkele hoek rechthoek 8"/>
          <p:cNvSpPr/>
          <p:nvPr/>
        </p:nvSpPr>
        <p:spPr>
          <a:xfrm>
            <a:off x="539552" y="1124744"/>
            <a:ext cx="8049046" cy="3241476"/>
          </a:xfrm>
          <a:prstGeom prst="snip1Rect">
            <a:avLst/>
          </a:prstGeom>
          <a:solidFill>
            <a:schemeClr val="accent1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nl-NL" sz="2400" b="1" dirty="0" smtClean="0">
                <a:solidFill>
                  <a:srgbClr val="333399"/>
                </a:solidFill>
              </a:rPr>
              <a:t>Antwoord vraag: </a:t>
            </a:r>
            <a:r>
              <a:rPr lang="nl-NL" sz="2400" dirty="0" smtClean="0">
                <a:solidFill>
                  <a:srgbClr val="333399"/>
                </a:solidFill>
              </a:rPr>
              <a:t>het combineren van drugs en alcohol kent verschillende risico's. Het grootste risico is dat je niet precies kan voorspellen wat er met je gebeurt. </a:t>
            </a:r>
          </a:p>
          <a:p>
            <a:pPr>
              <a:buNone/>
            </a:pPr>
            <a:endParaRPr lang="nl-NL" sz="2400" dirty="0">
              <a:solidFill>
                <a:srgbClr val="333399"/>
              </a:solidFill>
            </a:endParaRPr>
          </a:p>
          <a:p>
            <a:pPr>
              <a:buNone/>
            </a:pPr>
            <a:r>
              <a:rPr lang="nl-NL" sz="2400" dirty="0" smtClean="0">
                <a:solidFill>
                  <a:srgbClr val="333399"/>
                </a:solidFill>
              </a:rPr>
              <a:t>In het geval van Lars bestaat de mogelijkheid dat hij last krijgt van: </a:t>
            </a:r>
            <a:endParaRPr lang="nl-NL" sz="2400" b="1" dirty="0">
              <a:solidFill>
                <a:srgbClr val="333399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400" b="1" dirty="0" smtClean="0">
                <a:solidFill>
                  <a:srgbClr val="333399"/>
                </a:solidFill>
              </a:rPr>
              <a:t>een paniekaanval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b="1" dirty="0" smtClean="0">
                <a:solidFill>
                  <a:srgbClr val="333399"/>
                </a:solidFill>
              </a:rPr>
              <a:t>dat hij oververhit raakt </a:t>
            </a:r>
          </a:p>
        </p:txBody>
      </p:sp>
    </p:spTree>
    <p:extLst>
      <p:ext uri="{BB962C8B-B14F-4D97-AF65-F5344CB8AC3E}">
        <p14:creationId xmlns:p14="http://schemas.microsoft.com/office/powerpoint/2010/main" val="379653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oomdiagram: Alternatief proces 3"/>
          <p:cNvSpPr/>
          <p:nvPr/>
        </p:nvSpPr>
        <p:spPr>
          <a:xfrm>
            <a:off x="8429652" y="2000240"/>
            <a:ext cx="928662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Drugs</a:t>
            </a:r>
            <a:endParaRPr lang="nl-NL" sz="2000" dirty="0">
              <a:solidFill>
                <a:srgbClr val="333399"/>
              </a:solidFill>
            </a:endParaRPr>
          </a:p>
        </p:txBody>
      </p:sp>
      <p:pic>
        <p:nvPicPr>
          <p:cNvPr id="8" name="Picture 2" descr="Bezoek de Trimbos webs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524696"/>
            <a:ext cx="2857520" cy="87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676948" y="1146402"/>
            <a:ext cx="77724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800" i="1" dirty="0" smtClean="0">
                <a:solidFill>
                  <a:srgbClr val="333399"/>
                </a:solidFill>
                <a:ea typeface="Arial" charset="0"/>
              </a:rPr>
              <a:t>Kijk hoe het met Lars afloopt </a:t>
            </a:r>
            <a:r>
              <a:rPr kumimoji="0" lang="nl-NL" sz="28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  <a:t/>
            </a:r>
            <a:br>
              <a:rPr kumimoji="0" lang="nl-NL" sz="28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</a:br>
            <a:r>
              <a:rPr kumimoji="0" lang="nl-NL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  <a:t/>
            </a:r>
            <a:br>
              <a:rPr kumimoji="0" lang="nl-NL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</a:br>
            <a:endParaRPr kumimoji="0" lang="nl-NL" sz="24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ea typeface="Arial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676948" y="2044489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nl-NL" sz="24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jdelijke aanduiding voor inhoud 6"/>
          <p:cNvSpPr>
            <a:spLocks noGrp="1"/>
          </p:cNvSpPr>
          <p:nvPr/>
        </p:nvSpPr>
        <p:spPr bwMode="auto">
          <a:xfrm>
            <a:off x="740444" y="1869267"/>
            <a:ext cx="8229600" cy="37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333399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333399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333399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333399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333399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nl-NL" sz="2400" dirty="0" smtClean="0"/>
              <a:t>Op internet vind je de lesmodule </a:t>
            </a:r>
          </a:p>
          <a:p>
            <a:pPr>
              <a:buNone/>
            </a:pPr>
            <a:r>
              <a:rPr lang="nl-NL" sz="2400" dirty="0" smtClean="0">
                <a:hlinkClick r:id="rId3"/>
              </a:rPr>
              <a:t>www.mbo-rokendrinkendrugs.nl</a:t>
            </a:r>
            <a:r>
              <a:rPr lang="nl-NL" sz="2400" dirty="0" smtClean="0"/>
              <a:t>. </a:t>
            </a:r>
          </a:p>
          <a:p>
            <a:pPr>
              <a:buNone/>
            </a:pPr>
            <a:r>
              <a:rPr lang="nl-NL" sz="2400" dirty="0" smtClean="0"/>
              <a:t>Kijk het filmpje. Om de hele module te doen heb je een</a:t>
            </a:r>
          </a:p>
          <a:p>
            <a:pPr>
              <a:buNone/>
            </a:pPr>
            <a:r>
              <a:rPr lang="nl-NL" sz="2400" dirty="0" smtClean="0"/>
              <a:t> gebruikersnaam en wachtwoord nodig. Die kan de</a:t>
            </a:r>
          </a:p>
          <a:p>
            <a:pPr>
              <a:buNone/>
            </a:pPr>
            <a:r>
              <a:rPr lang="nl-NL" sz="2400" dirty="0" smtClean="0"/>
              <a:t> docent voor je aanvragen.</a:t>
            </a:r>
          </a:p>
          <a:p>
            <a:pPr>
              <a:buNone/>
            </a:pPr>
            <a:endParaRPr lang="nl-NL" sz="24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 r="65576" b="92189"/>
          <a:stretch>
            <a:fillRect/>
          </a:stretch>
        </p:blipFill>
        <p:spPr bwMode="auto">
          <a:xfrm>
            <a:off x="0" y="6000768"/>
            <a:ext cx="5036402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5807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9754" y="2084610"/>
            <a:ext cx="7472362" cy="5572164"/>
          </a:xfrm>
        </p:spPr>
        <p:txBody>
          <a:bodyPr>
            <a:normAutofit/>
          </a:bodyPr>
          <a:lstStyle/>
          <a:p>
            <a:pPr lvl="0"/>
            <a:r>
              <a:rPr lang="nl-NL" sz="2400" b="1" dirty="0">
                <a:hlinkClick r:id="rId2"/>
              </a:rPr>
              <a:t>Test je kennis!</a:t>
            </a:r>
            <a:r>
              <a:rPr lang="nl-NL" sz="2400" dirty="0"/>
              <a:t> </a:t>
            </a:r>
            <a:br>
              <a:rPr lang="nl-NL" sz="2400" dirty="0"/>
            </a:br>
            <a:r>
              <a:rPr lang="nl-NL" sz="2400" dirty="0"/>
              <a:t>Om te weten wat je doet moet je iets weten over drugs. Je kunt verschillende tests maken om te checken wat je weet.</a:t>
            </a:r>
          </a:p>
          <a:p>
            <a:pPr lvl="0"/>
            <a:endParaRPr lang="nl-NL" sz="2400" dirty="0"/>
          </a:p>
          <a:p>
            <a:pPr lvl="0"/>
            <a:r>
              <a:rPr lang="nl-NL" sz="2400" b="1" dirty="0">
                <a:hlinkClick r:id="rId3"/>
              </a:rPr>
              <a:t>Test je gebruik!</a:t>
            </a:r>
            <a:r>
              <a:rPr lang="nl-NL" sz="2400" dirty="0"/>
              <a:t> </a:t>
            </a:r>
            <a:br>
              <a:rPr lang="nl-NL" sz="2400" dirty="0"/>
            </a:br>
            <a:r>
              <a:rPr lang="nl-NL" sz="2400" dirty="0"/>
              <a:t>Als je je wel eens afvraagt of je je gebruik in de hand hebt, maak dan een van de gebruikstests.</a:t>
            </a:r>
          </a:p>
          <a:p>
            <a:pPr lvl="0"/>
            <a:endParaRPr lang="nl-NL" sz="2400" b="1" dirty="0">
              <a:hlinkClick r:id="rId4"/>
            </a:endParaRPr>
          </a:p>
          <a:p>
            <a:pPr lvl="0"/>
            <a:r>
              <a:rPr lang="nl-NL" sz="2400" b="1" dirty="0">
                <a:hlinkClick r:id="rId4"/>
              </a:rPr>
              <a:t>Uitgaanscheck!</a:t>
            </a:r>
            <a:r>
              <a:rPr lang="nl-NL" sz="2400" dirty="0">
                <a:hlinkClick r:id="rId4"/>
              </a:rPr>
              <a:t/>
            </a:r>
            <a:br>
              <a:rPr lang="nl-NL" sz="2400" dirty="0">
                <a:hlinkClick r:id="rId4"/>
              </a:rPr>
            </a:br>
            <a:r>
              <a:rPr lang="nl-NL" sz="2400" dirty="0"/>
              <a:t>Test je stapgedrag</a:t>
            </a:r>
            <a:endParaRPr lang="nl-NL" sz="2400" dirty="0" smtClean="0"/>
          </a:p>
        </p:txBody>
      </p:sp>
      <p:sp>
        <p:nvSpPr>
          <p:cNvPr id="4" name="Stroomdiagram: Alternatief proces 3"/>
          <p:cNvSpPr/>
          <p:nvPr/>
        </p:nvSpPr>
        <p:spPr>
          <a:xfrm>
            <a:off x="8429652" y="2000240"/>
            <a:ext cx="928662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Drugs</a:t>
            </a:r>
            <a:endParaRPr lang="nl-NL" sz="2000" dirty="0">
              <a:solidFill>
                <a:srgbClr val="333399"/>
              </a:solidFill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676948" y="1146402"/>
            <a:ext cx="846705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>
              <a:defRPr/>
            </a:pPr>
            <a:r>
              <a:rPr lang="nl-NL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Wil je jezelf testen ga dan naar </a:t>
            </a:r>
            <a:r>
              <a:rPr lang="nl-NL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www.drugsenuitgaan.nl</a:t>
            </a:r>
            <a:r>
              <a:rPr lang="nl-NL" sz="2800" i="1" dirty="0" smtClean="0">
                <a:solidFill>
                  <a:srgbClr val="333399"/>
                </a:solidFill>
                <a:ea typeface="Arial" charset="0"/>
              </a:rPr>
              <a:t> </a:t>
            </a:r>
            <a:r>
              <a:rPr kumimoji="0" lang="nl-NL" sz="28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  <a:t/>
            </a:r>
            <a:br>
              <a:rPr kumimoji="0" lang="nl-NL" sz="28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</a:br>
            <a:r>
              <a:rPr kumimoji="0" lang="nl-NL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  <a:t/>
            </a:r>
            <a:br>
              <a:rPr kumimoji="0" lang="nl-NL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ea typeface="Arial" charset="0"/>
              </a:rPr>
            </a:br>
            <a:endParaRPr kumimoji="0" lang="nl-NL" sz="24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ea typeface="Arial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676948" y="2044489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nl-NL" sz="24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16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oomdiagram: Alternatief proces 3"/>
          <p:cNvSpPr/>
          <p:nvPr/>
        </p:nvSpPr>
        <p:spPr>
          <a:xfrm>
            <a:off x="8429652" y="2000240"/>
            <a:ext cx="928662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Drugs</a:t>
            </a:r>
            <a:endParaRPr lang="nl-NL" sz="2000" dirty="0">
              <a:solidFill>
                <a:srgbClr val="333399"/>
              </a:solidFill>
            </a:endParaRPr>
          </a:p>
        </p:txBody>
      </p:sp>
      <p:pic>
        <p:nvPicPr>
          <p:cNvPr id="8" name="Picture 2" descr="Bezoek de Trimbos webs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786454"/>
            <a:ext cx="2571768" cy="78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676948" y="1146402"/>
            <a:ext cx="846705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nl-NL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Meer informatie..</a:t>
            </a:r>
            <a:r>
              <a:rPr lang="nl-NL" sz="2800" i="1" dirty="0" smtClean="0">
                <a:solidFill>
                  <a:srgbClr val="333399"/>
                </a:solidFill>
                <a:ea typeface="Arial" charset="0"/>
              </a:rPr>
              <a:t/>
            </a:r>
            <a:br>
              <a:rPr lang="nl-NL" sz="2800" i="1" dirty="0" smtClean="0">
                <a:solidFill>
                  <a:srgbClr val="333399"/>
                </a:solidFill>
                <a:ea typeface="Arial" charset="0"/>
              </a:rPr>
            </a:br>
            <a:r>
              <a:rPr lang="nl-NL" sz="2800" i="1" dirty="0" smtClean="0">
                <a:solidFill>
                  <a:srgbClr val="333399"/>
                </a:solidFill>
                <a:ea typeface="Arial" charset="0"/>
              </a:rPr>
              <a:t/>
            </a:r>
            <a:br>
              <a:rPr lang="nl-NL" sz="2800" i="1" dirty="0" smtClean="0">
                <a:solidFill>
                  <a:srgbClr val="333399"/>
                </a:solidFill>
                <a:ea typeface="Arial" charset="0"/>
              </a:rPr>
            </a:br>
            <a:endParaRPr lang="nl-NL" sz="2400" i="1" dirty="0" smtClean="0">
              <a:solidFill>
                <a:srgbClr val="333399"/>
              </a:solidFill>
              <a:ea typeface="Arial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676948" y="2044489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nl-NL" sz="24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/>
        </p:nvSpPr>
        <p:spPr bwMode="auto">
          <a:xfrm>
            <a:off x="457224" y="2000240"/>
            <a:ext cx="74723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333399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333399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333399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333399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333399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 smtClean="0"/>
              <a:t>Kijk voor meer informatie over drugs op internet: </a:t>
            </a:r>
            <a:r>
              <a:rPr lang="nl-NL" sz="2400" dirty="0" smtClean="0">
                <a:hlinkClick r:id="rId3"/>
              </a:rPr>
              <a:t>www.drugsinfo.nl</a:t>
            </a:r>
            <a:endParaRPr lang="nl-NL" sz="2400" dirty="0" smtClean="0"/>
          </a:p>
          <a:p>
            <a:r>
              <a:rPr lang="nl-NL" sz="2400" dirty="0" smtClean="0"/>
              <a:t>Als er nu nog vragen over blijven, kun je </a:t>
            </a:r>
          </a:p>
          <a:p>
            <a:pPr marL="0" indent="0">
              <a:buNone/>
            </a:pPr>
            <a:r>
              <a:rPr lang="nl-NL" sz="2400" dirty="0"/>
              <a:t> </a:t>
            </a:r>
            <a:r>
              <a:rPr lang="nl-NL" sz="2400" dirty="0" smtClean="0"/>
              <a:t>   0900 1995 bellen.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2050" name="Picture 2" descr="http://www.druginfo.sl.nsw.gov.au/images/home_features/druginfo_postcar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2"/>
          <a:stretch/>
        </p:blipFill>
        <p:spPr bwMode="auto">
          <a:xfrm>
            <a:off x="0" y="3929066"/>
            <a:ext cx="4425618" cy="270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36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pain-consultant.co.uk/images/dru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8"/>
            <a:ext cx="3107516" cy="2071678"/>
          </a:xfrm>
          <a:prstGeom prst="rect">
            <a:avLst/>
          </a:prstGeom>
          <a:noFill/>
        </p:spPr>
      </p:pic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642910" y="1285860"/>
            <a:ext cx="77724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4000" i="1" dirty="0" smtClean="0">
                <a:solidFill>
                  <a:srgbClr val="333399"/>
                </a:solidFill>
                <a:ea typeface="Arial" charset="0"/>
              </a:rPr>
              <a:t>Waarom drugs?</a:t>
            </a:r>
            <a: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4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714348" y="1928802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dirty="0" smtClean="0">
                <a:solidFill>
                  <a:srgbClr val="333399"/>
                </a:solidFill>
                <a:ea typeface="Arial" charset="0"/>
              </a:rPr>
              <a:t> </a:t>
            </a: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Stroomdiagram: Alternatief proces 10"/>
          <p:cNvSpPr/>
          <p:nvPr/>
        </p:nvSpPr>
        <p:spPr>
          <a:xfrm>
            <a:off x="8501090" y="2000240"/>
            <a:ext cx="857224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Drugs</a:t>
            </a:r>
            <a:endParaRPr lang="nl-NL" sz="2000" dirty="0">
              <a:solidFill>
                <a:srgbClr val="333399"/>
              </a:solidFill>
            </a:endParaRPr>
          </a:p>
        </p:txBody>
      </p:sp>
      <p:sp>
        <p:nvSpPr>
          <p:cNvPr id="9" name="Afgeschuind enkele hoek rechthoek 8"/>
          <p:cNvSpPr/>
          <p:nvPr/>
        </p:nvSpPr>
        <p:spPr>
          <a:xfrm>
            <a:off x="395536" y="2204864"/>
            <a:ext cx="7786742" cy="1800200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NL" sz="2800" b="1" i="1" dirty="0" smtClean="0">
                <a:solidFill>
                  <a:srgbClr val="333399"/>
                </a:solidFill>
                <a:ea typeface="Arial" charset="0"/>
              </a:rPr>
              <a:t>Vraag  </a:t>
            </a:r>
            <a:r>
              <a:rPr lang="nl-NL" sz="2800" i="1" dirty="0" smtClean="0">
                <a:solidFill>
                  <a:srgbClr val="333399"/>
                </a:solidFill>
                <a:ea typeface="Arial" charset="0"/>
              </a:rPr>
              <a:t>Waarom gebruiken mensen drugs?</a:t>
            </a:r>
          </a:p>
          <a:p>
            <a:pPr algn="ctr"/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oomdiagram: Alternatief proces 3"/>
          <p:cNvSpPr/>
          <p:nvPr/>
        </p:nvSpPr>
        <p:spPr>
          <a:xfrm>
            <a:off x="8429652" y="2000240"/>
            <a:ext cx="928662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Drugs</a:t>
            </a:r>
            <a:endParaRPr lang="nl-NL" sz="2000" dirty="0">
              <a:solidFill>
                <a:srgbClr val="333399"/>
              </a:solidFill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642910" y="1285860"/>
            <a:ext cx="77724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4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 bwMode="auto">
          <a:xfrm>
            <a:off x="395536" y="3068960"/>
            <a:ext cx="821925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Redenen  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Ze willen geen pijn en verdriet voelen.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Ze willen energie hebben en zich fit voelen.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Ze willen alles om zich heen anders zien, horen en ruiken dan normaal.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Ze willen graag bij een groep horen.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Ze zijn nieuwsgierig en willen het uitproberen.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Arial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1" name="Afgeschuind enkele hoek rechthoek 10"/>
          <p:cNvSpPr/>
          <p:nvPr/>
        </p:nvSpPr>
        <p:spPr>
          <a:xfrm>
            <a:off x="467544" y="836712"/>
            <a:ext cx="7786742" cy="2214578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nl-NL" sz="2800" b="1" dirty="0" smtClean="0">
                <a:solidFill>
                  <a:srgbClr val="333399"/>
                </a:solidFill>
              </a:rPr>
              <a:t>Vraag </a:t>
            </a:r>
            <a:r>
              <a:rPr lang="nl-NL" sz="2800" dirty="0" smtClean="0">
                <a:solidFill>
                  <a:srgbClr val="333399"/>
                </a:solidFill>
              </a:rPr>
              <a:t>Geef per reden aan of je</a:t>
            </a:r>
          </a:p>
          <a:p>
            <a:pPr>
              <a:buNone/>
            </a:pPr>
            <a:r>
              <a:rPr lang="nl-NL" sz="2800" dirty="0" smtClean="0">
                <a:solidFill>
                  <a:srgbClr val="333399"/>
                </a:solidFill>
              </a:rPr>
              <a:t>1 het begrijpt</a:t>
            </a:r>
          </a:p>
          <a:p>
            <a:pPr>
              <a:buNone/>
            </a:pPr>
            <a:r>
              <a:rPr lang="nl-NL" sz="2800" dirty="0" smtClean="0">
                <a:solidFill>
                  <a:srgbClr val="333399"/>
                </a:solidFill>
              </a:rPr>
              <a:t>2 het een beetje begrijpt </a:t>
            </a:r>
          </a:p>
          <a:p>
            <a:pPr>
              <a:buNone/>
            </a:pPr>
            <a:r>
              <a:rPr lang="nl-NL" sz="2800" dirty="0" smtClean="0">
                <a:solidFill>
                  <a:srgbClr val="333399"/>
                </a:solidFill>
              </a:rPr>
              <a:t>3 niet begrijpt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pain-consultant.co.uk/images/dru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38692"/>
            <a:ext cx="2857488" cy="1904993"/>
          </a:xfrm>
          <a:prstGeom prst="rect">
            <a:avLst/>
          </a:prstGeom>
          <a:noFill/>
        </p:spPr>
      </p:pic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642910" y="1285860"/>
            <a:ext cx="77724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4000" i="1" dirty="0" smtClean="0">
                <a:solidFill>
                  <a:srgbClr val="333399"/>
                </a:solidFill>
                <a:ea typeface="Arial" charset="0"/>
              </a:rPr>
              <a:t>Drugs  en ervaringen</a:t>
            </a:r>
            <a: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4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714348" y="1928802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dirty="0" smtClean="0">
                <a:solidFill>
                  <a:srgbClr val="333399"/>
                </a:solidFill>
                <a:ea typeface="Arial" charset="0"/>
              </a:rPr>
              <a:t> </a:t>
            </a: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Afgeschuind enkele hoek rechthoek 13"/>
          <p:cNvSpPr/>
          <p:nvPr/>
        </p:nvSpPr>
        <p:spPr>
          <a:xfrm>
            <a:off x="395536" y="2060848"/>
            <a:ext cx="7858180" cy="1944216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NL" sz="2800" b="1" i="1" dirty="0" smtClean="0">
                <a:solidFill>
                  <a:srgbClr val="333399"/>
                </a:solidFill>
                <a:ea typeface="Arial" charset="0"/>
              </a:rPr>
              <a:t>Vraag: </a:t>
            </a:r>
            <a:r>
              <a:rPr lang="nl-NL" sz="2800" i="1" dirty="0" smtClean="0">
                <a:solidFill>
                  <a:srgbClr val="333399"/>
                </a:solidFill>
                <a:ea typeface="Arial" charset="0"/>
              </a:rPr>
              <a:t>Welke ervaring heb jij met drugs en/of welke effecten van drugs heb je bij anderen gezien? </a:t>
            </a:r>
          </a:p>
          <a:p>
            <a:pPr algn="ctr"/>
            <a:endParaRPr lang="nl-NL" dirty="0"/>
          </a:p>
        </p:txBody>
      </p:sp>
      <p:sp>
        <p:nvSpPr>
          <p:cNvPr id="11" name="Stroomdiagram: Alternatief proces 10"/>
          <p:cNvSpPr/>
          <p:nvPr/>
        </p:nvSpPr>
        <p:spPr>
          <a:xfrm>
            <a:off x="8501090" y="2000240"/>
            <a:ext cx="857224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Drugs</a:t>
            </a:r>
            <a:endParaRPr lang="nl-NL" sz="20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static2.ad.nl/static/photo/2008/18/4/9/media_xl_743754.jpg"/>
          <p:cNvPicPr>
            <a:picLocks noChangeAspect="1" noChangeArrowheads="1"/>
          </p:cNvPicPr>
          <p:nvPr/>
        </p:nvPicPr>
        <p:blipFill>
          <a:blip r:embed="rId3" cstate="print">
            <a:lum bright="17000"/>
          </a:blip>
          <a:srcRect/>
          <a:stretch>
            <a:fillRect/>
          </a:stretch>
        </p:blipFill>
        <p:spPr bwMode="auto">
          <a:xfrm>
            <a:off x="0" y="4357694"/>
            <a:ext cx="4214810" cy="2251501"/>
          </a:xfrm>
          <a:prstGeom prst="rect">
            <a:avLst/>
          </a:prstGeom>
          <a:noFill/>
        </p:spPr>
      </p:pic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2098660" y="3102564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dirty="0" smtClean="0">
                <a:solidFill>
                  <a:srgbClr val="333399"/>
                </a:solidFill>
                <a:ea typeface="Arial" charset="0"/>
              </a:rPr>
              <a:t> </a:t>
            </a: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Stroomdiagram: Alternatief proces 10"/>
          <p:cNvSpPr/>
          <p:nvPr/>
        </p:nvSpPr>
        <p:spPr>
          <a:xfrm>
            <a:off x="8501090" y="2000240"/>
            <a:ext cx="857224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Drugs</a:t>
            </a:r>
            <a:endParaRPr lang="nl-NL" sz="2000" dirty="0">
              <a:solidFill>
                <a:srgbClr val="333399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664320" y="2000240"/>
            <a:ext cx="807249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>
                <a:solidFill>
                  <a:srgbClr val="333399"/>
                </a:solidFill>
              </a:rPr>
              <a:t>Wat weet jij?</a:t>
            </a:r>
          </a:p>
          <a:p>
            <a:endParaRPr lang="nl-NL" sz="2000" b="1" dirty="0" smtClean="0">
              <a:solidFill>
                <a:srgbClr val="333399"/>
              </a:solidFill>
            </a:endParaRPr>
          </a:p>
          <a:p>
            <a:r>
              <a:rPr lang="nl-NL" sz="2000" dirty="0" smtClean="0">
                <a:solidFill>
                  <a:srgbClr val="333399"/>
                </a:solidFill>
              </a:rPr>
              <a:t>Houd de score bij van de vragen die je goed beantwoord hebt. </a:t>
            </a:r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				</a:t>
            </a:r>
            <a:endParaRPr lang="nl-NL" sz="2000" dirty="0">
              <a:solidFill>
                <a:srgbClr val="333399"/>
              </a:solidFill>
            </a:endParaRPr>
          </a:p>
        </p:txBody>
      </p:sp>
      <p:sp>
        <p:nvSpPr>
          <p:cNvPr id="12" name="Afgeschuind enkele hoek rechthoek 11"/>
          <p:cNvSpPr/>
          <p:nvPr/>
        </p:nvSpPr>
        <p:spPr>
          <a:xfrm>
            <a:off x="683568" y="2564904"/>
            <a:ext cx="7858180" cy="3071834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nl-NL" sz="2800" b="1" dirty="0" smtClean="0">
                <a:solidFill>
                  <a:srgbClr val="333399"/>
                </a:solidFill>
              </a:rPr>
              <a:t>Vraag 1: w</a:t>
            </a:r>
            <a:r>
              <a:rPr lang="nl-NL" sz="2400" b="1" dirty="0" smtClean="0">
                <a:solidFill>
                  <a:srgbClr val="333399"/>
                </a:solidFill>
              </a:rPr>
              <a:t>at zijn drugs? </a:t>
            </a:r>
            <a:endParaRPr lang="nl-NL" sz="2400" dirty="0" smtClean="0">
              <a:solidFill>
                <a:srgbClr val="333399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nl-NL" sz="2400" dirty="0" smtClean="0">
                <a:solidFill>
                  <a:srgbClr val="333399"/>
                </a:solidFill>
              </a:rPr>
              <a:t>Drugs zijn middelen die de hersenen prikkelen</a:t>
            </a:r>
          </a:p>
          <a:p>
            <a:pPr marL="514350" indent="-514350">
              <a:buFont typeface="+mj-lt"/>
              <a:buAutoNum type="alphaLcPeriod"/>
            </a:pPr>
            <a:r>
              <a:rPr lang="nl-NL" sz="2400" dirty="0" smtClean="0">
                <a:solidFill>
                  <a:srgbClr val="333399"/>
                </a:solidFill>
              </a:rPr>
              <a:t>Drugs zijn middelen waardoor geestelijke en/of lichamelijke effecten ontstaan</a:t>
            </a:r>
          </a:p>
          <a:p>
            <a:pPr marL="514350" indent="-514350">
              <a:buFont typeface="+mj-lt"/>
              <a:buAutoNum type="alphaLcPeriod"/>
            </a:pPr>
            <a:r>
              <a:rPr lang="nl-NL" sz="2400" dirty="0" smtClean="0">
                <a:solidFill>
                  <a:srgbClr val="333399"/>
                </a:solidFill>
              </a:rPr>
              <a:t>Drugs zijn middelen waardoor je </a:t>
            </a:r>
            <a:r>
              <a:rPr lang="nl-NL" sz="2400" dirty="0" err="1" smtClean="0">
                <a:solidFill>
                  <a:srgbClr val="333399"/>
                </a:solidFill>
              </a:rPr>
              <a:t>je</a:t>
            </a:r>
            <a:r>
              <a:rPr lang="nl-NL" sz="2400" dirty="0" smtClean="0">
                <a:solidFill>
                  <a:srgbClr val="333399"/>
                </a:solidFill>
              </a:rPr>
              <a:t> anders gaat voelen dan normaal</a:t>
            </a:r>
          </a:p>
          <a:p>
            <a:pPr marL="514350" indent="-514350">
              <a:buFont typeface="+mj-lt"/>
              <a:buAutoNum type="alphaLcPeriod"/>
            </a:pPr>
            <a:r>
              <a:rPr lang="nl-NL" sz="2400" dirty="0" smtClean="0">
                <a:solidFill>
                  <a:srgbClr val="333399"/>
                </a:solidFill>
              </a:rPr>
              <a:t>Alle antwoorden zijn goed</a:t>
            </a:r>
          </a:p>
          <a:p>
            <a:pPr marL="514350" indent="-514350"/>
            <a:endParaRPr lang="nl-NL" sz="2400" dirty="0" smtClean="0">
              <a:solidFill>
                <a:srgbClr val="333399"/>
              </a:solidFill>
            </a:endParaRPr>
          </a:p>
          <a:p>
            <a:pPr algn="ctr"/>
            <a:endParaRPr lang="nl-NL" dirty="0"/>
          </a:p>
        </p:txBody>
      </p:sp>
      <p:sp>
        <p:nvSpPr>
          <p:cNvPr id="13" name="Afgeschuind enkele hoek rechthoek 12"/>
          <p:cNvSpPr/>
          <p:nvPr/>
        </p:nvSpPr>
        <p:spPr>
          <a:xfrm>
            <a:off x="611560" y="3140968"/>
            <a:ext cx="7858180" cy="2789681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nl-NL" sz="2800" b="1" dirty="0" smtClean="0">
                <a:solidFill>
                  <a:srgbClr val="333399"/>
                </a:solidFill>
              </a:rPr>
              <a:t>Antwoord vraag 1: W</a:t>
            </a:r>
            <a:r>
              <a:rPr lang="nl-NL" sz="2400" b="1" dirty="0" smtClean="0">
                <a:solidFill>
                  <a:srgbClr val="333399"/>
                </a:solidFill>
              </a:rPr>
              <a:t>at zijn drugs? </a:t>
            </a:r>
            <a:endParaRPr lang="nl-NL" sz="2400" dirty="0" smtClean="0">
              <a:solidFill>
                <a:srgbClr val="333399"/>
              </a:solidFill>
            </a:endParaRPr>
          </a:p>
          <a:p>
            <a:pPr marL="514350" indent="-514350"/>
            <a:r>
              <a:rPr lang="nl-NL" sz="2400" dirty="0" smtClean="0">
                <a:solidFill>
                  <a:srgbClr val="333399"/>
                </a:solidFill>
              </a:rPr>
              <a:t>Alle antwoorden zijn goed, dus antwoord </a:t>
            </a:r>
            <a:r>
              <a:rPr lang="nl-NL" sz="2400" b="1" dirty="0" smtClean="0">
                <a:solidFill>
                  <a:srgbClr val="333399"/>
                </a:solidFill>
              </a:rPr>
              <a:t>D</a:t>
            </a:r>
            <a:r>
              <a:rPr lang="nl-NL" sz="2400" dirty="0" smtClean="0">
                <a:solidFill>
                  <a:srgbClr val="333399"/>
                </a:solidFill>
              </a:rPr>
              <a:t>. </a:t>
            </a:r>
          </a:p>
          <a:p>
            <a:pPr algn="ctr"/>
            <a:endParaRPr lang="nl-NL" dirty="0"/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 bwMode="auto">
          <a:xfrm>
            <a:off x="642910" y="1142984"/>
            <a:ext cx="77724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4000" i="1" dirty="0" smtClean="0">
                <a:solidFill>
                  <a:srgbClr val="333399"/>
                </a:solidFill>
                <a:ea typeface="Arial" charset="0"/>
              </a:rPr>
              <a:t>Wat zijn drugs?</a:t>
            </a:r>
            <a: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4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714348" y="2132856"/>
            <a:ext cx="75009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>
                <a:solidFill>
                  <a:srgbClr val="333399"/>
                </a:solidFill>
              </a:rPr>
              <a:t>Wat weet jij?</a:t>
            </a:r>
          </a:p>
          <a:p>
            <a:endParaRPr lang="nl-NL" sz="2000" b="1" dirty="0" smtClean="0">
              <a:solidFill>
                <a:srgbClr val="333399"/>
              </a:solidFill>
            </a:endParaRPr>
          </a:p>
          <a:p>
            <a:r>
              <a:rPr lang="nl-NL" sz="2000" dirty="0" smtClean="0">
                <a:solidFill>
                  <a:srgbClr val="333399"/>
                </a:solidFill>
              </a:rPr>
              <a:t>Houd de score bij van de vragen die je goed beantwoord hebt. </a:t>
            </a:r>
          </a:p>
          <a:p>
            <a:endParaRPr lang="nl-NL" sz="2000" b="1" dirty="0" smtClean="0">
              <a:solidFill>
                <a:srgbClr val="333399"/>
              </a:solidFill>
            </a:endParaRPr>
          </a:p>
          <a:p>
            <a:r>
              <a:rPr lang="nl-NL" sz="2000" dirty="0" smtClean="0">
                <a:solidFill>
                  <a:srgbClr val="333399"/>
                </a:solidFill>
              </a:rPr>
              <a:t>Bekijk de volgende indeling en maak een keuze. </a:t>
            </a:r>
            <a:endParaRPr lang="nl-NL" sz="2000" dirty="0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642910" y="1285860"/>
            <a:ext cx="77724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4000" i="1" dirty="0" smtClean="0">
                <a:solidFill>
                  <a:srgbClr val="333399"/>
                </a:solidFill>
                <a:ea typeface="Arial" charset="0"/>
              </a:rPr>
              <a:t>Drugs en de wet</a:t>
            </a:r>
            <a: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4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Stroomdiagram: Alternatief proces 10"/>
          <p:cNvSpPr/>
          <p:nvPr/>
        </p:nvSpPr>
        <p:spPr>
          <a:xfrm>
            <a:off x="8501090" y="2000240"/>
            <a:ext cx="857224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Drugs</a:t>
            </a:r>
            <a:endParaRPr lang="nl-NL" sz="2000" dirty="0">
              <a:solidFill>
                <a:srgbClr val="333399"/>
              </a:solidFill>
            </a:endParaRPr>
          </a:p>
        </p:txBody>
      </p:sp>
      <p:sp>
        <p:nvSpPr>
          <p:cNvPr id="12" name="Afgeschuind enkele hoek rechthoek 11"/>
          <p:cNvSpPr/>
          <p:nvPr/>
        </p:nvSpPr>
        <p:spPr>
          <a:xfrm>
            <a:off x="539552" y="2060848"/>
            <a:ext cx="7858180" cy="3714776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nl-NL" sz="2400" b="1" dirty="0" smtClean="0">
                <a:solidFill>
                  <a:srgbClr val="333399"/>
                </a:solidFill>
              </a:rPr>
              <a:t>Vraag 2:</a:t>
            </a:r>
          </a:p>
          <a:p>
            <a:pPr>
              <a:buNone/>
            </a:pPr>
            <a:r>
              <a:rPr lang="nl-NL" sz="2400" dirty="0" smtClean="0">
                <a:solidFill>
                  <a:srgbClr val="333399"/>
                </a:solidFill>
              </a:rPr>
              <a:t>Drugs kunnen ingedeeld worden naar hun status: legaal of illegaal (verboden). </a:t>
            </a:r>
          </a:p>
          <a:p>
            <a:pPr>
              <a:buNone/>
            </a:pPr>
            <a:r>
              <a:rPr lang="nl-NL" sz="2400" dirty="0" smtClean="0">
                <a:solidFill>
                  <a:srgbClr val="333399"/>
                </a:solidFill>
              </a:rPr>
              <a:t>Is deze indeling </a:t>
            </a:r>
            <a:r>
              <a:rPr lang="nl-NL" sz="2400" b="1" dirty="0" smtClean="0">
                <a:solidFill>
                  <a:srgbClr val="333399"/>
                </a:solidFill>
              </a:rPr>
              <a:t>goed of fout</a:t>
            </a:r>
            <a:r>
              <a:rPr lang="nl-NL" sz="2400" dirty="0" smtClean="0">
                <a:solidFill>
                  <a:srgbClr val="333399"/>
                </a:solidFill>
              </a:rPr>
              <a:t>? Waarom: goed of fout?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333399"/>
                </a:solidFill>
              </a:rPr>
              <a:t>  Legaal: roken, slaapmiddelen, alcohol en hasj en wiet,  </a:t>
            </a:r>
          </a:p>
          <a:p>
            <a:r>
              <a:rPr lang="nl-NL" sz="2400" dirty="0" smtClean="0">
                <a:solidFill>
                  <a:srgbClr val="333399"/>
                </a:solidFill>
              </a:rPr>
              <a:t>    paddo's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99"/>
                </a:solidFill>
              </a:rPr>
              <a:t>  </a:t>
            </a:r>
            <a:r>
              <a:rPr lang="en-US" sz="2400" dirty="0" err="1" smtClean="0">
                <a:solidFill>
                  <a:srgbClr val="333399"/>
                </a:solidFill>
              </a:rPr>
              <a:t>Illegaal</a:t>
            </a:r>
            <a:r>
              <a:rPr lang="en-US" sz="2400" dirty="0" smtClean="0">
                <a:solidFill>
                  <a:srgbClr val="333399"/>
                </a:solidFill>
              </a:rPr>
              <a:t>: LSD, </a:t>
            </a:r>
            <a:r>
              <a:rPr lang="en-US" sz="2400" dirty="0" err="1" smtClean="0">
                <a:solidFill>
                  <a:srgbClr val="333399"/>
                </a:solidFill>
              </a:rPr>
              <a:t>xtc</a:t>
            </a:r>
            <a:r>
              <a:rPr lang="en-US" sz="2400" dirty="0" smtClean="0">
                <a:solidFill>
                  <a:srgbClr val="333399"/>
                </a:solidFill>
              </a:rPr>
              <a:t>, </a:t>
            </a:r>
            <a:r>
              <a:rPr lang="en-US" sz="2400" dirty="0" err="1" smtClean="0">
                <a:solidFill>
                  <a:srgbClr val="333399"/>
                </a:solidFill>
              </a:rPr>
              <a:t>ghb</a:t>
            </a:r>
            <a:r>
              <a:rPr lang="en-US" sz="2400" dirty="0" smtClean="0">
                <a:solidFill>
                  <a:srgbClr val="333399"/>
                </a:solidFill>
              </a:rPr>
              <a:t>, speed (</a:t>
            </a:r>
            <a:r>
              <a:rPr lang="en-US" sz="2400" dirty="0" err="1" smtClean="0">
                <a:solidFill>
                  <a:srgbClr val="333399"/>
                </a:solidFill>
              </a:rPr>
              <a:t>amfetamine</a:t>
            </a:r>
            <a:r>
              <a:rPr lang="en-US" sz="2400" dirty="0" smtClean="0">
                <a:solidFill>
                  <a:srgbClr val="333399"/>
                </a:solidFill>
              </a:rPr>
              <a:t>), </a:t>
            </a:r>
            <a:r>
              <a:rPr lang="en-US" sz="2400" dirty="0" err="1" smtClean="0">
                <a:solidFill>
                  <a:srgbClr val="333399"/>
                </a:solidFill>
              </a:rPr>
              <a:t>cocaïne</a:t>
            </a:r>
            <a:r>
              <a:rPr lang="en-US" sz="2400" dirty="0" smtClean="0">
                <a:solidFill>
                  <a:srgbClr val="333399"/>
                </a:solidFill>
              </a:rPr>
              <a:t> </a:t>
            </a:r>
          </a:p>
          <a:p>
            <a:r>
              <a:rPr lang="en-US" sz="2400" dirty="0" smtClean="0">
                <a:solidFill>
                  <a:srgbClr val="333399"/>
                </a:solidFill>
              </a:rPr>
              <a:t>    </a:t>
            </a:r>
            <a:r>
              <a:rPr lang="en-US" sz="2400" dirty="0" err="1" smtClean="0">
                <a:solidFill>
                  <a:srgbClr val="333399"/>
                </a:solidFill>
              </a:rPr>
              <a:t>heroïne</a:t>
            </a:r>
            <a:r>
              <a:rPr lang="en-US" sz="2400" dirty="0" smtClean="0">
                <a:solidFill>
                  <a:srgbClr val="333399"/>
                </a:solidFill>
              </a:rPr>
              <a:t>, </a:t>
            </a:r>
            <a:endParaRPr lang="nl-NL" sz="2400" dirty="0" smtClean="0">
              <a:solidFill>
                <a:srgbClr val="333399"/>
              </a:solidFill>
            </a:endParaRPr>
          </a:p>
          <a:p>
            <a:pPr>
              <a:buNone/>
            </a:pPr>
            <a:endParaRPr lang="nl-NL" sz="2400" b="1" dirty="0" smtClean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frankrijk.blog.nl/files/2008/12/agentes-fouilleren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3929066"/>
            <a:ext cx="5126360" cy="2738440"/>
          </a:xfrm>
          <a:prstGeom prst="rect">
            <a:avLst/>
          </a:prstGeom>
          <a:noFill/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4348" y="2000240"/>
            <a:ext cx="7472362" cy="4114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nl-NL" sz="2400" dirty="0" smtClean="0"/>
              <a:t>Antwoord vraag 2 </a:t>
            </a:r>
          </a:p>
          <a:p>
            <a:r>
              <a:rPr lang="nl-NL" sz="2400" dirty="0" smtClean="0"/>
              <a:t>De indeling is </a:t>
            </a:r>
            <a:r>
              <a:rPr lang="nl-NL" sz="2400" u="sng" dirty="0" smtClean="0"/>
              <a:t>fout</a:t>
            </a:r>
            <a:r>
              <a:rPr lang="nl-NL" sz="2400" dirty="0" smtClean="0"/>
              <a:t>.</a:t>
            </a:r>
          </a:p>
          <a:p>
            <a:endParaRPr lang="nl-NL" sz="2400" dirty="0" smtClean="0"/>
          </a:p>
          <a:p>
            <a:pPr>
              <a:buNone/>
            </a:pPr>
            <a:r>
              <a:rPr lang="nl-NL" sz="2400" dirty="0" smtClean="0"/>
              <a:t>Het goede antwoord is legaal en/of illegaal: </a:t>
            </a:r>
          </a:p>
          <a:p>
            <a:r>
              <a:rPr lang="nl-NL" sz="2400" dirty="0" smtClean="0"/>
              <a:t>Legaal: roken, slaapmiddelen, alcohol</a:t>
            </a:r>
          </a:p>
          <a:p>
            <a:r>
              <a:rPr lang="en-US" sz="2400" dirty="0" err="1" smtClean="0"/>
              <a:t>Illegaal</a:t>
            </a:r>
            <a:r>
              <a:rPr lang="en-US" sz="2400" dirty="0" smtClean="0"/>
              <a:t>: LSD, </a:t>
            </a:r>
            <a:r>
              <a:rPr lang="en-US" sz="2400" dirty="0" err="1" smtClean="0"/>
              <a:t>paddo's</a:t>
            </a:r>
            <a:r>
              <a:rPr lang="en-US" sz="2400" dirty="0" smtClean="0"/>
              <a:t>, </a:t>
            </a:r>
            <a:r>
              <a:rPr lang="en-US" sz="2400" dirty="0" err="1" smtClean="0"/>
              <a:t>xtc</a:t>
            </a:r>
            <a:r>
              <a:rPr lang="en-US" sz="2400" dirty="0" smtClean="0"/>
              <a:t>, </a:t>
            </a:r>
            <a:r>
              <a:rPr lang="en-US" sz="2400" dirty="0" err="1" smtClean="0"/>
              <a:t>ghb</a:t>
            </a:r>
            <a:r>
              <a:rPr lang="en-US" sz="2400" dirty="0" smtClean="0"/>
              <a:t>, speed (</a:t>
            </a:r>
            <a:r>
              <a:rPr lang="en-US" sz="2400" dirty="0" err="1" smtClean="0"/>
              <a:t>amfetamine</a:t>
            </a:r>
            <a:r>
              <a:rPr lang="en-US" sz="2400" dirty="0" smtClean="0"/>
              <a:t>), </a:t>
            </a:r>
            <a:r>
              <a:rPr lang="en-US" sz="2400" dirty="0" err="1" smtClean="0"/>
              <a:t>cocaïne</a:t>
            </a:r>
            <a:r>
              <a:rPr lang="en-US" sz="2400" dirty="0" smtClean="0"/>
              <a:t> </a:t>
            </a:r>
            <a:r>
              <a:rPr lang="en-US" sz="2400" dirty="0" err="1" smtClean="0"/>
              <a:t>heroïne</a:t>
            </a:r>
            <a:r>
              <a:rPr lang="en-US" sz="2400" dirty="0" smtClean="0"/>
              <a:t>, </a:t>
            </a:r>
            <a:r>
              <a:rPr lang="en-US" sz="2400" dirty="0" err="1" smtClean="0"/>
              <a:t>hasj</a:t>
            </a:r>
            <a:r>
              <a:rPr lang="en-US" sz="2400" dirty="0" smtClean="0"/>
              <a:t> en </a:t>
            </a:r>
            <a:r>
              <a:rPr lang="en-US" sz="2400" dirty="0" err="1" smtClean="0"/>
              <a:t>wiet</a:t>
            </a:r>
            <a:r>
              <a:rPr lang="en-US" sz="2400" dirty="0" smtClean="0"/>
              <a:t> (</a:t>
            </a:r>
            <a:r>
              <a:rPr lang="en-US" sz="2400" dirty="0" err="1" smtClean="0"/>
              <a:t>wel</a:t>
            </a:r>
            <a:r>
              <a:rPr lang="en-US" sz="2400" dirty="0" smtClean="0"/>
              <a:t> </a:t>
            </a:r>
            <a:r>
              <a:rPr lang="en-US" sz="2400" dirty="0" err="1" smtClean="0"/>
              <a:t>gedoogd</a:t>
            </a:r>
            <a:r>
              <a:rPr lang="en-US" sz="2400" dirty="0" smtClean="0"/>
              <a:t>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i="1" dirty="0" err="1" smtClean="0"/>
              <a:t>Voor</a:t>
            </a:r>
            <a:r>
              <a:rPr lang="en-US" sz="2400" i="1" dirty="0" smtClean="0"/>
              <a:t> de wet </a:t>
            </a:r>
            <a:r>
              <a:rPr lang="en-US" sz="2400" i="1" dirty="0" err="1" smtClean="0"/>
              <a:t>zijn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paddo’s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illigaal</a:t>
            </a:r>
            <a:r>
              <a:rPr lang="en-US" sz="2400" i="1" dirty="0" smtClean="0"/>
              <a:t>. </a:t>
            </a:r>
            <a:r>
              <a:rPr lang="en-US" sz="2400" i="1" dirty="0" err="1" smtClean="0"/>
              <a:t>Hasj</a:t>
            </a:r>
            <a:r>
              <a:rPr lang="en-US" sz="2400" i="1" dirty="0" smtClean="0"/>
              <a:t> en </a:t>
            </a:r>
            <a:r>
              <a:rPr lang="en-US" sz="2400" i="1" dirty="0" err="1" smtClean="0"/>
              <a:t>wiet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ook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maar</a:t>
            </a:r>
            <a:r>
              <a:rPr lang="en-US" sz="2400" i="1" dirty="0" smtClean="0"/>
              <a:t> </a:t>
            </a:r>
          </a:p>
          <a:p>
            <a:pPr>
              <a:buNone/>
            </a:pPr>
            <a:r>
              <a:rPr lang="en-US" sz="2400" i="1" dirty="0" err="1" smtClean="0"/>
              <a:t>gedoogd</a:t>
            </a:r>
            <a:r>
              <a:rPr lang="en-US" sz="2400" i="1" dirty="0" smtClean="0"/>
              <a:t>.  </a:t>
            </a:r>
            <a:endParaRPr lang="nl-NL" sz="2400" i="1" dirty="0" smtClean="0"/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 smtClean="0"/>
          </a:p>
        </p:txBody>
      </p:sp>
      <p:sp>
        <p:nvSpPr>
          <p:cNvPr id="4" name="Stroomdiagram: Alternatief proces 3"/>
          <p:cNvSpPr/>
          <p:nvPr/>
        </p:nvSpPr>
        <p:spPr>
          <a:xfrm>
            <a:off x="8429652" y="2000240"/>
            <a:ext cx="928662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Drugs</a:t>
            </a:r>
            <a:endParaRPr lang="nl-NL" sz="2000" dirty="0">
              <a:solidFill>
                <a:srgbClr val="333399"/>
              </a:solidFill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642910" y="1142984"/>
            <a:ext cx="77724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4000" i="1" dirty="0" smtClean="0">
                <a:solidFill>
                  <a:srgbClr val="333399"/>
                </a:solidFill>
                <a:ea typeface="Arial" charset="0"/>
              </a:rPr>
              <a:t>Drugs en de wet</a:t>
            </a:r>
            <a: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4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10423</TotalTime>
  <Words>1200</Words>
  <Application>Microsoft Office PowerPoint</Application>
  <PresentationFormat>Diavoorstelling (4:3)</PresentationFormat>
  <Paragraphs>389</Paragraphs>
  <Slides>34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5" baseType="lpstr">
      <vt:lpstr>Template</vt:lpstr>
      <vt:lpstr> Alles over genotsmiddelen   Thema: Drugs   Geschreven door: MBO Diensten  i.s.m. Trimbos Instituut </vt:lpstr>
      <vt:lpstr> Alles over genotmiddelen   Thema drugs  Geschreven door: MBO Diensten &amp; Trimbos-instituut  </vt:lpstr>
      <vt:lpstr>Drugs  Stimulerend, verdovend en bewustzijnveranderend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Fokje Bea Prins</dc:creator>
  <cp:lastModifiedBy>Frank Ruiter</cp:lastModifiedBy>
  <cp:revision>504</cp:revision>
  <dcterms:created xsi:type="dcterms:W3CDTF">2011-12-12T20:45:41Z</dcterms:created>
  <dcterms:modified xsi:type="dcterms:W3CDTF">2013-08-27T12:13:02Z</dcterms:modified>
</cp:coreProperties>
</file>