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366" r:id="rId2"/>
    <p:sldId id="367" r:id="rId3"/>
    <p:sldId id="369" r:id="rId4"/>
    <p:sldId id="406" r:id="rId5"/>
    <p:sldId id="370" r:id="rId6"/>
    <p:sldId id="321" r:id="rId7"/>
    <p:sldId id="412" r:id="rId8"/>
    <p:sldId id="428" r:id="rId9"/>
    <p:sldId id="429" r:id="rId10"/>
    <p:sldId id="323" r:id="rId11"/>
    <p:sldId id="371" r:id="rId12"/>
    <p:sldId id="373" r:id="rId13"/>
    <p:sldId id="372" r:id="rId14"/>
    <p:sldId id="413" r:id="rId15"/>
    <p:sldId id="426" r:id="rId16"/>
    <p:sldId id="374" r:id="rId17"/>
    <p:sldId id="375" r:id="rId18"/>
    <p:sldId id="408" r:id="rId19"/>
    <p:sldId id="415" r:id="rId20"/>
    <p:sldId id="416" r:id="rId21"/>
    <p:sldId id="417" r:id="rId22"/>
    <p:sldId id="407" r:id="rId23"/>
    <p:sldId id="418" r:id="rId24"/>
    <p:sldId id="420" r:id="rId25"/>
    <p:sldId id="421" r:id="rId26"/>
    <p:sldId id="423" r:id="rId27"/>
    <p:sldId id="422" r:id="rId28"/>
    <p:sldId id="424" r:id="rId29"/>
    <p:sldId id="425" r:id="rId30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6D6D6D"/>
    <a:srgbClr val="04C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88099" autoAdjust="0"/>
  </p:normalViewPr>
  <p:slideViewPr>
    <p:cSldViewPr>
      <p:cViewPr>
        <p:scale>
          <a:sx n="66" d="100"/>
          <a:sy n="66" d="100"/>
        </p:scale>
        <p:origin x="-15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991F3F-96E0-4ABC-BD1E-153C68E7ED31}" type="datetime1">
              <a:rPr lang="nl-NL"/>
              <a:pPr/>
              <a:t>29-8-2013</a:t>
            </a:fld>
            <a:endParaRPr lang="nl-NL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dirty="0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69EEE8-F910-40EC-80AC-3BECE6C94A9A}" type="slidenum">
              <a:rPr lang="nl-NL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7935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65C869-A87D-4A7D-8CA8-4FBA4EA190E3}" type="datetime1">
              <a:rPr lang="nl-NL"/>
              <a:pPr>
                <a:defRPr/>
              </a:pPr>
              <a:t>29-8-2013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5D17C9-FF01-41E4-8E99-4822462F0AF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9594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49BC4F9-720A-47A9-A465-F4532DC7F26E}" type="slidenum">
              <a:rPr lang="nl-NL" smtClean="0"/>
              <a:pPr/>
              <a:t>1</a:t>
            </a:fld>
            <a:endParaRPr lang="nl-NL" dirty="0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E37C069-226D-4204-9C36-2A04E906283F}" type="slidenum">
              <a:rPr lang="nl-NL" smtClean="0"/>
              <a:pPr/>
              <a:t>21</a:t>
            </a:fld>
            <a:endParaRPr lang="nl-NL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86E5FD1-4E0E-424A-AC81-7796303D15D0}" type="slidenum">
              <a:rPr lang="nl-NL" smtClean="0"/>
              <a:pPr/>
              <a:t>25</a:t>
            </a:fld>
            <a:endParaRPr lang="nl-NL" smtClean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86E5FD1-4E0E-424A-AC81-7796303D15D0}" type="slidenum">
              <a:rPr lang="nl-NL" smtClean="0"/>
              <a:pPr/>
              <a:t>28</a:t>
            </a:fld>
            <a:endParaRPr lang="nl-NL" smtClean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86E5FD1-4E0E-424A-AC81-7796303D15D0}" type="slidenum">
              <a:rPr lang="nl-NL" smtClean="0"/>
              <a:pPr/>
              <a:t>29</a:t>
            </a:fld>
            <a:endParaRPr lang="nl-NL" smtClean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124D03D-CF48-47F1-8A7D-EA2DC31D1A61}" type="slidenum">
              <a:rPr lang="nl-NL" smtClean="0"/>
              <a:pPr/>
              <a:t>2</a:t>
            </a:fld>
            <a:endParaRPr lang="nl-NL" dirty="0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2125113-AAF9-4459-8962-6387BC680FF7}" type="slidenum">
              <a:rPr lang="nl-NL" smtClean="0"/>
              <a:pPr/>
              <a:t>3</a:t>
            </a:fld>
            <a:endParaRPr lang="nl-NL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Waarschijnlijk rookt in een gemiddelde MBO  klas zo’n 30 % . Waarvan sommige alleen in het weekend. 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5045364-7E78-46D3-B6D5-0CE396B74DFE}" type="slidenum">
              <a:rPr lang="nl-NL" smtClean="0"/>
              <a:pPr/>
              <a:t>5</a:t>
            </a:fld>
            <a:endParaRPr lang="nl-NL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5045364-7E78-46D3-B6D5-0CE396B74DFE}" type="slidenum">
              <a:rPr lang="nl-NL" smtClean="0"/>
              <a:pPr/>
              <a:t>8</a:t>
            </a:fld>
            <a:endParaRPr lang="nl-NL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6ABEC86-0E69-499A-9021-A8E83DD2EC5F}" type="slidenum">
              <a:rPr lang="nl-NL" smtClean="0"/>
              <a:pPr/>
              <a:t>11</a:t>
            </a:fld>
            <a:endParaRPr lang="nl-NL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7E310CF-B943-4759-B46F-5222CA9465C9}" type="slidenum">
              <a:rPr lang="nl-NL" smtClean="0"/>
              <a:pPr/>
              <a:t>13</a:t>
            </a:fld>
            <a:endParaRPr lang="nl-NL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E5F51C6-116E-49EE-BDD1-629CBCB0A2B3}" type="slidenum">
              <a:rPr lang="nl-NL" smtClean="0"/>
              <a:pPr/>
              <a:t>16</a:t>
            </a:fld>
            <a:endParaRPr lang="nl-NL" smtClean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3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059BE-ABDD-4E0A-8C9D-AFC48786EF9B}" type="datetime1">
              <a:rPr lang="nl-NL" smtClean="0"/>
              <a:pPr>
                <a:defRPr/>
              </a:pPr>
              <a:t>29-8-2013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DD300-4757-4D83-A4E5-C616F63DF9CF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FF8B3-F64D-442A-961C-DF40799560B3}" type="datetime1">
              <a:rPr lang="nl-NL" smtClean="0"/>
              <a:pPr>
                <a:defRPr/>
              </a:pPr>
              <a:t>29-8-2013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3E984-51C5-4658-B753-2637780016F1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3B1D4-7EA0-4FA9-B670-25F6018C27FA}" type="datetime1">
              <a:rPr lang="nl-NL" smtClean="0"/>
              <a:pPr>
                <a:defRPr/>
              </a:pPr>
              <a:t>29-8-2013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E6C2D-A98A-4582-A317-107FC6ABF24A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775CA-B85A-4AF1-9F90-2C6B1A9F706E}" type="datetime1">
              <a:rPr lang="nl-NL" smtClean="0"/>
              <a:pPr>
                <a:defRPr/>
              </a:pPr>
              <a:t>29-8-2013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265AC-BB08-4B17-9625-A1A9DD77F4B7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3339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5DE5C-A8A2-43FE-806E-EAAC4D26DD7D}" type="datetime1">
              <a:rPr lang="nl-NL" smtClean="0"/>
              <a:pPr>
                <a:defRPr/>
              </a:pPr>
              <a:t>29-8-2013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D8678-0DCB-4E25-A4FF-309C2440937A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8DB84-3AFF-4803-8ED4-94252D65BCE7}" type="datetime1">
              <a:rPr lang="nl-NL" smtClean="0"/>
              <a:pPr>
                <a:defRPr/>
              </a:pPr>
              <a:t>29-8-2013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25C69-171C-40C2-BA67-7A0CEF3E981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EF5FE-0113-466B-80D7-9DE25C313808}" type="datetime1">
              <a:rPr lang="nl-NL" smtClean="0"/>
              <a:pPr>
                <a:defRPr/>
              </a:pPr>
              <a:t>29-8-2013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67DBF-0B14-4AE7-9B23-642BD0D272E8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310D-04D3-47E2-A653-4AE1601CAEB8}" type="datetime1">
              <a:rPr lang="nl-NL" smtClean="0"/>
              <a:pPr>
                <a:defRPr/>
              </a:pPr>
              <a:t>29-8-2013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F0690-AB0E-4FA3-96F1-2B669DE81869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961CC-E7FA-4A3B-851B-8161B8F45E0C}" type="datetime1">
              <a:rPr lang="nl-NL" smtClean="0"/>
              <a:pPr>
                <a:defRPr/>
              </a:pPr>
              <a:t>29-8-2013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8BC85-F84B-4846-B3C9-FE0F92D1BE6F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E98D1-185D-4C24-9F6D-8C081BFC69AD}" type="datetime1">
              <a:rPr lang="nl-NL" smtClean="0"/>
              <a:pPr>
                <a:defRPr/>
              </a:pPr>
              <a:t>29-8-2013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2C0B9-44F5-4197-B219-8D3B0E7EBB95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FCE69-62A7-44E0-9187-6E5574861712}" type="datetime1">
              <a:rPr lang="nl-NL" smtClean="0"/>
              <a:pPr>
                <a:defRPr/>
              </a:pPr>
              <a:t>29-8-2013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AC809-AF17-44D6-9E90-24F7C632C942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214438" y="274638"/>
            <a:ext cx="747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214438" y="1600200"/>
            <a:ext cx="74723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fld id="{1B995190-6992-4E17-81B7-147FF4329EC1}" type="datetime1">
              <a:rPr lang="nl-NL" smtClean="0"/>
              <a:pPr>
                <a:defRPr/>
              </a:pPr>
              <a:t>29-8-2013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3333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fld id="{C3003841-08AB-4AF3-BBEE-46AB644C18C1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10" name="Afbeelding 9" descr="home_platformSBO_vervolg(4)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08176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-36511" y="6669360"/>
            <a:ext cx="9180512" cy="188640"/>
          </a:xfrm>
          <a:prstGeom prst="rect">
            <a:avLst/>
          </a:prstGeom>
          <a:solidFill>
            <a:srgbClr val="129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n>
                <a:noFill/>
              </a:ln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sh dir="u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333399"/>
          </a:solidFill>
          <a:latin typeface="Arial" pitchFamily="34" charset="0"/>
          <a:ea typeface="Arial" charset="0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  <a:ea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  <a:ea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  <a:ea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  <a:ea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333399"/>
          </a:solidFill>
          <a:latin typeface="Arial" pitchFamily="34" charset="0"/>
          <a:ea typeface="Arial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33399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3399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3399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3399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OBJECT%20type='application/x-ms-wmp'%20id='VIDEO'%20width='320'%20height='240'%20style='position:absolute;%20left:0;top:0;'CLASSID='CLSID:6BF52A52-394A-11d3-B153-00C04F79FAA6'%09type='application/x-oleobject'%3e%3cPARAM%20NAME='URL'%20VALUE='http:/www.stivoro.nl/Upload/video/Over%20de%20longen%20en%20hart/hartaantasting.swf'%3e%3cPARAM%20NAME='AutoStart'%20VALUE='True'%3e%3cEMBED%20%20SRC='http:/www.stivoro.nl/Upload/video/Over%20de%20longen%20en%20hart/hartaantasting.swf'%20type='application/x-mplayer2'%20pluginspage='http:/microsoft.com/windows/mediaplayer/en/download/'%20id=mediaPlayer%20name=mediaPlayer%20displaysize=4%20autosize=-1%20%20bgcolor=darkblue%20showcontrols='true'%20width='320'%20height='240'%3e%3c/EMBED%3e%3c/OBJECT" TargetMode="External"/><Relationship Id="rId2" Type="http://schemas.openxmlformats.org/officeDocument/2006/relationships/hyperlink" Target="OBJECT%20type='application/x-ms-wmp'%20id='VIDEO'%20width='320'%20height='240'%20style='position:absolute;%20left:0;top:0;'CLASSID='CLSID:6BF52A52-394A-11d3-B153-00C04F79FAA6'%09type='application/x-oleobject'%3e%3cPARAM%20NAME='URL'%20VALUE='http:/www.stivoro.nl/Upload/video/Over%20de%20longen%20en%20hart/longenaantasting.swf'%3e%3cPARAM%20NAME='AutoStart'%20VALUE='True'%3e%3cEMBED%20%20SRC='http:/www.stivoro.nl/Upload/video/Over%20de%20longen%20en%20hart/longenaantasting.swf'%20type='application/x-mplayer2'%20pluginspage='http:/microsoft.com/windows/mediaplayer/en/download/'%20id=mediaPlayer%20name=mediaPlayer%20displaysize=4%20autosize=-1%20%20bgcolor=darkblue%20showcontrols='true'%20width='320'%20height='240'%3e%3c/EMBED%3e%3c/OBJEC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mokealert.n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voro.nl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hyperlink" Target="http://www.smokealert.n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14375" y="2214563"/>
            <a:ext cx="7772400" cy="16430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Alles over Roken</a:t>
            </a:r>
            <a:br>
              <a:rPr lang="nl-NL" b="1" dirty="0" smtClean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dirty="0" smtClean="0"/>
              <a:t>Thema: </a:t>
            </a:r>
            <a:r>
              <a:rPr lang="nl-NL" b="1" dirty="0" smtClean="0"/>
              <a:t>Roken</a:t>
            </a:r>
            <a:br>
              <a:rPr lang="nl-NL" b="1" dirty="0" smtClean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sz="1300" b="1" dirty="0" smtClean="0"/>
              <a:t>Geschreven door: MBO Diensten &amp; STIVORO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/>
            </a:r>
            <a:br>
              <a:rPr lang="nl-NL" b="1" dirty="0" smtClean="0"/>
            </a:br>
            <a:endParaRPr lang="nl-NL" b="1" dirty="0" smtClean="0"/>
          </a:p>
        </p:txBody>
      </p:sp>
      <p:pic>
        <p:nvPicPr>
          <p:cNvPr id="14338" name="Picture 2" descr="http://stivoro.custhelp.com/rnt/rnw/img/enduser/2009_logo_stivoro_gi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85380"/>
            <a:ext cx="2982312" cy="51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jdelijke aanduiding voor inhoud 2"/>
          <p:cNvSpPr>
            <a:spLocks noGrp="1"/>
          </p:cNvSpPr>
          <p:nvPr>
            <p:ph idx="1"/>
          </p:nvPr>
        </p:nvSpPr>
        <p:spPr>
          <a:xfrm>
            <a:off x="714375" y="2000250"/>
            <a:ext cx="7472363" cy="4114800"/>
          </a:xfrm>
        </p:spPr>
        <p:txBody>
          <a:bodyPr/>
          <a:lstStyle/>
          <a:p>
            <a:pPr marL="514350" indent="-514350">
              <a:buFont typeface="Arial" pitchFamily="34" charset="0"/>
              <a:buNone/>
            </a:pPr>
            <a:r>
              <a:rPr lang="nl-NL" sz="2400" smtClean="0"/>
              <a:t>Bij het opsteken van een sigaret komen er 4000</a:t>
            </a:r>
          </a:p>
          <a:p>
            <a:pPr marL="514350" indent="-514350">
              <a:buFont typeface="Arial" pitchFamily="34" charset="0"/>
              <a:buNone/>
            </a:pPr>
            <a:r>
              <a:rPr lang="nl-NL" sz="2400" smtClean="0"/>
              <a:t>giftige stoffen vrij, voorbeelden hiervan: </a:t>
            </a:r>
          </a:p>
        </p:txBody>
      </p:sp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nl-NL" sz="2000" dirty="0">
                <a:solidFill>
                  <a:srgbClr val="333399"/>
                </a:solidFill>
              </a:rPr>
              <a:t>Roken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642938" y="1143000"/>
            <a:ext cx="77724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nl-NL" sz="2800" i="1">
                <a:solidFill>
                  <a:srgbClr val="333399"/>
                </a:solidFill>
              </a:rPr>
              <a:t>Roken en gevolgen?</a:t>
            </a:r>
            <a:br>
              <a:rPr lang="nl-NL" sz="2800" i="1">
                <a:solidFill>
                  <a:srgbClr val="333399"/>
                </a:solidFill>
              </a:rPr>
            </a:br>
            <a:r>
              <a:rPr lang="nl-NL" sz="2800" i="1">
                <a:solidFill>
                  <a:srgbClr val="333399"/>
                </a:solidFill>
              </a:rPr>
              <a:t/>
            </a:r>
            <a:br>
              <a:rPr lang="nl-NL" sz="2800" i="1">
                <a:solidFill>
                  <a:srgbClr val="333399"/>
                </a:solidFill>
              </a:rPr>
            </a:br>
            <a:endParaRPr lang="nl-NL" sz="2800" i="1">
              <a:solidFill>
                <a:srgbClr val="333399"/>
              </a:solidFill>
            </a:endParaRPr>
          </a:p>
        </p:txBody>
      </p:sp>
      <p:grpSp>
        <p:nvGrpSpPr>
          <p:cNvPr id="10" name="Groep 9"/>
          <p:cNvGrpSpPr>
            <a:grpSpLocks/>
          </p:cNvGrpSpPr>
          <p:nvPr/>
        </p:nvGrpSpPr>
        <p:grpSpPr bwMode="auto">
          <a:xfrm>
            <a:off x="1143000" y="3429000"/>
            <a:ext cx="7000875" cy="3429000"/>
            <a:chOff x="857224" y="3071810"/>
            <a:chExt cx="7000924" cy="3429000"/>
          </a:xfrm>
        </p:grpSpPr>
        <p:sp>
          <p:nvSpPr>
            <p:cNvPr id="9" name="Afgeronde rechthoek 8"/>
            <p:cNvSpPr/>
            <p:nvPr/>
          </p:nvSpPr>
          <p:spPr>
            <a:xfrm>
              <a:off x="2786051" y="4214810"/>
              <a:ext cx="5072097" cy="11430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sz="2000" b="1" dirty="0">
                  <a:solidFill>
                    <a:schemeClr val="accent1">
                      <a:lumMod val="50000"/>
                    </a:schemeClr>
                  </a:solidFill>
                </a:rPr>
                <a:t>Ammoniak: </a:t>
              </a:r>
              <a:r>
                <a:rPr lang="nl-NL" sz="2000" dirty="0">
                  <a:solidFill>
                    <a:schemeClr val="accent1">
                      <a:lumMod val="50000"/>
                    </a:schemeClr>
                  </a:solidFill>
                </a:rPr>
                <a:t>zit ook in schoonmaakmiddelen</a:t>
              </a:r>
              <a:r>
                <a:rPr lang="nl-NL" dirty="0"/>
                <a:t>. </a:t>
              </a:r>
            </a:p>
          </p:txBody>
        </p:sp>
        <p:pic>
          <p:nvPicPr>
            <p:cNvPr id="25620" name="Picture 4" descr="http://onlinemerce.imageserve.nl/pijnenburg/500x500/kelfort_1526617_ammoniak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00" r="32500"/>
            <a:stretch>
              <a:fillRect/>
            </a:stretch>
          </p:blipFill>
          <p:spPr bwMode="auto">
            <a:xfrm>
              <a:off x="857224" y="3071810"/>
              <a:ext cx="1234449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ep 15"/>
          <p:cNvGrpSpPr>
            <a:grpSpLocks/>
          </p:cNvGrpSpPr>
          <p:nvPr/>
        </p:nvGrpSpPr>
        <p:grpSpPr bwMode="auto">
          <a:xfrm>
            <a:off x="214313" y="3375025"/>
            <a:ext cx="8001000" cy="3482975"/>
            <a:chOff x="285720" y="3071810"/>
            <a:chExt cx="8001056" cy="3482603"/>
          </a:xfrm>
        </p:grpSpPr>
        <p:sp>
          <p:nvSpPr>
            <p:cNvPr id="13" name="Afgeronde rechthoek 12"/>
            <p:cNvSpPr/>
            <p:nvPr/>
          </p:nvSpPr>
          <p:spPr>
            <a:xfrm>
              <a:off x="3214677" y="4286118"/>
              <a:ext cx="5072099" cy="114287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sz="2000" b="1" dirty="0">
                  <a:solidFill>
                    <a:schemeClr val="accent1">
                      <a:lumMod val="50000"/>
                    </a:schemeClr>
                  </a:solidFill>
                </a:rPr>
                <a:t>Lood</a:t>
              </a:r>
              <a:r>
                <a:rPr lang="nl-NL" sz="2000" dirty="0">
                  <a:solidFill>
                    <a:schemeClr val="accent1">
                      <a:lumMod val="50000"/>
                    </a:schemeClr>
                  </a:solidFill>
                </a:rPr>
                <a:t>: zit ook in batterijen en benzine.  </a:t>
              </a:r>
              <a:endParaRPr lang="nl-NL" dirty="0"/>
            </a:p>
          </p:txBody>
        </p:sp>
        <p:pic>
          <p:nvPicPr>
            <p:cNvPr id="25618" name="Picture 12" descr="http://www.nordicblends.nl/images/shop/MB-Recyclebox-gree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06" t="13564" r="18883" b="13297"/>
            <a:stretch>
              <a:fillRect/>
            </a:stretch>
          </p:blipFill>
          <p:spPr bwMode="auto">
            <a:xfrm>
              <a:off x="285720" y="3071810"/>
              <a:ext cx="2786082" cy="3482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ep 26"/>
          <p:cNvGrpSpPr>
            <a:grpSpLocks/>
          </p:cNvGrpSpPr>
          <p:nvPr/>
        </p:nvGrpSpPr>
        <p:grpSpPr bwMode="auto">
          <a:xfrm>
            <a:off x="0" y="3500438"/>
            <a:ext cx="7929563" cy="3100387"/>
            <a:chOff x="357158" y="3286124"/>
            <a:chExt cx="7929618" cy="3100382"/>
          </a:xfrm>
        </p:grpSpPr>
        <p:sp>
          <p:nvSpPr>
            <p:cNvPr id="21" name="Afgeronde rechthoek 20"/>
            <p:cNvSpPr/>
            <p:nvPr/>
          </p:nvSpPr>
          <p:spPr>
            <a:xfrm>
              <a:off x="3214678" y="4429122"/>
              <a:ext cx="5072098" cy="114299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sz="2000" b="1" dirty="0">
                  <a:solidFill>
                    <a:schemeClr val="accent1">
                      <a:lumMod val="50000"/>
                    </a:schemeClr>
                  </a:solidFill>
                </a:rPr>
                <a:t>Cadmium: </a:t>
              </a:r>
              <a:r>
                <a:rPr lang="nl-NL" sz="2000" dirty="0">
                  <a:solidFill>
                    <a:schemeClr val="accent1">
                      <a:lumMod val="50000"/>
                    </a:schemeClr>
                  </a:solidFill>
                </a:rPr>
                <a:t>wordt ook in accu’s verwerkt. </a:t>
              </a:r>
              <a:endParaRPr lang="nl-NL" dirty="0"/>
            </a:p>
          </p:txBody>
        </p:sp>
        <p:pic>
          <p:nvPicPr>
            <p:cNvPr id="25616" name="Picture 16" descr="http://www.we-reiniging.nl/files/Image/Accus%20Laders/Accu2V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3286124"/>
              <a:ext cx="2583652" cy="3100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ep 24"/>
          <p:cNvGrpSpPr>
            <a:grpSpLocks/>
          </p:cNvGrpSpPr>
          <p:nvPr/>
        </p:nvGrpSpPr>
        <p:grpSpPr bwMode="auto">
          <a:xfrm>
            <a:off x="0" y="3222625"/>
            <a:ext cx="7929563" cy="3635375"/>
            <a:chOff x="357158" y="3143248"/>
            <a:chExt cx="7929586" cy="3636066"/>
          </a:xfrm>
        </p:grpSpPr>
        <p:sp>
          <p:nvSpPr>
            <p:cNvPr id="23" name="Afgeronde rechthoek 22"/>
            <p:cNvSpPr/>
            <p:nvPr/>
          </p:nvSpPr>
          <p:spPr>
            <a:xfrm>
              <a:off x="3214666" y="4707233"/>
              <a:ext cx="5072078" cy="114321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sz="2000" b="1" dirty="0">
                  <a:solidFill>
                    <a:schemeClr val="accent1">
                      <a:lumMod val="50000"/>
                    </a:schemeClr>
                  </a:solidFill>
                </a:rPr>
                <a:t>Formaldehyde: </a:t>
              </a:r>
              <a:r>
                <a:rPr lang="nl-NL" sz="2000" dirty="0">
                  <a:solidFill>
                    <a:schemeClr val="accent1">
                      <a:lumMod val="50000"/>
                    </a:schemeClr>
                  </a:solidFill>
                </a:rPr>
                <a:t>de stof wordt in de wangen van overledene gespoten, zo kunnen ze een week langer bewaard blijven.  </a:t>
              </a:r>
              <a:endParaRPr lang="nl-NL" dirty="0"/>
            </a:p>
          </p:txBody>
        </p:sp>
        <p:pic>
          <p:nvPicPr>
            <p:cNvPr id="25614" name="Picture 18" descr="http://94.100.122.137/488200001-488250000/488214601-488214700/488214605_5_I-g4.jpe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3143248"/>
              <a:ext cx="2428892" cy="3636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ep 28"/>
          <p:cNvGrpSpPr>
            <a:grpSpLocks/>
          </p:cNvGrpSpPr>
          <p:nvPr/>
        </p:nvGrpSpPr>
        <p:grpSpPr bwMode="auto">
          <a:xfrm>
            <a:off x="0" y="3000375"/>
            <a:ext cx="8001000" cy="3857625"/>
            <a:chOff x="928630" y="3428976"/>
            <a:chExt cx="8001024" cy="3857628"/>
          </a:xfrm>
        </p:grpSpPr>
        <p:grpSp>
          <p:nvGrpSpPr>
            <p:cNvPr id="25609" name="Groep 19"/>
            <p:cNvGrpSpPr>
              <a:grpSpLocks/>
            </p:cNvGrpSpPr>
            <p:nvPr/>
          </p:nvGrpSpPr>
          <p:grpSpPr bwMode="auto">
            <a:xfrm>
              <a:off x="928630" y="3428976"/>
              <a:ext cx="8001024" cy="3857628"/>
              <a:chOff x="142844" y="3071810"/>
              <a:chExt cx="8001024" cy="3857628"/>
            </a:xfrm>
          </p:grpSpPr>
          <p:sp>
            <p:nvSpPr>
              <p:cNvPr id="17" name="Afgeronde rechthoek 16"/>
              <p:cNvSpPr/>
              <p:nvPr/>
            </p:nvSpPr>
            <p:spPr>
              <a:xfrm>
                <a:off x="3071791" y="4643436"/>
                <a:ext cx="5072077" cy="128587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nl-NL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Arsenicum: </a:t>
                </a:r>
                <a:r>
                  <a:rPr lang="nl-NL" sz="2000" dirty="0">
                    <a:solidFill>
                      <a:schemeClr val="accent1">
                        <a:lumMod val="50000"/>
                      </a:schemeClr>
                    </a:solidFill>
                  </a:rPr>
                  <a:t>dodelijk gif. Zit ook in </a:t>
                </a:r>
                <a:r>
                  <a:rPr lang="nl-NL" sz="2000" dirty="0" err="1">
                    <a:solidFill>
                      <a:schemeClr val="accent1">
                        <a:lumMod val="50000"/>
                      </a:schemeClr>
                    </a:solidFill>
                  </a:rPr>
                  <a:t>mierenlokdoosjes</a:t>
                </a:r>
                <a:r>
                  <a:rPr lang="nl-NL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. </a:t>
                </a:r>
                <a:r>
                  <a:rPr lang="nl-NL" sz="2000" dirty="0">
                    <a:solidFill>
                      <a:schemeClr val="accent1">
                        <a:lumMod val="50000"/>
                      </a:schemeClr>
                    </a:solidFill>
                  </a:rPr>
                  <a:t>  </a:t>
                </a:r>
                <a:endParaRPr lang="nl-NL" dirty="0"/>
              </a:p>
            </p:txBody>
          </p:sp>
          <p:sp>
            <p:nvSpPr>
              <p:cNvPr id="19" name="Rechthoek 18"/>
              <p:cNvSpPr/>
              <p:nvPr/>
            </p:nvSpPr>
            <p:spPr>
              <a:xfrm>
                <a:off x="142844" y="3071810"/>
                <a:ext cx="2714633" cy="38576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/>
              </a:p>
            </p:txBody>
          </p:sp>
        </p:grpSp>
        <p:pic>
          <p:nvPicPr>
            <p:cNvPr id="25610" name="Picture 20" descr="http://www.oudebos.com/img/p/647-2344-thickbox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98" t="10904" r="25531" b="11967"/>
            <a:stretch>
              <a:fillRect/>
            </a:stretch>
          </p:blipFill>
          <p:spPr bwMode="auto">
            <a:xfrm>
              <a:off x="1142976" y="3571876"/>
              <a:ext cx="1906617" cy="307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static2.goedgevoel.be/static/photo/2010/14/15/9/20101203135858/media_xl_39659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44577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642938" y="1285875"/>
            <a:ext cx="77724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nl-NL" sz="2800" i="1">
                <a:solidFill>
                  <a:srgbClr val="333399"/>
                </a:solidFill>
              </a:rPr>
              <a:t>Roken en gevolgen?</a:t>
            </a:r>
            <a:br>
              <a:rPr lang="nl-NL" sz="2800" i="1">
                <a:solidFill>
                  <a:srgbClr val="333399"/>
                </a:solidFill>
              </a:rPr>
            </a:br>
            <a:r>
              <a:rPr lang="nl-NL" sz="2800" i="1">
                <a:solidFill>
                  <a:srgbClr val="333399"/>
                </a:solidFill>
              </a:rPr>
              <a:t/>
            </a:r>
            <a:br>
              <a:rPr lang="nl-NL" sz="2800" i="1">
                <a:solidFill>
                  <a:srgbClr val="333399"/>
                </a:solidFill>
              </a:rPr>
            </a:br>
            <a:endParaRPr lang="nl-NL" sz="2800" i="1">
              <a:solidFill>
                <a:srgbClr val="333399"/>
              </a:solidFill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714375" y="1928813"/>
            <a:ext cx="77724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55000" lnSpcReduction="20000"/>
          </a:bodyPr>
          <a:lstStyle/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b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Stroomdiagram: Alternatief proces 10"/>
          <p:cNvSpPr/>
          <p:nvPr/>
        </p:nvSpPr>
        <p:spPr>
          <a:xfrm>
            <a:off x="8501090" y="2000240"/>
            <a:ext cx="857224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nl-NL" sz="2000" dirty="0">
                <a:solidFill>
                  <a:srgbClr val="333399"/>
                </a:solidFill>
              </a:rPr>
              <a:t>Roken</a:t>
            </a:r>
          </a:p>
        </p:txBody>
      </p:sp>
      <p:sp>
        <p:nvSpPr>
          <p:cNvPr id="26629" name="Rechthoek 8"/>
          <p:cNvSpPr>
            <a:spLocks noChangeArrowheads="1"/>
          </p:cNvSpPr>
          <p:nvPr/>
        </p:nvSpPr>
        <p:spPr bwMode="auto">
          <a:xfrm>
            <a:off x="714375" y="2143125"/>
            <a:ext cx="8072438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2000">
                <a:solidFill>
                  <a:srgbClr val="333399"/>
                </a:solidFill>
              </a:rPr>
              <a:t>Wat weet jij?</a:t>
            </a:r>
          </a:p>
          <a:p>
            <a:endParaRPr lang="nl-NL" sz="2000" b="1">
              <a:solidFill>
                <a:srgbClr val="333399"/>
              </a:solidFill>
            </a:endParaRPr>
          </a:p>
          <a:p>
            <a:r>
              <a:rPr lang="nl-NL" sz="2000">
                <a:solidFill>
                  <a:srgbClr val="333399"/>
                </a:solidFill>
              </a:rPr>
              <a:t>Houd de score bij van de vragen die je goed beantwoord hebt. </a:t>
            </a:r>
            <a:endParaRPr lang="nl-NL">
              <a:solidFill>
                <a:srgbClr val="333399"/>
              </a:solidFill>
            </a:endParaRPr>
          </a:p>
          <a:p>
            <a:endParaRPr lang="nl-NL"/>
          </a:p>
          <a:p>
            <a:endParaRPr lang="nl-NL"/>
          </a:p>
          <a:p>
            <a:r>
              <a:rPr lang="nl-NL"/>
              <a:t>				</a:t>
            </a:r>
            <a:endParaRPr lang="nl-NL" sz="2000">
              <a:solidFill>
                <a:srgbClr val="333399"/>
              </a:solidFill>
            </a:endParaRPr>
          </a:p>
        </p:txBody>
      </p:sp>
      <p:sp>
        <p:nvSpPr>
          <p:cNvPr id="12" name="Afgeschuind enkele hoek rechthoek 11"/>
          <p:cNvSpPr/>
          <p:nvPr/>
        </p:nvSpPr>
        <p:spPr>
          <a:xfrm>
            <a:off x="714375" y="1928813"/>
            <a:ext cx="7715250" cy="2786062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nl-NL" sz="2400" b="1" dirty="0">
                <a:solidFill>
                  <a:srgbClr val="333399"/>
                </a:solidFill>
                <a:cs typeface="Arial" pitchFamily="34" charset="0"/>
              </a:rPr>
              <a:t>Vraag </a:t>
            </a:r>
            <a:r>
              <a:rPr lang="nl-NL" sz="2400" b="1" dirty="0" smtClean="0">
                <a:solidFill>
                  <a:srgbClr val="333399"/>
                </a:solidFill>
                <a:cs typeface="Arial" pitchFamily="34" charset="0"/>
              </a:rPr>
              <a:t>3:</a:t>
            </a:r>
            <a:endParaRPr lang="nl-NL" sz="2400" b="1" dirty="0">
              <a:solidFill>
                <a:srgbClr val="333399"/>
              </a:solidFill>
              <a:cs typeface="Arial" pitchFamily="34" charset="0"/>
            </a:endParaRPr>
          </a:p>
          <a:p>
            <a:r>
              <a:rPr lang="nl-NL" sz="2400" dirty="0">
                <a:solidFill>
                  <a:srgbClr val="333399"/>
                </a:solidFill>
                <a:cs typeface="Arial" pitchFamily="34" charset="0"/>
              </a:rPr>
              <a:t>Wat zijn gevolgen van roken op de korte termijn? </a:t>
            </a:r>
          </a:p>
          <a:p>
            <a:pPr>
              <a:buFontTx/>
              <a:buAutoNum type="alphaLcPeriod"/>
            </a:pPr>
            <a:r>
              <a:rPr lang="nl-NL" sz="2400" dirty="0" smtClean="0">
                <a:solidFill>
                  <a:srgbClr val="333399"/>
                </a:solidFill>
                <a:cs typeface="Arial" pitchFamily="34" charset="0"/>
              </a:rPr>
              <a:t> Je </a:t>
            </a:r>
            <a:r>
              <a:rPr lang="nl-NL" sz="2400" dirty="0">
                <a:solidFill>
                  <a:srgbClr val="333399"/>
                </a:solidFill>
                <a:cs typeface="Arial" pitchFamily="34" charset="0"/>
              </a:rPr>
              <a:t>vingers en tanden verkleuren.</a:t>
            </a:r>
          </a:p>
          <a:p>
            <a:pPr>
              <a:buFontTx/>
              <a:buAutoNum type="alphaLcPeriod"/>
            </a:pPr>
            <a:r>
              <a:rPr lang="nl-NL" sz="2400" dirty="0" smtClean="0">
                <a:solidFill>
                  <a:srgbClr val="333399"/>
                </a:solidFill>
                <a:cs typeface="Arial" pitchFamily="34" charset="0"/>
              </a:rPr>
              <a:t> De </a:t>
            </a:r>
            <a:r>
              <a:rPr lang="nl-NL" sz="2400" dirty="0">
                <a:solidFill>
                  <a:srgbClr val="333399"/>
                </a:solidFill>
                <a:cs typeface="Arial" pitchFamily="34" charset="0"/>
              </a:rPr>
              <a:t>kans is groter dat je tanden en kiezen verliest. </a:t>
            </a:r>
          </a:p>
          <a:p>
            <a:pPr>
              <a:buFontTx/>
              <a:buAutoNum type="alphaLcPeriod"/>
            </a:pPr>
            <a:r>
              <a:rPr lang="nl-NL" sz="2400" dirty="0" smtClean="0">
                <a:solidFill>
                  <a:srgbClr val="333399"/>
                </a:solidFill>
                <a:cs typeface="Arial" pitchFamily="34" charset="0"/>
              </a:rPr>
              <a:t> Je </a:t>
            </a:r>
            <a:r>
              <a:rPr lang="nl-NL" sz="2400" dirty="0">
                <a:solidFill>
                  <a:srgbClr val="333399"/>
                </a:solidFill>
                <a:cs typeface="Arial" pitchFamily="34" charset="0"/>
              </a:rPr>
              <a:t>huid wordt slechter.</a:t>
            </a:r>
          </a:p>
          <a:p>
            <a:pPr>
              <a:buFontTx/>
              <a:buAutoNum type="alphaLcPeriod"/>
            </a:pPr>
            <a:r>
              <a:rPr lang="nl-NL" sz="2400" dirty="0" smtClean="0">
                <a:solidFill>
                  <a:srgbClr val="333399"/>
                </a:solidFill>
                <a:cs typeface="Arial" pitchFamily="34" charset="0"/>
              </a:rPr>
              <a:t> Alle </a:t>
            </a:r>
            <a:r>
              <a:rPr lang="nl-NL" sz="2400" dirty="0">
                <a:solidFill>
                  <a:srgbClr val="333399"/>
                </a:solidFill>
                <a:cs typeface="Arial" pitchFamily="34" charset="0"/>
              </a:rPr>
              <a:t>antwoorden zijn goed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jdelijke aanduiding voor inhoud 2"/>
          <p:cNvSpPr>
            <a:spLocks noGrp="1"/>
          </p:cNvSpPr>
          <p:nvPr>
            <p:ph idx="1"/>
          </p:nvPr>
        </p:nvSpPr>
        <p:spPr>
          <a:xfrm>
            <a:off x="714375" y="2000250"/>
            <a:ext cx="7472363" cy="41148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nl-NL" sz="2400" dirty="0" smtClean="0"/>
              <a:t>Antwoord vraag 3 </a:t>
            </a:r>
          </a:p>
          <a:p>
            <a:r>
              <a:rPr lang="nl-NL" sz="2400" dirty="0" smtClean="0"/>
              <a:t>Het </a:t>
            </a:r>
            <a:r>
              <a:rPr lang="nl-NL" sz="2400" u="sng" dirty="0" smtClean="0"/>
              <a:t>goede antwoord </a:t>
            </a:r>
            <a:r>
              <a:rPr lang="nl-NL" sz="2400" dirty="0" smtClean="0"/>
              <a:t>is </a:t>
            </a:r>
            <a:r>
              <a:rPr lang="nl-NL" sz="2400" u="sng" dirty="0" smtClean="0"/>
              <a:t>D:</a:t>
            </a:r>
            <a:r>
              <a:rPr lang="nl-NL" sz="2400" dirty="0" smtClean="0"/>
              <a:t> Alle antwoorden zijn juist</a:t>
            </a:r>
          </a:p>
          <a:p>
            <a:pPr>
              <a:buFont typeface="Arial" pitchFamily="34" charset="0"/>
              <a:buNone/>
            </a:pPr>
            <a:r>
              <a:rPr lang="nl-NL" sz="2400" dirty="0" smtClean="0"/>
              <a:t>De zwarte teer zorgt in tabak zorgt voor verkleuring </a:t>
            </a:r>
          </a:p>
          <a:p>
            <a:pPr>
              <a:buFont typeface="Arial" pitchFamily="34" charset="0"/>
              <a:buNone/>
            </a:pPr>
            <a:r>
              <a:rPr lang="nl-NL" sz="2400" dirty="0" smtClean="0"/>
              <a:t>van huid en tanden. Het tekort aan zuurstof zorgt voor</a:t>
            </a:r>
          </a:p>
          <a:p>
            <a:pPr>
              <a:buFont typeface="Arial" pitchFamily="34" charset="0"/>
              <a:buNone/>
            </a:pPr>
            <a:r>
              <a:rPr lang="nl-NL" sz="2400" dirty="0" smtClean="0"/>
              <a:t>rimpels en het tandvlees raakt ontstoken waardoor</a:t>
            </a:r>
          </a:p>
          <a:p>
            <a:pPr>
              <a:buFont typeface="Arial" pitchFamily="34" charset="0"/>
              <a:buNone/>
            </a:pPr>
            <a:r>
              <a:rPr lang="nl-NL" sz="2400" dirty="0" smtClean="0"/>
              <a:t>tanden en kiezen vroegtijdig los komen te zitten.</a:t>
            </a:r>
          </a:p>
          <a:p>
            <a:pPr>
              <a:buFont typeface="Arial" pitchFamily="34" charset="0"/>
              <a:buNone/>
            </a:pPr>
            <a:endParaRPr lang="nl-NL" sz="2400" dirty="0" smtClean="0"/>
          </a:p>
        </p:txBody>
      </p:sp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nl-NL" sz="2000" dirty="0">
                <a:solidFill>
                  <a:srgbClr val="333399"/>
                </a:solidFill>
              </a:rPr>
              <a:t>Roken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642938" y="1143000"/>
            <a:ext cx="77724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nl-NL" sz="2800" i="1" dirty="0">
                <a:solidFill>
                  <a:srgbClr val="333399"/>
                </a:solidFill>
              </a:rPr>
              <a:t>Roken en gevolgen?</a:t>
            </a:r>
            <a:br>
              <a:rPr lang="nl-NL" sz="2800" i="1" dirty="0">
                <a:solidFill>
                  <a:srgbClr val="333399"/>
                </a:solidFill>
              </a:rPr>
            </a:br>
            <a:r>
              <a:rPr lang="nl-NL" sz="2800" i="1" dirty="0">
                <a:solidFill>
                  <a:srgbClr val="333399"/>
                </a:solidFill>
              </a:rPr>
              <a:t/>
            </a:r>
            <a:br>
              <a:rPr lang="nl-NL" sz="2800" i="1" dirty="0">
                <a:solidFill>
                  <a:srgbClr val="333399"/>
                </a:solidFill>
              </a:rPr>
            </a:br>
            <a:endParaRPr lang="nl-NL" sz="2800" i="1" dirty="0">
              <a:solidFill>
                <a:srgbClr val="333399"/>
              </a:solidFill>
            </a:endParaRPr>
          </a:p>
        </p:txBody>
      </p:sp>
      <p:pic>
        <p:nvPicPr>
          <p:cNvPr id="28676" name="Picture 2" descr="http://www.powned.tv/images/fotos/sigaretteniof_g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/>
          <a:stretch>
            <a:fillRect/>
          </a:stretch>
        </p:blipFill>
        <p:spPr bwMode="auto">
          <a:xfrm>
            <a:off x="0" y="4869160"/>
            <a:ext cx="442912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642938" y="1285875"/>
            <a:ext cx="77724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nl-NL" sz="2800" i="1">
                <a:solidFill>
                  <a:srgbClr val="333399"/>
                </a:solidFill>
              </a:rPr>
              <a:t>Roken en gevolgen?</a:t>
            </a:r>
            <a:br>
              <a:rPr lang="nl-NL" sz="2800" i="1">
                <a:solidFill>
                  <a:srgbClr val="333399"/>
                </a:solidFill>
              </a:rPr>
            </a:br>
            <a:r>
              <a:rPr lang="nl-NL" sz="2800" i="1">
                <a:solidFill>
                  <a:srgbClr val="333399"/>
                </a:solidFill>
              </a:rPr>
              <a:t/>
            </a:r>
            <a:br>
              <a:rPr lang="nl-NL" sz="2800" i="1">
                <a:solidFill>
                  <a:srgbClr val="333399"/>
                </a:solidFill>
              </a:rPr>
            </a:br>
            <a:endParaRPr lang="nl-NL" sz="2800" i="1">
              <a:solidFill>
                <a:srgbClr val="333399"/>
              </a:solidFill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714375" y="1928813"/>
            <a:ext cx="77724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55000" lnSpcReduction="20000"/>
          </a:bodyPr>
          <a:lstStyle/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b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Stroomdiagram: Alternatief proces 10"/>
          <p:cNvSpPr/>
          <p:nvPr/>
        </p:nvSpPr>
        <p:spPr>
          <a:xfrm>
            <a:off x="8501090" y="2000240"/>
            <a:ext cx="857224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nl-NL" sz="2000" dirty="0" err="1">
                <a:solidFill>
                  <a:srgbClr val="333399"/>
                </a:solidFill>
              </a:rPr>
              <a:t>Rokenl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29700" name="Rechthoek 8"/>
          <p:cNvSpPr>
            <a:spLocks noChangeArrowheads="1"/>
          </p:cNvSpPr>
          <p:nvPr/>
        </p:nvSpPr>
        <p:spPr bwMode="auto">
          <a:xfrm>
            <a:off x="714375" y="2143125"/>
            <a:ext cx="8072438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2000">
                <a:solidFill>
                  <a:srgbClr val="333399"/>
                </a:solidFill>
              </a:rPr>
              <a:t>Wat weet jij?</a:t>
            </a:r>
          </a:p>
          <a:p>
            <a:endParaRPr lang="nl-NL" sz="2000" b="1">
              <a:solidFill>
                <a:srgbClr val="333399"/>
              </a:solidFill>
            </a:endParaRPr>
          </a:p>
          <a:p>
            <a:r>
              <a:rPr lang="nl-NL" sz="2000">
                <a:solidFill>
                  <a:srgbClr val="333399"/>
                </a:solidFill>
              </a:rPr>
              <a:t>Houd de score bij van de vragen die je goed beantwoord hebt. </a:t>
            </a:r>
            <a:endParaRPr lang="nl-NL">
              <a:solidFill>
                <a:srgbClr val="333399"/>
              </a:solidFill>
            </a:endParaRPr>
          </a:p>
          <a:p>
            <a:endParaRPr lang="nl-NL"/>
          </a:p>
          <a:p>
            <a:endParaRPr lang="nl-NL"/>
          </a:p>
          <a:p>
            <a:r>
              <a:rPr lang="nl-NL"/>
              <a:t>				</a:t>
            </a:r>
            <a:endParaRPr lang="nl-NL" sz="2000">
              <a:solidFill>
                <a:srgbClr val="333399"/>
              </a:solidFill>
            </a:endParaRPr>
          </a:p>
        </p:txBody>
      </p:sp>
      <p:sp>
        <p:nvSpPr>
          <p:cNvPr id="12" name="Afgeschuind enkele hoek rechthoek 11"/>
          <p:cNvSpPr/>
          <p:nvPr/>
        </p:nvSpPr>
        <p:spPr>
          <a:xfrm>
            <a:off x="428625" y="2000250"/>
            <a:ext cx="8001000" cy="3857625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nl-NL" sz="2400" b="1" dirty="0">
              <a:solidFill>
                <a:srgbClr val="333399"/>
              </a:solidFill>
              <a:cs typeface="Arial" pitchFamily="34" charset="0"/>
            </a:endParaRPr>
          </a:p>
          <a:p>
            <a:r>
              <a:rPr lang="nl-NL" sz="2400" b="1" dirty="0">
                <a:solidFill>
                  <a:srgbClr val="333399"/>
                </a:solidFill>
                <a:cs typeface="Arial" pitchFamily="34" charset="0"/>
              </a:rPr>
              <a:t>Vraag </a:t>
            </a:r>
            <a:r>
              <a:rPr lang="nl-NL" sz="2400" b="1" dirty="0" smtClean="0">
                <a:solidFill>
                  <a:srgbClr val="333399"/>
                </a:solidFill>
                <a:cs typeface="Arial" pitchFamily="34" charset="0"/>
              </a:rPr>
              <a:t>4:</a:t>
            </a:r>
            <a:endParaRPr lang="nl-NL" sz="2400" b="1" dirty="0">
              <a:solidFill>
                <a:srgbClr val="333399"/>
              </a:solidFill>
              <a:cs typeface="Arial" pitchFamily="34" charset="0"/>
            </a:endParaRPr>
          </a:p>
          <a:p>
            <a:r>
              <a:rPr lang="nl-NL" sz="2200" dirty="0">
                <a:solidFill>
                  <a:srgbClr val="333399"/>
                </a:solidFill>
                <a:cs typeface="Arial" pitchFamily="34" charset="0"/>
              </a:rPr>
              <a:t>Wat is </a:t>
            </a:r>
            <a:r>
              <a:rPr lang="nl-NL" sz="2200" b="1" dirty="0">
                <a:solidFill>
                  <a:srgbClr val="333399"/>
                </a:solidFill>
                <a:cs typeface="Arial" pitchFamily="34" charset="0"/>
              </a:rPr>
              <a:t>geen</a:t>
            </a:r>
            <a:r>
              <a:rPr lang="nl-NL" sz="2200" dirty="0">
                <a:solidFill>
                  <a:srgbClr val="333399"/>
                </a:solidFill>
                <a:cs typeface="Arial" pitchFamily="34" charset="0"/>
              </a:rPr>
              <a:t> gevolg van roken op de lange termijn? </a:t>
            </a:r>
            <a:r>
              <a:rPr lang="nl-NL" sz="1400" dirty="0">
                <a:solidFill>
                  <a:srgbClr val="333399"/>
                </a:solidFill>
                <a:cs typeface="Arial" pitchFamily="34" charset="0"/>
              </a:rPr>
              <a:t>1 antwoord mogelijk. </a:t>
            </a:r>
          </a:p>
          <a:p>
            <a:pPr>
              <a:buFontTx/>
              <a:buAutoNum type="alphaLcPeriod"/>
            </a:pPr>
            <a:r>
              <a:rPr lang="nl-NL" sz="2200" dirty="0" smtClean="0">
                <a:solidFill>
                  <a:srgbClr val="333399"/>
                </a:solidFill>
                <a:cs typeface="Arial" pitchFamily="34" charset="0"/>
              </a:rPr>
              <a:t> Verminderde </a:t>
            </a:r>
            <a:r>
              <a:rPr lang="nl-NL" sz="2200" dirty="0">
                <a:solidFill>
                  <a:srgbClr val="333399"/>
                </a:solidFill>
                <a:cs typeface="Arial" pitchFamily="34" charset="0"/>
              </a:rPr>
              <a:t>vruchtbaarheid en seks.</a:t>
            </a:r>
          </a:p>
          <a:p>
            <a:pPr>
              <a:buFontTx/>
              <a:buAutoNum type="alphaLcPeriod"/>
            </a:pPr>
            <a:r>
              <a:rPr lang="nl-NL" sz="2200" dirty="0" smtClean="0">
                <a:solidFill>
                  <a:srgbClr val="333399"/>
                </a:solidFill>
                <a:cs typeface="Arial" pitchFamily="34" charset="0"/>
              </a:rPr>
              <a:t> Wonden </a:t>
            </a:r>
            <a:r>
              <a:rPr lang="nl-NL" sz="2200" dirty="0">
                <a:solidFill>
                  <a:srgbClr val="333399"/>
                </a:solidFill>
                <a:cs typeface="Arial" pitchFamily="34" charset="0"/>
              </a:rPr>
              <a:t>genezen minder goed.</a:t>
            </a:r>
          </a:p>
          <a:p>
            <a:pPr>
              <a:buFontTx/>
              <a:buAutoNum type="alphaLcPeriod"/>
            </a:pPr>
            <a:r>
              <a:rPr lang="nl-NL" sz="2200" dirty="0" smtClean="0">
                <a:solidFill>
                  <a:srgbClr val="333399"/>
                </a:solidFill>
                <a:cs typeface="Arial" pitchFamily="34" charset="0"/>
              </a:rPr>
              <a:t> Hartaanval</a:t>
            </a:r>
            <a:endParaRPr lang="nl-NL" sz="2200" dirty="0">
              <a:solidFill>
                <a:srgbClr val="333399"/>
              </a:solidFill>
              <a:cs typeface="Arial" pitchFamily="34" charset="0"/>
            </a:endParaRPr>
          </a:p>
          <a:p>
            <a:pPr>
              <a:buFontTx/>
              <a:buAutoNum type="alphaLcPeriod"/>
            </a:pPr>
            <a:r>
              <a:rPr lang="nl-NL" sz="2200" dirty="0" smtClean="0">
                <a:solidFill>
                  <a:srgbClr val="333399"/>
                </a:solidFill>
                <a:cs typeface="Arial" pitchFamily="34" charset="0"/>
              </a:rPr>
              <a:t> Hoge </a:t>
            </a:r>
            <a:r>
              <a:rPr lang="nl-NL" sz="2200" dirty="0">
                <a:solidFill>
                  <a:srgbClr val="333399"/>
                </a:solidFill>
                <a:cs typeface="Arial" pitchFamily="34" charset="0"/>
              </a:rPr>
              <a:t>bloeddruk</a:t>
            </a:r>
          </a:p>
          <a:p>
            <a:pPr>
              <a:buFontTx/>
              <a:buAutoNum type="alphaLcPeriod"/>
            </a:pPr>
            <a:r>
              <a:rPr lang="nl-NL" sz="2200" dirty="0" smtClean="0">
                <a:solidFill>
                  <a:srgbClr val="333399"/>
                </a:solidFill>
                <a:cs typeface="Arial" pitchFamily="34" charset="0"/>
              </a:rPr>
              <a:t> Slapeloosheid</a:t>
            </a:r>
            <a:endParaRPr lang="nl-NL" sz="2200" dirty="0">
              <a:solidFill>
                <a:srgbClr val="333399"/>
              </a:solidFill>
              <a:cs typeface="Arial" pitchFamily="34" charset="0"/>
            </a:endParaRPr>
          </a:p>
          <a:p>
            <a:pPr>
              <a:buFontTx/>
              <a:buAutoNum type="alphaLcPeriod"/>
            </a:pPr>
            <a:r>
              <a:rPr lang="nl-NL" sz="2200" dirty="0" smtClean="0">
                <a:solidFill>
                  <a:srgbClr val="333399"/>
                </a:solidFill>
                <a:cs typeface="Arial" pitchFamily="34" charset="0"/>
              </a:rPr>
              <a:t> Kanker </a:t>
            </a:r>
            <a:r>
              <a:rPr lang="nl-NL" sz="2200" dirty="0">
                <a:solidFill>
                  <a:srgbClr val="333399"/>
                </a:solidFill>
                <a:cs typeface="Arial" pitchFamily="34" charset="0"/>
              </a:rPr>
              <a:t>(mond-, long-, blaas-, nier-, alvleesklier-, rectaal ) </a:t>
            </a:r>
          </a:p>
          <a:p>
            <a:pPr>
              <a:buFontTx/>
              <a:buAutoNum type="alphaLcPeriod"/>
            </a:pPr>
            <a:r>
              <a:rPr lang="nl-NL" sz="2200" dirty="0" smtClean="0">
                <a:solidFill>
                  <a:srgbClr val="333399"/>
                </a:solidFill>
                <a:cs typeface="Arial" pitchFamily="34" charset="0"/>
              </a:rPr>
              <a:t> Oogziekten</a:t>
            </a:r>
            <a:endParaRPr lang="nl-NL" sz="2200" dirty="0">
              <a:solidFill>
                <a:srgbClr val="333399"/>
              </a:solidFill>
              <a:cs typeface="Arial" pitchFamily="34" charset="0"/>
            </a:endParaRPr>
          </a:p>
          <a:p>
            <a:endParaRPr lang="nl-NL" sz="2400" dirty="0">
              <a:solidFill>
                <a:srgbClr val="333399"/>
              </a:solidFill>
              <a:cs typeface="Arial" pitchFamily="34" charset="0"/>
            </a:endParaRPr>
          </a:p>
          <a:p>
            <a:pPr>
              <a:buFontTx/>
              <a:buAutoNum type="alphaLcPeriod"/>
            </a:pPr>
            <a:endParaRPr lang="nl-NL" sz="2400" dirty="0">
              <a:solidFill>
                <a:srgbClr val="333399"/>
              </a:solidFill>
              <a:cs typeface="Arial" pitchFamily="34" charset="0"/>
            </a:endParaRPr>
          </a:p>
          <a:p>
            <a:endParaRPr lang="nl-NL" sz="2400" dirty="0">
              <a:solidFill>
                <a:srgbClr val="333399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jdelijke aanduiding voor inhoud 2"/>
          <p:cNvSpPr>
            <a:spLocks noGrp="1"/>
          </p:cNvSpPr>
          <p:nvPr>
            <p:ph idx="1"/>
          </p:nvPr>
        </p:nvSpPr>
        <p:spPr>
          <a:xfrm>
            <a:off x="467545" y="2000250"/>
            <a:ext cx="7848872" cy="41148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nl-NL" sz="2400" dirty="0" smtClean="0"/>
              <a:t>Antwoord vraag 4 </a:t>
            </a:r>
          </a:p>
          <a:p>
            <a:r>
              <a:rPr lang="nl-NL" sz="2400" dirty="0" smtClean="0"/>
              <a:t>Het </a:t>
            </a:r>
            <a:r>
              <a:rPr lang="nl-NL" sz="2400" u="sng" dirty="0" smtClean="0"/>
              <a:t>goede antwoord </a:t>
            </a:r>
            <a:r>
              <a:rPr lang="nl-NL" sz="2400" dirty="0" smtClean="0"/>
              <a:t>is E</a:t>
            </a:r>
            <a:r>
              <a:rPr lang="nl-NL" sz="2400" u="sng" dirty="0" smtClean="0"/>
              <a:t>:</a:t>
            </a:r>
            <a:r>
              <a:rPr lang="nl-NL" sz="2400" dirty="0" smtClean="0"/>
              <a:t> Slapeloosheid</a:t>
            </a:r>
          </a:p>
          <a:p>
            <a:pPr>
              <a:buFont typeface="Arial" pitchFamily="34" charset="0"/>
              <a:buNone/>
            </a:pPr>
            <a:endParaRPr lang="nl-NL" sz="2400" dirty="0" smtClean="0"/>
          </a:p>
          <a:p>
            <a:pPr>
              <a:buFont typeface="Arial" pitchFamily="34" charset="0"/>
              <a:buNone/>
            </a:pPr>
            <a:r>
              <a:rPr lang="nl-NL" sz="2400" dirty="0" smtClean="0"/>
              <a:t>Keuze uit volgende fragmenten:</a:t>
            </a:r>
          </a:p>
          <a:p>
            <a:pPr>
              <a:buFont typeface="Arial" pitchFamily="34" charset="0"/>
              <a:buNone/>
            </a:pPr>
            <a:r>
              <a:rPr lang="nl-NL" sz="2400" dirty="0" smtClean="0">
                <a:hlinkClick r:id="rId2" action="ppaction://hlinkfile"/>
              </a:rPr>
              <a:t>Film </a:t>
            </a:r>
            <a:r>
              <a:rPr lang="nl-NL" sz="2400" dirty="0" err="1" smtClean="0">
                <a:hlinkClick r:id="rId2" action="ppaction://hlinkfile"/>
              </a:rPr>
              <a:t>Stivoro</a:t>
            </a:r>
            <a:r>
              <a:rPr lang="nl-NL" sz="2400" dirty="0" smtClean="0">
                <a:hlinkClick r:id="rId2" action="ppaction://hlinkfile"/>
              </a:rPr>
              <a:t>: Tabaksrook invloed op de longen</a:t>
            </a:r>
            <a:endParaRPr lang="nl-NL" sz="2400" dirty="0" smtClean="0"/>
          </a:p>
          <a:p>
            <a:pPr>
              <a:buFont typeface="Arial" pitchFamily="34" charset="0"/>
              <a:buNone/>
            </a:pPr>
            <a:r>
              <a:rPr lang="nl-NL" sz="2400" dirty="0" smtClean="0">
                <a:hlinkClick r:id="rId3" action="ppaction://hlinkfile"/>
              </a:rPr>
              <a:t>Film </a:t>
            </a:r>
            <a:r>
              <a:rPr lang="nl-NL" sz="2400" dirty="0" err="1" smtClean="0">
                <a:hlinkClick r:id="rId3" action="ppaction://hlinkfile"/>
              </a:rPr>
              <a:t>Stivoro</a:t>
            </a:r>
            <a:r>
              <a:rPr lang="nl-NL" sz="2400" dirty="0" smtClean="0">
                <a:hlinkClick r:id="rId3" action="ppaction://hlinkfile"/>
              </a:rPr>
              <a:t>: Tabaksrook invloed op hart en bloedvaten</a:t>
            </a:r>
            <a:endParaRPr lang="nl-NL" sz="2400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</p:txBody>
      </p:sp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nl-NL" sz="2000" dirty="0">
                <a:solidFill>
                  <a:srgbClr val="333399"/>
                </a:solidFill>
              </a:rPr>
              <a:t>Roken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642938" y="1143000"/>
            <a:ext cx="77724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nl-NL" sz="2800" i="1" dirty="0">
                <a:solidFill>
                  <a:srgbClr val="333399"/>
                </a:solidFill>
              </a:rPr>
              <a:t>Roken en gevolgen?</a:t>
            </a:r>
            <a:br>
              <a:rPr lang="nl-NL" sz="2800" i="1" dirty="0">
                <a:solidFill>
                  <a:srgbClr val="333399"/>
                </a:solidFill>
              </a:rPr>
            </a:br>
            <a:r>
              <a:rPr lang="nl-NL" sz="2800" i="1" dirty="0">
                <a:solidFill>
                  <a:srgbClr val="333399"/>
                </a:solidFill>
              </a:rPr>
              <a:t/>
            </a:r>
            <a:br>
              <a:rPr lang="nl-NL" sz="2800" i="1" dirty="0">
                <a:solidFill>
                  <a:srgbClr val="333399"/>
                </a:solidFill>
              </a:rPr>
            </a:br>
            <a:endParaRPr lang="nl-NL" sz="2800" i="1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inhoud 2"/>
          <p:cNvSpPr>
            <a:spLocks noGrp="1"/>
          </p:cNvSpPr>
          <p:nvPr>
            <p:ph idx="1"/>
          </p:nvPr>
        </p:nvSpPr>
        <p:spPr>
          <a:xfrm>
            <a:off x="357188" y="1714500"/>
            <a:ext cx="8215312" cy="4500563"/>
          </a:xfrm>
        </p:spPr>
        <p:txBody>
          <a:bodyPr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nl-NL" sz="2200" dirty="0" smtClean="0"/>
              <a:t>   </a:t>
            </a:r>
          </a:p>
          <a:p>
            <a:pPr>
              <a:spcBef>
                <a:spcPts val="600"/>
              </a:spcBef>
              <a:buFont typeface="Arial" pitchFamily="34" charset="0"/>
              <a:buNone/>
            </a:pPr>
            <a:endParaRPr lang="nl-NL" sz="2400" i="1" dirty="0" smtClean="0"/>
          </a:p>
          <a:p>
            <a:pPr>
              <a:spcBef>
                <a:spcPts val="600"/>
              </a:spcBef>
              <a:buFont typeface="Arial" pitchFamily="34" charset="0"/>
              <a:buNone/>
            </a:pPr>
            <a:endParaRPr lang="nl-NL" sz="2400" i="1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  <a:p>
            <a:pPr>
              <a:buFont typeface="Arial" pitchFamily="34" charset="0"/>
              <a:buNone/>
            </a:pPr>
            <a:endParaRPr lang="nl-NL" sz="2400" b="1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</p:txBody>
      </p:sp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nl-NL" sz="2000" dirty="0">
                <a:solidFill>
                  <a:srgbClr val="333399"/>
                </a:solidFill>
              </a:rPr>
              <a:t>Roken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357188" y="827984"/>
            <a:ext cx="77724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nl-NL" sz="2800" i="1" dirty="0" smtClean="0">
                <a:solidFill>
                  <a:srgbClr val="333399"/>
                </a:solidFill>
              </a:rPr>
              <a:t>Behaalde punten bij vragen</a:t>
            </a:r>
            <a:endParaRPr lang="nl-NL" sz="2800" i="1" dirty="0">
              <a:solidFill>
                <a:srgbClr val="333399"/>
              </a:solidFill>
            </a:endParaRP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 bwMode="auto">
          <a:xfrm>
            <a:off x="378170" y="1700807"/>
            <a:ext cx="8215312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333399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333399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333399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333399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333399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Arial" pitchFamily="34" charset="0"/>
              <a:buNone/>
            </a:pPr>
            <a:endParaRPr lang="nl-NL" sz="2200" i="1" dirty="0"/>
          </a:p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nl-NL" sz="2200" i="1" dirty="0" smtClean="0"/>
              <a:t>Hoeveel vragen heb je goed van de vier?</a:t>
            </a:r>
            <a:endParaRPr lang="nl-NL" sz="2200" i="1" dirty="0"/>
          </a:p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nl-NL" sz="2200" i="1" dirty="0" smtClean="0"/>
              <a:t> </a:t>
            </a:r>
          </a:p>
          <a:p>
            <a:pPr>
              <a:spcBef>
                <a:spcPts val="600"/>
              </a:spcBef>
              <a:buFont typeface="Arial" pitchFamily="34" charset="0"/>
              <a:buNone/>
            </a:pPr>
            <a:endParaRPr lang="nl-NL" sz="2200" i="1" dirty="0"/>
          </a:p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nl-NL" sz="2200" i="1" dirty="0" smtClean="0"/>
              <a:t>   </a:t>
            </a:r>
            <a:r>
              <a:rPr lang="nl-NL" sz="2200" i="1" dirty="0"/>
              <a:t> </a:t>
            </a:r>
            <a:endParaRPr lang="nl-NL" sz="2200" i="1" dirty="0" smtClean="0"/>
          </a:p>
          <a:p>
            <a:pPr>
              <a:spcBef>
                <a:spcPts val="600"/>
              </a:spcBef>
              <a:buFont typeface="Arial" pitchFamily="34" charset="0"/>
              <a:buNone/>
            </a:pPr>
            <a:endParaRPr lang="nl-NL" sz="2200" i="1" dirty="0"/>
          </a:p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nl-NL" sz="2200" i="1" dirty="0" smtClean="0"/>
              <a:t>                                                    </a:t>
            </a:r>
          </a:p>
          <a:p>
            <a:pPr>
              <a:spcBef>
                <a:spcPts val="600"/>
              </a:spcBef>
              <a:buFont typeface="Arial" pitchFamily="34" charset="0"/>
              <a:buNone/>
            </a:pPr>
            <a:endParaRPr lang="nl-NL" sz="2400" i="1" dirty="0" smtClean="0"/>
          </a:p>
          <a:p>
            <a:pPr>
              <a:spcBef>
                <a:spcPts val="600"/>
              </a:spcBef>
              <a:buFont typeface="Arial" pitchFamily="34" charset="0"/>
              <a:buNone/>
            </a:pPr>
            <a:endParaRPr lang="nl-NL" sz="2400" i="1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  <a:p>
            <a:pPr>
              <a:buFont typeface="Arial" pitchFamily="34" charset="0"/>
              <a:buNone/>
            </a:pPr>
            <a:endParaRPr lang="nl-NL" sz="2400" b="1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</p:txBody>
      </p:sp>
      <p:pic>
        <p:nvPicPr>
          <p:cNvPr id="109570" name="Picture 2" descr="http://apps.pinkweb.nl/praktijkportal/getdoc.php5?office_id=5066&amp;preview=true&amp;folder_id=public_content&amp;filename=iStock_000005965485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4578"/>
            <a:ext cx="5194437" cy="329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13255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642938" y="1285875"/>
            <a:ext cx="77724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70000" lnSpcReduction="20000"/>
          </a:bodyPr>
          <a:lstStyle/>
          <a:p>
            <a:pPr>
              <a:defRPr/>
            </a:pPr>
            <a:r>
              <a:rPr lang="nl-NL" sz="4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>Roken en verslaving?</a:t>
            </a:r>
            <a:br>
              <a:rPr lang="nl-NL" sz="4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4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4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4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714375" y="1928813"/>
            <a:ext cx="77724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55000" lnSpcReduction="20000"/>
          </a:bodyPr>
          <a:lstStyle/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b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Stroomdiagram: Alternatief proces 10"/>
          <p:cNvSpPr/>
          <p:nvPr/>
        </p:nvSpPr>
        <p:spPr>
          <a:xfrm>
            <a:off x="8501090" y="2000240"/>
            <a:ext cx="857224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nl-NL" sz="2000" dirty="0">
                <a:solidFill>
                  <a:srgbClr val="333399"/>
                </a:solidFill>
              </a:rPr>
              <a:t>Roken</a:t>
            </a:r>
          </a:p>
        </p:txBody>
      </p:sp>
      <p:sp>
        <p:nvSpPr>
          <p:cNvPr id="32772" name="Rechthoek 8"/>
          <p:cNvSpPr>
            <a:spLocks noChangeArrowheads="1"/>
          </p:cNvSpPr>
          <p:nvPr/>
        </p:nvSpPr>
        <p:spPr bwMode="auto">
          <a:xfrm>
            <a:off x="714375" y="2143125"/>
            <a:ext cx="8072438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2000">
                <a:solidFill>
                  <a:srgbClr val="333399"/>
                </a:solidFill>
              </a:rPr>
              <a:t>Wat weet jij?</a:t>
            </a:r>
          </a:p>
          <a:p>
            <a:endParaRPr lang="nl-NL" sz="2000" b="1">
              <a:solidFill>
                <a:srgbClr val="333399"/>
              </a:solidFill>
            </a:endParaRPr>
          </a:p>
          <a:p>
            <a:r>
              <a:rPr lang="nl-NL" sz="2000">
                <a:solidFill>
                  <a:srgbClr val="333399"/>
                </a:solidFill>
              </a:rPr>
              <a:t>Houd de score bij van de vragen die je goed beantwoord hebt. </a:t>
            </a:r>
            <a:endParaRPr lang="nl-NL">
              <a:solidFill>
                <a:srgbClr val="333399"/>
              </a:solidFill>
            </a:endParaRPr>
          </a:p>
          <a:p>
            <a:endParaRPr lang="nl-NL"/>
          </a:p>
          <a:p>
            <a:endParaRPr lang="nl-NL"/>
          </a:p>
          <a:p>
            <a:r>
              <a:rPr lang="nl-NL"/>
              <a:t>				</a:t>
            </a:r>
            <a:endParaRPr lang="nl-NL" sz="2000">
              <a:solidFill>
                <a:srgbClr val="333399"/>
              </a:solidFill>
            </a:endParaRPr>
          </a:p>
        </p:txBody>
      </p:sp>
      <p:pic>
        <p:nvPicPr>
          <p:cNvPr id="32773" name="Picture 4" descr="http://i.fokzine.net/upload/090820_112339_remote_roke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fgeschuind enkele hoek rechthoek 12"/>
          <p:cNvSpPr/>
          <p:nvPr/>
        </p:nvSpPr>
        <p:spPr>
          <a:xfrm>
            <a:off x="442731" y="836711"/>
            <a:ext cx="8429625" cy="1413569"/>
          </a:xfrm>
          <a:prstGeom prst="snip1Rect">
            <a:avLst/>
          </a:prstGeom>
          <a:solidFill>
            <a:schemeClr val="accent1">
              <a:lumMod val="40000"/>
              <a:lumOff val="6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400" b="1" dirty="0">
                <a:solidFill>
                  <a:srgbClr val="333399"/>
                </a:solidFill>
              </a:rPr>
              <a:t>Welke momenten is de behoefte naar een sigaret het grootst? En waarom</a:t>
            </a:r>
            <a:r>
              <a:rPr lang="nl-NL" sz="2400" b="1" dirty="0" smtClean="0">
                <a:solidFill>
                  <a:srgbClr val="333399"/>
                </a:solidFill>
              </a:rPr>
              <a:t>? </a:t>
            </a:r>
            <a:endParaRPr lang="nl-NL" sz="2400" b="1" dirty="0">
              <a:solidFill>
                <a:srgbClr val="333399"/>
              </a:solidFill>
            </a:endParaRPr>
          </a:p>
        </p:txBody>
      </p:sp>
      <p:sp>
        <p:nvSpPr>
          <p:cNvPr id="15" name="Afgeschuind enkele hoek rechthoek 14"/>
          <p:cNvSpPr/>
          <p:nvPr/>
        </p:nvSpPr>
        <p:spPr>
          <a:xfrm>
            <a:off x="442731" y="964407"/>
            <a:ext cx="8429625" cy="1928812"/>
          </a:xfrm>
          <a:prstGeom prst="snip1Rect">
            <a:avLst/>
          </a:prstGeom>
          <a:solidFill>
            <a:schemeClr val="accent1">
              <a:lumMod val="40000"/>
              <a:lumOff val="6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400" b="1" dirty="0">
                <a:solidFill>
                  <a:srgbClr val="333399"/>
                </a:solidFill>
              </a:rPr>
              <a:t>Stelling:</a:t>
            </a:r>
          </a:p>
          <a:p>
            <a:pPr>
              <a:defRPr/>
            </a:pPr>
            <a:r>
              <a:rPr lang="nl-NL" sz="2400" dirty="0">
                <a:solidFill>
                  <a:srgbClr val="333399"/>
                </a:solidFill>
              </a:rPr>
              <a:t>Iedereen begint met roken door groepsdruk?</a:t>
            </a:r>
          </a:p>
          <a:p>
            <a:pPr>
              <a:defRPr/>
            </a:pPr>
            <a:endParaRPr lang="nl-NL" sz="2400" dirty="0">
              <a:solidFill>
                <a:srgbClr val="333399"/>
              </a:solidFill>
            </a:endParaRPr>
          </a:p>
          <a:p>
            <a:pPr>
              <a:defRPr/>
            </a:pPr>
            <a:r>
              <a:rPr lang="nl-NL" sz="2400" i="1" dirty="0">
                <a:solidFill>
                  <a:srgbClr val="333399"/>
                </a:solidFill>
              </a:rPr>
              <a:t>Ben je het hier wel of niet mee eens?</a:t>
            </a:r>
          </a:p>
          <a:p>
            <a:pPr>
              <a:defRPr/>
            </a:pPr>
            <a:endParaRPr lang="nl-NL" sz="2400" dirty="0">
              <a:solidFill>
                <a:srgbClr val="333399"/>
              </a:solidFill>
            </a:endParaRPr>
          </a:p>
        </p:txBody>
      </p:sp>
      <p:sp>
        <p:nvSpPr>
          <p:cNvPr id="16" name="Afgeschuind enkele hoek rechthoek 15"/>
          <p:cNvSpPr/>
          <p:nvPr/>
        </p:nvSpPr>
        <p:spPr>
          <a:xfrm>
            <a:off x="500077" y="1134821"/>
            <a:ext cx="8429625" cy="1758398"/>
          </a:xfrm>
          <a:prstGeom prst="snip1Rect">
            <a:avLst/>
          </a:prstGeom>
          <a:solidFill>
            <a:schemeClr val="accent1">
              <a:lumMod val="40000"/>
              <a:lumOff val="6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nl-NL" sz="2400" b="1" dirty="0">
                <a:solidFill>
                  <a:srgbClr val="333399"/>
                </a:solidFill>
                <a:cs typeface="Arial" pitchFamily="34" charset="0"/>
              </a:rPr>
              <a:t>Stelling:</a:t>
            </a:r>
          </a:p>
          <a:p>
            <a:r>
              <a:rPr lang="nl-NL" sz="2400" dirty="0">
                <a:solidFill>
                  <a:srgbClr val="333399"/>
                </a:solidFill>
                <a:cs typeface="Arial" pitchFamily="34" charset="0"/>
              </a:rPr>
              <a:t>Als je niet wil roken, lukt dat makkelijk.</a:t>
            </a:r>
          </a:p>
          <a:p>
            <a:r>
              <a:rPr lang="nl-NL" sz="2400" i="1" dirty="0">
                <a:solidFill>
                  <a:srgbClr val="333399"/>
                </a:solidFill>
                <a:cs typeface="Arial" pitchFamily="34" charset="0"/>
              </a:rPr>
              <a:t>Ben je het hier wel of niet mee eens?</a:t>
            </a:r>
          </a:p>
          <a:p>
            <a:endParaRPr lang="nl-NL" sz="2400" dirty="0">
              <a:solidFill>
                <a:srgbClr val="333399"/>
              </a:solidFill>
              <a:cs typeface="Arial" pitchFamily="34" charset="0"/>
            </a:endParaRPr>
          </a:p>
        </p:txBody>
      </p:sp>
      <p:sp>
        <p:nvSpPr>
          <p:cNvPr id="14" name="Afgeschuind enkele hoek rechthoek 13"/>
          <p:cNvSpPr/>
          <p:nvPr/>
        </p:nvSpPr>
        <p:spPr>
          <a:xfrm>
            <a:off x="63451" y="116631"/>
            <a:ext cx="9080549" cy="6624737"/>
          </a:xfrm>
          <a:prstGeom prst="snip1Rect">
            <a:avLst/>
          </a:prstGeom>
          <a:solidFill>
            <a:schemeClr val="accent1">
              <a:lumMod val="40000"/>
              <a:lumOff val="60000"/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400" b="1" dirty="0">
                <a:solidFill>
                  <a:srgbClr val="333399"/>
                </a:solidFill>
              </a:rPr>
              <a:t>Ben jij verslaafd aan roken</a:t>
            </a:r>
            <a:r>
              <a:rPr lang="nl-NL" sz="2400" b="1" dirty="0" smtClean="0">
                <a:solidFill>
                  <a:srgbClr val="333399"/>
                </a:solidFill>
              </a:rPr>
              <a:t>? Hoe scoor jij?</a:t>
            </a:r>
          </a:p>
          <a:p>
            <a:pPr>
              <a:defRPr/>
            </a:pPr>
            <a:endParaRPr lang="nl-NL" sz="2400" b="1" dirty="0">
              <a:solidFill>
                <a:srgbClr val="333399"/>
              </a:solidFill>
            </a:endParaRPr>
          </a:p>
          <a:p>
            <a:pPr marL="457200" indent="-457200">
              <a:buAutoNum type="arabicPeriod"/>
              <a:defRPr/>
            </a:pPr>
            <a:r>
              <a:rPr lang="nl-NL" b="1" dirty="0" smtClean="0">
                <a:solidFill>
                  <a:srgbClr val="333399"/>
                </a:solidFill>
              </a:rPr>
              <a:t>Hoe lang na het opstaan steek je je eerste sigaret op?</a:t>
            </a:r>
          </a:p>
          <a:p>
            <a:pPr>
              <a:defRPr/>
            </a:pPr>
            <a:r>
              <a:rPr lang="nl-NL" sz="2000" dirty="0">
                <a:solidFill>
                  <a:srgbClr val="333399"/>
                </a:solidFill>
              </a:rPr>
              <a:t> </a:t>
            </a:r>
            <a:r>
              <a:rPr lang="nl-NL" sz="2000" dirty="0" smtClean="0">
                <a:solidFill>
                  <a:srgbClr val="333399"/>
                </a:solidFill>
              </a:rPr>
              <a:t>      </a:t>
            </a:r>
            <a:r>
              <a:rPr lang="nl-NL" sz="1600" dirty="0" smtClean="0">
                <a:solidFill>
                  <a:srgbClr val="333399"/>
                </a:solidFill>
              </a:rPr>
              <a:t>- minder dan 5 minuten: 3 punten		 </a:t>
            </a:r>
            <a:r>
              <a:rPr lang="nl-NL" sz="1600" dirty="0">
                <a:solidFill>
                  <a:srgbClr val="333399"/>
                </a:solidFill>
              </a:rPr>
              <a:t>- 6 – 30 minuten: 2 punten</a:t>
            </a:r>
            <a:endParaRPr lang="nl-NL" sz="1600" dirty="0" smtClean="0">
              <a:solidFill>
                <a:srgbClr val="333399"/>
              </a:solidFill>
            </a:endParaRPr>
          </a:p>
          <a:p>
            <a:pPr>
              <a:defRPr/>
            </a:pPr>
            <a:r>
              <a:rPr lang="nl-NL" sz="1600" dirty="0">
                <a:solidFill>
                  <a:srgbClr val="333399"/>
                </a:solidFill>
              </a:rPr>
              <a:t> </a:t>
            </a:r>
            <a:r>
              <a:rPr lang="nl-NL" sz="1600" dirty="0" smtClean="0">
                <a:solidFill>
                  <a:srgbClr val="333399"/>
                </a:solidFill>
              </a:rPr>
              <a:t>        - 31 tot 60 minuten: 1 punt</a:t>
            </a:r>
            <a:r>
              <a:rPr lang="nl-NL" sz="1600" dirty="0">
                <a:solidFill>
                  <a:srgbClr val="333399"/>
                </a:solidFill>
              </a:rPr>
              <a:t> </a:t>
            </a:r>
            <a:r>
              <a:rPr lang="nl-NL" sz="1600" dirty="0" smtClean="0">
                <a:solidFill>
                  <a:srgbClr val="333399"/>
                </a:solidFill>
              </a:rPr>
              <a:t>			- </a:t>
            </a:r>
            <a:r>
              <a:rPr lang="nl-NL" sz="1600" dirty="0">
                <a:solidFill>
                  <a:srgbClr val="333399"/>
                </a:solidFill>
              </a:rPr>
              <a:t>na een uur of langer: 0 punten </a:t>
            </a:r>
            <a:endParaRPr lang="nl-NL" sz="1600" dirty="0" smtClean="0">
              <a:solidFill>
                <a:srgbClr val="333399"/>
              </a:solidFill>
            </a:endParaRPr>
          </a:p>
          <a:p>
            <a:pPr>
              <a:defRPr/>
            </a:pPr>
            <a:r>
              <a:rPr lang="nl-NL" b="1" dirty="0" smtClean="0">
                <a:solidFill>
                  <a:srgbClr val="333399"/>
                </a:solidFill>
              </a:rPr>
              <a:t>2.     Vind je het moeilijk om niet te roken op plaatsen waar het niet mag?</a:t>
            </a:r>
          </a:p>
          <a:p>
            <a:pPr>
              <a:defRPr/>
            </a:pPr>
            <a:r>
              <a:rPr lang="nl-NL" sz="1600" dirty="0">
                <a:solidFill>
                  <a:srgbClr val="333399"/>
                </a:solidFill>
              </a:rPr>
              <a:t> </a:t>
            </a:r>
            <a:r>
              <a:rPr lang="nl-NL" sz="1600" dirty="0" smtClean="0">
                <a:solidFill>
                  <a:srgbClr val="333399"/>
                </a:solidFill>
              </a:rPr>
              <a:t>          - ja: 1 punt</a:t>
            </a:r>
          </a:p>
          <a:p>
            <a:pPr>
              <a:defRPr/>
            </a:pPr>
            <a:r>
              <a:rPr lang="nl-NL" sz="1600" dirty="0">
                <a:solidFill>
                  <a:srgbClr val="333399"/>
                </a:solidFill>
              </a:rPr>
              <a:t> </a:t>
            </a:r>
            <a:r>
              <a:rPr lang="nl-NL" sz="1600" dirty="0" smtClean="0">
                <a:solidFill>
                  <a:srgbClr val="333399"/>
                </a:solidFill>
              </a:rPr>
              <a:t>          - nee: 0 punten</a:t>
            </a:r>
          </a:p>
          <a:p>
            <a:pPr>
              <a:defRPr/>
            </a:pPr>
            <a:r>
              <a:rPr lang="nl-NL" sz="2400" dirty="0" smtClean="0">
                <a:solidFill>
                  <a:srgbClr val="333399"/>
                </a:solidFill>
              </a:rPr>
              <a:t>3.   </a:t>
            </a:r>
            <a:r>
              <a:rPr lang="nl-NL" b="1" dirty="0" smtClean="0">
                <a:solidFill>
                  <a:srgbClr val="333399"/>
                </a:solidFill>
              </a:rPr>
              <a:t>Welke sigaret of shagje wil je echt niet opgeven?</a:t>
            </a:r>
          </a:p>
          <a:p>
            <a:pPr>
              <a:defRPr/>
            </a:pPr>
            <a:r>
              <a:rPr lang="nl-NL" sz="1600" dirty="0">
                <a:solidFill>
                  <a:srgbClr val="333399"/>
                </a:solidFill>
              </a:rPr>
              <a:t> </a:t>
            </a:r>
            <a:r>
              <a:rPr lang="nl-NL" sz="1600" dirty="0" smtClean="0">
                <a:solidFill>
                  <a:srgbClr val="333399"/>
                </a:solidFill>
              </a:rPr>
              <a:t>         - de eerste </a:t>
            </a:r>
            <a:r>
              <a:rPr lang="nl-NL" sz="1600" dirty="0" err="1" smtClean="0">
                <a:solidFill>
                  <a:srgbClr val="333399"/>
                </a:solidFill>
              </a:rPr>
              <a:t>s’morgens</a:t>
            </a:r>
            <a:r>
              <a:rPr lang="nl-NL" sz="1600" dirty="0" smtClean="0">
                <a:solidFill>
                  <a:srgbClr val="333399"/>
                </a:solidFill>
              </a:rPr>
              <a:t>: 1 punt</a:t>
            </a:r>
          </a:p>
          <a:p>
            <a:pPr>
              <a:defRPr/>
            </a:pPr>
            <a:r>
              <a:rPr lang="nl-NL" sz="1600" dirty="0">
                <a:solidFill>
                  <a:srgbClr val="333399"/>
                </a:solidFill>
              </a:rPr>
              <a:t> </a:t>
            </a:r>
            <a:r>
              <a:rPr lang="nl-NL" sz="1600" dirty="0" smtClean="0">
                <a:solidFill>
                  <a:srgbClr val="333399"/>
                </a:solidFill>
              </a:rPr>
              <a:t>         - een andere: 0 punten</a:t>
            </a:r>
          </a:p>
          <a:p>
            <a:pPr>
              <a:defRPr/>
            </a:pPr>
            <a:r>
              <a:rPr lang="nl-NL" b="1" dirty="0" smtClean="0">
                <a:solidFill>
                  <a:srgbClr val="333399"/>
                </a:solidFill>
              </a:rPr>
              <a:t>4.   Hoeveel sigaretten rook je per dag?</a:t>
            </a:r>
          </a:p>
          <a:p>
            <a:pPr>
              <a:defRPr/>
            </a:pPr>
            <a:r>
              <a:rPr lang="nl-NL" sz="1600" dirty="0">
                <a:solidFill>
                  <a:srgbClr val="333399"/>
                </a:solidFill>
              </a:rPr>
              <a:t> </a:t>
            </a:r>
            <a:r>
              <a:rPr lang="nl-NL" sz="1600" dirty="0" smtClean="0">
                <a:solidFill>
                  <a:srgbClr val="333399"/>
                </a:solidFill>
              </a:rPr>
              <a:t>       - minder dan 10: 0 punten</a:t>
            </a:r>
          </a:p>
          <a:p>
            <a:pPr>
              <a:defRPr/>
            </a:pPr>
            <a:r>
              <a:rPr lang="nl-NL" sz="1600" dirty="0">
                <a:solidFill>
                  <a:srgbClr val="333399"/>
                </a:solidFill>
              </a:rPr>
              <a:t> </a:t>
            </a:r>
            <a:r>
              <a:rPr lang="nl-NL" sz="1600" dirty="0" smtClean="0">
                <a:solidFill>
                  <a:srgbClr val="333399"/>
                </a:solidFill>
              </a:rPr>
              <a:t>       - 11 – 20: 1 punt</a:t>
            </a:r>
          </a:p>
          <a:p>
            <a:pPr>
              <a:defRPr/>
            </a:pPr>
            <a:r>
              <a:rPr lang="nl-NL" sz="1600" dirty="0">
                <a:solidFill>
                  <a:srgbClr val="333399"/>
                </a:solidFill>
              </a:rPr>
              <a:t> </a:t>
            </a:r>
            <a:r>
              <a:rPr lang="nl-NL" sz="1600" dirty="0" smtClean="0">
                <a:solidFill>
                  <a:srgbClr val="333399"/>
                </a:solidFill>
              </a:rPr>
              <a:t>       - 21 tot 30 : 2 punten</a:t>
            </a:r>
          </a:p>
          <a:p>
            <a:pPr>
              <a:defRPr/>
            </a:pPr>
            <a:r>
              <a:rPr lang="nl-NL" sz="1600" dirty="0">
                <a:solidFill>
                  <a:srgbClr val="333399"/>
                </a:solidFill>
              </a:rPr>
              <a:t> </a:t>
            </a:r>
            <a:r>
              <a:rPr lang="nl-NL" sz="1600" dirty="0" smtClean="0">
                <a:solidFill>
                  <a:srgbClr val="333399"/>
                </a:solidFill>
              </a:rPr>
              <a:t>       - meer dan 30: 3 punten</a:t>
            </a:r>
          </a:p>
          <a:p>
            <a:pPr>
              <a:defRPr/>
            </a:pPr>
            <a:r>
              <a:rPr lang="nl-NL" b="1" dirty="0" smtClean="0">
                <a:solidFill>
                  <a:srgbClr val="333399"/>
                </a:solidFill>
              </a:rPr>
              <a:t>5.   Rook </a:t>
            </a:r>
            <a:r>
              <a:rPr lang="nl-NL" b="1" dirty="0">
                <a:solidFill>
                  <a:srgbClr val="333399"/>
                </a:solidFill>
              </a:rPr>
              <a:t>in de eerste uren na het opstaan meer dan op de </a:t>
            </a:r>
            <a:r>
              <a:rPr lang="nl-NL" b="1" dirty="0" smtClean="0">
                <a:solidFill>
                  <a:srgbClr val="333399"/>
                </a:solidFill>
              </a:rPr>
              <a:t>  </a:t>
            </a:r>
          </a:p>
          <a:p>
            <a:pPr>
              <a:defRPr/>
            </a:pPr>
            <a:r>
              <a:rPr lang="nl-NL" b="1" dirty="0">
                <a:solidFill>
                  <a:srgbClr val="333399"/>
                </a:solidFill>
              </a:rPr>
              <a:t> </a:t>
            </a:r>
            <a:r>
              <a:rPr lang="nl-NL" b="1" dirty="0" smtClean="0">
                <a:solidFill>
                  <a:srgbClr val="333399"/>
                </a:solidFill>
              </a:rPr>
              <a:t>      rest </a:t>
            </a:r>
            <a:r>
              <a:rPr lang="nl-NL" b="1" dirty="0">
                <a:solidFill>
                  <a:srgbClr val="333399"/>
                </a:solidFill>
              </a:rPr>
              <a:t>van de dag</a:t>
            </a:r>
            <a:r>
              <a:rPr lang="nl-NL" b="1" dirty="0" smtClean="0">
                <a:solidFill>
                  <a:srgbClr val="333399"/>
                </a:solidFill>
              </a:rPr>
              <a:t>?</a:t>
            </a:r>
          </a:p>
          <a:p>
            <a:pPr>
              <a:defRPr/>
            </a:pPr>
            <a:r>
              <a:rPr lang="nl-NL" sz="1600" dirty="0">
                <a:solidFill>
                  <a:srgbClr val="333399"/>
                </a:solidFill>
              </a:rPr>
              <a:t> </a:t>
            </a:r>
            <a:r>
              <a:rPr lang="nl-NL" sz="1600" dirty="0" smtClean="0">
                <a:solidFill>
                  <a:srgbClr val="333399"/>
                </a:solidFill>
              </a:rPr>
              <a:t>        - ja: 1 punt</a:t>
            </a:r>
          </a:p>
          <a:p>
            <a:pPr>
              <a:defRPr/>
            </a:pPr>
            <a:r>
              <a:rPr lang="nl-NL" sz="1600" dirty="0" smtClean="0">
                <a:solidFill>
                  <a:srgbClr val="333399"/>
                </a:solidFill>
              </a:rPr>
              <a:t>         - nee: 0 punten</a:t>
            </a:r>
          </a:p>
          <a:p>
            <a:pPr>
              <a:defRPr/>
            </a:pPr>
            <a:r>
              <a:rPr lang="nl-NL" b="1" dirty="0" smtClean="0">
                <a:solidFill>
                  <a:srgbClr val="333399"/>
                </a:solidFill>
              </a:rPr>
              <a:t>6.    Rook je ook als je ziek bent?</a:t>
            </a:r>
          </a:p>
          <a:p>
            <a:pPr>
              <a:defRPr/>
            </a:pPr>
            <a:r>
              <a:rPr lang="nl-NL" sz="1600" dirty="0" smtClean="0">
                <a:solidFill>
                  <a:srgbClr val="333399"/>
                </a:solidFill>
              </a:rPr>
              <a:t>       - ja: 1 punt</a:t>
            </a:r>
          </a:p>
          <a:p>
            <a:pPr>
              <a:defRPr/>
            </a:pPr>
            <a:r>
              <a:rPr lang="nl-NL" sz="1600" dirty="0">
                <a:solidFill>
                  <a:srgbClr val="333399"/>
                </a:solidFill>
              </a:rPr>
              <a:t> </a:t>
            </a:r>
            <a:r>
              <a:rPr lang="nl-NL" sz="1600" dirty="0" smtClean="0">
                <a:solidFill>
                  <a:srgbClr val="333399"/>
                </a:solidFill>
              </a:rPr>
              <a:t>      - nee: 0 punten</a:t>
            </a:r>
            <a:endParaRPr lang="nl-NL" sz="2400" dirty="0">
              <a:solidFill>
                <a:srgbClr val="333399"/>
              </a:solidFill>
            </a:endParaRPr>
          </a:p>
          <a:p>
            <a:pPr>
              <a:defRPr/>
            </a:pPr>
            <a:endParaRPr lang="nl-NL" sz="2400" b="1" dirty="0">
              <a:solidFill>
                <a:srgbClr val="333399"/>
              </a:solidFill>
            </a:endParaRPr>
          </a:p>
        </p:txBody>
      </p:sp>
      <p:sp>
        <p:nvSpPr>
          <p:cNvPr id="2" name="Afgeronde rechthoek 1"/>
          <p:cNvSpPr/>
          <p:nvPr/>
        </p:nvSpPr>
        <p:spPr>
          <a:xfrm>
            <a:off x="474577" y="2258355"/>
            <a:ext cx="8535293" cy="1762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/>
              <a:t>Als je zes of meer punten scoort kun je zeggen dat je verslaafd bent of op weg om verslaafd te worden.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4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jdelijke aanduiding voor inhoud 2"/>
          <p:cNvSpPr>
            <a:spLocks noGrp="1"/>
          </p:cNvSpPr>
          <p:nvPr>
            <p:ph idx="1"/>
          </p:nvPr>
        </p:nvSpPr>
        <p:spPr>
          <a:xfrm>
            <a:off x="714375" y="2000250"/>
            <a:ext cx="7472363" cy="4114800"/>
          </a:xfrm>
        </p:spPr>
        <p:txBody>
          <a:bodyPr/>
          <a:lstStyle/>
          <a:p>
            <a:r>
              <a:rPr lang="nl-NL" sz="2400" u="sng" dirty="0" smtClean="0"/>
              <a:t>Lichamelijk:</a:t>
            </a:r>
          </a:p>
          <a:p>
            <a:pPr>
              <a:buFont typeface="Arial" pitchFamily="34" charset="0"/>
              <a:buNone/>
            </a:pPr>
            <a:r>
              <a:rPr lang="nl-NL" sz="2400" dirty="0" smtClean="0"/>
              <a:t>    Afhankelijk: wanneer hersenen en lichaam zich hebben aangepast aan roken en herhaalde toediening nodig is om ontwenningsverschijnselen tegen te gaan. </a:t>
            </a:r>
          </a:p>
          <a:p>
            <a:r>
              <a:rPr lang="nl-NL" sz="2400" u="sng" dirty="0" smtClean="0"/>
              <a:t>Mentaal (psychisch) </a:t>
            </a:r>
          </a:p>
          <a:p>
            <a:pPr>
              <a:buNone/>
            </a:pPr>
            <a:r>
              <a:rPr lang="nl-NL" sz="2400" dirty="0" smtClean="0"/>
              <a:t>    </a:t>
            </a:r>
            <a:r>
              <a:rPr lang="nl-NL" sz="2400" dirty="0"/>
              <a:t>Bij mentale (psychische) afhankelijkheid heeft </a:t>
            </a:r>
            <a:r>
              <a:rPr lang="nl-NL" sz="2400" dirty="0" smtClean="0"/>
              <a:t>roken een </a:t>
            </a:r>
            <a:r>
              <a:rPr lang="nl-NL" sz="2400" dirty="0"/>
              <a:t>dusdanige plek in je leven ingenomen dat je het gevoel hebt  niet meer zonder te kunnen. Ook al zou je zonder roken willen leven</a:t>
            </a:r>
            <a:r>
              <a:rPr lang="nl-NL" sz="2400" dirty="0" smtClean="0"/>
              <a:t>.</a:t>
            </a:r>
            <a:endParaRPr lang="nl-NL" sz="2400" dirty="0"/>
          </a:p>
        </p:txBody>
      </p:sp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nl-NL" sz="2000" dirty="0">
                <a:solidFill>
                  <a:srgbClr val="333399"/>
                </a:solidFill>
              </a:rPr>
              <a:t>Roken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642938" y="1143000"/>
            <a:ext cx="77724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70000" lnSpcReduction="20000"/>
          </a:bodyPr>
          <a:lstStyle/>
          <a:p>
            <a:pPr>
              <a:defRPr/>
            </a:pPr>
            <a:r>
              <a:rPr lang="nl-NL" sz="4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>Roken en verslaving</a:t>
            </a:r>
            <a:br>
              <a:rPr lang="nl-NL" sz="4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4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4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4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0162" y="2267174"/>
            <a:ext cx="7472363" cy="45005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nl-NL" sz="2400" b="1" dirty="0" smtClean="0"/>
              <a:t>Tips:</a:t>
            </a:r>
          </a:p>
          <a:p>
            <a:pPr marL="457200" indent="-457200">
              <a:buFont typeface="Arial" charset="0"/>
              <a:buAutoNum type="arabicParenR"/>
              <a:defRPr/>
            </a:pPr>
            <a:r>
              <a:rPr lang="nl-NL" sz="2000" dirty="0" smtClean="0"/>
              <a:t>Kies een stopdag</a:t>
            </a:r>
          </a:p>
          <a:p>
            <a:pPr marL="457200" indent="-457200">
              <a:buFont typeface="Arial" charset="0"/>
              <a:buNone/>
              <a:defRPr/>
            </a:pPr>
            <a:r>
              <a:rPr lang="nl-NL" sz="2000" dirty="0" smtClean="0"/>
              <a:t>      - bepaal een datum en werk naar dit moment. </a:t>
            </a:r>
          </a:p>
          <a:p>
            <a:pPr marL="457200" indent="-457200">
              <a:buFont typeface="Arial" charset="0"/>
              <a:buNone/>
              <a:defRPr/>
            </a:pPr>
            <a:r>
              <a:rPr lang="nl-NL" sz="2000" dirty="0" smtClean="0"/>
              <a:t>2) Stop in één keer</a:t>
            </a:r>
          </a:p>
          <a:p>
            <a:pPr marL="457200" indent="-457200">
              <a:buFont typeface="Arial" charset="0"/>
              <a:buNone/>
              <a:defRPr/>
            </a:pPr>
            <a:r>
              <a:rPr lang="nl-NL" sz="2000" dirty="0" smtClean="0"/>
              <a:t>     - Grootste slagingskans</a:t>
            </a:r>
          </a:p>
          <a:p>
            <a:pPr marL="457200" indent="-457200">
              <a:buFont typeface="Arial" charset="0"/>
              <a:buNone/>
              <a:defRPr/>
            </a:pPr>
            <a:r>
              <a:rPr lang="nl-NL" sz="2000" dirty="0" smtClean="0"/>
              <a:t>     - Bij minderen – hoge kans dat je terugvalt. </a:t>
            </a:r>
          </a:p>
          <a:p>
            <a:pPr marL="457200" indent="-457200">
              <a:buFont typeface="Arial" charset="0"/>
              <a:buNone/>
              <a:defRPr/>
            </a:pPr>
            <a:r>
              <a:rPr lang="nl-NL" sz="2000" dirty="0" smtClean="0"/>
              <a:t>3) Zoek een stopmaatje</a:t>
            </a:r>
          </a:p>
          <a:p>
            <a:pPr marL="457200" indent="-457200">
              <a:buFont typeface="Arial" charset="0"/>
              <a:buNone/>
              <a:defRPr/>
            </a:pPr>
            <a:r>
              <a:rPr lang="nl-NL" sz="2000" dirty="0" smtClean="0"/>
              <a:t>    - Elkaar kunnen steunen.</a:t>
            </a:r>
          </a:p>
          <a:p>
            <a:pPr marL="457200" indent="-457200">
              <a:buFont typeface="Arial" charset="0"/>
              <a:buNone/>
              <a:defRPr/>
            </a:pPr>
            <a:r>
              <a:rPr lang="nl-NL" sz="2000" dirty="0" smtClean="0"/>
              <a:t>4) Gooi sigaretten, aanstekers en asbakken weg.   </a:t>
            </a:r>
          </a:p>
          <a:p>
            <a:pPr marL="457200" indent="-457200">
              <a:buFont typeface="Arial" charset="0"/>
              <a:buNone/>
              <a:defRPr/>
            </a:pPr>
            <a:r>
              <a:rPr lang="nl-NL" sz="2000" dirty="0" smtClean="0"/>
              <a:t>     - Zo hoef je niet steeds aan roken te denken.  </a:t>
            </a:r>
          </a:p>
          <a:p>
            <a:pPr>
              <a:buFont typeface="Arial" charset="0"/>
              <a:buNone/>
              <a:defRPr/>
            </a:pPr>
            <a:r>
              <a:rPr lang="nl-NL" sz="2400" dirty="0" smtClean="0"/>
              <a:t>    </a:t>
            </a:r>
          </a:p>
          <a:p>
            <a:pPr>
              <a:buFont typeface="Arial" charset="0"/>
              <a:buChar char="•"/>
              <a:defRPr/>
            </a:pPr>
            <a:endParaRPr lang="nl-NL" sz="2400" dirty="0" smtClean="0"/>
          </a:p>
          <a:p>
            <a:pPr>
              <a:buFont typeface="Arial" charset="0"/>
              <a:buNone/>
              <a:defRPr/>
            </a:pPr>
            <a:endParaRPr lang="nl-NL" sz="2400" dirty="0" smtClean="0"/>
          </a:p>
        </p:txBody>
      </p:sp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nl-NL" sz="2000" dirty="0">
                <a:solidFill>
                  <a:srgbClr val="333399"/>
                </a:solidFill>
              </a:rPr>
              <a:t>Roken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560162" y="1052736"/>
            <a:ext cx="77724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70000" lnSpcReduction="20000"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nl-NL" sz="3300" i="1" dirty="0">
                <a:solidFill>
                  <a:srgbClr val="333399"/>
                </a:solidFill>
              </a:rPr>
              <a:t>Roken en verslaving</a:t>
            </a:r>
            <a:br>
              <a:rPr lang="nl-NL" sz="3300" i="1" dirty="0">
                <a:solidFill>
                  <a:srgbClr val="333399"/>
                </a:solidFill>
              </a:rPr>
            </a:br>
            <a:endParaRPr lang="nl-NL" sz="3300" i="1" dirty="0" smtClean="0">
              <a:solidFill>
                <a:srgbClr val="333399"/>
              </a:solidFill>
            </a:endParaRPr>
          </a:p>
          <a:p>
            <a:pPr>
              <a:lnSpc>
                <a:spcPct val="80000"/>
              </a:lnSpc>
            </a:pPr>
            <a:endParaRPr lang="nl-NL" sz="2600" i="1" dirty="0" smtClean="0">
              <a:solidFill>
                <a:srgbClr val="333399"/>
              </a:solidFill>
            </a:endParaRPr>
          </a:p>
          <a:p>
            <a:pPr>
              <a:lnSpc>
                <a:spcPct val="80000"/>
              </a:lnSpc>
            </a:pPr>
            <a:r>
              <a:rPr lang="nl-NL" sz="2600" i="1" dirty="0" smtClean="0">
                <a:solidFill>
                  <a:srgbClr val="333399"/>
                </a:solidFill>
              </a:rPr>
              <a:t>Een </a:t>
            </a:r>
            <a:r>
              <a:rPr lang="nl-NL" sz="2600" i="1" dirty="0">
                <a:solidFill>
                  <a:srgbClr val="333399"/>
                </a:solidFill>
              </a:rPr>
              <a:t>goede voorbereiding vergroot de kans op succes bij stopen</a:t>
            </a:r>
            <a:r>
              <a:rPr lang="nl-NL" sz="2600" i="1" dirty="0"/>
              <a:t>.</a:t>
            </a:r>
            <a:endParaRPr lang="nl-NL" sz="2600" dirty="0"/>
          </a:p>
          <a:p>
            <a:pPr>
              <a:lnSpc>
                <a:spcPct val="80000"/>
              </a:lnSpc>
            </a:pPr>
            <a:r>
              <a:rPr lang="nl-NL" sz="2800" i="1" dirty="0">
                <a:solidFill>
                  <a:srgbClr val="333399"/>
                </a:solidFill>
              </a:rPr>
              <a:t/>
            </a:r>
            <a:br>
              <a:rPr lang="nl-NL" sz="2800" i="1" dirty="0">
                <a:solidFill>
                  <a:srgbClr val="333399"/>
                </a:solidFill>
              </a:rPr>
            </a:br>
            <a:endParaRPr lang="nl-NL" sz="2800" i="1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4375" y="2000250"/>
            <a:ext cx="7472363" cy="4500563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nl-NL" sz="2400" b="1" dirty="0" smtClean="0"/>
              <a:t>Tips:</a:t>
            </a:r>
          </a:p>
          <a:p>
            <a:pPr marL="457200" indent="-457200">
              <a:buFont typeface="Arial" charset="0"/>
              <a:buNone/>
              <a:defRPr/>
            </a:pPr>
            <a:r>
              <a:rPr lang="nl-NL" sz="2400" dirty="0"/>
              <a:t>5</a:t>
            </a:r>
            <a:r>
              <a:rPr lang="nl-NL" sz="2400" dirty="0" smtClean="0"/>
              <a:t>)	Stoppen lukt beter met hulp</a:t>
            </a:r>
          </a:p>
          <a:p>
            <a:pPr marL="457200" indent="-457200">
              <a:buFont typeface="Arial" charset="0"/>
              <a:buNone/>
              <a:defRPr/>
            </a:pPr>
            <a:r>
              <a:rPr lang="nl-NL" sz="2400" dirty="0" smtClean="0"/>
              <a:t>      - voorbeeld: </a:t>
            </a:r>
            <a:r>
              <a:rPr lang="nl-NL" sz="2400" dirty="0" err="1" smtClean="0">
                <a:hlinkClick r:id="rId2"/>
              </a:rPr>
              <a:t>www.smokealert.nl</a:t>
            </a:r>
            <a:r>
              <a:rPr lang="nl-NL" sz="2400" dirty="0" smtClean="0"/>
              <a:t> </a:t>
            </a:r>
          </a:p>
          <a:p>
            <a:pPr marL="457200" indent="-457200">
              <a:buAutoNum type="arabicParenR" startAt="6"/>
              <a:defRPr/>
            </a:pPr>
            <a:r>
              <a:rPr lang="nl-NL" sz="2400" dirty="0" smtClean="0"/>
              <a:t>Bereid je voor op lastige situaties zoals met vrienden uitgaan.</a:t>
            </a:r>
          </a:p>
          <a:p>
            <a:pPr marL="457200" indent="-457200">
              <a:buAutoNum type="arabicParenR" startAt="6"/>
              <a:defRPr/>
            </a:pPr>
            <a:r>
              <a:rPr lang="nl-NL" sz="2400" dirty="0" smtClean="0"/>
              <a:t>Bedenk vooraf wat je gaat zeggen wanneer iemand je een sigaret aanbiedt.  </a:t>
            </a:r>
          </a:p>
          <a:p>
            <a:pPr marL="0" indent="0">
              <a:buNone/>
              <a:defRPr/>
            </a:pPr>
            <a:r>
              <a:rPr lang="nl-NL" sz="2400" dirty="0" smtClean="0"/>
              <a:t>8)   Vertel mensen die je vaak ziet dat je gestopt bent.</a:t>
            </a:r>
          </a:p>
          <a:p>
            <a:pPr marL="457200" indent="-457200">
              <a:buFont typeface="Arial" charset="0"/>
              <a:buNone/>
              <a:defRPr/>
            </a:pPr>
            <a:r>
              <a:rPr lang="nl-NL" sz="2400" dirty="0" smtClean="0"/>
              <a:t>      - Creëer begrip en steun.</a:t>
            </a:r>
          </a:p>
          <a:p>
            <a:pPr marL="457200" indent="-457200">
              <a:buFont typeface="Arial" charset="0"/>
              <a:buNone/>
              <a:defRPr/>
            </a:pPr>
            <a:r>
              <a:rPr lang="nl-NL" sz="2400" dirty="0" smtClean="0"/>
              <a:t>9)	Beloon jezelf</a:t>
            </a:r>
          </a:p>
          <a:p>
            <a:pPr marL="457200" indent="-457200">
              <a:buFont typeface="Arial" charset="0"/>
              <a:buNone/>
              <a:defRPr/>
            </a:pPr>
            <a:r>
              <a:rPr lang="nl-NL" sz="2400" dirty="0" smtClean="0"/>
              <a:t>      - beloon jezelf al naar 2 / 3 dagen stoppen.  </a:t>
            </a:r>
          </a:p>
          <a:p>
            <a:pPr marL="0" indent="0">
              <a:buNone/>
              <a:defRPr/>
            </a:pPr>
            <a:r>
              <a:rPr lang="nl-NL" sz="2400" dirty="0" smtClean="0"/>
              <a:t>10)  Verzin andere dingen om te doen</a:t>
            </a:r>
          </a:p>
          <a:p>
            <a:pPr marL="457200" indent="-457200">
              <a:buFont typeface="Arial" charset="0"/>
              <a:buNone/>
              <a:defRPr/>
            </a:pPr>
            <a:r>
              <a:rPr lang="nl-NL" sz="2400" dirty="0" smtClean="0"/>
              <a:t>      - Zoek iets anders om je zinnen te verzetten. </a:t>
            </a:r>
          </a:p>
          <a:p>
            <a:pPr marL="457200" indent="-457200">
              <a:buFont typeface="Arial" charset="0"/>
              <a:buNone/>
              <a:defRPr/>
            </a:pPr>
            <a:r>
              <a:rPr lang="nl-NL" sz="2400" dirty="0" smtClean="0"/>
              <a:t>11)  Leef van dag tot dag</a:t>
            </a:r>
          </a:p>
          <a:p>
            <a:pPr marL="457200" indent="-457200">
              <a:buFont typeface="Arial" charset="0"/>
              <a:buNone/>
              <a:defRPr/>
            </a:pPr>
            <a:r>
              <a:rPr lang="nl-NL" sz="2400" dirty="0" smtClean="0"/>
              <a:t>	- ‘ik rook vandaag niet’      	</a:t>
            </a:r>
          </a:p>
          <a:p>
            <a:pPr marL="457200" indent="-457200">
              <a:buFont typeface="Arial" charset="0"/>
              <a:buAutoNum type="arabicParenR"/>
              <a:defRPr/>
            </a:pPr>
            <a:endParaRPr lang="nl-NL" sz="2400" dirty="0" smtClean="0"/>
          </a:p>
          <a:p>
            <a:pPr>
              <a:buFont typeface="Arial" charset="0"/>
              <a:buChar char="•"/>
              <a:defRPr/>
            </a:pPr>
            <a:endParaRPr lang="nl-NL" sz="2400" dirty="0" smtClean="0"/>
          </a:p>
          <a:p>
            <a:pPr>
              <a:buFont typeface="Arial" charset="0"/>
              <a:buNone/>
              <a:defRPr/>
            </a:pPr>
            <a:endParaRPr lang="nl-NL" sz="2400" dirty="0" smtClean="0"/>
          </a:p>
        </p:txBody>
      </p:sp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nl-NL" sz="2000" dirty="0">
                <a:solidFill>
                  <a:srgbClr val="333399"/>
                </a:solidFill>
              </a:rPr>
              <a:t>Roken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642938" y="1143000"/>
            <a:ext cx="77724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nl-NL" sz="2800" i="1">
                <a:solidFill>
                  <a:srgbClr val="333399"/>
                </a:solidFill>
              </a:rPr>
              <a:t>Roken en verslaving</a:t>
            </a:r>
            <a:br>
              <a:rPr lang="nl-NL" sz="2800" i="1">
                <a:solidFill>
                  <a:srgbClr val="333399"/>
                </a:solidFill>
              </a:rPr>
            </a:br>
            <a:r>
              <a:rPr lang="nl-NL" sz="2800" i="1">
                <a:solidFill>
                  <a:srgbClr val="333399"/>
                </a:solidFill>
              </a:rPr>
              <a:t/>
            </a:r>
            <a:br>
              <a:rPr lang="nl-NL" sz="2800" i="1">
                <a:solidFill>
                  <a:srgbClr val="333399"/>
                </a:solidFill>
              </a:rPr>
            </a:br>
            <a:endParaRPr lang="nl-NL" sz="2800" i="1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14375" y="1500188"/>
            <a:ext cx="7772400" cy="2357437"/>
          </a:xfrm>
        </p:spPr>
        <p:txBody>
          <a:bodyPr/>
          <a:lstStyle/>
          <a:p>
            <a:pPr eaLnBrk="1" hangingPunct="1"/>
            <a:r>
              <a:rPr lang="nl-NL" sz="4000" dirty="0" smtClean="0"/>
              <a:t>Roken</a:t>
            </a:r>
            <a:r>
              <a:rPr lang="nl-NL" sz="4000" i="1" dirty="0" smtClean="0"/>
              <a:t/>
            </a:r>
            <a:br>
              <a:rPr lang="nl-NL" sz="4000" i="1" dirty="0" smtClean="0"/>
            </a:br>
            <a:r>
              <a:rPr lang="nl-NL" sz="4000" i="1" dirty="0" smtClean="0"/>
              <a:t/>
            </a:r>
            <a:br>
              <a:rPr lang="nl-NL" sz="4000" i="1" dirty="0" smtClean="0"/>
            </a:br>
            <a:r>
              <a:rPr lang="nl-NL" sz="3200" i="1" dirty="0" smtClean="0"/>
              <a:t>Dodelijk.</a:t>
            </a:r>
          </a:p>
        </p:txBody>
      </p:sp>
      <p:sp>
        <p:nvSpPr>
          <p:cNvPr id="6" name="Stroomdiagram: Alternatief proces 5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nl-NL" sz="2000" dirty="0">
                <a:solidFill>
                  <a:srgbClr val="333399"/>
                </a:solidFill>
              </a:rPr>
              <a:t>Roken</a:t>
            </a:r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102511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vrm.stoprokenblog.nl/uploads/stoppen_met_roken/1314/stoppen_met_roken_177-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3188"/>
            <a:ext cx="4214813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4375" y="2000250"/>
            <a:ext cx="7472363" cy="45005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nl-NL" sz="2400" b="1" dirty="0" smtClean="0"/>
              <a:t>Tips:</a:t>
            </a:r>
          </a:p>
          <a:p>
            <a:pPr marL="0" indent="0">
              <a:buNone/>
              <a:defRPr/>
            </a:pPr>
            <a:r>
              <a:rPr lang="nl-NL" sz="2000" dirty="0" smtClean="0"/>
              <a:t>12) Denk positief: je kan het! </a:t>
            </a:r>
          </a:p>
          <a:p>
            <a:pPr marL="457200" indent="-457200">
              <a:buFont typeface="Arial" charset="0"/>
              <a:buNone/>
              <a:defRPr/>
            </a:pPr>
            <a:r>
              <a:rPr lang="nl-NL" sz="2000" dirty="0" smtClean="0"/>
              <a:t> - 	Blijf altijd positief. In het begin is stoppen ontzettend lastig. Neem de tijd voor jezelf. Maar geloof in je eigen kunnen. </a:t>
            </a:r>
            <a:r>
              <a:rPr lang="nl-NL" sz="2400" dirty="0" smtClean="0"/>
              <a:t>	</a:t>
            </a:r>
          </a:p>
          <a:p>
            <a:pPr marL="457200" indent="-457200">
              <a:buFont typeface="Arial" charset="0"/>
              <a:buAutoNum type="arabicParenR"/>
              <a:defRPr/>
            </a:pPr>
            <a:endParaRPr lang="nl-NL" sz="2400" dirty="0" smtClean="0"/>
          </a:p>
          <a:p>
            <a:pPr>
              <a:buFont typeface="Arial" charset="0"/>
              <a:buChar char="•"/>
              <a:defRPr/>
            </a:pPr>
            <a:endParaRPr lang="nl-NL" sz="2400" dirty="0" smtClean="0"/>
          </a:p>
          <a:p>
            <a:pPr>
              <a:buFont typeface="Arial" charset="0"/>
              <a:buNone/>
              <a:defRPr/>
            </a:pPr>
            <a:endParaRPr lang="nl-NL" sz="2400" dirty="0" smtClean="0"/>
          </a:p>
        </p:txBody>
      </p:sp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nl-NL" sz="2000" dirty="0">
                <a:solidFill>
                  <a:srgbClr val="333399"/>
                </a:solidFill>
              </a:rPr>
              <a:t>Roken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642938" y="1143000"/>
            <a:ext cx="77724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nl-NL" sz="2800" i="1">
                <a:solidFill>
                  <a:srgbClr val="333399"/>
                </a:solidFill>
              </a:rPr>
              <a:t>Roken en verslaving</a:t>
            </a:r>
            <a:br>
              <a:rPr lang="nl-NL" sz="2800" i="1">
                <a:solidFill>
                  <a:srgbClr val="333399"/>
                </a:solidFill>
              </a:rPr>
            </a:br>
            <a:r>
              <a:rPr lang="nl-NL" sz="2800" i="1">
                <a:solidFill>
                  <a:srgbClr val="333399"/>
                </a:solidFill>
              </a:rPr>
              <a:t/>
            </a:r>
            <a:br>
              <a:rPr lang="nl-NL" sz="2800" i="1">
                <a:solidFill>
                  <a:srgbClr val="333399"/>
                </a:solidFill>
              </a:rPr>
            </a:br>
            <a:endParaRPr lang="nl-NL" sz="2800" i="1">
              <a:solidFill>
                <a:srgbClr val="333399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714480" y="4786322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nl-NL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€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714375" y="1928813"/>
            <a:ext cx="77724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55000" lnSpcReduction="20000"/>
          </a:bodyPr>
          <a:lstStyle/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b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Afgeschuind enkele hoek rechthoek 14"/>
          <p:cNvSpPr/>
          <p:nvPr/>
        </p:nvSpPr>
        <p:spPr>
          <a:xfrm>
            <a:off x="214313" y="1412777"/>
            <a:ext cx="8429625" cy="2304256"/>
          </a:xfrm>
          <a:prstGeom prst="snip1Rect">
            <a:avLst/>
          </a:prstGeom>
          <a:solidFill>
            <a:schemeClr val="accent1">
              <a:lumMod val="40000"/>
              <a:lumOff val="6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400" b="1" dirty="0">
                <a:solidFill>
                  <a:srgbClr val="333399"/>
                </a:solidFill>
              </a:rPr>
              <a:t>Opdracht:</a:t>
            </a:r>
          </a:p>
          <a:p>
            <a:pPr>
              <a:defRPr/>
            </a:pPr>
            <a:r>
              <a:rPr lang="nl-NL" sz="2400" dirty="0">
                <a:solidFill>
                  <a:srgbClr val="333399"/>
                </a:solidFill>
              </a:rPr>
              <a:t>Waarom zou je stoppen met roken? </a:t>
            </a:r>
            <a:r>
              <a:rPr lang="nl-NL" sz="2400" dirty="0" smtClean="0">
                <a:solidFill>
                  <a:srgbClr val="333399"/>
                </a:solidFill>
              </a:rPr>
              <a:t>Noem vier redenen.</a:t>
            </a:r>
            <a:endParaRPr lang="nl-NL" sz="2400" dirty="0">
              <a:solidFill>
                <a:srgbClr val="333399"/>
              </a:solidFill>
            </a:endParaRPr>
          </a:p>
          <a:p>
            <a:pPr>
              <a:defRPr/>
            </a:pPr>
            <a:endParaRPr lang="nl-NL" sz="2400" dirty="0">
              <a:solidFill>
                <a:srgbClr val="333399"/>
              </a:solidFill>
            </a:endParaRPr>
          </a:p>
          <a:p>
            <a:pPr>
              <a:defRPr/>
            </a:pPr>
            <a:endParaRPr lang="nl-NL" sz="2400" dirty="0">
              <a:solidFill>
                <a:srgbClr val="333399"/>
              </a:solidFill>
            </a:endParaRPr>
          </a:p>
          <a:p>
            <a:pPr>
              <a:defRPr/>
            </a:pPr>
            <a:endParaRPr lang="nl-NL" sz="2400" dirty="0">
              <a:solidFill>
                <a:srgbClr val="333399"/>
              </a:solidFill>
            </a:endParaRPr>
          </a:p>
          <a:p>
            <a:pPr>
              <a:defRPr/>
            </a:pPr>
            <a:endParaRPr lang="nl-NL" sz="2400" dirty="0">
              <a:solidFill>
                <a:srgbClr val="333399"/>
              </a:solidFill>
            </a:endParaRPr>
          </a:p>
        </p:txBody>
      </p:sp>
      <p:sp>
        <p:nvSpPr>
          <p:cNvPr id="6" name="Afgeschuind enkele hoek rechthoek 5"/>
          <p:cNvSpPr/>
          <p:nvPr/>
        </p:nvSpPr>
        <p:spPr>
          <a:xfrm>
            <a:off x="214312" y="214312"/>
            <a:ext cx="8429625" cy="6429375"/>
          </a:xfrm>
          <a:prstGeom prst="snip1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l-NL" sz="2400" b="1" dirty="0">
              <a:solidFill>
                <a:srgbClr val="333399"/>
              </a:solidFill>
            </a:endParaRPr>
          </a:p>
          <a:p>
            <a:pPr>
              <a:defRPr/>
            </a:pPr>
            <a:endParaRPr lang="nl-NL" sz="2400" b="1" dirty="0">
              <a:solidFill>
                <a:srgbClr val="333399"/>
              </a:solidFill>
            </a:endParaRPr>
          </a:p>
          <a:p>
            <a:pPr>
              <a:defRPr/>
            </a:pPr>
            <a:endParaRPr lang="nl-NL" sz="2400" b="1" dirty="0">
              <a:solidFill>
                <a:srgbClr val="333399"/>
              </a:solidFill>
            </a:endParaRPr>
          </a:p>
          <a:p>
            <a:pPr>
              <a:defRPr/>
            </a:pPr>
            <a:r>
              <a:rPr lang="nl-NL" sz="2400" b="1" dirty="0">
                <a:solidFill>
                  <a:srgbClr val="333399"/>
                </a:solidFill>
              </a:rPr>
              <a:t>Antwoorden:</a:t>
            </a:r>
          </a:p>
          <a:p>
            <a:pPr>
              <a:defRPr/>
            </a:pPr>
            <a:r>
              <a:rPr lang="nl-NL" sz="2000" dirty="0">
                <a:solidFill>
                  <a:srgbClr val="333399"/>
                </a:solidFill>
              </a:rPr>
              <a:t>Waarom zou je stoppen met roken? Wat zijn redenen.</a:t>
            </a:r>
          </a:p>
          <a:p>
            <a:pPr>
              <a:buFontTx/>
              <a:buChar char="-"/>
              <a:defRPr/>
            </a:pPr>
            <a:r>
              <a:rPr lang="nl-NL" sz="2000" dirty="0">
                <a:solidFill>
                  <a:srgbClr val="333399"/>
                </a:solidFill>
              </a:rPr>
              <a:t>Je ziet er beter uit.</a:t>
            </a:r>
          </a:p>
          <a:p>
            <a:pPr>
              <a:buFontTx/>
              <a:buChar char="-"/>
              <a:defRPr/>
            </a:pPr>
            <a:r>
              <a:rPr lang="nl-NL" sz="2000" dirty="0">
                <a:solidFill>
                  <a:srgbClr val="333399"/>
                </a:solidFill>
              </a:rPr>
              <a:t> Je bent minder vaak ziek.</a:t>
            </a:r>
          </a:p>
          <a:p>
            <a:pPr>
              <a:buFontTx/>
              <a:buChar char="-"/>
              <a:defRPr/>
            </a:pPr>
            <a:r>
              <a:rPr lang="nl-NL" sz="2000" dirty="0">
                <a:solidFill>
                  <a:srgbClr val="333399"/>
                </a:solidFill>
              </a:rPr>
              <a:t> Je bent fitter.</a:t>
            </a:r>
          </a:p>
          <a:p>
            <a:pPr>
              <a:buFontTx/>
              <a:buChar char="-"/>
              <a:defRPr/>
            </a:pPr>
            <a:r>
              <a:rPr lang="nl-NL" sz="2000" dirty="0">
                <a:solidFill>
                  <a:srgbClr val="333399"/>
                </a:solidFill>
              </a:rPr>
              <a:t> Je hebt een betere conditie.</a:t>
            </a:r>
          </a:p>
          <a:p>
            <a:pPr>
              <a:buFontTx/>
              <a:buChar char="-"/>
              <a:defRPr/>
            </a:pPr>
            <a:r>
              <a:rPr lang="nl-NL" sz="2000" dirty="0">
                <a:solidFill>
                  <a:srgbClr val="333399"/>
                </a:solidFill>
              </a:rPr>
              <a:t> Je hebt een frissere adem.</a:t>
            </a:r>
          </a:p>
          <a:p>
            <a:pPr>
              <a:buFontTx/>
              <a:buChar char="-"/>
              <a:defRPr/>
            </a:pPr>
            <a:r>
              <a:rPr lang="nl-NL" sz="2000" dirty="0">
                <a:solidFill>
                  <a:srgbClr val="333399"/>
                </a:solidFill>
              </a:rPr>
              <a:t> Je hebt schonere tanden.</a:t>
            </a:r>
          </a:p>
          <a:p>
            <a:pPr>
              <a:buFontTx/>
              <a:buChar char="-"/>
              <a:defRPr/>
            </a:pPr>
            <a:r>
              <a:rPr lang="nl-NL" sz="2000" dirty="0">
                <a:solidFill>
                  <a:srgbClr val="333399"/>
                </a:solidFill>
              </a:rPr>
              <a:t> Je stem klinkt beter.</a:t>
            </a:r>
          </a:p>
          <a:p>
            <a:pPr>
              <a:buFontTx/>
              <a:buChar char="-"/>
              <a:defRPr/>
            </a:pPr>
            <a:r>
              <a:rPr lang="nl-NL" sz="2000" dirty="0">
                <a:solidFill>
                  <a:srgbClr val="333399"/>
                </a:solidFill>
              </a:rPr>
              <a:t> Je ruikt en proeft meer.</a:t>
            </a:r>
          </a:p>
          <a:p>
            <a:pPr>
              <a:buFontTx/>
              <a:buChar char="-"/>
              <a:defRPr/>
            </a:pPr>
            <a:r>
              <a:rPr lang="nl-NL" sz="2000" dirty="0">
                <a:solidFill>
                  <a:srgbClr val="333399"/>
                </a:solidFill>
              </a:rPr>
              <a:t> Je bent niet meer verslaafd.</a:t>
            </a:r>
          </a:p>
          <a:p>
            <a:pPr>
              <a:buFontTx/>
              <a:buChar char="-"/>
              <a:defRPr/>
            </a:pPr>
            <a:r>
              <a:rPr lang="nl-NL" sz="2000" dirty="0">
                <a:solidFill>
                  <a:srgbClr val="333399"/>
                </a:solidFill>
              </a:rPr>
              <a:t> Je bespaart geld.</a:t>
            </a:r>
          </a:p>
          <a:p>
            <a:pPr>
              <a:buFontTx/>
              <a:buChar char="-"/>
              <a:defRPr/>
            </a:pPr>
            <a:r>
              <a:rPr lang="nl-NL" sz="2000" dirty="0">
                <a:solidFill>
                  <a:srgbClr val="333399"/>
                </a:solidFill>
              </a:rPr>
              <a:t> Je ruikt niet meer naar rook. </a:t>
            </a:r>
          </a:p>
          <a:p>
            <a:pPr>
              <a:buFontTx/>
              <a:buChar char="-"/>
              <a:defRPr/>
            </a:pPr>
            <a:r>
              <a:rPr lang="nl-NL" sz="2000" dirty="0">
                <a:solidFill>
                  <a:srgbClr val="333399"/>
                </a:solidFill>
              </a:rPr>
              <a:t> Je kleding ruikt fris. </a:t>
            </a:r>
          </a:p>
          <a:p>
            <a:pPr>
              <a:buFontTx/>
              <a:buChar char="-"/>
              <a:defRPr/>
            </a:pPr>
            <a:r>
              <a:rPr lang="nl-NL" sz="2000" dirty="0">
                <a:solidFill>
                  <a:srgbClr val="333399"/>
                </a:solidFill>
              </a:rPr>
              <a:t> Je wonden genezen sneller.</a:t>
            </a:r>
          </a:p>
          <a:p>
            <a:pPr>
              <a:buFontTx/>
              <a:buChar char="-"/>
              <a:defRPr/>
            </a:pPr>
            <a:r>
              <a:rPr lang="nl-NL" sz="2000" dirty="0">
                <a:solidFill>
                  <a:srgbClr val="333399"/>
                </a:solidFill>
              </a:rPr>
              <a:t> Je hoest minder. </a:t>
            </a:r>
          </a:p>
          <a:p>
            <a:pPr>
              <a:buFontTx/>
              <a:buChar char="-"/>
              <a:defRPr/>
            </a:pPr>
            <a:r>
              <a:rPr lang="nl-NL" sz="2000" dirty="0">
                <a:solidFill>
                  <a:srgbClr val="333399"/>
                </a:solidFill>
              </a:rPr>
              <a:t> Je hebt meer kans om langer te blijven leven. </a:t>
            </a:r>
          </a:p>
          <a:p>
            <a:pPr>
              <a:buFontTx/>
              <a:buChar char="-"/>
              <a:defRPr/>
            </a:pPr>
            <a:r>
              <a:rPr lang="nl-NL" sz="2000" dirty="0">
                <a:solidFill>
                  <a:srgbClr val="333399"/>
                </a:solidFill>
              </a:rPr>
              <a:t> Je kunt als vrouw makkelijker een kindje krijgen.</a:t>
            </a:r>
          </a:p>
          <a:p>
            <a:pPr>
              <a:buFontTx/>
              <a:buChar char="-"/>
              <a:defRPr/>
            </a:pPr>
            <a:r>
              <a:rPr lang="nl-NL" sz="2000" dirty="0">
                <a:solidFill>
                  <a:srgbClr val="333399"/>
                </a:solidFill>
              </a:rPr>
              <a:t> Je kunt als man makkelijker een erectie krijgen. </a:t>
            </a:r>
          </a:p>
          <a:p>
            <a:pPr>
              <a:buFontTx/>
              <a:buChar char="-"/>
              <a:defRPr/>
            </a:pPr>
            <a:r>
              <a:rPr lang="nl-NL" sz="2000" dirty="0">
                <a:solidFill>
                  <a:srgbClr val="333399"/>
                </a:solidFill>
              </a:rPr>
              <a:t> Je hoeft niet in de kou te staan om te roken.</a:t>
            </a:r>
          </a:p>
          <a:p>
            <a:pPr>
              <a:defRPr/>
            </a:pPr>
            <a:endParaRPr lang="nl-NL" sz="2400" dirty="0">
              <a:solidFill>
                <a:srgbClr val="333399"/>
              </a:solidFill>
            </a:endParaRPr>
          </a:p>
          <a:p>
            <a:pPr>
              <a:defRPr/>
            </a:pPr>
            <a:endParaRPr lang="nl-NL" sz="2400" dirty="0">
              <a:solidFill>
                <a:srgbClr val="333399"/>
              </a:solidFill>
            </a:endParaRPr>
          </a:p>
          <a:p>
            <a:pPr>
              <a:defRPr/>
            </a:pPr>
            <a:endParaRPr lang="nl-NL" sz="2400" dirty="0">
              <a:solidFill>
                <a:srgbClr val="333399"/>
              </a:solidFill>
            </a:endParaRPr>
          </a:p>
          <a:p>
            <a:pPr>
              <a:defRPr/>
            </a:pPr>
            <a:endParaRPr lang="nl-NL" sz="24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188" y="1714500"/>
            <a:ext cx="8215312" cy="45005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buFont typeface="Arial" charset="0"/>
              <a:buNone/>
              <a:defRPr/>
            </a:pPr>
            <a:r>
              <a:rPr lang="nl-NL" sz="2200" i="1" dirty="0" smtClean="0"/>
              <a:t>Stoppen is niet moeilijk. Het volhouden wel. Hoe langer je </a:t>
            </a:r>
          </a:p>
          <a:p>
            <a:pPr>
              <a:spcBef>
                <a:spcPts val="600"/>
              </a:spcBef>
              <a:buFont typeface="Arial" charset="0"/>
              <a:buNone/>
              <a:defRPr/>
            </a:pPr>
            <a:r>
              <a:rPr lang="nl-NL" sz="2200" i="1" dirty="0" smtClean="0"/>
              <a:t>niet rookt, hoe makkelijker het wordt.  </a:t>
            </a:r>
            <a:r>
              <a:rPr lang="nl-NL" sz="2400" i="1" dirty="0" smtClean="0"/>
              <a:t>Een </a:t>
            </a:r>
            <a:r>
              <a:rPr lang="nl-NL" sz="2400" i="1" dirty="0"/>
              <a:t>goede voorbereiding </a:t>
            </a:r>
            <a:endParaRPr lang="nl-NL" sz="2400" i="1" dirty="0" smtClean="0"/>
          </a:p>
          <a:p>
            <a:pPr>
              <a:spcBef>
                <a:spcPts val="600"/>
              </a:spcBef>
              <a:buFont typeface="Arial" charset="0"/>
              <a:buNone/>
              <a:defRPr/>
            </a:pPr>
            <a:r>
              <a:rPr lang="nl-NL" sz="2400" i="1" dirty="0" smtClean="0"/>
              <a:t>vergroot </a:t>
            </a:r>
            <a:r>
              <a:rPr lang="nl-NL" sz="2400" i="1" dirty="0"/>
              <a:t>de kans op succes bij stopen.</a:t>
            </a:r>
            <a:endParaRPr lang="nl-NL" sz="2400" dirty="0"/>
          </a:p>
          <a:p>
            <a:pPr>
              <a:spcBef>
                <a:spcPts val="600"/>
              </a:spcBef>
              <a:buFont typeface="Arial" charset="0"/>
              <a:buNone/>
              <a:defRPr/>
            </a:pPr>
            <a:endParaRPr lang="nl-NL" sz="2200" i="1" dirty="0" smtClean="0"/>
          </a:p>
          <a:p>
            <a:pPr>
              <a:spcBef>
                <a:spcPts val="600"/>
              </a:spcBef>
              <a:buFont typeface="Arial" charset="0"/>
              <a:buNone/>
              <a:defRPr/>
            </a:pPr>
            <a:r>
              <a:rPr lang="nl-NL" sz="2200" dirty="0" smtClean="0"/>
              <a:t>Tips:</a:t>
            </a:r>
          </a:p>
          <a:p>
            <a:pPr>
              <a:spcBef>
                <a:spcPts val="600"/>
              </a:spcBef>
              <a:buFont typeface="Arial" charset="0"/>
              <a:buNone/>
              <a:defRPr/>
            </a:pPr>
            <a:r>
              <a:rPr lang="nl-NL" sz="2200" dirty="0" smtClean="0"/>
              <a:t>Wat doe je als je ergens bent waar andere roken?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nl-NL" sz="2200" dirty="0" smtClean="0"/>
              <a:t>     Uitleggen dat je gestopt bent. 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nl-NL" sz="2200" dirty="0" smtClean="0"/>
              <a:t>     Ga even weg uit de situatie. 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  <a:defRPr/>
            </a:pPr>
            <a:endParaRPr lang="nl-NL" sz="2200" i="1" dirty="0" smtClean="0"/>
          </a:p>
          <a:p>
            <a:pPr>
              <a:spcBef>
                <a:spcPts val="600"/>
              </a:spcBef>
              <a:buFont typeface="Arial" charset="0"/>
              <a:buNone/>
              <a:defRPr/>
            </a:pPr>
            <a:r>
              <a:rPr lang="nl-NL" sz="2200" b="1" dirty="0" smtClean="0"/>
              <a:t>Als je stopt is de nicotine binnen 1 week uit je lichaam</a:t>
            </a:r>
            <a:r>
              <a:rPr lang="nl-NL" sz="2200" dirty="0" smtClean="0"/>
              <a:t>. </a:t>
            </a:r>
          </a:p>
          <a:p>
            <a:pPr>
              <a:spcBef>
                <a:spcPts val="600"/>
              </a:spcBef>
              <a:buFont typeface="Arial" charset="0"/>
              <a:buNone/>
              <a:defRPr/>
            </a:pPr>
            <a:r>
              <a:rPr lang="nl-NL" sz="2200" dirty="0" smtClean="0"/>
              <a:t>Daarna kun je nog steeds zin hebben in een sigaret. Dat </a:t>
            </a:r>
          </a:p>
          <a:p>
            <a:pPr>
              <a:spcBef>
                <a:spcPts val="600"/>
              </a:spcBef>
              <a:buFont typeface="Arial" charset="0"/>
              <a:buNone/>
              <a:defRPr/>
            </a:pPr>
            <a:r>
              <a:rPr lang="nl-NL" sz="2200" dirty="0" smtClean="0"/>
              <a:t>ligt dan aan de gewoonte / gekoppeld aan momenten.   </a:t>
            </a:r>
          </a:p>
          <a:p>
            <a:pPr>
              <a:spcBef>
                <a:spcPts val="600"/>
              </a:spcBef>
              <a:buFont typeface="Arial" charset="0"/>
              <a:buNone/>
              <a:defRPr/>
            </a:pPr>
            <a:endParaRPr lang="nl-NL" sz="2400" i="1" dirty="0" smtClean="0"/>
          </a:p>
          <a:p>
            <a:pPr>
              <a:spcBef>
                <a:spcPts val="600"/>
              </a:spcBef>
              <a:buFont typeface="Arial" charset="0"/>
              <a:buNone/>
              <a:defRPr/>
            </a:pPr>
            <a:endParaRPr lang="nl-NL" sz="2400" i="1" dirty="0" smtClean="0"/>
          </a:p>
          <a:p>
            <a:pPr>
              <a:buFont typeface="Arial" charset="0"/>
              <a:buNone/>
              <a:defRPr/>
            </a:pPr>
            <a:endParaRPr lang="nl-NL" sz="2400" dirty="0" smtClean="0"/>
          </a:p>
          <a:p>
            <a:pPr>
              <a:buFont typeface="Arial" charset="0"/>
              <a:buNone/>
              <a:defRPr/>
            </a:pPr>
            <a:endParaRPr lang="nl-NL" sz="2400" dirty="0" smtClean="0"/>
          </a:p>
          <a:p>
            <a:pPr>
              <a:buFont typeface="Arial" charset="0"/>
              <a:buNone/>
              <a:defRPr/>
            </a:pPr>
            <a:endParaRPr lang="nl-NL" sz="2400" dirty="0" smtClean="0"/>
          </a:p>
          <a:p>
            <a:pPr>
              <a:buFont typeface="Arial" charset="0"/>
              <a:buNone/>
              <a:defRPr/>
            </a:pPr>
            <a:endParaRPr lang="nl-NL" sz="2400" b="1" dirty="0" smtClean="0"/>
          </a:p>
          <a:p>
            <a:pPr>
              <a:buFont typeface="Arial" charset="0"/>
              <a:buNone/>
              <a:defRPr/>
            </a:pPr>
            <a:endParaRPr lang="nl-NL" sz="2400" dirty="0" smtClean="0"/>
          </a:p>
        </p:txBody>
      </p:sp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nl-NL" sz="2000" dirty="0">
                <a:solidFill>
                  <a:srgbClr val="333399"/>
                </a:solidFill>
              </a:rPr>
              <a:t>Roken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357188" y="1000125"/>
            <a:ext cx="77724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nl-NL" sz="2800" i="1">
                <a:solidFill>
                  <a:srgbClr val="333399"/>
                </a:solidFill>
              </a:rPr>
              <a:t>Roken en verslaving</a:t>
            </a:r>
            <a:br>
              <a:rPr lang="nl-NL" sz="2800" i="1">
                <a:solidFill>
                  <a:srgbClr val="333399"/>
                </a:solidFill>
              </a:rPr>
            </a:br>
            <a:r>
              <a:rPr lang="nl-NL" sz="2800" i="1">
                <a:solidFill>
                  <a:srgbClr val="333399"/>
                </a:solidFill>
              </a:rPr>
              <a:t/>
            </a:r>
            <a:br>
              <a:rPr lang="nl-NL" sz="2800" i="1">
                <a:solidFill>
                  <a:srgbClr val="333399"/>
                </a:solidFill>
              </a:rPr>
            </a:br>
            <a:endParaRPr lang="nl-NL" sz="2800" i="1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jdelijke aanduiding voor inhoud 2"/>
          <p:cNvSpPr>
            <a:spLocks noGrp="1"/>
          </p:cNvSpPr>
          <p:nvPr>
            <p:ph idx="1"/>
          </p:nvPr>
        </p:nvSpPr>
        <p:spPr>
          <a:xfrm>
            <a:off x="357188" y="1714500"/>
            <a:ext cx="8215312" cy="4500563"/>
          </a:xfrm>
        </p:spPr>
        <p:txBody>
          <a:bodyPr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nl-NL" sz="2200" dirty="0" smtClean="0"/>
              <a:t>Psychologisch proces jongeren. Je wordt een zelfstandig wezen. </a:t>
            </a:r>
          </a:p>
          <a:p>
            <a:pPr>
              <a:spcBef>
                <a:spcPts val="600"/>
              </a:spcBef>
            </a:pPr>
            <a:r>
              <a:rPr lang="nl-NL" sz="2200" dirty="0" smtClean="0"/>
              <a:t>Hoe zie ik mezelf? (identiteit)</a:t>
            </a:r>
          </a:p>
          <a:p>
            <a:pPr>
              <a:spcBef>
                <a:spcPts val="600"/>
              </a:spcBef>
            </a:pPr>
            <a:r>
              <a:rPr lang="nl-NL" sz="2200" dirty="0" smtClean="0"/>
              <a:t>Hoe zien andere mij? (imago)</a:t>
            </a:r>
          </a:p>
          <a:p>
            <a:pPr>
              <a:spcBef>
                <a:spcPts val="600"/>
              </a:spcBef>
            </a:pPr>
            <a:r>
              <a:rPr lang="nl-NL" sz="2200" dirty="0" smtClean="0"/>
              <a:t>Word ik geaccepteerd? </a:t>
            </a:r>
          </a:p>
          <a:p>
            <a:pPr>
              <a:spcBef>
                <a:spcPts val="600"/>
              </a:spcBef>
            </a:pPr>
            <a:r>
              <a:rPr lang="nl-NL" sz="2200" dirty="0" smtClean="0"/>
              <a:t>Er zijn ook formele stappen in volwassen wording: 16 jr. bier / wijn, brommer etc. </a:t>
            </a:r>
          </a:p>
          <a:p>
            <a:pPr>
              <a:spcBef>
                <a:spcPts val="600"/>
              </a:spcBef>
            </a:pPr>
            <a:r>
              <a:rPr lang="nl-NL" sz="2200" dirty="0" smtClean="0"/>
              <a:t>In vriendengroep ontstaat vanaf 16 meer ruimte in het maken  van eigen keuzes. </a:t>
            </a:r>
          </a:p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nl-NL" sz="2200" dirty="0" smtClean="0"/>
              <a:t>   </a:t>
            </a:r>
          </a:p>
          <a:p>
            <a:pPr>
              <a:spcBef>
                <a:spcPts val="600"/>
              </a:spcBef>
              <a:buFont typeface="Arial" pitchFamily="34" charset="0"/>
              <a:buNone/>
            </a:pPr>
            <a:endParaRPr lang="nl-NL" sz="2400" i="1" dirty="0" smtClean="0"/>
          </a:p>
          <a:p>
            <a:pPr>
              <a:spcBef>
                <a:spcPts val="600"/>
              </a:spcBef>
              <a:buFont typeface="Arial" pitchFamily="34" charset="0"/>
              <a:buNone/>
            </a:pPr>
            <a:endParaRPr lang="nl-NL" sz="2400" i="1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  <a:p>
            <a:pPr>
              <a:buFont typeface="Arial" pitchFamily="34" charset="0"/>
              <a:buNone/>
            </a:pPr>
            <a:endParaRPr lang="nl-NL" sz="2400" b="1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</p:txBody>
      </p:sp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nl-NL" sz="2000" dirty="0">
                <a:solidFill>
                  <a:srgbClr val="333399"/>
                </a:solidFill>
              </a:rPr>
              <a:t>Roken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357188" y="1000125"/>
            <a:ext cx="77724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nl-NL" sz="2800" i="1" dirty="0">
                <a:solidFill>
                  <a:srgbClr val="333399"/>
                </a:solidFill>
              </a:rPr>
              <a:t>Roken en de sociale omgeving</a:t>
            </a:r>
            <a:br>
              <a:rPr lang="nl-NL" sz="2800" i="1" dirty="0">
                <a:solidFill>
                  <a:srgbClr val="333399"/>
                </a:solidFill>
              </a:rPr>
            </a:br>
            <a:r>
              <a:rPr lang="nl-NL" sz="2800" i="1" dirty="0">
                <a:solidFill>
                  <a:srgbClr val="333399"/>
                </a:solidFill>
              </a:rPr>
              <a:t/>
            </a:r>
            <a:br>
              <a:rPr lang="nl-NL" sz="2800" i="1" dirty="0">
                <a:solidFill>
                  <a:srgbClr val="333399"/>
                </a:solidFill>
              </a:rPr>
            </a:br>
            <a:endParaRPr lang="nl-NL" sz="2800" i="1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olk 10"/>
          <p:cNvSpPr/>
          <p:nvPr/>
        </p:nvSpPr>
        <p:spPr>
          <a:xfrm>
            <a:off x="571500" y="2286000"/>
            <a:ext cx="6715125" cy="4286250"/>
          </a:xfrm>
          <a:prstGeom prst="cloud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47106" name="Tijdelijke aanduiding voor inhoud 2"/>
          <p:cNvSpPr>
            <a:spLocks noGrp="1"/>
          </p:cNvSpPr>
          <p:nvPr>
            <p:ph idx="1"/>
          </p:nvPr>
        </p:nvSpPr>
        <p:spPr>
          <a:xfrm>
            <a:off x="357188" y="1714500"/>
            <a:ext cx="8215312" cy="4500563"/>
          </a:xfrm>
        </p:spPr>
        <p:txBody>
          <a:bodyPr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nl-NL" sz="2200" smtClean="0"/>
              <a:t>   </a:t>
            </a:r>
          </a:p>
          <a:p>
            <a:pPr>
              <a:spcBef>
                <a:spcPts val="600"/>
              </a:spcBef>
              <a:buFont typeface="Arial" pitchFamily="34" charset="0"/>
              <a:buNone/>
            </a:pPr>
            <a:endParaRPr lang="nl-NL" sz="2400" i="1" smtClean="0"/>
          </a:p>
          <a:p>
            <a:pPr>
              <a:spcBef>
                <a:spcPts val="600"/>
              </a:spcBef>
              <a:buFont typeface="Arial" pitchFamily="34" charset="0"/>
              <a:buNone/>
            </a:pPr>
            <a:endParaRPr lang="nl-NL" sz="2400" i="1" smtClean="0"/>
          </a:p>
          <a:p>
            <a:pPr>
              <a:buFont typeface="Arial" pitchFamily="34" charset="0"/>
              <a:buNone/>
            </a:pPr>
            <a:endParaRPr lang="nl-NL" sz="2400" smtClean="0"/>
          </a:p>
          <a:p>
            <a:pPr>
              <a:buFont typeface="Arial" pitchFamily="34" charset="0"/>
              <a:buNone/>
            </a:pPr>
            <a:endParaRPr lang="nl-NL" sz="2400" smtClean="0"/>
          </a:p>
          <a:p>
            <a:pPr>
              <a:buFont typeface="Arial" pitchFamily="34" charset="0"/>
              <a:buNone/>
            </a:pPr>
            <a:endParaRPr lang="nl-NL" sz="2400" smtClean="0"/>
          </a:p>
          <a:p>
            <a:pPr>
              <a:buFont typeface="Arial" pitchFamily="34" charset="0"/>
              <a:buNone/>
            </a:pPr>
            <a:endParaRPr lang="nl-NL" sz="2400" b="1" smtClean="0"/>
          </a:p>
          <a:p>
            <a:pPr>
              <a:buFont typeface="Arial" pitchFamily="34" charset="0"/>
              <a:buNone/>
            </a:pPr>
            <a:endParaRPr lang="nl-NL" sz="2400" smtClean="0"/>
          </a:p>
        </p:txBody>
      </p:sp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nl-NL" sz="2000" dirty="0">
                <a:solidFill>
                  <a:srgbClr val="333399"/>
                </a:solidFill>
              </a:rPr>
              <a:t>Roken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357188" y="1000125"/>
            <a:ext cx="77724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nl-NL" sz="2800" i="1">
                <a:solidFill>
                  <a:srgbClr val="333399"/>
                </a:solidFill>
              </a:rPr>
              <a:t>Roken en de sociale omgeving</a:t>
            </a:r>
            <a:br>
              <a:rPr lang="nl-NL" sz="2800" i="1">
                <a:solidFill>
                  <a:srgbClr val="333399"/>
                </a:solidFill>
              </a:rPr>
            </a:br>
            <a:r>
              <a:rPr lang="nl-NL" sz="2800" i="1">
                <a:solidFill>
                  <a:srgbClr val="333399"/>
                </a:solidFill>
              </a:rPr>
              <a:t/>
            </a:r>
            <a:br>
              <a:rPr lang="nl-NL" sz="2800" i="1">
                <a:solidFill>
                  <a:srgbClr val="333399"/>
                </a:solidFill>
              </a:rPr>
            </a:br>
            <a:endParaRPr lang="nl-NL" sz="2800" i="1">
              <a:solidFill>
                <a:srgbClr val="333399"/>
              </a:solidFill>
            </a:endParaRPr>
          </a:p>
        </p:txBody>
      </p:sp>
      <p:pic>
        <p:nvPicPr>
          <p:cNvPr id="88066" name="Picture 2" descr="http://static.skynetblogs.be/media/18825/dyn009_original_766_511_pjpeg__684f97e9785f75abced5318b0d8df8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496"/>
            <a:ext cx="4438630" cy="29610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110" name="Tijdelijke aanduiding voor inhoud 2"/>
          <p:cNvSpPr txBox="1">
            <a:spLocks/>
          </p:cNvSpPr>
          <p:nvPr/>
        </p:nvSpPr>
        <p:spPr bwMode="auto">
          <a:xfrm>
            <a:off x="285750" y="1785938"/>
            <a:ext cx="8215313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nl-NL" sz="2200">
                <a:solidFill>
                  <a:srgbClr val="333399"/>
                </a:solidFill>
              </a:rPr>
              <a:t>Meeroken </a:t>
            </a:r>
          </a:p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nl-NL" sz="2200">
                <a:solidFill>
                  <a:srgbClr val="333399"/>
                </a:solidFill>
              </a:rPr>
              <a:t>   </a:t>
            </a:r>
          </a:p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endParaRPr lang="nl-NL" sz="2400" i="1">
              <a:solidFill>
                <a:srgbClr val="333399"/>
              </a:solidFill>
            </a:endParaRPr>
          </a:p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endParaRPr lang="nl-NL" sz="2400" i="1">
              <a:solidFill>
                <a:srgbClr val="333399"/>
              </a:solidFill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nl-NL" sz="2400">
              <a:solidFill>
                <a:srgbClr val="333399"/>
              </a:solidFill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nl-NL" sz="2400">
              <a:solidFill>
                <a:srgbClr val="333399"/>
              </a:solidFill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nl-NL" sz="2400">
              <a:solidFill>
                <a:srgbClr val="333399"/>
              </a:solidFill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nl-NL" sz="2400" b="1">
              <a:solidFill>
                <a:srgbClr val="333399"/>
              </a:solidFill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nl-NL" sz="2400">
              <a:solidFill>
                <a:srgbClr val="333399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4786313" y="2428875"/>
            <a:ext cx="3429000" cy="1571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b="1">
                <a:solidFill>
                  <a:srgbClr val="333399"/>
                </a:solidFill>
                <a:cs typeface="Arial" pitchFamily="34" charset="0"/>
              </a:rPr>
              <a:t>85%  van de rook adem je als meeroker in</a:t>
            </a:r>
          </a:p>
        </p:txBody>
      </p:sp>
      <p:sp>
        <p:nvSpPr>
          <p:cNvPr id="9" name="Rechthoek 8"/>
          <p:cNvSpPr/>
          <p:nvPr/>
        </p:nvSpPr>
        <p:spPr>
          <a:xfrm>
            <a:off x="214313" y="3286125"/>
            <a:ext cx="3429000" cy="1571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dirty="0">
                <a:solidFill>
                  <a:srgbClr val="333399"/>
                </a:solidFill>
              </a:rPr>
              <a:t>Ieder jaar sterven er 200 mensen aan longkanker door meeroken.</a:t>
            </a:r>
          </a:p>
        </p:txBody>
      </p:sp>
      <p:sp>
        <p:nvSpPr>
          <p:cNvPr id="10" name="Rechthoek 9"/>
          <p:cNvSpPr/>
          <p:nvPr/>
        </p:nvSpPr>
        <p:spPr>
          <a:xfrm>
            <a:off x="4714875" y="4929188"/>
            <a:ext cx="3429000" cy="1571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dirty="0">
                <a:solidFill>
                  <a:srgbClr val="333399"/>
                </a:solidFill>
              </a:rPr>
              <a:t>Voorkom meeroken! </a:t>
            </a:r>
          </a:p>
          <a:p>
            <a:pPr algn="ctr">
              <a:defRPr/>
            </a:pPr>
            <a:r>
              <a:rPr lang="nl-NL" b="1" dirty="0">
                <a:solidFill>
                  <a:srgbClr val="333399"/>
                </a:solidFill>
              </a:rPr>
              <a:t>‘Sorry ik heb last van de rook’ of ‘Vind je het goed om even buiten te gaan roken?’  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schuind enkele hoek rechthoek 5"/>
          <p:cNvSpPr/>
          <p:nvPr/>
        </p:nvSpPr>
        <p:spPr>
          <a:xfrm>
            <a:off x="719017" y="1628800"/>
            <a:ext cx="8029447" cy="3303811"/>
          </a:xfrm>
          <a:prstGeom prst="snip1Rect">
            <a:avLst/>
          </a:prstGeom>
          <a:solidFill>
            <a:schemeClr val="accent1">
              <a:lumMod val="40000"/>
              <a:lumOff val="6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400" b="1" dirty="0" smtClean="0">
                <a:solidFill>
                  <a:srgbClr val="333399"/>
                </a:solidFill>
              </a:rPr>
              <a:t>Opdracht:</a:t>
            </a:r>
          </a:p>
          <a:p>
            <a:pPr>
              <a:defRPr/>
            </a:pPr>
            <a:r>
              <a:rPr lang="nl-NL" sz="2400" dirty="0" smtClean="0">
                <a:solidFill>
                  <a:srgbClr val="333399"/>
                </a:solidFill>
              </a:rPr>
              <a:t>Mijn ouders roken in huis en in de auto; dat moet stoppen! Maar hoe? </a:t>
            </a:r>
          </a:p>
          <a:p>
            <a:pPr>
              <a:defRPr/>
            </a:pPr>
            <a:endParaRPr lang="nl-NL" sz="2400" dirty="0" smtClean="0">
              <a:solidFill>
                <a:srgbClr val="333399"/>
              </a:solidFill>
            </a:endParaRPr>
          </a:p>
          <a:p>
            <a:pPr>
              <a:defRPr/>
            </a:pPr>
            <a:r>
              <a:rPr lang="nl-NL" sz="2400" dirty="0" smtClean="0">
                <a:solidFill>
                  <a:srgbClr val="333399"/>
                </a:solidFill>
              </a:rPr>
              <a:t>Kom </a:t>
            </a:r>
            <a:r>
              <a:rPr lang="nl-NL" sz="2400" dirty="0">
                <a:solidFill>
                  <a:srgbClr val="333399"/>
                </a:solidFill>
              </a:rPr>
              <a:t>met </a:t>
            </a:r>
            <a:r>
              <a:rPr lang="nl-NL" sz="2400" dirty="0" smtClean="0">
                <a:solidFill>
                  <a:srgbClr val="333399"/>
                </a:solidFill>
              </a:rPr>
              <a:t>twee tips om dit te stoppen.  </a:t>
            </a:r>
            <a:endParaRPr lang="nl-NL" sz="2400" dirty="0">
              <a:solidFill>
                <a:srgbClr val="333399"/>
              </a:solidFill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714375" y="1928813"/>
            <a:ext cx="77724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55000" lnSpcReduction="20000"/>
          </a:bodyPr>
          <a:lstStyle/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b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Afgeschuind enkele hoek rechthoek 14"/>
          <p:cNvSpPr/>
          <p:nvPr/>
        </p:nvSpPr>
        <p:spPr>
          <a:xfrm>
            <a:off x="602301" y="1596504"/>
            <a:ext cx="8002148" cy="3336107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400" b="1" dirty="0" smtClean="0">
                <a:solidFill>
                  <a:srgbClr val="333399"/>
                </a:solidFill>
              </a:rPr>
              <a:t>Uitwerking:</a:t>
            </a:r>
          </a:p>
          <a:p>
            <a:pPr marL="457200" indent="-457200">
              <a:buAutoNum type="arabicParenR"/>
              <a:defRPr/>
            </a:pPr>
            <a:r>
              <a:rPr lang="nl-NL" sz="2400" dirty="0" smtClean="0">
                <a:solidFill>
                  <a:srgbClr val="333399"/>
                </a:solidFill>
              </a:rPr>
              <a:t>Praat over dit rookgedrag met je ouders. </a:t>
            </a:r>
          </a:p>
          <a:p>
            <a:pPr marL="457200" indent="-457200">
              <a:buAutoNum type="arabicParenR"/>
              <a:defRPr/>
            </a:pPr>
            <a:r>
              <a:rPr lang="nl-NL" sz="2400" dirty="0" smtClean="0">
                <a:solidFill>
                  <a:srgbClr val="333399"/>
                </a:solidFill>
              </a:rPr>
              <a:t>Vertel je ouders waarom jij het niet fijn vindt dat ze roken. </a:t>
            </a:r>
          </a:p>
          <a:p>
            <a:pPr marL="457200" indent="-457200">
              <a:buAutoNum type="arabicParenR"/>
              <a:defRPr/>
            </a:pPr>
            <a:r>
              <a:rPr lang="nl-NL" sz="2400" dirty="0" smtClean="0">
                <a:solidFill>
                  <a:srgbClr val="333399"/>
                </a:solidFill>
              </a:rPr>
              <a:t>Praat met hen over de belemmeringen om te stoppen.</a:t>
            </a:r>
          </a:p>
          <a:p>
            <a:pPr marL="457200" indent="-457200">
              <a:buAutoNum type="arabicParenR"/>
              <a:defRPr/>
            </a:pPr>
            <a:r>
              <a:rPr lang="nl-NL" sz="2400" dirty="0" smtClean="0">
                <a:solidFill>
                  <a:srgbClr val="333399"/>
                </a:solidFill>
              </a:rPr>
              <a:t>Wijs rookvrije plekken aan waar jij ook komt. </a:t>
            </a:r>
          </a:p>
          <a:p>
            <a:pPr marL="457200" indent="-457200">
              <a:buAutoNum type="arabicParenR"/>
              <a:defRPr/>
            </a:pPr>
            <a:r>
              <a:rPr lang="nl-NL" sz="2400" dirty="0" smtClean="0">
                <a:solidFill>
                  <a:srgbClr val="333399"/>
                </a:solidFill>
              </a:rPr>
              <a:t>Vraag of ze buiten willen roken</a:t>
            </a:r>
          </a:p>
          <a:p>
            <a:pPr marL="457200" indent="-457200">
              <a:buAutoNum type="arabicParenR"/>
              <a:defRPr/>
            </a:pPr>
            <a:r>
              <a:rPr lang="nl-NL" sz="2400" dirty="0" smtClean="0">
                <a:solidFill>
                  <a:srgbClr val="333399"/>
                </a:solidFill>
              </a:rPr>
              <a:t>Zet ramen open na he roken</a:t>
            </a:r>
            <a:r>
              <a:rPr lang="nl-NL" sz="2400" b="1" dirty="0" smtClean="0">
                <a:solidFill>
                  <a:srgbClr val="333399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4721774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inhoud 2"/>
          <p:cNvSpPr>
            <a:spLocks noGrp="1"/>
          </p:cNvSpPr>
          <p:nvPr>
            <p:ph idx="1"/>
          </p:nvPr>
        </p:nvSpPr>
        <p:spPr>
          <a:xfrm>
            <a:off x="357188" y="1714500"/>
            <a:ext cx="8215312" cy="4500563"/>
          </a:xfrm>
        </p:spPr>
        <p:txBody>
          <a:bodyPr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nl-NL" sz="2200" dirty="0" smtClean="0"/>
              <a:t>   </a:t>
            </a:r>
          </a:p>
          <a:p>
            <a:pPr>
              <a:spcBef>
                <a:spcPts val="600"/>
              </a:spcBef>
              <a:buFont typeface="Arial" pitchFamily="34" charset="0"/>
              <a:buNone/>
            </a:pPr>
            <a:endParaRPr lang="nl-NL" sz="2400" i="1" dirty="0" smtClean="0"/>
          </a:p>
          <a:p>
            <a:pPr>
              <a:spcBef>
                <a:spcPts val="600"/>
              </a:spcBef>
              <a:buFont typeface="Arial" pitchFamily="34" charset="0"/>
              <a:buNone/>
            </a:pPr>
            <a:endParaRPr lang="nl-NL" sz="2400" i="1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  <a:p>
            <a:pPr>
              <a:buFont typeface="Arial" pitchFamily="34" charset="0"/>
              <a:buNone/>
            </a:pPr>
            <a:endParaRPr lang="nl-NL" sz="2400" b="1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</p:txBody>
      </p:sp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nl-NL" sz="2000" dirty="0">
                <a:solidFill>
                  <a:srgbClr val="333399"/>
                </a:solidFill>
              </a:rPr>
              <a:t>Roken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357188" y="827984"/>
            <a:ext cx="77724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nl-NL" sz="2800" i="1" dirty="0">
                <a:solidFill>
                  <a:srgbClr val="333399"/>
                </a:solidFill>
              </a:rPr>
              <a:t>Roken </a:t>
            </a:r>
            <a:r>
              <a:rPr lang="nl-NL" sz="2800" i="1" dirty="0" smtClean="0">
                <a:solidFill>
                  <a:srgbClr val="333399"/>
                </a:solidFill>
              </a:rPr>
              <a:t>en je beroep</a:t>
            </a:r>
            <a:endParaRPr lang="nl-NL" sz="2800" i="1" dirty="0">
              <a:solidFill>
                <a:srgbClr val="333399"/>
              </a:solidFill>
            </a:endParaRP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 bwMode="auto">
          <a:xfrm>
            <a:off x="391557" y="1904167"/>
            <a:ext cx="8215312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333399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333399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333399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333399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333399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nl-NL" sz="2200" i="1" dirty="0" smtClean="0"/>
              <a:t>Rokende mensen aan het werk, werkt dat?  </a:t>
            </a:r>
          </a:p>
          <a:p>
            <a:pPr>
              <a:spcBef>
                <a:spcPts val="600"/>
              </a:spcBef>
              <a:buFont typeface="Arial" pitchFamily="34" charset="0"/>
              <a:buNone/>
            </a:pPr>
            <a:endParaRPr lang="nl-NL" sz="2200" i="1" dirty="0"/>
          </a:p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nl-NL" sz="2200" i="1" dirty="0" smtClean="0"/>
              <a:t>   </a:t>
            </a:r>
            <a:r>
              <a:rPr lang="nl-NL" sz="2200" i="1" dirty="0"/>
              <a:t> </a:t>
            </a:r>
            <a:endParaRPr lang="nl-NL" sz="2200" i="1" dirty="0" smtClean="0"/>
          </a:p>
          <a:p>
            <a:pPr>
              <a:spcBef>
                <a:spcPts val="600"/>
              </a:spcBef>
              <a:buFont typeface="Arial" pitchFamily="34" charset="0"/>
              <a:buNone/>
            </a:pPr>
            <a:endParaRPr lang="nl-NL" sz="2200" i="1" dirty="0"/>
          </a:p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nl-NL" sz="2200" i="1" dirty="0" smtClean="0"/>
              <a:t>                                                    </a:t>
            </a:r>
          </a:p>
          <a:p>
            <a:pPr>
              <a:spcBef>
                <a:spcPts val="600"/>
              </a:spcBef>
              <a:buFont typeface="Arial" pitchFamily="34" charset="0"/>
              <a:buNone/>
            </a:pPr>
            <a:endParaRPr lang="nl-NL" sz="2400" i="1" dirty="0" smtClean="0"/>
          </a:p>
          <a:p>
            <a:pPr>
              <a:spcBef>
                <a:spcPts val="600"/>
              </a:spcBef>
              <a:buFont typeface="Arial" pitchFamily="34" charset="0"/>
              <a:buNone/>
            </a:pPr>
            <a:endParaRPr lang="nl-NL" sz="2400" i="1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  <a:p>
            <a:pPr>
              <a:buFont typeface="Arial" pitchFamily="34" charset="0"/>
              <a:buNone/>
            </a:pPr>
            <a:endParaRPr lang="nl-NL" sz="2400" b="1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</p:txBody>
      </p:sp>
      <p:grpSp>
        <p:nvGrpSpPr>
          <p:cNvPr id="5" name="Groep 4"/>
          <p:cNvGrpSpPr/>
          <p:nvPr/>
        </p:nvGrpSpPr>
        <p:grpSpPr>
          <a:xfrm>
            <a:off x="454409" y="2581046"/>
            <a:ext cx="7508114" cy="2468278"/>
            <a:chOff x="285749" y="2544899"/>
            <a:chExt cx="7508114" cy="2468278"/>
          </a:xfrm>
        </p:grpSpPr>
        <p:sp>
          <p:nvSpPr>
            <p:cNvPr id="15" name="Rechthoek 14"/>
            <p:cNvSpPr/>
            <p:nvPr/>
          </p:nvSpPr>
          <p:spPr>
            <a:xfrm>
              <a:off x="285750" y="2544899"/>
              <a:ext cx="7508113" cy="18202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nl-NL" sz="2400" b="1" dirty="0" smtClean="0"/>
                <a:t>Rokers verzuimen gemiddeld </a:t>
              </a:r>
            </a:p>
            <a:p>
              <a:pPr algn="r"/>
              <a:r>
                <a:rPr lang="nl-NL" sz="2400" b="1" dirty="0" smtClean="0"/>
                <a:t>1,5 keer dagen meer dan niet-rokers. </a:t>
              </a:r>
              <a:endParaRPr lang="nl-NL" sz="2400" b="1" dirty="0"/>
            </a:p>
          </p:txBody>
        </p:sp>
        <p:pic>
          <p:nvPicPr>
            <p:cNvPr id="106498" name="Picture 2" descr="http://www.genevieve-magazine.nl/wordpress/wp-content/uploads/2012/01/Pixmac00008261609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35" y="2665309"/>
              <a:ext cx="2551310" cy="15793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hthoek 15"/>
            <p:cNvSpPr/>
            <p:nvPr/>
          </p:nvSpPr>
          <p:spPr>
            <a:xfrm>
              <a:off x="285749" y="4381167"/>
              <a:ext cx="7508113" cy="6320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2400" b="1" dirty="0" smtClean="0">
                  <a:solidFill>
                    <a:schemeClr val="tx2"/>
                  </a:solidFill>
                </a:rPr>
                <a:t>Een rokende medewerker kost het bedrijf geld.  </a:t>
              </a:r>
              <a:endParaRPr lang="nl-NL" sz="2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8" name="Groep 7"/>
          <p:cNvGrpSpPr/>
          <p:nvPr/>
        </p:nvGrpSpPr>
        <p:grpSpPr>
          <a:xfrm>
            <a:off x="560511" y="2701456"/>
            <a:ext cx="7508114" cy="2675916"/>
            <a:chOff x="438149" y="2697299"/>
            <a:chExt cx="7508114" cy="2675916"/>
          </a:xfrm>
        </p:grpSpPr>
        <p:grpSp>
          <p:nvGrpSpPr>
            <p:cNvPr id="19" name="Groep 18"/>
            <p:cNvGrpSpPr/>
            <p:nvPr/>
          </p:nvGrpSpPr>
          <p:grpSpPr>
            <a:xfrm>
              <a:off x="438149" y="2697299"/>
              <a:ext cx="7508114" cy="2675916"/>
              <a:chOff x="285749" y="2544899"/>
              <a:chExt cx="7508114" cy="2675916"/>
            </a:xfrm>
          </p:grpSpPr>
          <p:sp>
            <p:nvSpPr>
              <p:cNvPr id="20" name="Rechthoek 19"/>
              <p:cNvSpPr/>
              <p:nvPr/>
            </p:nvSpPr>
            <p:spPr>
              <a:xfrm>
                <a:off x="285750" y="2544899"/>
                <a:ext cx="7508113" cy="18202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2400" b="1" dirty="0" smtClean="0"/>
                  <a:t>Voorbeeldfunctie als: </a:t>
                </a:r>
              </a:p>
              <a:p>
                <a:pPr marL="342900" indent="-342900" algn="ctr">
                  <a:buFontTx/>
                  <a:buChar char="-"/>
                </a:pPr>
                <a:r>
                  <a:rPr lang="nl-NL" sz="2400" b="1" dirty="0" smtClean="0"/>
                  <a:t>Helpende welzijn</a:t>
                </a:r>
              </a:p>
              <a:p>
                <a:pPr marL="342900" indent="-342900" algn="ctr">
                  <a:buFontTx/>
                  <a:buChar char="-"/>
                </a:pPr>
                <a:r>
                  <a:rPr lang="nl-NL" sz="2400" b="1" dirty="0" smtClean="0"/>
                  <a:t>Verpleging</a:t>
                </a:r>
              </a:p>
              <a:p>
                <a:pPr marL="342900" indent="-342900" algn="ctr">
                  <a:buFontTx/>
                  <a:buChar char="-"/>
                </a:pPr>
                <a:r>
                  <a:rPr lang="nl-NL" sz="2400" b="1" dirty="0" smtClean="0"/>
                  <a:t>Etc. </a:t>
                </a:r>
                <a:endParaRPr lang="nl-NL" sz="2400" b="1" dirty="0"/>
              </a:p>
            </p:txBody>
          </p:sp>
          <p:sp>
            <p:nvSpPr>
              <p:cNvPr id="22" name="Rechthoek 21"/>
              <p:cNvSpPr/>
              <p:nvPr/>
            </p:nvSpPr>
            <p:spPr>
              <a:xfrm>
                <a:off x="285749" y="4381166"/>
                <a:ext cx="7508113" cy="83964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l-NL" sz="2400" b="1" dirty="0" smtClean="0">
                    <a:solidFill>
                      <a:schemeClr val="tx2"/>
                    </a:solidFill>
                  </a:rPr>
                  <a:t>Zorg = gezondheid. Gezondheid en roken is een lastige combinatie.   </a:t>
                </a:r>
                <a:endParaRPr lang="nl-NL" sz="2400" b="1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106500" name="Picture 4" descr="http://t0.gstatic.com/images?q=tbn:ANd9GcROMnspECf1QpS4UBoYVqJ8sVFVUgN1cF_V797PVdvYLgKZPz_x3o6CLSp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90" y="2839754"/>
              <a:ext cx="1757054" cy="1537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ep 6"/>
          <p:cNvGrpSpPr/>
          <p:nvPr/>
        </p:nvGrpSpPr>
        <p:grpSpPr>
          <a:xfrm>
            <a:off x="633052" y="2843911"/>
            <a:ext cx="7508114" cy="2468278"/>
            <a:chOff x="728465" y="3308803"/>
            <a:chExt cx="7508114" cy="2468278"/>
          </a:xfrm>
        </p:grpSpPr>
        <p:grpSp>
          <p:nvGrpSpPr>
            <p:cNvPr id="23" name="Groep 22"/>
            <p:cNvGrpSpPr/>
            <p:nvPr/>
          </p:nvGrpSpPr>
          <p:grpSpPr>
            <a:xfrm>
              <a:off x="728465" y="3308803"/>
              <a:ext cx="7508114" cy="2468278"/>
              <a:chOff x="285749" y="2544899"/>
              <a:chExt cx="7508114" cy="2468278"/>
            </a:xfrm>
          </p:grpSpPr>
          <p:sp>
            <p:nvSpPr>
              <p:cNvPr id="24" name="Rechthoek 23"/>
              <p:cNvSpPr/>
              <p:nvPr/>
            </p:nvSpPr>
            <p:spPr>
              <a:xfrm>
                <a:off x="285750" y="2544899"/>
                <a:ext cx="7508113" cy="18202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l-NL" sz="2400" b="1" dirty="0" smtClean="0"/>
                  <a:t>Fysiek sterk zijn en voorbeeldfunctie:</a:t>
                </a:r>
              </a:p>
              <a:p>
                <a:pPr marL="342900" indent="-342900" algn="r">
                  <a:buFontTx/>
                  <a:buChar char="-"/>
                </a:pPr>
                <a:r>
                  <a:rPr lang="nl-NL" sz="2400" b="1" dirty="0" smtClean="0"/>
                  <a:t>Agent</a:t>
                </a:r>
              </a:p>
              <a:p>
                <a:pPr marL="342900" indent="-342900" algn="r">
                  <a:buFontTx/>
                  <a:buChar char="-"/>
                </a:pPr>
                <a:r>
                  <a:rPr lang="nl-NL" sz="2400" b="1" dirty="0" smtClean="0"/>
                  <a:t>Brandweer</a:t>
                </a:r>
              </a:p>
              <a:p>
                <a:pPr marL="342900" indent="-342900" algn="r">
                  <a:buFontTx/>
                  <a:buChar char="-"/>
                </a:pPr>
                <a:r>
                  <a:rPr lang="nl-NL" sz="2400" b="1" dirty="0" smtClean="0"/>
                  <a:t>Leger</a:t>
                </a:r>
              </a:p>
              <a:p>
                <a:pPr marL="342900" indent="-342900" algn="r">
                  <a:buFontTx/>
                  <a:buChar char="-"/>
                </a:pPr>
                <a:r>
                  <a:rPr lang="nl-NL" sz="2400" b="1" dirty="0" smtClean="0"/>
                  <a:t>Sport </a:t>
                </a:r>
                <a:endParaRPr lang="nl-NL" sz="2400" b="1" dirty="0"/>
              </a:p>
            </p:txBody>
          </p:sp>
          <p:sp>
            <p:nvSpPr>
              <p:cNvPr id="26" name="Rechthoek 25"/>
              <p:cNvSpPr/>
              <p:nvPr/>
            </p:nvSpPr>
            <p:spPr>
              <a:xfrm>
                <a:off x="285749" y="4381167"/>
                <a:ext cx="7508113" cy="63201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l-NL" sz="2400" b="1" dirty="0" smtClean="0">
                    <a:solidFill>
                      <a:schemeClr val="tx2"/>
                    </a:solidFill>
                  </a:rPr>
                  <a:t>Roken heeft een negatieve invloed op je conditie</a:t>
                </a:r>
                <a:endParaRPr lang="nl-NL" sz="2400" b="1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106502" name="Picture 6" descr="http://www.werkenbijdemarine.nl/wp-content/uploads/2011/11/korps_mariniers_0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050" y="3414111"/>
              <a:ext cx="1539279" cy="1539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205133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inhoud 2"/>
          <p:cNvSpPr>
            <a:spLocks noGrp="1"/>
          </p:cNvSpPr>
          <p:nvPr>
            <p:ph idx="1"/>
          </p:nvPr>
        </p:nvSpPr>
        <p:spPr>
          <a:xfrm>
            <a:off x="357188" y="1714500"/>
            <a:ext cx="8215312" cy="4500563"/>
          </a:xfrm>
        </p:spPr>
        <p:txBody>
          <a:bodyPr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nl-NL" sz="2200" dirty="0" smtClean="0"/>
              <a:t>   </a:t>
            </a:r>
          </a:p>
          <a:p>
            <a:pPr>
              <a:spcBef>
                <a:spcPts val="600"/>
              </a:spcBef>
              <a:buFont typeface="Arial" pitchFamily="34" charset="0"/>
              <a:buNone/>
            </a:pPr>
            <a:endParaRPr lang="nl-NL" sz="2400" i="1" dirty="0" smtClean="0"/>
          </a:p>
          <a:p>
            <a:pPr>
              <a:spcBef>
                <a:spcPts val="600"/>
              </a:spcBef>
              <a:buFont typeface="Arial" pitchFamily="34" charset="0"/>
              <a:buNone/>
            </a:pPr>
            <a:endParaRPr lang="nl-NL" sz="2400" i="1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  <a:p>
            <a:pPr>
              <a:buFont typeface="Arial" pitchFamily="34" charset="0"/>
              <a:buNone/>
            </a:pPr>
            <a:endParaRPr lang="nl-NL" sz="2400" b="1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</p:txBody>
      </p:sp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nl-NL" sz="2000" dirty="0">
                <a:solidFill>
                  <a:srgbClr val="333399"/>
                </a:solidFill>
              </a:rPr>
              <a:t>Roken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357188" y="827984"/>
            <a:ext cx="77724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nl-NL" sz="2800" i="1" dirty="0">
                <a:solidFill>
                  <a:srgbClr val="333399"/>
                </a:solidFill>
              </a:rPr>
              <a:t>Roken </a:t>
            </a:r>
            <a:r>
              <a:rPr lang="nl-NL" sz="2800" i="1" dirty="0" smtClean="0">
                <a:solidFill>
                  <a:srgbClr val="333399"/>
                </a:solidFill>
              </a:rPr>
              <a:t>en je beroep</a:t>
            </a:r>
            <a:endParaRPr lang="nl-NL" sz="2800" i="1" dirty="0">
              <a:solidFill>
                <a:srgbClr val="333399"/>
              </a:solidFill>
            </a:endParaRPr>
          </a:p>
        </p:txBody>
      </p:sp>
      <p:sp>
        <p:nvSpPr>
          <p:cNvPr id="47110" name="Tijdelijke aanduiding voor inhoud 2"/>
          <p:cNvSpPr txBox="1">
            <a:spLocks/>
          </p:cNvSpPr>
          <p:nvPr/>
        </p:nvSpPr>
        <p:spPr bwMode="auto">
          <a:xfrm>
            <a:off x="285750" y="1785938"/>
            <a:ext cx="8215313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nl-NL" sz="2200" dirty="0" smtClean="0">
                <a:solidFill>
                  <a:srgbClr val="333399"/>
                </a:solidFill>
              </a:rPr>
              <a:t> </a:t>
            </a:r>
            <a:endParaRPr lang="nl-NL" sz="2200" dirty="0">
              <a:solidFill>
                <a:srgbClr val="333399"/>
              </a:solidFill>
            </a:endParaRPr>
          </a:p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nl-NL" sz="2200" dirty="0" smtClean="0">
                <a:solidFill>
                  <a:srgbClr val="333399"/>
                </a:solidFill>
              </a:rPr>
              <a:t> </a:t>
            </a:r>
            <a:endParaRPr lang="nl-NL" sz="2200" dirty="0">
              <a:solidFill>
                <a:srgbClr val="333399"/>
              </a:solidFill>
            </a:endParaRPr>
          </a:p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nl-NL" sz="2200" dirty="0">
                <a:solidFill>
                  <a:srgbClr val="333399"/>
                </a:solidFill>
              </a:rPr>
              <a:t>   </a:t>
            </a:r>
          </a:p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endParaRPr lang="nl-NL" sz="2400" i="1" dirty="0">
              <a:solidFill>
                <a:srgbClr val="333399"/>
              </a:solidFill>
            </a:endParaRPr>
          </a:p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endParaRPr lang="nl-NL" sz="2400" i="1" dirty="0">
              <a:solidFill>
                <a:srgbClr val="333399"/>
              </a:solidFill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nl-NL" sz="2400" dirty="0">
              <a:solidFill>
                <a:srgbClr val="333399"/>
              </a:solidFill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nl-NL" sz="2400" dirty="0">
              <a:solidFill>
                <a:srgbClr val="333399"/>
              </a:solidFill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nl-NL" sz="2400" dirty="0">
              <a:solidFill>
                <a:srgbClr val="333399"/>
              </a:solidFill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nl-NL" sz="2400" b="1" dirty="0">
              <a:solidFill>
                <a:srgbClr val="333399"/>
              </a:solidFill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nl-NL" sz="2400" dirty="0">
              <a:solidFill>
                <a:srgbClr val="333399"/>
              </a:solidFill>
            </a:endParaRP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 bwMode="auto">
          <a:xfrm>
            <a:off x="358021" y="1866900"/>
            <a:ext cx="8215312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333399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333399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333399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333399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333399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nl-NL" sz="2200" i="1" dirty="0" smtClean="0"/>
              <a:t>Sinds 2004 heeft iedereen recht op een rookvrije werkplek.   </a:t>
            </a:r>
          </a:p>
          <a:p>
            <a:pPr>
              <a:spcBef>
                <a:spcPts val="600"/>
              </a:spcBef>
              <a:buFont typeface="Arial" pitchFamily="34" charset="0"/>
              <a:buNone/>
            </a:pPr>
            <a:endParaRPr lang="nl-NL" sz="2200" i="1" dirty="0"/>
          </a:p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nl-NL" sz="2200" i="1" dirty="0" smtClean="0"/>
              <a:t> </a:t>
            </a:r>
          </a:p>
          <a:p>
            <a:pPr>
              <a:spcBef>
                <a:spcPts val="600"/>
              </a:spcBef>
              <a:buFont typeface="Arial" pitchFamily="34" charset="0"/>
              <a:buNone/>
            </a:pPr>
            <a:endParaRPr lang="nl-NL" sz="2400" i="1" dirty="0" smtClean="0"/>
          </a:p>
          <a:p>
            <a:pPr>
              <a:spcBef>
                <a:spcPts val="600"/>
              </a:spcBef>
              <a:buFont typeface="Arial" pitchFamily="34" charset="0"/>
              <a:buNone/>
            </a:pPr>
            <a:endParaRPr lang="nl-NL" sz="2400" i="1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  <a:p>
            <a:pPr>
              <a:buFont typeface="Arial" pitchFamily="34" charset="0"/>
              <a:buNone/>
            </a:pPr>
            <a:endParaRPr lang="nl-NL" sz="2400" b="1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</p:txBody>
      </p:sp>
      <p:sp>
        <p:nvSpPr>
          <p:cNvPr id="13" name="Afgeschuind enkele hoek rechthoek 12"/>
          <p:cNvSpPr/>
          <p:nvPr/>
        </p:nvSpPr>
        <p:spPr>
          <a:xfrm>
            <a:off x="331944" y="2449127"/>
            <a:ext cx="8002148" cy="3716177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400" b="1" dirty="0" smtClean="0">
                <a:solidFill>
                  <a:srgbClr val="333399"/>
                </a:solidFill>
              </a:rPr>
              <a:t>Vraag 4:</a:t>
            </a:r>
          </a:p>
          <a:p>
            <a:pPr>
              <a:defRPr/>
            </a:pPr>
            <a:r>
              <a:rPr lang="nl-NL" sz="2400" dirty="0" smtClean="0">
                <a:solidFill>
                  <a:srgbClr val="333399"/>
                </a:solidFill>
              </a:rPr>
              <a:t>In welke beroepsgroepen wordt over het algemeen meer gerookt dan anderen? Meerdere antwoorden mogelijk</a:t>
            </a:r>
          </a:p>
          <a:p>
            <a:pPr marL="457200" indent="-457200">
              <a:buAutoNum type="alphaLcParenR"/>
              <a:defRPr/>
            </a:pPr>
            <a:r>
              <a:rPr lang="nl-NL" sz="2400" dirty="0" smtClean="0">
                <a:solidFill>
                  <a:srgbClr val="333399"/>
                </a:solidFill>
              </a:rPr>
              <a:t>Horeca</a:t>
            </a:r>
          </a:p>
          <a:p>
            <a:pPr marL="457200" indent="-457200">
              <a:buAutoNum type="alphaLcParenR"/>
              <a:defRPr/>
            </a:pPr>
            <a:r>
              <a:rPr lang="nl-NL" sz="2400" dirty="0" smtClean="0">
                <a:solidFill>
                  <a:srgbClr val="333399"/>
                </a:solidFill>
              </a:rPr>
              <a:t>Medisch</a:t>
            </a:r>
          </a:p>
          <a:p>
            <a:pPr marL="457200" indent="-457200">
              <a:buAutoNum type="alphaLcParenR"/>
              <a:defRPr/>
            </a:pPr>
            <a:r>
              <a:rPr lang="nl-NL" sz="2400" dirty="0" smtClean="0">
                <a:solidFill>
                  <a:srgbClr val="333399"/>
                </a:solidFill>
              </a:rPr>
              <a:t>Transport</a:t>
            </a:r>
          </a:p>
          <a:p>
            <a:pPr marL="457200" indent="-457200">
              <a:buAutoNum type="alphaLcParenR"/>
              <a:defRPr/>
            </a:pPr>
            <a:r>
              <a:rPr lang="nl-NL" sz="2400" dirty="0" smtClean="0">
                <a:solidFill>
                  <a:srgbClr val="333399"/>
                </a:solidFill>
              </a:rPr>
              <a:t>Onderwijs</a:t>
            </a:r>
          </a:p>
          <a:p>
            <a:pPr marL="457200" indent="-457200">
              <a:buAutoNum type="alphaLcParenR"/>
              <a:defRPr/>
            </a:pPr>
            <a:r>
              <a:rPr lang="nl-NL" sz="2400" dirty="0" smtClean="0">
                <a:solidFill>
                  <a:srgbClr val="333399"/>
                </a:solidFill>
              </a:rPr>
              <a:t>Bouwnijverheid</a:t>
            </a:r>
          </a:p>
          <a:p>
            <a:pPr marL="457200" indent="-457200">
              <a:buAutoNum type="alphaLcParenR"/>
              <a:defRPr/>
            </a:pPr>
            <a:r>
              <a:rPr lang="nl-NL" sz="2400" dirty="0" smtClean="0">
                <a:solidFill>
                  <a:srgbClr val="333399"/>
                </a:solidFill>
              </a:rPr>
              <a:t>Zorg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427504" y="2579022"/>
            <a:ext cx="8002148" cy="3716177"/>
            <a:chOff x="427504" y="2579022"/>
            <a:chExt cx="8002148" cy="3716177"/>
          </a:xfrm>
        </p:grpSpPr>
        <p:sp>
          <p:nvSpPr>
            <p:cNvPr id="14" name="Afgeschuind enkele hoek rechthoek 13"/>
            <p:cNvSpPr/>
            <p:nvPr/>
          </p:nvSpPr>
          <p:spPr>
            <a:xfrm>
              <a:off x="427504" y="2579022"/>
              <a:ext cx="8002148" cy="3716177"/>
            </a:xfrm>
            <a:prstGeom prst="snip1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nl-NL" sz="2400" b="1" dirty="0" smtClean="0">
                <a:solidFill>
                  <a:srgbClr val="333399"/>
                </a:solidFill>
              </a:endParaRPr>
            </a:p>
            <a:p>
              <a:pPr>
                <a:defRPr/>
              </a:pPr>
              <a:r>
                <a:rPr lang="nl-NL" sz="2400" b="1" dirty="0" smtClean="0">
                  <a:solidFill>
                    <a:srgbClr val="333399"/>
                  </a:solidFill>
                </a:rPr>
                <a:t>Antwoord:</a:t>
              </a:r>
            </a:p>
            <a:p>
              <a:pPr>
                <a:defRPr/>
              </a:pPr>
              <a:endParaRPr lang="nl-NL" sz="2400" b="1" dirty="0">
                <a:solidFill>
                  <a:srgbClr val="333399"/>
                </a:solidFill>
              </a:endParaRPr>
            </a:p>
            <a:p>
              <a:pPr>
                <a:defRPr/>
              </a:pPr>
              <a:endParaRPr lang="nl-NL" sz="2400" b="1" dirty="0" smtClean="0">
                <a:solidFill>
                  <a:srgbClr val="333399"/>
                </a:solidFill>
              </a:endParaRPr>
            </a:p>
            <a:p>
              <a:pPr>
                <a:defRPr/>
              </a:pPr>
              <a:endParaRPr lang="nl-NL" sz="2400" b="1" dirty="0">
                <a:solidFill>
                  <a:srgbClr val="333399"/>
                </a:solidFill>
              </a:endParaRPr>
            </a:p>
            <a:p>
              <a:pPr>
                <a:defRPr/>
              </a:pPr>
              <a:endParaRPr lang="nl-NL" sz="2400" b="1" dirty="0" smtClean="0">
                <a:solidFill>
                  <a:srgbClr val="333399"/>
                </a:solidFill>
              </a:endParaRPr>
            </a:p>
            <a:p>
              <a:pPr>
                <a:defRPr/>
              </a:pPr>
              <a:endParaRPr lang="nl-NL" sz="2400" b="1" dirty="0">
                <a:solidFill>
                  <a:srgbClr val="333399"/>
                </a:solidFill>
              </a:endParaRPr>
            </a:p>
            <a:p>
              <a:pPr>
                <a:defRPr/>
              </a:pPr>
              <a:endParaRPr lang="nl-NL" sz="2400" b="1" dirty="0" smtClean="0">
                <a:solidFill>
                  <a:srgbClr val="333399"/>
                </a:solidFill>
              </a:endParaRPr>
            </a:p>
            <a:p>
              <a:pPr>
                <a:defRPr/>
              </a:pPr>
              <a:endParaRPr lang="nl-NL" sz="2400" b="1" dirty="0">
                <a:solidFill>
                  <a:srgbClr val="333399"/>
                </a:solidFill>
              </a:endParaRPr>
            </a:p>
            <a:p>
              <a:pPr>
                <a:defRPr/>
              </a:pPr>
              <a:endParaRPr lang="nl-NL" sz="2400" b="1" dirty="0" smtClean="0">
                <a:solidFill>
                  <a:srgbClr val="333399"/>
                </a:solidFill>
              </a:endParaRPr>
            </a:p>
            <a:p>
              <a:pPr>
                <a:defRPr/>
              </a:pPr>
              <a:endParaRPr lang="nl-NL" sz="2400" b="1" dirty="0" smtClean="0">
                <a:solidFill>
                  <a:srgbClr val="333399"/>
                </a:solidFill>
              </a:endParaRPr>
            </a:p>
            <a:p>
              <a:pPr>
                <a:defRPr/>
              </a:pPr>
              <a:endParaRPr lang="nl-NL" sz="2400" dirty="0" smtClean="0">
                <a:solidFill>
                  <a:srgbClr val="333399"/>
                </a:solidFill>
              </a:endParaRPr>
            </a:p>
          </p:txBody>
        </p:sp>
        <p:sp>
          <p:nvSpPr>
            <p:cNvPr id="2" name="Rechthoek 1"/>
            <p:cNvSpPr/>
            <p:nvPr/>
          </p:nvSpPr>
          <p:spPr>
            <a:xfrm>
              <a:off x="520271" y="3250393"/>
              <a:ext cx="7508113" cy="14801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b="1" dirty="0" smtClean="0"/>
                <a:t>Horeca</a:t>
              </a:r>
              <a:endParaRPr lang="nl-NL" sz="2400" b="1" dirty="0"/>
            </a:p>
          </p:txBody>
        </p:sp>
        <p:pic>
          <p:nvPicPr>
            <p:cNvPr id="1044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271" y="3250393"/>
              <a:ext cx="2114512" cy="1480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hthoek 17"/>
            <p:cNvSpPr/>
            <p:nvPr/>
          </p:nvSpPr>
          <p:spPr>
            <a:xfrm>
              <a:off x="520271" y="4685145"/>
              <a:ext cx="7508113" cy="14801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b="1" dirty="0" smtClean="0"/>
                <a:t>Bouw</a:t>
              </a:r>
              <a:endParaRPr lang="nl-NL" sz="2400" b="1" dirty="0"/>
            </a:p>
          </p:txBody>
        </p:sp>
        <p:pic>
          <p:nvPicPr>
            <p:cNvPr id="104454" name="Picture 6" descr="http://farm8.staticflickr.com/7047/6856389921_d8aeac0b10_z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271" y="4684226"/>
              <a:ext cx="2114512" cy="1410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121102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714375" y="1928813"/>
            <a:ext cx="77724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55000" lnSpcReduction="20000"/>
          </a:bodyPr>
          <a:lstStyle/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b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Afgeschuind enkele hoek rechthoek 14"/>
          <p:cNvSpPr/>
          <p:nvPr/>
        </p:nvSpPr>
        <p:spPr>
          <a:xfrm>
            <a:off x="428625" y="1643062"/>
            <a:ext cx="8429625" cy="3874170"/>
          </a:xfrm>
          <a:prstGeom prst="snip1Rect">
            <a:avLst/>
          </a:prstGeom>
          <a:solidFill>
            <a:schemeClr val="accent1">
              <a:lumMod val="40000"/>
              <a:lumOff val="6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400" b="1" dirty="0" smtClean="0">
                <a:solidFill>
                  <a:srgbClr val="333399"/>
                </a:solidFill>
              </a:rPr>
              <a:t>Stelling:</a:t>
            </a:r>
            <a:endParaRPr lang="nl-NL" sz="2400" b="1" dirty="0">
              <a:solidFill>
                <a:srgbClr val="333399"/>
              </a:solidFill>
            </a:endParaRPr>
          </a:p>
          <a:p>
            <a:pPr>
              <a:defRPr/>
            </a:pPr>
            <a:r>
              <a:rPr lang="nl-NL" sz="2400" dirty="0" smtClean="0">
                <a:solidFill>
                  <a:srgbClr val="333399"/>
                </a:solidFill>
              </a:rPr>
              <a:t>Wanneer ik directeur ben van een bedrijf dan mag er maar beperkt worden gerookt in werktijd? </a:t>
            </a:r>
            <a:endParaRPr lang="nl-NL" sz="2400" dirty="0">
              <a:solidFill>
                <a:srgbClr val="333399"/>
              </a:solidFill>
            </a:endParaRPr>
          </a:p>
          <a:p>
            <a:pPr>
              <a:defRPr/>
            </a:pPr>
            <a:endParaRPr lang="nl-NL" sz="2400" dirty="0">
              <a:solidFill>
                <a:srgbClr val="333399"/>
              </a:solidFill>
            </a:endParaRPr>
          </a:p>
          <a:p>
            <a:pPr marL="457200" indent="-457200">
              <a:buFontTx/>
              <a:buAutoNum type="arabicParenR"/>
              <a:defRPr/>
            </a:pPr>
            <a:r>
              <a:rPr lang="nl-NL" dirty="0" smtClean="0">
                <a:solidFill>
                  <a:srgbClr val="333399"/>
                </a:solidFill>
              </a:rPr>
              <a:t>Vind je dit ook? Waarom</a:t>
            </a:r>
          </a:p>
          <a:p>
            <a:pPr marL="457200" indent="-457200">
              <a:buFontTx/>
              <a:buAutoNum type="arabicParenR"/>
              <a:defRPr/>
            </a:pPr>
            <a:r>
              <a:rPr lang="nl-NL" dirty="0" smtClean="0">
                <a:solidFill>
                  <a:srgbClr val="333399"/>
                </a:solidFill>
              </a:rPr>
              <a:t>De voorstanders komen bij elkaar en de tegenstanders.</a:t>
            </a:r>
          </a:p>
          <a:p>
            <a:pPr marL="457200" indent="-457200">
              <a:buFontTx/>
              <a:buAutoNum type="arabicParenR"/>
              <a:defRPr/>
            </a:pPr>
            <a:r>
              <a:rPr lang="nl-NL" dirty="0" smtClean="0">
                <a:solidFill>
                  <a:srgbClr val="333399"/>
                </a:solidFill>
              </a:rPr>
              <a:t>Kom beide met een korte verklaring waarom jullie dit vinden.</a:t>
            </a:r>
          </a:p>
          <a:p>
            <a:pPr>
              <a:defRPr/>
            </a:pPr>
            <a:r>
              <a:rPr lang="nl-NL" dirty="0" smtClean="0">
                <a:solidFill>
                  <a:srgbClr val="333399"/>
                </a:solidFill>
              </a:rPr>
              <a:t>4)      Discussie </a:t>
            </a:r>
            <a:endParaRPr lang="nl-NL" dirty="0">
              <a:solidFill>
                <a:srgbClr val="333399"/>
              </a:solidFill>
            </a:endParaRPr>
          </a:p>
          <a:p>
            <a:pPr>
              <a:defRPr/>
            </a:pPr>
            <a:endParaRPr lang="nl-NL" sz="2400" dirty="0">
              <a:solidFill>
                <a:srgbClr val="333399"/>
              </a:solidFill>
            </a:endParaRPr>
          </a:p>
          <a:p>
            <a:pPr>
              <a:defRPr/>
            </a:pPr>
            <a:endParaRPr lang="nl-NL" sz="24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1896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714375" y="1928813"/>
            <a:ext cx="77724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55000" lnSpcReduction="20000"/>
          </a:bodyPr>
          <a:lstStyle/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b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357188" y="827984"/>
            <a:ext cx="77724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nl-NL" sz="2800" i="1" dirty="0">
                <a:solidFill>
                  <a:srgbClr val="333399"/>
                </a:solidFill>
              </a:rPr>
              <a:t>Roken </a:t>
            </a:r>
            <a:r>
              <a:rPr lang="nl-NL" sz="2800" i="1" dirty="0" smtClean="0">
                <a:solidFill>
                  <a:srgbClr val="333399"/>
                </a:solidFill>
              </a:rPr>
              <a:t>en hulp</a:t>
            </a:r>
            <a:endParaRPr lang="nl-NL" sz="2800" i="1" dirty="0">
              <a:solidFill>
                <a:srgbClr val="333399"/>
              </a:solidFill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358021" y="1819265"/>
            <a:ext cx="8215312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333399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333399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333399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333399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333399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nl-NL" sz="2200" i="1" dirty="0" smtClean="0"/>
              <a:t>   </a:t>
            </a:r>
          </a:p>
          <a:p>
            <a:pPr>
              <a:spcBef>
                <a:spcPts val="600"/>
              </a:spcBef>
              <a:buFont typeface="Arial" pitchFamily="34" charset="0"/>
              <a:buNone/>
            </a:pPr>
            <a:endParaRPr lang="nl-NL" sz="2200" i="1" dirty="0"/>
          </a:p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nl-NL" sz="2200" i="1" dirty="0" smtClean="0"/>
              <a:t> </a:t>
            </a:r>
          </a:p>
          <a:p>
            <a:pPr>
              <a:spcBef>
                <a:spcPts val="600"/>
              </a:spcBef>
              <a:buFont typeface="Arial" pitchFamily="34" charset="0"/>
              <a:buNone/>
            </a:pPr>
            <a:endParaRPr lang="nl-NL" sz="2400" i="1" dirty="0" smtClean="0"/>
          </a:p>
          <a:p>
            <a:pPr>
              <a:spcBef>
                <a:spcPts val="600"/>
              </a:spcBef>
              <a:buFont typeface="Arial" pitchFamily="34" charset="0"/>
              <a:buNone/>
            </a:pPr>
            <a:endParaRPr lang="nl-NL" sz="2400" i="1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  <a:p>
            <a:pPr>
              <a:buFont typeface="Arial" pitchFamily="34" charset="0"/>
              <a:buNone/>
            </a:pPr>
            <a:endParaRPr lang="nl-NL" sz="2400" b="1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 bwMode="auto">
          <a:xfrm>
            <a:off x="340690" y="1634430"/>
            <a:ext cx="8215312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333399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333399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333399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333399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333399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Arial" pitchFamily="34" charset="0"/>
              <a:buNone/>
            </a:pPr>
            <a:endParaRPr lang="nl-NL" sz="2200" i="1" dirty="0"/>
          </a:p>
          <a:p>
            <a:pPr>
              <a:spcBef>
                <a:spcPts val="600"/>
              </a:spcBef>
            </a:pPr>
            <a:r>
              <a:rPr lang="nl-NL" sz="2200" i="1" dirty="0" smtClean="0"/>
              <a:t>Kijk op </a:t>
            </a:r>
            <a:r>
              <a:rPr lang="nl-NL" sz="2200" i="1" dirty="0" smtClean="0">
                <a:hlinkClick r:id="rId3"/>
              </a:rPr>
              <a:t>www.stivoro.nl</a:t>
            </a:r>
            <a:r>
              <a:rPr lang="nl-NL" sz="2200" i="1" dirty="0" smtClean="0"/>
              <a:t> voor meer informatie.</a:t>
            </a:r>
          </a:p>
          <a:p>
            <a:pPr>
              <a:spcBef>
                <a:spcPts val="600"/>
              </a:spcBef>
              <a:buFont typeface="Arial" pitchFamily="34" charset="0"/>
              <a:buNone/>
            </a:pPr>
            <a:endParaRPr lang="nl-NL" sz="2200" i="1" dirty="0"/>
          </a:p>
          <a:p>
            <a:pPr>
              <a:spcBef>
                <a:spcPts val="600"/>
              </a:spcBef>
            </a:pPr>
            <a:r>
              <a:rPr lang="nl-NL" sz="2200" dirty="0">
                <a:hlinkClick r:id="rId4"/>
              </a:rPr>
              <a:t>http://</a:t>
            </a:r>
            <a:r>
              <a:rPr lang="nl-NL" sz="2200" dirty="0" smtClean="0">
                <a:hlinkClick r:id="rId4"/>
              </a:rPr>
              <a:t>www.smokealert.nl</a:t>
            </a:r>
            <a:r>
              <a:rPr lang="nl-NL" sz="2200" dirty="0" smtClean="0"/>
              <a:t> </a:t>
            </a:r>
            <a:r>
              <a:rPr lang="nl-NL" sz="2200" i="1" dirty="0" smtClean="0"/>
              <a:t> </a:t>
            </a:r>
          </a:p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nl-NL" sz="2200" i="1" dirty="0" smtClean="0"/>
              <a:t> </a:t>
            </a:r>
          </a:p>
          <a:p>
            <a:pPr>
              <a:spcBef>
                <a:spcPts val="600"/>
              </a:spcBef>
              <a:buFont typeface="Arial" pitchFamily="34" charset="0"/>
              <a:buNone/>
            </a:pPr>
            <a:endParaRPr lang="nl-NL" sz="2200" i="1" dirty="0"/>
          </a:p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nl-NL" sz="2200" i="1" dirty="0" smtClean="0"/>
              <a:t>   </a:t>
            </a:r>
            <a:r>
              <a:rPr lang="nl-NL" sz="2200" i="1" dirty="0"/>
              <a:t> </a:t>
            </a:r>
            <a:endParaRPr lang="nl-NL" sz="2200" i="1" dirty="0" smtClean="0"/>
          </a:p>
          <a:p>
            <a:pPr>
              <a:spcBef>
                <a:spcPts val="600"/>
              </a:spcBef>
              <a:buFont typeface="Arial" pitchFamily="34" charset="0"/>
              <a:buNone/>
            </a:pPr>
            <a:endParaRPr lang="nl-NL" sz="2200" i="1" dirty="0"/>
          </a:p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nl-NL" sz="2200" i="1" dirty="0" smtClean="0"/>
              <a:t>                                                    </a:t>
            </a:r>
          </a:p>
          <a:p>
            <a:pPr>
              <a:spcBef>
                <a:spcPts val="600"/>
              </a:spcBef>
              <a:buFont typeface="Arial" pitchFamily="34" charset="0"/>
              <a:buNone/>
            </a:pPr>
            <a:endParaRPr lang="nl-NL" sz="2400" i="1" dirty="0" smtClean="0"/>
          </a:p>
          <a:p>
            <a:pPr>
              <a:spcBef>
                <a:spcPts val="600"/>
              </a:spcBef>
              <a:buFont typeface="Arial" pitchFamily="34" charset="0"/>
              <a:buNone/>
            </a:pPr>
            <a:endParaRPr lang="nl-NL" sz="2400" i="1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  <a:p>
            <a:pPr>
              <a:buFont typeface="Arial" pitchFamily="34" charset="0"/>
              <a:buNone/>
            </a:pPr>
            <a:endParaRPr lang="nl-NL" sz="2400" b="1" dirty="0" smtClean="0"/>
          </a:p>
          <a:p>
            <a:pPr>
              <a:buFont typeface="Arial" pitchFamily="34" charset="0"/>
              <a:buNone/>
            </a:pPr>
            <a:endParaRPr lang="nl-NL" sz="2400" dirty="0" smtClean="0"/>
          </a:p>
        </p:txBody>
      </p:sp>
      <p:pic>
        <p:nvPicPr>
          <p:cNvPr id="111617" name="Pictur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7" t="33738" r="27177" b="44857"/>
          <a:stretch/>
        </p:blipFill>
        <p:spPr bwMode="auto">
          <a:xfrm rot="21262437">
            <a:off x="739982" y="3699745"/>
            <a:ext cx="6067167" cy="204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stivoro.custhelp.com/rnt/rnw/img/enduser/2009_logo_stivoro_gif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145" y="5878812"/>
            <a:ext cx="2982312" cy="51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38889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fgeschuind enkele hoek rechthoek 15"/>
          <p:cNvSpPr/>
          <p:nvPr/>
        </p:nvSpPr>
        <p:spPr>
          <a:xfrm>
            <a:off x="621649" y="2132856"/>
            <a:ext cx="7786687" cy="1714500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800" b="1" i="1" dirty="0">
                <a:solidFill>
                  <a:srgbClr val="333399"/>
                </a:solidFill>
                <a:ea typeface="Arial" charset="0"/>
              </a:rPr>
              <a:t>Vraag: </a:t>
            </a:r>
            <a:r>
              <a:rPr lang="nl-NL" sz="2800" i="1" dirty="0">
                <a:solidFill>
                  <a:srgbClr val="333399"/>
                </a:solidFill>
                <a:ea typeface="Arial" charset="0"/>
              </a:rPr>
              <a:t>Wie rookt er? </a:t>
            </a:r>
          </a:p>
          <a:p>
            <a:pPr algn="ctr">
              <a:defRPr/>
            </a:pPr>
            <a:endParaRPr lang="nl-NL" dirty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642938" y="1285875"/>
            <a:ext cx="77724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70000" lnSpcReduction="20000"/>
          </a:bodyPr>
          <a:lstStyle/>
          <a:p>
            <a:pPr>
              <a:defRPr/>
            </a:pPr>
            <a:r>
              <a:rPr lang="nl-NL" sz="4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>Roken en ervaringen?</a:t>
            </a:r>
            <a:br>
              <a:rPr lang="nl-NL" sz="4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4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4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4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714375" y="1613468"/>
            <a:ext cx="77724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55000" lnSpcReduction="20000"/>
          </a:bodyPr>
          <a:lstStyle/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b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Stroomdiagram: Alternatief proces 10"/>
          <p:cNvSpPr/>
          <p:nvPr/>
        </p:nvSpPr>
        <p:spPr>
          <a:xfrm>
            <a:off x="8501090" y="2000240"/>
            <a:ext cx="857224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nl-NL" sz="2000" dirty="0" err="1">
                <a:solidFill>
                  <a:srgbClr val="333399"/>
                </a:solidFill>
              </a:rPr>
              <a:t>Rokenl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9" name="Afgeschuind enkele hoek rechthoek 8"/>
          <p:cNvSpPr/>
          <p:nvPr/>
        </p:nvSpPr>
        <p:spPr>
          <a:xfrm>
            <a:off x="714375" y="2276872"/>
            <a:ext cx="7858125" cy="1714500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800" b="1" i="1" dirty="0">
                <a:solidFill>
                  <a:srgbClr val="333399"/>
                </a:solidFill>
                <a:ea typeface="Arial" charset="0"/>
              </a:rPr>
              <a:t>Stelling: </a:t>
            </a:r>
            <a:r>
              <a:rPr lang="nl-NL" sz="2800" i="1" dirty="0" smtClean="0">
                <a:solidFill>
                  <a:srgbClr val="333399"/>
                </a:solidFill>
                <a:ea typeface="Arial" charset="0"/>
              </a:rPr>
              <a:t>Wat vind je van roken in de kroeg?</a:t>
            </a:r>
            <a:endParaRPr lang="nl-NL" dirty="0"/>
          </a:p>
        </p:txBody>
      </p:sp>
      <p:pic>
        <p:nvPicPr>
          <p:cNvPr id="18438" name="Picture 4" descr="http://www.gezondheidsnet.nl/upload/NIEUWS/alcohol-roken/alcohol-roken_365x2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675"/>
            <a:ext cx="31432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fgeschuind enkele hoek rechthoek 13"/>
          <p:cNvSpPr/>
          <p:nvPr/>
        </p:nvSpPr>
        <p:spPr>
          <a:xfrm>
            <a:off x="827584" y="2393143"/>
            <a:ext cx="7858125" cy="1714500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800" b="1" i="1" dirty="0">
                <a:solidFill>
                  <a:srgbClr val="333399"/>
                </a:solidFill>
                <a:ea typeface="Arial" charset="0"/>
              </a:rPr>
              <a:t>Vraag: </a:t>
            </a:r>
            <a:r>
              <a:rPr lang="nl-NL" sz="2800" i="1" dirty="0">
                <a:solidFill>
                  <a:srgbClr val="333399"/>
                </a:solidFill>
                <a:ea typeface="Arial" charset="0"/>
              </a:rPr>
              <a:t>Welke ervaringen heb jij, en/of van anderen, met de effecten van roken? </a:t>
            </a:r>
          </a:p>
          <a:p>
            <a:pPr algn="ctr">
              <a:defRPr/>
            </a:pPr>
            <a:endParaRPr lang="nl-NL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2938" y="2000250"/>
            <a:ext cx="7472362" cy="411480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nl-NL" sz="2400" dirty="0" smtClean="0"/>
              <a:t>In het MBO:</a:t>
            </a:r>
          </a:p>
          <a:p>
            <a:pPr>
              <a:buFont typeface="Arial" charset="0"/>
              <a:buChar char="•"/>
              <a:defRPr/>
            </a:pPr>
            <a:r>
              <a:rPr lang="nl-NL" sz="2400" dirty="0" smtClean="0"/>
              <a:t>Ooit wel eens gerookt: 62%</a:t>
            </a:r>
          </a:p>
          <a:p>
            <a:pPr>
              <a:buFont typeface="Arial" charset="0"/>
              <a:buChar char="•"/>
              <a:defRPr/>
            </a:pPr>
            <a:r>
              <a:rPr lang="nl-NL" sz="2400" dirty="0" smtClean="0"/>
              <a:t>Dagelijks roken: 28%</a:t>
            </a:r>
          </a:p>
          <a:p>
            <a:pPr>
              <a:buFont typeface="Arial" charset="0"/>
              <a:buChar char="•"/>
              <a:defRPr/>
            </a:pPr>
            <a:endParaRPr lang="nl-NL" sz="2400" dirty="0" smtClean="0"/>
          </a:p>
          <a:p>
            <a:pPr>
              <a:buFont typeface="Arial" charset="0"/>
              <a:buNone/>
              <a:defRPr/>
            </a:pPr>
            <a:r>
              <a:rPr lang="nl-NL" sz="2400" dirty="0" smtClean="0"/>
              <a:t>Waarom de een wel rookt en de ander niet is</a:t>
            </a:r>
          </a:p>
          <a:p>
            <a:pPr>
              <a:buFont typeface="Arial" charset="0"/>
              <a:buNone/>
              <a:defRPr/>
            </a:pPr>
            <a:r>
              <a:rPr lang="nl-NL" sz="2400" dirty="0" smtClean="0"/>
              <a:t>afhankelijk van de volgende factoren: </a:t>
            </a:r>
          </a:p>
          <a:p>
            <a:pPr>
              <a:buFont typeface="Arial" charset="0"/>
              <a:buChar char="•"/>
              <a:defRPr/>
            </a:pPr>
            <a:r>
              <a:rPr lang="nl-NL" sz="2400" dirty="0" smtClean="0"/>
              <a:t>Persoonlijkheid / temparament / karakter</a:t>
            </a:r>
          </a:p>
          <a:p>
            <a:pPr>
              <a:buFont typeface="Arial" charset="0"/>
              <a:buChar char="•"/>
              <a:defRPr/>
            </a:pPr>
            <a:r>
              <a:rPr lang="nl-NL" sz="2400" dirty="0" smtClean="0"/>
              <a:t>Genetische aanleg</a:t>
            </a:r>
          </a:p>
          <a:p>
            <a:pPr>
              <a:buFont typeface="Arial" charset="0"/>
              <a:buChar char="•"/>
              <a:defRPr/>
            </a:pPr>
            <a:r>
              <a:rPr lang="nl-NL" sz="2400" dirty="0" smtClean="0"/>
              <a:t>Sociale omgeving; wel niet roken in bijzijn van.</a:t>
            </a:r>
          </a:p>
          <a:p>
            <a:pPr>
              <a:buFont typeface="Arial" charset="0"/>
              <a:buChar char="•"/>
              <a:defRPr/>
            </a:pPr>
            <a:r>
              <a:rPr lang="nl-NL" sz="2400" dirty="0" smtClean="0"/>
              <a:t>Opvoeding</a:t>
            </a:r>
          </a:p>
        </p:txBody>
      </p:sp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nl-NL" sz="2000" dirty="0">
                <a:solidFill>
                  <a:srgbClr val="333399"/>
                </a:solidFill>
              </a:rPr>
              <a:t>Roken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642938" y="1071563"/>
            <a:ext cx="77724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70000" lnSpcReduction="20000"/>
          </a:bodyPr>
          <a:lstStyle/>
          <a:p>
            <a:pPr>
              <a:defRPr/>
            </a:pPr>
            <a:r>
              <a:rPr lang="nl-NL" sz="4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>Omvang aantal rokers MBO	</a:t>
            </a:r>
            <a:br>
              <a:rPr lang="nl-NL" sz="4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4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4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4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61513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</p:spPr>
      </p:pic>
      <p:grpSp>
        <p:nvGrpSpPr>
          <p:cNvPr id="7" name="Groep 6"/>
          <p:cNvGrpSpPr/>
          <p:nvPr/>
        </p:nvGrpSpPr>
        <p:grpSpPr>
          <a:xfrm>
            <a:off x="499525" y="841415"/>
            <a:ext cx="4759237" cy="5179873"/>
            <a:chOff x="499525" y="841415"/>
            <a:chExt cx="4759237" cy="5179873"/>
          </a:xfrm>
        </p:grpSpPr>
        <p:sp>
          <p:nvSpPr>
            <p:cNvPr id="2" name="Afgeronde rechthoek 1"/>
            <p:cNvSpPr/>
            <p:nvPr/>
          </p:nvSpPr>
          <p:spPr>
            <a:xfrm>
              <a:off x="1259632" y="2420888"/>
              <a:ext cx="2880320" cy="36004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Afgeronde rechthoek 8"/>
            <p:cNvSpPr/>
            <p:nvPr/>
          </p:nvSpPr>
          <p:spPr>
            <a:xfrm>
              <a:off x="499525" y="841415"/>
              <a:ext cx="4759237" cy="1444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>
                  <a:solidFill>
                    <a:srgbClr val="FF0000"/>
                  </a:solidFill>
                </a:rPr>
                <a:t>De meeste jongeren starten met roken tussen 12 en 16 jaar. Er zijn bijna geen volwassenen boven de twintig jaar die nog starten met roken. </a:t>
              </a:r>
              <a:endParaRPr lang="nl-NL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www.stivoro.nl/upload/render/sigaret_tabak_cirkel_300_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643438"/>
            <a:ext cx="2214563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642938" y="1285875"/>
            <a:ext cx="77724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nl-NL" sz="2800" i="1">
                <a:solidFill>
                  <a:srgbClr val="333399"/>
                </a:solidFill>
              </a:rPr>
              <a:t>Roken en de gevolgen?</a:t>
            </a:r>
            <a:br>
              <a:rPr lang="nl-NL" sz="2800" i="1">
                <a:solidFill>
                  <a:srgbClr val="333399"/>
                </a:solidFill>
              </a:rPr>
            </a:br>
            <a:r>
              <a:rPr lang="nl-NL" sz="2800" i="1">
                <a:solidFill>
                  <a:srgbClr val="333399"/>
                </a:solidFill>
              </a:rPr>
              <a:t/>
            </a:r>
            <a:br>
              <a:rPr lang="nl-NL" sz="2800" i="1">
                <a:solidFill>
                  <a:srgbClr val="333399"/>
                </a:solidFill>
              </a:rPr>
            </a:br>
            <a:endParaRPr lang="nl-NL" sz="2800" i="1">
              <a:solidFill>
                <a:srgbClr val="333399"/>
              </a:solidFill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714375" y="1928813"/>
            <a:ext cx="77724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55000" lnSpcReduction="20000"/>
          </a:bodyPr>
          <a:lstStyle/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b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Stroomdiagram: Alternatief proces 10"/>
          <p:cNvSpPr/>
          <p:nvPr/>
        </p:nvSpPr>
        <p:spPr>
          <a:xfrm>
            <a:off x="8501090" y="2000240"/>
            <a:ext cx="857224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nl-NL" sz="2000" dirty="0">
                <a:solidFill>
                  <a:srgbClr val="333399"/>
                </a:solidFill>
              </a:rPr>
              <a:t>Roken</a:t>
            </a:r>
          </a:p>
        </p:txBody>
      </p:sp>
      <p:sp>
        <p:nvSpPr>
          <p:cNvPr id="21509" name="Rechthoek 8"/>
          <p:cNvSpPr>
            <a:spLocks noChangeArrowheads="1"/>
          </p:cNvSpPr>
          <p:nvPr/>
        </p:nvSpPr>
        <p:spPr bwMode="auto">
          <a:xfrm>
            <a:off x="714375" y="2143125"/>
            <a:ext cx="8072438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2000">
                <a:solidFill>
                  <a:srgbClr val="333399"/>
                </a:solidFill>
              </a:rPr>
              <a:t>Wat weet jij?</a:t>
            </a:r>
          </a:p>
          <a:p>
            <a:endParaRPr lang="nl-NL" sz="2000" b="1">
              <a:solidFill>
                <a:srgbClr val="333399"/>
              </a:solidFill>
            </a:endParaRPr>
          </a:p>
          <a:p>
            <a:r>
              <a:rPr lang="nl-NL" sz="2000">
                <a:solidFill>
                  <a:srgbClr val="333399"/>
                </a:solidFill>
              </a:rPr>
              <a:t>Houd de score bij van de vragen die je goed beantwoord hebt. </a:t>
            </a:r>
            <a:endParaRPr lang="nl-NL">
              <a:solidFill>
                <a:srgbClr val="333399"/>
              </a:solidFill>
            </a:endParaRPr>
          </a:p>
          <a:p>
            <a:endParaRPr lang="nl-NL"/>
          </a:p>
          <a:p>
            <a:endParaRPr lang="nl-NL"/>
          </a:p>
          <a:p>
            <a:r>
              <a:rPr lang="nl-NL"/>
              <a:t>				</a:t>
            </a:r>
            <a:endParaRPr lang="nl-NL" sz="2000">
              <a:solidFill>
                <a:srgbClr val="333399"/>
              </a:solidFill>
            </a:endParaRPr>
          </a:p>
        </p:txBody>
      </p:sp>
      <p:sp>
        <p:nvSpPr>
          <p:cNvPr id="12" name="Afgeschuind enkele hoek rechthoek 11"/>
          <p:cNvSpPr/>
          <p:nvPr/>
        </p:nvSpPr>
        <p:spPr>
          <a:xfrm>
            <a:off x="821531" y="1928813"/>
            <a:ext cx="7858125" cy="2643187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800" b="1" dirty="0">
                <a:solidFill>
                  <a:srgbClr val="333399"/>
                </a:solidFill>
              </a:rPr>
              <a:t>Vraag 1 </a:t>
            </a:r>
            <a:endParaRPr lang="nl-NL" sz="2800" dirty="0">
              <a:solidFill>
                <a:srgbClr val="333399"/>
              </a:solidFill>
            </a:endParaRPr>
          </a:p>
          <a:p>
            <a:pPr>
              <a:defRPr/>
            </a:pPr>
            <a:r>
              <a:rPr lang="nl-NL" sz="2400" dirty="0">
                <a:solidFill>
                  <a:srgbClr val="333399"/>
                </a:solidFill>
              </a:rPr>
              <a:t>Welke stof zorgt ervoor dat je verslaafd raakt aan roken?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nl-NL" sz="2400" dirty="0">
                <a:solidFill>
                  <a:srgbClr val="333399"/>
                </a:solidFill>
              </a:rPr>
              <a:t>Koolmonoxide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nl-NL" sz="2400" dirty="0">
                <a:solidFill>
                  <a:srgbClr val="333399"/>
                </a:solidFill>
              </a:rPr>
              <a:t>Teer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nl-NL" sz="2400" dirty="0">
                <a:solidFill>
                  <a:srgbClr val="333399"/>
                </a:solidFill>
              </a:rPr>
              <a:t>Nicotine</a:t>
            </a:r>
          </a:p>
          <a:p>
            <a:pPr marL="514350" indent="-514350">
              <a:defRPr/>
            </a:pPr>
            <a:endParaRPr lang="nl-NL" sz="2400" dirty="0">
              <a:solidFill>
                <a:srgbClr val="333399"/>
              </a:solidFill>
            </a:endParaRPr>
          </a:p>
          <a:p>
            <a:pPr algn="ctr">
              <a:defRPr/>
            </a:pPr>
            <a:endParaRPr lang="nl-NL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jdelijke aanduiding voor inhoud 2"/>
          <p:cNvSpPr>
            <a:spLocks noGrp="1"/>
          </p:cNvSpPr>
          <p:nvPr>
            <p:ph idx="1"/>
          </p:nvPr>
        </p:nvSpPr>
        <p:spPr>
          <a:xfrm>
            <a:off x="642938" y="2000250"/>
            <a:ext cx="7472362" cy="41148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nl-NL" sz="2400" smtClean="0"/>
              <a:t>Antwoord vraag 1:  </a:t>
            </a:r>
          </a:p>
          <a:p>
            <a:r>
              <a:rPr lang="nl-NL" sz="2400" smtClean="0"/>
              <a:t>Het </a:t>
            </a:r>
            <a:r>
              <a:rPr lang="nl-NL" sz="2400" u="sng" smtClean="0"/>
              <a:t>goede antwoord </a:t>
            </a:r>
            <a:r>
              <a:rPr lang="nl-NL" sz="2400" smtClean="0"/>
              <a:t>is </a:t>
            </a:r>
            <a:r>
              <a:rPr lang="nl-NL" sz="2400" u="sng" smtClean="0"/>
              <a:t>C:</a:t>
            </a:r>
            <a:r>
              <a:rPr lang="nl-NL" sz="2400" smtClean="0"/>
              <a:t> Nicotine</a:t>
            </a:r>
          </a:p>
          <a:p>
            <a:r>
              <a:rPr lang="nl-NL" sz="2400" smtClean="0"/>
              <a:t>Nicotine activeert het beloningssysteem in je hersenen. Wat zorgt voor een prettig gevoel. </a:t>
            </a:r>
          </a:p>
          <a:p>
            <a:r>
              <a:rPr lang="nl-NL" sz="2400" smtClean="0"/>
              <a:t>De nicotine stof komt al in 10 seconden in je hersenen. </a:t>
            </a:r>
          </a:p>
          <a:p>
            <a:endParaRPr lang="nl-NL" sz="2400" smtClean="0"/>
          </a:p>
        </p:txBody>
      </p:sp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nl-NL" sz="2000" dirty="0">
                <a:solidFill>
                  <a:srgbClr val="333399"/>
                </a:solidFill>
              </a:rPr>
              <a:t>Roken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642938" y="1285875"/>
            <a:ext cx="77724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nl-NL" sz="2800" i="1">
                <a:solidFill>
                  <a:srgbClr val="333399"/>
                </a:solidFill>
              </a:rPr>
              <a:t>Roken en gevolgen?</a:t>
            </a:r>
            <a:br>
              <a:rPr lang="nl-NL" sz="2800" i="1">
                <a:solidFill>
                  <a:srgbClr val="333399"/>
                </a:solidFill>
              </a:rPr>
            </a:br>
            <a:r>
              <a:rPr lang="nl-NL" sz="2800" i="1">
                <a:solidFill>
                  <a:srgbClr val="333399"/>
                </a:solidFill>
              </a:rPr>
              <a:t/>
            </a:r>
            <a:br>
              <a:rPr lang="nl-NL" sz="2800" i="1">
                <a:solidFill>
                  <a:srgbClr val="333399"/>
                </a:solidFill>
              </a:rPr>
            </a:br>
            <a:endParaRPr lang="nl-NL" sz="2800" i="1">
              <a:solidFill>
                <a:srgbClr val="333399"/>
              </a:solidFill>
            </a:endParaRPr>
          </a:p>
        </p:txBody>
      </p:sp>
      <p:pic>
        <p:nvPicPr>
          <p:cNvPr id="23556" name="Picture 2" descr="http://www.stoppenmetrokentips.com/wp-content/uploads/beslissing-nemen-stoppen-met-rok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1063"/>
            <a:ext cx="2857500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2938" y="1857375"/>
            <a:ext cx="7472362" cy="4643438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None/>
              <a:defRPr/>
            </a:pPr>
            <a:r>
              <a:rPr lang="nl-NL" sz="2400" dirty="0" smtClean="0"/>
              <a:t>Koolmonoxide:  </a:t>
            </a:r>
            <a:endParaRPr lang="nl-NL" sz="2400" dirty="0"/>
          </a:p>
          <a:p>
            <a:pPr>
              <a:buFont typeface="Arial" charset="0"/>
              <a:buChar char="•"/>
              <a:defRPr/>
            </a:pPr>
            <a:r>
              <a:rPr lang="nl-NL" sz="2400" dirty="0" smtClean="0"/>
              <a:t>Gasvormig</a:t>
            </a:r>
          </a:p>
          <a:p>
            <a:pPr>
              <a:buFont typeface="Arial" charset="0"/>
              <a:buChar char="•"/>
              <a:defRPr/>
            </a:pPr>
            <a:r>
              <a:rPr lang="nl-NL" sz="2400" dirty="0" smtClean="0"/>
              <a:t>Koolmonoxide neemt in je bloed de plek van zuurstof in. </a:t>
            </a:r>
          </a:p>
          <a:p>
            <a:pPr>
              <a:buFont typeface="Arial" charset="0"/>
              <a:buChar char="•"/>
              <a:defRPr/>
            </a:pPr>
            <a:r>
              <a:rPr lang="nl-NL" sz="2400" dirty="0" smtClean="0"/>
              <a:t>Daardoor is er minder plaats voor zuurstof en daarmee gaat je conditie achteruit.</a:t>
            </a:r>
          </a:p>
          <a:p>
            <a:pPr>
              <a:buFont typeface="Arial" charset="0"/>
              <a:buNone/>
              <a:defRPr/>
            </a:pPr>
            <a:r>
              <a:rPr lang="nl-NL" sz="2400" dirty="0" smtClean="0"/>
              <a:t>Teer:</a:t>
            </a:r>
          </a:p>
          <a:p>
            <a:pPr>
              <a:buFont typeface="Arial" charset="0"/>
              <a:buChar char="•"/>
              <a:defRPr/>
            </a:pPr>
            <a:r>
              <a:rPr lang="nl-NL" sz="2400" dirty="0" smtClean="0"/>
              <a:t>Zwarte / plakkerige stof (lijkt op schoenpoets)</a:t>
            </a:r>
          </a:p>
          <a:p>
            <a:pPr>
              <a:buFont typeface="Arial" charset="0"/>
              <a:buChar char="•"/>
              <a:defRPr/>
            </a:pPr>
            <a:r>
              <a:rPr lang="nl-NL" sz="2400" dirty="0" smtClean="0"/>
              <a:t>Slecht voor longen</a:t>
            </a:r>
          </a:p>
          <a:p>
            <a:pPr>
              <a:buFont typeface="Arial" charset="0"/>
              <a:buChar char="•"/>
              <a:defRPr/>
            </a:pPr>
            <a:r>
              <a:rPr lang="nl-NL" sz="2400" dirty="0" smtClean="0"/>
              <a:t>Trilhaartjes plakken aan elkaar vast, deze houden longen schoon. Hierdoor werken deze niet meer en kun je alleen door hoesten slijm uit je longen krijgen.  </a:t>
            </a:r>
          </a:p>
        </p:txBody>
      </p:sp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nl-NL" sz="2000" dirty="0">
                <a:solidFill>
                  <a:srgbClr val="333399"/>
                </a:solidFill>
              </a:rPr>
              <a:t>Roken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642938" y="1071563"/>
            <a:ext cx="77724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70000" lnSpcReduction="20000"/>
          </a:bodyPr>
          <a:lstStyle/>
          <a:p>
            <a:pPr>
              <a:defRPr/>
            </a:pPr>
            <a:r>
              <a:rPr lang="nl-NL" sz="4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>Roken en effecten?</a:t>
            </a:r>
            <a:br>
              <a:rPr lang="nl-NL" sz="4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4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4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4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www.stivoro.nl/upload/render/sigaret_tabak_cirkel_300_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643438"/>
            <a:ext cx="2214563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642938" y="1285875"/>
            <a:ext cx="77724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nl-NL" sz="2800" i="1">
                <a:solidFill>
                  <a:srgbClr val="333399"/>
                </a:solidFill>
              </a:rPr>
              <a:t>Roken en de gevolgen?</a:t>
            </a:r>
            <a:br>
              <a:rPr lang="nl-NL" sz="2800" i="1">
                <a:solidFill>
                  <a:srgbClr val="333399"/>
                </a:solidFill>
              </a:rPr>
            </a:br>
            <a:r>
              <a:rPr lang="nl-NL" sz="2800" i="1">
                <a:solidFill>
                  <a:srgbClr val="333399"/>
                </a:solidFill>
              </a:rPr>
              <a:t/>
            </a:r>
            <a:br>
              <a:rPr lang="nl-NL" sz="2800" i="1">
                <a:solidFill>
                  <a:srgbClr val="333399"/>
                </a:solidFill>
              </a:rPr>
            </a:br>
            <a:endParaRPr lang="nl-NL" sz="2800" i="1">
              <a:solidFill>
                <a:srgbClr val="333399"/>
              </a:solidFill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714375" y="1928813"/>
            <a:ext cx="77724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55000" lnSpcReduction="20000"/>
          </a:bodyPr>
          <a:lstStyle/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2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b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i="1" dirty="0">
                <a:solidFill>
                  <a:srgbClr val="333399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i="1" dirty="0">
              <a:solidFill>
                <a:srgbClr val="33339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Stroomdiagram: Alternatief proces 10"/>
          <p:cNvSpPr/>
          <p:nvPr/>
        </p:nvSpPr>
        <p:spPr>
          <a:xfrm>
            <a:off x="8501090" y="2000240"/>
            <a:ext cx="857224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nl-NL" sz="2000" dirty="0">
                <a:solidFill>
                  <a:srgbClr val="333399"/>
                </a:solidFill>
              </a:rPr>
              <a:t>Roken</a:t>
            </a:r>
          </a:p>
        </p:txBody>
      </p:sp>
      <p:sp>
        <p:nvSpPr>
          <p:cNvPr id="21509" name="Rechthoek 8"/>
          <p:cNvSpPr>
            <a:spLocks noChangeArrowheads="1"/>
          </p:cNvSpPr>
          <p:nvPr/>
        </p:nvSpPr>
        <p:spPr bwMode="auto">
          <a:xfrm>
            <a:off x="714375" y="2143125"/>
            <a:ext cx="8072438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2000">
                <a:solidFill>
                  <a:srgbClr val="333399"/>
                </a:solidFill>
              </a:rPr>
              <a:t>Wat weet jij?</a:t>
            </a:r>
          </a:p>
          <a:p>
            <a:endParaRPr lang="nl-NL" sz="2000" b="1">
              <a:solidFill>
                <a:srgbClr val="333399"/>
              </a:solidFill>
            </a:endParaRPr>
          </a:p>
          <a:p>
            <a:r>
              <a:rPr lang="nl-NL" sz="2000">
                <a:solidFill>
                  <a:srgbClr val="333399"/>
                </a:solidFill>
              </a:rPr>
              <a:t>Houd de score bij van de vragen die je goed beantwoord hebt. </a:t>
            </a:r>
            <a:endParaRPr lang="nl-NL">
              <a:solidFill>
                <a:srgbClr val="333399"/>
              </a:solidFill>
            </a:endParaRPr>
          </a:p>
          <a:p>
            <a:endParaRPr lang="nl-NL"/>
          </a:p>
          <a:p>
            <a:endParaRPr lang="nl-NL"/>
          </a:p>
          <a:p>
            <a:r>
              <a:rPr lang="nl-NL"/>
              <a:t>				</a:t>
            </a:r>
            <a:endParaRPr lang="nl-NL" sz="2000">
              <a:solidFill>
                <a:srgbClr val="333399"/>
              </a:solidFill>
            </a:endParaRPr>
          </a:p>
        </p:txBody>
      </p:sp>
      <p:sp>
        <p:nvSpPr>
          <p:cNvPr id="12" name="Afgeschuind enkele hoek rechthoek 11"/>
          <p:cNvSpPr/>
          <p:nvPr/>
        </p:nvSpPr>
        <p:spPr>
          <a:xfrm>
            <a:off x="740158" y="1897054"/>
            <a:ext cx="7858125" cy="3271064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800" b="1" dirty="0">
                <a:solidFill>
                  <a:srgbClr val="333399"/>
                </a:solidFill>
              </a:rPr>
              <a:t>Vraag </a:t>
            </a:r>
            <a:r>
              <a:rPr lang="nl-NL" sz="2800" b="1" dirty="0" smtClean="0">
                <a:solidFill>
                  <a:srgbClr val="333399"/>
                </a:solidFill>
              </a:rPr>
              <a:t>2 </a:t>
            </a:r>
            <a:endParaRPr lang="nl-NL" sz="2800" dirty="0">
              <a:solidFill>
                <a:srgbClr val="333399"/>
              </a:solidFill>
            </a:endParaRPr>
          </a:p>
          <a:p>
            <a:pPr>
              <a:defRPr/>
            </a:pPr>
            <a:r>
              <a:rPr lang="nl-NL" sz="2400" dirty="0" smtClean="0">
                <a:solidFill>
                  <a:srgbClr val="333399"/>
                </a:solidFill>
              </a:rPr>
              <a:t>Hoeveel mensen sterven er jaarlijks door oorzaken die te maken hebben met roken?</a:t>
            </a:r>
            <a:endParaRPr lang="nl-NL" sz="2400" dirty="0">
              <a:solidFill>
                <a:srgbClr val="333399"/>
              </a:solidFill>
            </a:endParaRPr>
          </a:p>
          <a:p>
            <a:pPr marL="514350" indent="-514350">
              <a:buFont typeface="+mj-lt"/>
              <a:buAutoNum type="alphaLcPeriod"/>
              <a:defRPr/>
            </a:pPr>
            <a:r>
              <a:rPr lang="nl-NL" sz="2400" dirty="0" smtClean="0">
                <a:solidFill>
                  <a:srgbClr val="333399"/>
                </a:solidFill>
              </a:rPr>
              <a:t>0 tot 10.000 personen per jaar</a:t>
            </a:r>
            <a:endParaRPr lang="nl-NL" sz="2400" dirty="0">
              <a:solidFill>
                <a:srgbClr val="333399"/>
              </a:solidFill>
            </a:endParaRPr>
          </a:p>
          <a:p>
            <a:pPr marL="514350" indent="-514350">
              <a:buFont typeface="+mj-lt"/>
              <a:buAutoNum type="alphaLcPeriod"/>
              <a:defRPr/>
            </a:pPr>
            <a:r>
              <a:rPr lang="nl-NL" sz="2400" dirty="0" smtClean="0">
                <a:solidFill>
                  <a:srgbClr val="333399"/>
                </a:solidFill>
              </a:rPr>
              <a:t>10.00 tot 20.000 personen per jaar</a:t>
            </a:r>
            <a:endParaRPr lang="nl-NL" sz="2400" dirty="0">
              <a:solidFill>
                <a:srgbClr val="333399"/>
              </a:solidFill>
            </a:endParaRPr>
          </a:p>
          <a:p>
            <a:pPr marL="514350" indent="-514350">
              <a:buFont typeface="+mj-lt"/>
              <a:buAutoNum type="alphaLcPeriod"/>
              <a:defRPr/>
            </a:pPr>
            <a:r>
              <a:rPr lang="nl-NL" sz="2400" dirty="0" smtClean="0">
                <a:solidFill>
                  <a:srgbClr val="333399"/>
                </a:solidFill>
              </a:rPr>
              <a:t>Meer dan 30.000 personen per jaar </a:t>
            </a:r>
          </a:p>
          <a:p>
            <a:pPr>
              <a:defRPr/>
            </a:pPr>
            <a:endParaRPr lang="nl-NL" sz="2400" dirty="0">
              <a:solidFill>
                <a:srgbClr val="333399"/>
              </a:solidFill>
            </a:endParaRPr>
          </a:p>
          <a:p>
            <a:pPr>
              <a:defRPr/>
            </a:pPr>
            <a:r>
              <a:rPr lang="nl-NL" sz="1200" dirty="0" smtClean="0">
                <a:solidFill>
                  <a:srgbClr val="333399"/>
                </a:solidFill>
              </a:rPr>
              <a:t>Bron: onderzoek 2007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765423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jdelijke aanduiding voor inhoud 2"/>
          <p:cNvSpPr>
            <a:spLocks noGrp="1"/>
          </p:cNvSpPr>
          <p:nvPr>
            <p:ph idx="1"/>
          </p:nvPr>
        </p:nvSpPr>
        <p:spPr>
          <a:xfrm>
            <a:off x="642938" y="2000250"/>
            <a:ext cx="7472362" cy="41148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nl-NL" sz="2400" dirty="0" smtClean="0"/>
              <a:t>Antwoord vraag 2:  </a:t>
            </a:r>
          </a:p>
          <a:p>
            <a:r>
              <a:rPr lang="nl-NL" sz="2400" dirty="0" smtClean="0"/>
              <a:t>Het </a:t>
            </a:r>
            <a:r>
              <a:rPr lang="nl-NL" sz="2400" u="sng" dirty="0" smtClean="0"/>
              <a:t>goede antwoord </a:t>
            </a:r>
            <a:r>
              <a:rPr lang="nl-NL" sz="2400" dirty="0" smtClean="0"/>
              <a:t>is </a:t>
            </a:r>
            <a:r>
              <a:rPr lang="nl-NL" sz="2400" u="sng" dirty="0"/>
              <a:t>B</a:t>
            </a:r>
            <a:r>
              <a:rPr lang="nl-NL" sz="2400" u="sng" dirty="0" smtClean="0"/>
              <a:t>:</a:t>
            </a:r>
            <a:r>
              <a:rPr lang="nl-NL" sz="2400" dirty="0" smtClean="0"/>
              <a:t> 20.000 personen</a:t>
            </a:r>
          </a:p>
          <a:p>
            <a:r>
              <a:rPr lang="nl-NL" sz="2400" dirty="0"/>
              <a:t>Er stierven in Nederland bijna 20.000 mensen aan ziektes die ze hebben gekregen door te roken. Dat zijn meer dan 2 mensen per uur! </a:t>
            </a:r>
            <a:endParaRPr lang="nl-NL" sz="2400" dirty="0" smtClean="0"/>
          </a:p>
          <a:p>
            <a:r>
              <a:rPr lang="nl-NL" sz="2400" dirty="0" smtClean="0"/>
              <a:t>Je </a:t>
            </a:r>
            <a:r>
              <a:rPr lang="nl-NL" sz="2400" dirty="0"/>
              <a:t>kan ook ziek worden door het inademen van de rook van anderen. Elk jaar gaan er 200 mensen dood doordat ze longkanker hebben gekregen van het </a:t>
            </a:r>
            <a:r>
              <a:rPr lang="nl-NL" sz="2400" dirty="0" smtClean="0"/>
              <a:t>meeroken.</a:t>
            </a:r>
          </a:p>
        </p:txBody>
      </p:sp>
      <p:sp>
        <p:nvSpPr>
          <p:cNvPr id="4" name="Stroomdiagram: Alternatief proces 3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nl-NL" sz="2000" dirty="0">
                <a:solidFill>
                  <a:srgbClr val="333399"/>
                </a:solidFill>
              </a:rPr>
              <a:t>Roken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642938" y="1285875"/>
            <a:ext cx="77724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nl-NL" sz="2800" i="1" dirty="0">
                <a:solidFill>
                  <a:srgbClr val="333399"/>
                </a:solidFill>
              </a:rPr>
              <a:t>Roken en gevolgen?</a:t>
            </a:r>
            <a:br>
              <a:rPr lang="nl-NL" sz="2800" i="1" dirty="0">
                <a:solidFill>
                  <a:srgbClr val="333399"/>
                </a:solidFill>
              </a:rPr>
            </a:br>
            <a:r>
              <a:rPr lang="nl-NL" sz="2800" i="1" dirty="0">
                <a:solidFill>
                  <a:srgbClr val="333399"/>
                </a:solidFill>
              </a:rPr>
              <a:t/>
            </a:r>
            <a:br>
              <a:rPr lang="nl-NL" sz="2800" i="1" dirty="0">
                <a:solidFill>
                  <a:srgbClr val="333399"/>
                </a:solidFill>
              </a:rPr>
            </a:br>
            <a:r>
              <a:rPr lang="nl-NL" sz="2800" i="1" dirty="0" smtClean="0">
                <a:solidFill>
                  <a:srgbClr val="333399"/>
                </a:solidFill>
              </a:rPr>
              <a:t>                      </a:t>
            </a:r>
            <a:endParaRPr lang="nl-NL" sz="2800" i="1" dirty="0">
              <a:solidFill>
                <a:srgbClr val="333399"/>
              </a:solidFill>
            </a:endParaRPr>
          </a:p>
        </p:txBody>
      </p:sp>
      <p:pic>
        <p:nvPicPr>
          <p:cNvPr id="1026" name="Picture 2" descr="http://www.stivoro.nl/Upload/sterfte%20door%20roken%20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99" y="2204864"/>
            <a:ext cx="8817878" cy="35175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26735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9695</TotalTime>
  <Words>1741</Words>
  <Application>Microsoft Office PowerPoint</Application>
  <PresentationFormat>Diavoorstelling (4:3)</PresentationFormat>
  <Paragraphs>669</Paragraphs>
  <Slides>29</Slides>
  <Notes>13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0" baseType="lpstr">
      <vt:lpstr>Office-thema</vt:lpstr>
      <vt:lpstr> Alles over Roken  Thema: Roken  Geschreven door: MBO Diensten &amp; STIVORO  </vt:lpstr>
      <vt:lpstr>Roken  Dodelijk.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Fokje Bea Prins</dc:creator>
  <cp:lastModifiedBy>Frank Ruiter</cp:lastModifiedBy>
  <cp:revision>600</cp:revision>
  <dcterms:created xsi:type="dcterms:W3CDTF">2011-12-12T20:45:41Z</dcterms:created>
  <dcterms:modified xsi:type="dcterms:W3CDTF">2013-08-29T11:16:11Z</dcterms:modified>
</cp:coreProperties>
</file>