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412" r:id="rId2"/>
    <p:sldId id="366" r:id="rId3"/>
    <p:sldId id="367" r:id="rId4"/>
    <p:sldId id="369" r:id="rId5"/>
    <p:sldId id="406" r:id="rId6"/>
    <p:sldId id="370" r:id="rId7"/>
    <p:sldId id="321" r:id="rId8"/>
    <p:sldId id="371" r:id="rId9"/>
    <p:sldId id="323" r:id="rId10"/>
    <p:sldId id="372" r:id="rId11"/>
    <p:sldId id="373" r:id="rId12"/>
    <p:sldId id="374" r:id="rId13"/>
    <p:sldId id="375" r:id="rId14"/>
    <p:sldId id="407" r:id="rId15"/>
    <p:sldId id="408" r:id="rId16"/>
    <p:sldId id="390" r:id="rId17"/>
    <p:sldId id="391" r:id="rId18"/>
    <p:sldId id="376" r:id="rId19"/>
    <p:sldId id="378" r:id="rId20"/>
    <p:sldId id="379" r:id="rId21"/>
    <p:sldId id="381" r:id="rId22"/>
    <p:sldId id="382" r:id="rId23"/>
    <p:sldId id="383" r:id="rId24"/>
    <p:sldId id="384" r:id="rId25"/>
    <p:sldId id="385" r:id="rId26"/>
    <p:sldId id="386" r:id="rId27"/>
    <p:sldId id="387" r:id="rId28"/>
    <p:sldId id="377" r:id="rId29"/>
    <p:sldId id="329" r:id="rId30"/>
    <p:sldId id="388" r:id="rId31"/>
    <p:sldId id="389" r:id="rId32"/>
    <p:sldId id="405" r:id="rId33"/>
    <p:sldId id="392" r:id="rId34"/>
    <p:sldId id="393" r:id="rId35"/>
    <p:sldId id="400" r:id="rId36"/>
    <p:sldId id="394" r:id="rId37"/>
    <p:sldId id="395" r:id="rId38"/>
    <p:sldId id="396" r:id="rId39"/>
    <p:sldId id="397" r:id="rId40"/>
    <p:sldId id="398" r:id="rId41"/>
    <p:sldId id="403" r:id="rId42"/>
    <p:sldId id="410" r:id="rId43"/>
    <p:sldId id="409" r:id="rId44"/>
    <p:sldId id="411" r:id="rId4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she" initials="r"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6D6D6D"/>
    <a:srgbClr val="04C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1887" autoAdjust="0"/>
  </p:normalViewPr>
  <p:slideViewPr>
    <p:cSldViewPr>
      <p:cViewPr>
        <p:scale>
          <a:sx n="66" d="100"/>
          <a:sy n="66" d="100"/>
        </p:scale>
        <p:origin x="-1524" y="-132"/>
      </p:cViewPr>
      <p:guideLst>
        <p:guide orient="horz" pos="2160"/>
        <p:guide pos="2880"/>
      </p:guideLst>
    </p:cSldViewPr>
  </p:slideViewPr>
  <p:outlineViewPr>
    <p:cViewPr>
      <p:scale>
        <a:sx n="33" d="100"/>
        <a:sy n="33" d="100"/>
      </p:scale>
      <p:origin x="0" y="240"/>
    </p:cViewPr>
  </p:outlineViewPr>
  <p:notesTextViewPr>
    <p:cViewPr>
      <p:scale>
        <a:sx n="100" d="100"/>
        <a:sy n="100" d="100"/>
      </p:scale>
      <p:origin x="0" y="0"/>
    </p:cViewPr>
  </p:notesTextViewPr>
  <p:sorterViewPr>
    <p:cViewPr>
      <p:scale>
        <a:sx n="100" d="100"/>
        <a:sy n="100" d="100"/>
      </p:scale>
      <p:origin x="0" y="33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521153C-8E7F-4CA1-987E-AFB858B41A78}" type="datetime1">
              <a:rPr lang="nl-NL"/>
              <a:pPr/>
              <a:t>27-8-2013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2101C6D-4694-4639-90ED-3AAA85ED05AF}" type="slidenum">
              <a:rPr lang="nl-NL"/>
              <a:pPr/>
              <a:t>‹nr.›</a:t>
            </a:fld>
            <a:endParaRPr lang="nl-NL"/>
          </a:p>
        </p:txBody>
      </p:sp>
    </p:spTree>
    <p:extLst>
      <p:ext uri="{BB962C8B-B14F-4D97-AF65-F5344CB8AC3E}">
        <p14:creationId xmlns:p14="http://schemas.microsoft.com/office/powerpoint/2010/main" val="1060613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1</a:t>
            </a:fld>
            <a:endParaRPr lang="nl-NL" dirty="0"/>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dirty="0" smtClean="0">
              <a:ea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18</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20</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22</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24</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26</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30</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33</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36</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43</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44</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2</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baseline="0" dirty="0" smtClean="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3</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4</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6</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8</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10</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12</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smtClean="0">
              <a:ea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4F7246FE-4768-484D-BCFA-5DE0897ED38D}" type="slidenum">
              <a:rPr lang="nl-NL"/>
              <a:pPr/>
              <a:t>16</a:t>
            </a:fld>
            <a:endParaRPr lang="nl-NL"/>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dirty="0" smtClean="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3600"/>
            </a:lvl1pPr>
          </a:lstStyle>
          <a:p>
            <a:r>
              <a:rPr lang="nl-NL"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rgbClr val="3333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4" name="Tijdelijke aanduiding voor datum 3"/>
          <p:cNvSpPr>
            <a:spLocks noGrp="1"/>
          </p:cNvSpPr>
          <p:nvPr>
            <p:ph type="dt" sz="half" idx="10"/>
          </p:nvPr>
        </p:nvSpPr>
        <p:spPr/>
        <p:txBody>
          <a:bodyPr/>
          <a:lstStyle>
            <a:lvl1pPr>
              <a:defRPr/>
            </a:lvl1pPr>
          </a:lstStyle>
          <a:p>
            <a:fld id="{128DCC18-B521-435B-A475-162BEB470A25}" type="datetime1">
              <a:rPr lang="nl-NL" smtClean="0"/>
              <a:pPr/>
              <a:t>27-8-2013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4FDD5190-A5A2-4912-A3AA-F74561251008}" type="slidenum">
              <a:rPr lang="nl-NL" smtClean="0"/>
              <a:pPr/>
              <a:t>‹nr.›</a:t>
            </a:fld>
            <a:endParaRPr lang="nl-NL"/>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4ECC5B67-68C5-4A19-BF42-2BC5C1C03E00}" type="datetime1">
              <a:rPr lang="nl-NL" smtClean="0"/>
              <a:pPr/>
              <a:t>27-8-2013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00EACA29-89A7-47E3-8F25-3FC17B664CE3}"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72949E35-EFE6-4B93-BB15-A8EAEFA4B35E}" type="datetime1">
              <a:rPr lang="nl-NL" smtClean="0"/>
              <a:pPr/>
              <a:t>27-8-2013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26BC5D56-6392-496A-891D-DDEA7965BDE1}" type="slidenum">
              <a:rPr lang="nl-NL" smtClean="0"/>
              <a:pPr/>
              <a:t>‹nr.›</a:t>
            </a:fld>
            <a:endParaRPr lang="nl-NL"/>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55BE8BD5-DB12-47A9-8A38-F455B8F6B40B}" type="datetime1">
              <a:rPr lang="nl-NL" smtClean="0"/>
              <a:pPr/>
              <a:t>27-8-2013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98EDB60A-34E5-4F26-A0C0-3D136A8B0711}"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rgbClr val="3333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A0494458-50CD-47C9-AEFD-387DC5BE6522}" type="datetime1">
              <a:rPr lang="nl-NL" smtClean="0"/>
              <a:pPr/>
              <a:t>27-8-2013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90A35C1D-4A93-459D-9C3B-D3BD7B52D121}" type="slidenum">
              <a:rPr lang="nl-NL" smtClean="0"/>
              <a:pPr/>
              <a:t>‹nr.›</a:t>
            </a:fld>
            <a:endParaRPr lang="nl-N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8A8F3C61-1BD1-4426-BF57-FDA447B2671A}" type="datetime1">
              <a:rPr lang="nl-NL" smtClean="0"/>
              <a:pPr/>
              <a:t>27-8-2013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FEFBAB9D-8BBB-42CB-9E3E-0A849EB8FF27}"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DEBA43AC-196B-4A32-A111-72C3944174EF}" type="datetime1">
              <a:rPr lang="nl-NL" smtClean="0"/>
              <a:pPr/>
              <a:t>27-8-2013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6FBF83CC-EFBF-4FB5-9741-FBADA8C4DE9A}"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AE20BA6B-01EA-42CF-81F0-A4CB60488493}" type="datetime1">
              <a:rPr lang="nl-NL" smtClean="0"/>
              <a:pPr/>
              <a:t>27-8-2013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81FC484D-8929-49E0-AE1C-BFCFADBDF502}"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D81525E3-78E9-429E-A738-3530938C7435}" type="datetime1">
              <a:rPr lang="nl-NL" smtClean="0"/>
              <a:pPr/>
              <a:t>27-8-2013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7DCCE181-1DD2-44D0-BAF9-C408DA7F3F0E}"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E12CFDA4-251D-43DD-A8BC-B6F5472A3BD0}" type="datetime1">
              <a:rPr lang="nl-NL" smtClean="0"/>
              <a:pPr/>
              <a:t>27-8-2013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5096A3F9-6499-4183-927C-FE9CC8519414}"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1B55D10B-0508-48DB-AA2F-4939E003385A}" type="datetime1">
              <a:rPr lang="nl-NL" smtClean="0"/>
              <a:pPr/>
              <a:t>27-8-2013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1085B6DE-5323-497B-B943-9D331F6DEC15}"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1214438" y="274638"/>
            <a:ext cx="747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1214438" y="1600200"/>
            <a:ext cx="74723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33399"/>
                </a:solidFill>
              </a:defRPr>
            </a:lvl1pPr>
          </a:lstStyle>
          <a:p>
            <a:fld id="{13DF2EC9-DA00-42B8-BD93-5EFC99772CEA}" type="datetime1">
              <a:rPr lang="nl-NL" smtClean="0"/>
              <a:pPr/>
              <a:t>27-8-2013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333399"/>
                </a:solidFill>
                <a:latin typeface="Arial" pitchFamily="34" charset="0"/>
                <a:ea typeface="+mn-ea"/>
                <a:cs typeface="Arial" pitchFamily="34" charset="0"/>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33399"/>
                </a:solidFill>
              </a:defRPr>
            </a:lvl1pPr>
          </a:lstStyle>
          <a:p>
            <a:fld id="{E8FB4B2F-63C2-48D0-BDF8-0B716C8B179F}" type="slidenum">
              <a:rPr lang="nl-NL" smtClean="0"/>
              <a:pPr/>
              <a:t>‹nr.›</a:t>
            </a:fld>
            <a:endParaRPr lang="nl-NL"/>
          </a:p>
        </p:txBody>
      </p:sp>
      <p:pic>
        <p:nvPicPr>
          <p:cNvPr id="10" name="Afbeelding 9" descr="home_platformSBO_vervolg(4).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1408176"/>
          </a:xfrm>
          <a:prstGeom prst="rect">
            <a:avLst/>
          </a:prstGeom>
        </p:spPr>
      </p:pic>
      <p:sp>
        <p:nvSpPr>
          <p:cNvPr id="11" name="Rechthoek 10"/>
          <p:cNvSpPr/>
          <p:nvPr/>
        </p:nvSpPr>
        <p:spPr>
          <a:xfrm>
            <a:off x="-36511" y="6669360"/>
            <a:ext cx="9180512" cy="188640"/>
          </a:xfrm>
          <a:prstGeom prst="rect">
            <a:avLst/>
          </a:prstGeom>
          <a:solidFill>
            <a:srgbClr val="1294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rgbClr val="333399"/>
          </a:solidFill>
          <a:latin typeface="Arial" pitchFamily="34" charset="0"/>
          <a:ea typeface="Arial" charset="0"/>
          <a:cs typeface="Arial" pitchFamily="34" charset="0"/>
        </a:defRPr>
      </a:lvl1pPr>
      <a:lvl2pPr algn="ctr" rtl="0" eaLnBrk="1" fontAlgn="base" hangingPunct="1">
        <a:spcBef>
          <a:spcPct val="0"/>
        </a:spcBef>
        <a:spcAft>
          <a:spcPct val="0"/>
        </a:spcAft>
        <a:defRPr sz="4400">
          <a:solidFill>
            <a:srgbClr val="333399"/>
          </a:solidFill>
          <a:latin typeface="Arial" charset="0"/>
          <a:ea typeface="Arial" charset="0"/>
          <a:cs typeface="Arial" charset="0"/>
        </a:defRPr>
      </a:lvl2pPr>
      <a:lvl3pPr algn="ctr" rtl="0" eaLnBrk="1" fontAlgn="base" hangingPunct="1">
        <a:spcBef>
          <a:spcPct val="0"/>
        </a:spcBef>
        <a:spcAft>
          <a:spcPct val="0"/>
        </a:spcAft>
        <a:defRPr sz="4400">
          <a:solidFill>
            <a:srgbClr val="333399"/>
          </a:solidFill>
          <a:latin typeface="Arial" charset="0"/>
          <a:ea typeface="Arial" charset="0"/>
          <a:cs typeface="Arial" charset="0"/>
        </a:defRPr>
      </a:lvl3pPr>
      <a:lvl4pPr algn="ctr" rtl="0" eaLnBrk="1" fontAlgn="base" hangingPunct="1">
        <a:spcBef>
          <a:spcPct val="0"/>
        </a:spcBef>
        <a:spcAft>
          <a:spcPct val="0"/>
        </a:spcAft>
        <a:defRPr sz="4400">
          <a:solidFill>
            <a:srgbClr val="333399"/>
          </a:solidFill>
          <a:latin typeface="Arial" charset="0"/>
          <a:ea typeface="Arial" charset="0"/>
          <a:cs typeface="Arial" charset="0"/>
        </a:defRPr>
      </a:lvl4pPr>
      <a:lvl5pPr algn="ctr" rtl="0" eaLnBrk="1" fontAlgn="base" hangingPunct="1">
        <a:spcBef>
          <a:spcPct val="0"/>
        </a:spcBef>
        <a:spcAft>
          <a:spcPct val="0"/>
        </a:spcAft>
        <a:defRPr sz="4400">
          <a:solidFill>
            <a:srgbClr val="333399"/>
          </a:solidFill>
          <a:latin typeface="Arial" charset="0"/>
          <a:ea typeface="Arial" charset="0"/>
          <a:cs typeface="Arial" charset="0"/>
        </a:defRPr>
      </a:lvl5pPr>
      <a:lvl6pPr marL="457200" algn="ctr" rtl="0" eaLnBrk="1" fontAlgn="base" hangingPunct="1">
        <a:spcBef>
          <a:spcPct val="0"/>
        </a:spcBef>
        <a:spcAft>
          <a:spcPct val="0"/>
        </a:spcAft>
        <a:defRPr sz="4400">
          <a:solidFill>
            <a:srgbClr val="333399"/>
          </a:solidFill>
          <a:latin typeface="Arial" charset="0"/>
          <a:cs typeface="Arial" charset="0"/>
        </a:defRPr>
      </a:lvl6pPr>
      <a:lvl7pPr marL="914400" algn="ctr" rtl="0" eaLnBrk="1" fontAlgn="base" hangingPunct="1">
        <a:spcBef>
          <a:spcPct val="0"/>
        </a:spcBef>
        <a:spcAft>
          <a:spcPct val="0"/>
        </a:spcAft>
        <a:defRPr sz="4400">
          <a:solidFill>
            <a:srgbClr val="333399"/>
          </a:solidFill>
          <a:latin typeface="Arial" charset="0"/>
          <a:cs typeface="Arial" charset="0"/>
        </a:defRPr>
      </a:lvl7pPr>
      <a:lvl8pPr marL="1371600" algn="ctr" rtl="0" eaLnBrk="1" fontAlgn="base" hangingPunct="1">
        <a:spcBef>
          <a:spcPct val="0"/>
        </a:spcBef>
        <a:spcAft>
          <a:spcPct val="0"/>
        </a:spcAft>
        <a:defRPr sz="4400">
          <a:solidFill>
            <a:srgbClr val="333399"/>
          </a:solidFill>
          <a:latin typeface="Arial" charset="0"/>
          <a:cs typeface="Arial" charset="0"/>
        </a:defRPr>
      </a:lvl8pPr>
      <a:lvl9pPr marL="1828800" algn="ctr" rtl="0" eaLnBrk="1" fontAlgn="base" hangingPunct="1">
        <a:spcBef>
          <a:spcPct val="0"/>
        </a:spcBef>
        <a:spcAft>
          <a:spcPct val="0"/>
        </a:spcAft>
        <a:defRPr sz="4400">
          <a:solidFill>
            <a:srgbClr val="333399"/>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333399"/>
          </a:solidFill>
          <a:latin typeface="Arial" pitchFamily="34" charset="0"/>
          <a:ea typeface="Arial"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333399"/>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333399"/>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333399"/>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333399"/>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alcoholinfo.nl/index.cfm?act=esite.tonen&amp;pagina=7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vwa.nl/portal/page?_pageid=119,1640075&amp;_dad=portal&amp;_schema=PORTAL&amp;p_document_id=101076&amp;p_node_id=1957007&amp;p_mode=BROWS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nederlandveilig.nl/bob/"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www.minvws.nl/dossiers/alcohol/default.asp" TargetMode="External"/><Relationship Id="rId3" Type="http://schemas.openxmlformats.org/officeDocument/2006/relationships/hyperlink" Target="http://www.happydrinks.nl/" TargetMode="External"/><Relationship Id="rId7" Type="http://schemas.openxmlformats.org/officeDocument/2006/relationships/hyperlink" Target="http://www.alcoholinfo.n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www.watdrinkjij.nl/" TargetMode="External"/><Relationship Id="rId5" Type="http://schemas.openxmlformats.org/officeDocument/2006/relationships/hyperlink" Target="http://www.mbo-rokendrinkendrugs.nl/" TargetMode="External"/><Relationship Id="rId10" Type="http://schemas.openxmlformats.org/officeDocument/2006/relationships/image" Target="../media/image35.jpeg"/><Relationship Id="rId4" Type="http://schemas.openxmlformats.org/officeDocument/2006/relationships/hyperlink" Target="http://www.drugsenuitgaan.nl/" TargetMode="External"/><Relationship Id="rId9" Type="http://schemas.openxmlformats.org/officeDocument/2006/relationships/hyperlink" Target="http://stiva.nl/De_Reclamecode_voor_Alcoholhoudende_Dranke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hyperlink" Target="http://www.mbo-rokendrinkendrugs.n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zeeland.blog.nl/files/2011/11/dronken-baby-blog.jp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ctrTitle"/>
          </p:nvPr>
        </p:nvSpPr>
        <p:spPr>
          <a:xfrm>
            <a:off x="785786" y="2357430"/>
            <a:ext cx="7772400" cy="1643074"/>
          </a:xfrm>
        </p:spPr>
        <p:txBody>
          <a:bodyPr>
            <a:normAutofit fontScale="90000"/>
          </a:bodyPr>
          <a:lstStyle/>
          <a:p>
            <a:pPr eaLnBrk="1" hangingPunct="1"/>
            <a:r>
              <a:rPr lang="nl-NL" sz="4000" b="1" dirty="0" smtClean="0">
                <a:latin typeface="Arial" charset="0"/>
                <a:cs typeface="Arial" charset="0"/>
              </a:rPr>
              <a:t/>
            </a:r>
            <a:br>
              <a:rPr lang="nl-NL" sz="4000" b="1" dirty="0" smtClean="0">
                <a:latin typeface="Arial" charset="0"/>
                <a:cs typeface="Arial" charset="0"/>
              </a:rPr>
            </a:br>
            <a:r>
              <a:rPr lang="nl-NL" sz="4000" b="1" dirty="0" smtClean="0">
                <a:solidFill>
                  <a:srgbClr val="04CEC4"/>
                </a:solidFill>
                <a:effectLst>
                  <a:innerShdw blurRad="63500" dist="50800" dir="11040000">
                    <a:prstClr val="black">
                      <a:alpha val="69000"/>
                    </a:prstClr>
                  </a:innerShdw>
                </a:effectLst>
                <a:latin typeface="Arial" charset="0"/>
                <a:cs typeface="Arial" charset="0"/>
              </a:rPr>
              <a:t>Alles over genotsmiddelen</a:t>
            </a:r>
            <a:r>
              <a:rPr lang="nl-NL" sz="4000" b="1" dirty="0" smtClean="0">
                <a:solidFill>
                  <a:srgbClr val="04CEC4"/>
                </a:solidFill>
                <a:latin typeface="Arial" charset="0"/>
                <a:cs typeface="Arial" charset="0"/>
              </a:rPr>
              <a:t> </a:t>
            </a:r>
            <a:r>
              <a:rPr lang="nl-NL" sz="4000" b="1" dirty="0" smtClean="0">
                <a:latin typeface="Arial" charset="0"/>
                <a:cs typeface="Arial" charset="0"/>
              </a:rPr>
              <a:t/>
            </a:r>
            <a:br>
              <a:rPr lang="nl-NL" sz="4000" b="1" dirty="0" smtClean="0">
                <a:latin typeface="Arial" charset="0"/>
                <a:cs typeface="Arial" charset="0"/>
              </a:rPr>
            </a:br>
            <a:r>
              <a:rPr lang="nl-NL" sz="4000" b="1" dirty="0" smtClean="0">
                <a:latin typeface="Arial" charset="0"/>
                <a:cs typeface="Arial" charset="0"/>
              </a:rPr>
              <a:t/>
            </a:r>
            <a:br>
              <a:rPr lang="nl-NL" sz="4000" b="1" dirty="0" smtClean="0">
                <a:latin typeface="Arial" charset="0"/>
                <a:cs typeface="Arial" charset="0"/>
              </a:rPr>
            </a:br>
            <a:r>
              <a:rPr lang="nl-NL" sz="4000" dirty="0" smtClean="0">
                <a:latin typeface="Arial" charset="0"/>
                <a:cs typeface="Arial" charset="0"/>
              </a:rPr>
              <a:t>Thema: </a:t>
            </a:r>
            <a:r>
              <a:rPr lang="nl-NL" sz="4000" b="1" dirty="0" smtClean="0">
                <a:latin typeface="Arial" charset="0"/>
                <a:cs typeface="Arial" charset="0"/>
              </a:rPr>
              <a:t>Alcohol</a:t>
            </a:r>
            <a:br>
              <a:rPr lang="nl-NL" sz="4000" b="1" dirty="0" smtClean="0">
                <a:latin typeface="Arial" charset="0"/>
                <a:cs typeface="Arial" charset="0"/>
              </a:rPr>
            </a:br>
            <a:r>
              <a:rPr lang="nl-NL" sz="1300" b="1" dirty="0" smtClean="0">
                <a:latin typeface="Arial" charset="0"/>
                <a:cs typeface="Arial" charset="0"/>
              </a:rPr>
              <a:t> </a:t>
            </a:r>
            <a:br>
              <a:rPr lang="nl-NL" sz="1300" b="1" dirty="0" smtClean="0">
                <a:latin typeface="Arial" charset="0"/>
                <a:cs typeface="Arial" charset="0"/>
              </a:rPr>
            </a:br>
            <a:r>
              <a:rPr lang="nl-NL" sz="1300" b="1" dirty="0" smtClean="0">
                <a:latin typeface="Arial" charset="0"/>
                <a:cs typeface="Arial" charset="0"/>
              </a:rPr>
              <a:t>Geschreven door: MBO Diensten  i.s.m.  Trimbos Instituut</a:t>
            </a:r>
            <a:r>
              <a:rPr lang="nl-NL" sz="4000" b="1" dirty="0" smtClean="0">
                <a:latin typeface="Arial" charset="0"/>
                <a:cs typeface="Arial" charset="0"/>
              </a:rPr>
              <a:t/>
            </a:r>
            <a:br>
              <a:rPr lang="nl-NL" sz="4000" b="1" dirty="0" smtClean="0">
                <a:latin typeface="Arial" charset="0"/>
                <a:cs typeface="Arial" charset="0"/>
              </a:rPr>
            </a:br>
            <a:r>
              <a:rPr lang="nl-NL" sz="4000" b="1" dirty="0" smtClean="0">
                <a:latin typeface="Arial" charset="0"/>
                <a:cs typeface="Arial" charset="0"/>
              </a:rPr>
              <a:t/>
            </a:r>
            <a:br>
              <a:rPr lang="nl-NL" sz="4000" b="1" dirty="0" smtClean="0">
                <a:latin typeface="Arial" charset="0"/>
                <a:cs typeface="Arial" charset="0"/>
              </a:rPr>
            </a:br>
            <a:endParaRPr lang="nl-NL" sz="4000" b="1" dirty="0" smtClean="0">
              <a:latin typeface="Arial" charset="0"/>
              <a:cs typeface="Arial" charset="0"/>
            </a:endParaRPr>
          </a:p>
        </p:txBody>
      </p:sp>
      <p:pic>
        <p:nvPicPr>
          <p:cNvPr id="5" name="Afbeelding 4" descr="vrouw-etenRGB1.jpg"/>
          <p:cNvPicPr>
            <a:picLocks noChangeAspect="1"/>
          </p:cNvPicPr>
          <p:nvPr/>
        </p:nvPicPr>
        <p:blipFill>
          <a:blip r:embed="rId3" cstate="print"/>
          <a:stretch>
            <a:fillRect/>
          </a:stretch>
        </p:blipFill>
        <p:spPr>
          <a:xfrm>
            <a:off x="0" y="4768562"/>
            <a:ext cx="2571704" cy="1929322"/>
          </a:xfrm>
          <a:prstGeom prst="rect">
            <a:avLst/>
          </a:prstGeom>
        </p:spPr>
      </p:pic>
      <p:pic>
        <p:nvPicPr>
          <p:cNvPr id="6" name="Picture 2" descr="Bezoek de Trimbos website"/>
          <p:cNvPicPr>
            <a:picLocks noChangeAspect="1" noChangeArrowheads="1"/>
          </p:cNvPicPr>
          <p:nvPr/>
        </p:nvPicPr>
        <p:blipFill>
          <a:blip r:embed="rId4" cstate="print"/>
          <a:srcRect/>
          <a:stretch>
            <a:fillRect/>
          </a:stretch>
        </p:blipFill>
        <p:spPr bwMode="auto">
          <a:xfrm>
            <a:off x="3428992" y="4572008"/>
            <a:ext cx="2428892" cy="741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jellinek.nl/afbeeldingen/istock2011/istock_000001460801small.jpg"/>
          <p:cNvPicPr>
            <a:picLocks noChangeAspect="1" noChangeArrowheads="1"/>
          </p:cNvPicPr>
          <p:nvPr/>
        </p:nvPicPr>
        <p:blipFill>
          <a:blip r:embed="rId3" cstate="print"/>
          <a:srcRect/>
          <a:stretch>
            <a:fillRect/>
          </a:stretch>
        </p:blipFill>
        <p:spPr bwMode="auto">
          <a:xfrm>
            <a:off x="0" y="3857628"/>
            <a:ext cx="4186483" cy="2786058"/>
          </a:xfrm>
          <a:prstGeom prst="rect">
            <a:avLst/>
          </a:prstGeom>
          <a:noFill/>
        </p:spPr>
      </p:pic>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928802"/>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1" name="Stroomdiagram: Alternatief proces 10"/>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9" name="Rechthoek 8"/>
          <p:cNvSpPr/>
          <p:nvPr/>
        </p:nvSpPr>
        <p:spPr>
          <a:xfrm>
            <a:off x="714348" y="2143116"/>
            <a:ext cx="8072494" cy="1877437"/>
          </a:xfrm>
          <a:prstGeom prst="rect">
            <a:avLst/>
          </a:prstGeom>
        </p:spPr>
        <p:txBody>
          <a:bodyPr wrap="square">
            <a:spAutoFit/>
          </a:bodyPr>
          <a:lstStyle/>
          <a:p>
            <a:r>
              <a:rPr lang="nl-NL" sz="2000" dirty="0" smtClean="0">
                <a:solidFill>
                  <a:srgbClr val="333399"/>
                </a:solidFill>
              </a:rPr>
              <a:t>Wat weet jij?</a:t>
            </a:r>
          </a:p>
          <a:p>
            <a:endParaRPr lang="nl-NL" sz="2000" b="1" dirty="0" smtClean="0">
              <a:solidFill>
                <a:srgbClr val="333399"/>
              </a:solidFill>
            </a:endParaRPr>
          </a:p>
          <a:p>
            <a:r>
              <a:rPr lang="nl-NL" sz="2000" dirty="0" smtClean="0">
                <a:solidFill>
                  <a:srgbClr val="333399"/>
                </a:solidFill>
              </a:rPr>
              <a:t>Houd de score bij van de vragen die je goed beantwoord hebt. </a:t>
            </a:r>
            <a:endParaRPr lang="nl-NL" dirty="0" smtClean="0">
              <a:solidFill>
                <a:srgbClr val="333399"/>
              </a:solidFill>
            </a:endParaRPr>
          </a:p>
          <a:p>
            <a:endParaRPr lang="nl-NL" dirty="0" smtClean="0"/>
          </a:p>
          <a:p>
            <a:endParaRPr lang="nl-NL" dirty="0" smtClean="0"/>
          </a:p>
          <a:p>
            <a:r>
              <a:rPr lang="nl-NL" dirty="0" smtClean="0"/>
              <a:t>				</a:t>
            </a:r>
            <a:endParaRPr lang="nl-NL" sz="2000" dirty="0">
              <a:solidFill>
                <a:srgbClr val="333399"/>
              </a:solidFill>
            </a:endParaRPr>
          </a:p>
        </p:txBody>
      </p:sp>
      <p:sp>
        <p:nvSpPr>
          <p:cNvPr id="12" name="Afgeschuind enkele hoek rechthoek 11"/>
          <p:cNvSpPr/>
          <p:nvPr/>
        </p:nvSpPr>
        <p:spPr>
          <a:xfrm>
            <a:off x="857224" y="4071942"/>
            <a:ext cx="7858180" cy="3429024"/>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nl-NL" sz="2400" b="1" dirty="0" smtClean="0">
                <a:solidFill>
                  <a:srgbClr val="333399"/>
                </a:solidFill>
              </a:rPr>
              <a:t>Vraag 3:</a:t>
            </a:r>
          </a:p>
          <a:p>
            <a:pPr>
              <a:buNone/>
            </a:pPr>
            <a:r>
              <a:rPr lang="nl-NL" sz="2400" dirty="0" smtClean="0">
                <a:solidFill>
                  <a:srgbClr val="333399"/>
                </a:solidFill>
              </a:rPr>
              <a:t>Het effect van 20 tot 25 glazen alcohol (ongeveer 4 promille) is dat je ademhaling en polsslag vertragen. Je kunt doodgaan. De ademhaling stopt dan of je krijgt een hartstilstand.</a:t>
            </a:r>
          </a:p>
          <a:p>
            <a:pPr marL="514350" indent="-514350">
              <a:buAutoNum type="alphaLcPeriod"/>
            </a:pPr>
            <a:r>
              <a:rPr lang="nl-NL" sz="2400" dirty="0" smtClean="0">
                <a:solidFill>
                  <a:srgbClr val="333399"/>
                </a:solidFill>
              </a:rPr>
              <a:t>Waar </a:t>
            </a:r>
          </a:p>
          <a:p>
            <a:pPr marL="514350" indent="-514350">
              <a:buAutoNum type="alphaLcPeriod"/>
            </a:pPr>
            <a:r>
              <a:rPr lang="nl-NL" sz="2400" dirty="0" smtClean="0">
                <a:solidFill>
                  <a:srgbClr val="333399"/>
                </a:solidFill>
              </a:rPr>
              <a:t>Niet waar</a:t>
            </a:r>
          </a:p>
          <a:p>
            <a:pPr>
              <a:buNone/>
            </a:pPr>
            <a:endParaRPr lang="nl-NL" sz="2400" dirty="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4348" y="2000240"/>
            <a:ext cx="7472362" cy="4114800"/>
          </a:xfrm>
        </p:spPr>
        <p:txBody>
          <a:bodyPr>
            <a:normAutofit/>
          </a:bodyPr>
          <a:lstStyle/>
          <a:p>
            <a:pPr>
              <a:buNone/>
            </a:pPr>
            <a:r>
              <a:rPr lang="nl-NL" sz="2400" dirty="0" smtClean="0"/>
              <a:t>Antwoord vraag 3 </a:t>
            </a:r>
          </a:p>
          <a:p>
            <a:r>
              <a:rPr lang="nl-NL" sz="2400" dirty="0" smtClean="0"/>
              <a:t>Het </a:t>
            </a:r>
            <a:r>
              <a:rPr lang="nl-NL" sz="2400" u="sng" dirty="0" smtClean="0"/>
              <a:t>goede antwoord </a:t>
            </a:r>
            <a:r>
              <a:rPr lang="nl-NL" sz="2400" dirty="0" smtClean="0"/>
              <a:t>is </a:t>
            </a:r>
            <a:r>
              <a:rPr lang="nl-NL" sz="2400" u="sng" dirty="0" smtClean="0"/>
              <a:t>A:</a:t>
            </a:r>
            <a:r>
              <a:rPr lang="nl-NL" sz="2400" dirty="0" smtClean="0"/>
              <a:t> Het is waar.</a:t>
            </a:r>
          </a:p>
          <a:p>
            <a:pPr>
              <a:buNone/>
            </a:pPr>
            <a:endParaRPr lang="nl-NL" sz="2400" dirty="0" smtClean="0"/>
          </a:p>
          <a:p>
            <a:pPr>
              <a:buNone/>
            </a:pPr>
            <a:r>
              <a:rPr lang="nl-NL" sz="2400" dirty="0" smtClean="0"/>
              <a:t>1-3 glazen:		Ontspannen - ontremd – vrolijk</a:t>
            </a:r>
          </a:p>
          <a:p>
            <a:pPr>
              <a:buNone/>
            </a:pPr>
            <a:r>
              <a:rPr lang="nl-NL" sz="2400" dirty="0" smtClean="0"/>
              <a:t>3-7 glazen: 		Aangeschoten – tipsy</a:t>
            </a:r>
          </a:p>
          <a:p>
            <a:pPr>
              <a:buNone/>
            </a:pPr>
            <a:r>
              <a:rPr lang="nl-NL" sz="2400" dirty="0" smtClean="0"/>
              <a:t>7-15 glazen: 		Zat – dronken</a:t>
            </a:r>
          </a:p>
          <a:p>
            <a:pPr>
              <a:buNone/>
            </a:pPr>
            <a:r>
              <a:rPr lang="nl-NL" sz="2400" dirty="0" smtClean="0"/>
              <a:t>15-20 glazen: 	Laveloos</a:t>
            </a:r>
          </a:p>
          <a:p>
            <a:pPr>
              <a:buNone/>
            </a:pPr>
            <a:r>
              <a:rPr lang="nl-NL" sz="2400" dirty="0" smtClean="0"/>
              <a:t>20-25+ glazen: 	Knock-out</a:t>
            </a:r>
            <a:endParaRPr lang="nl-NL" sz="2400" dirty="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142984"/>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www.netwerk.tv/data/files/imagecache/medium/crops/alcohol-reportage-6811-article-7849.jpg"/>
          <p:cNvPicPr>
            <a:picLocks noChangeAspect="1" noChangeArrowheads="1"/>
          </p:cNvPicPr>
          <p:nvPr/>
        </p:nvPicPr>
        <p:blipFill>
          <a:blip r:embed="rId3" cstate="print"/>
          <a:srcRect/>
          <a:stretch>
            <a:fillRect/>
          </a:stretch>
        </p:blipFill>
        <p:spPr bwMode="auto">
          <a:xfrm>
            <a:off x="0" y="4143380"/>
            <a:ext cx="3714744" cy="2485036"/>
          </a:xfrm>
          <a:prstGeom prst="rect">
            <a:avLst/>
          </a:prstGeom>
          <a:noFill/>
        </p:spPr>
      </p:pic>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928802"/>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1" name="Stroomdiagram: Alternatief proces 10"/>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9" name="Rechthoek 8"/>
          <p:cNvSpPr/>
          <p:nvPr/>
        </p:nvSpPr>
        <p:spPr>
          <a:xfrm>
            <a:off x="714348" y="2143116"/>
            <a:ext cx="8072494" cy="1877437"/>
          </a:xfrm>
          <a:prstGeom prst="rect">
            <a:avLst/>
          </a:prstGeom>
        </p:spPr>
        <p:txBody>
          <a:bodyPr wrap="square">
            <a:spAutoFit/>
          </a:bodyPr>
          <a:lstStyle/>
          <a:p>
            <a:r>
              <a:rPr lang="nl-NL" sz="2000" dirty="0" smtClean="0">
                <a:solidFill>
                  <a:srgbClr val="333399"/>
                </a:solidFill>
              </a:rPr>
              <a:t>Wat weet jij?</a:t>
            </a:r>
          </a:p>
          <a:p>
            <a:endParaRPr lang="nl-NL" sz="2000" b="1" dirty="0" smtClean="0">
              <a:solidFill>
                <a:srgbClr val="333399"/>
              </a:solidFill>
            </a:endParaRPr>
          </a:p>
          <a:p>
            <a:r>
              <a:rPr lang="nl-NL" sz="2000" dirty="0" smtClean="0">
                <a:solidFill>
                  <a:srgbClr val="333399"/>
                </a:solidFill>
              </a:rPr>
              <a:t>Houd de score bij van de vragen die je goed beantwoord hebt. </a:t>
            </a:r>
            <a:endParaRPr lang="nl-NL" dirty="0" smtClean="0">
              <a:solidFill>
                <a:srgbClr val="333399"/>
              </a:solidFill>
            </a:endParaRPr>
          </a:p>
          <a:p>
            <a:endParaRPr lang="nl-NL" dirty="0" smtClean="0"/>
          </a:p>
          <a:p>
            <a:endParaRPr lang="nl-NL" dirty="0" smtClean="0"/>
          </a:p>
          <a:p>
            <a:r>
              <a:rPr lang="nl-NL" dirty="0" smtClean="0"/>
              <a:t>				</a:t>
            </a:r>
            <a:endParaRPr lang="nl-NL" sz="2000" dirty="0">
              <a:solidFill>
                <a:srgbClr val="333399"/>
              </a:solidFill>
            </a:endParaRPr>
          </a:p>
        </p:txBody>
      </p:sp>
      <p:sp>
        <p:nvSpPr>
          <p:cNvPr id="12" name="Afgeschuind enkele hoek rechthoek 11"/>
          <p:cNvSpPr/>
          <p:nvPr/>
        </p:nvSpPr>
        <p:spPr>
          <a:xfrm>
            <a:off x="714348" y="2000240"/>
            <a:ext cx="7858180" cy="2714644"/>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nl-NL" sz="2400" b="1" dirty="0" smtClean="0">
                <a:solidFill>
                  <a:srgbClr val="333399"/>
                </a:solidFill>
              </a:rPr>
              <a:t>Vraag 4:</a:t>
            </a:r>
          </a:p>
          <a:p>
            <a:pPr>
              <a:buNone/>
            </a:pPr>
            <a:r>
              <a:rPr lang="nl-NL" sz="2400" dirty="0" smtClean="0">
                <a:solidFill>
                  <a:srgbClr val="333399"/>
                </a:solidFill>
              </a:rPr>
              <a:t>Iemand die niet gewend is aan alcohol kan al bij enkele glazen alcohol een sterk effect verwachten.</a:t>
            </a:r>
          </a:p>
          <a:p>
            <a:pPr marL="514350" indent="-514350">
              <a:buAutoNum type="alphaLcPeriod"/>
            </a:pPr>
            <a:r>
              <a:rPr lang="nl-NL" sz="2400" dirty="0" smtClean="0">
                <a:solidFill>
                  <a:srgbClr val="333399"/>
                </a:solidFill>
              </a:rPr>
              <a:t>Waar </a:t>
            </a:r>
          </a:p>
          <a:p>
            <a:pPr marL="514350" indent="-514350">
              <a:buAutoNum type="alphaLcPeriod"/>
            </a:pPr>
            <a:r>
              <a:rPr lang="nl-NL" sz="2400" dirty="0" smtClean="0">
                <a:solidFill>
                  <a:srgbClr val="333399"/>
                </a:solidFill>
              </a:rPr>
              <a:t>Niet waar</a:t>
            </a:r>
          </a:p>
          <a:p>
            <a:pPr>
              <a:buNone/>
            </a:pPr>
            <a:endParaRPr lang="nl-NL" sz="2400" dirty="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4348" y="2000240"/>
            <a:ext cx="7472362" cy="4114800"/>
          </a:xfrm>
        </p:spPr>
        <p:txBody>
          <a:bodyPr>
            <a:normAutofit/>
          </a:bodyPr>
          <a:lstStyle/>
          <a:p>
            <a:pPr>
              <a:buNone/>
            </a:pPr>
            <a:r>
              <a:rPr lang="nl-NL" sz="2400" dirty="0" smtClean="0"/>
              <a:t>Antwoord vraag 4:</a:t>
            </a:r>
          </a:p>
          <a:p>
            <a:r>
              <a:rPr lang="nl-NL" sz="2400" dirty="0" smtClean="0"/>
              <a:t>Het </a:t>
            </a:r>
            <a:r>
              <a:rPr lang="nl-NL" sz="2400" u="sng" dirty="0" smtClean="0"/>
              <a:t>goede antwoord </a:t>
            </a:r>
            <a:r>
              <a:rPr lang="nl-NL" sz="2400" dirty="0" smtClean="0"/>
              <a:t>is </a:t>
            </a:r>
            <a:r>
              <a:rPr lang="nl-NL" sz="2400" u="sng" dirty="0" smtClean="0"/>
              <a:t>A:</a:t>
            </a:r>
            <a:r>
              <a:rPr lang="nl-NL" sz="2400" dirty="0" smtClean="0"/>
              <a:t> het is waar. </a:t>
            </a:r>
          </a:p>
          <a:p>
            <a:r>
              <a:rPr lang="nl-NL" sz="2400" dirty="0" smtClean="0"/>
              <a:t>De informatie over de effecten van alcohol geldt voor mensen die ervaring hebben met alcohol. </a:t>
            </a:r>
          </a:p>
          <a:p>
            <a:r>
              <a:rPr lang="nl-NL" sz="2400" dirty="0" smtClean="0"/>
              <a:t>Heb je dat niet dan is het effect sterker dan je verwacht.  </a:t>
            </a:r>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142984"/>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pic>
        <p:nvPicPr>
          <p:cNvPr id="73732" name="Picture 4" descr="http://groningen.dichtbij.nl/sites/groningen.dichtbij.nl/files/imagecache/aticlebig/groningen-zwerver-anp.jpg"/>
          <p:cNvPicPr>
            <a:picLocks noChangeAspect="1" noChangeArrowheads="1"/>
          </p:cNvPicPr>
          <p:nvPr/>
        </p:nvPicPr>
        <p:blipFill>
          <a:blip r:embed="rId2" cstate="print"/>
          <a:srcRect/>
          <a:stretch>
            <a:fillRect/>
          </a:stretch>
        </p:blipFill>
        <p:spPr bwMode="auto">
          <a:xfrm>
            <a:off x="0" y="4643446"/>
            <a:ext cx="2714644" cy="20609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158" y="1714488"/>
            <a:ext cx="8215370" cy="4500594"/>
          </a:xfrm>
        </p:spPr>
        <p:txBody>
          <a:bodyPr>
            <a:normAutofit/>
          </a:bodyPr>
          <a:lstStyle/>
          <a:p>
            <a:pPr lvl="0">
              <a:spcBef>
                <a:spcPts val="600"/>
              </a:spcBef>
              <a:buNone/>
              <a:defRPr/>
            </a:pPr>
            <a:endParaRPr lang="nl-NL" sz="2400" i="1" dirty="0" smtClean="0"/>
          </a:p>
          <a:p>
            <a:pPr>
              <a:buNone/>
            </a:pPr>
            <a:endParaRPr lang="nl-NL" sz="2400" dirty="0" smtClean="0"/>
          </a:p>
          <a:p>
            <a:pPr>
              <a:buNone/>
            </a:pPr>
            <a:endParaRPr lang="nl-NL" sz="2400" dirty="0" smtClean="0"/>
          </a:p>
          <a:p>
            <a:pPr>
              <a:buNone/>
            </a:pPr>
            <a:endParaRPr lang="nl-NL" sz="2400" dirty="0" smtClean="0"/>
          </a:p>
          <a:p>
            <a:pPr>
              <a:buNone/>
            </a:pPr>
            <a:endParaRPr lang="nl-NL" sz="2400" b="1" dirty="0" smtClean="0"/>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357158" y="1000108"/>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drugs?</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pic>
        <p:nvPicPr>
          <p:cNvPr id="89092" name="Picture 4" descr="http://www.annelieswaterlander.nl/wordpress/wp-content/uploads/2010/03/foto-4-1024x685.jpg"/>
          <p:cNvPicPr>
            <a:picLocks noChangeAspect="1" noChangeArrowheads="1"/>
          </p:cNvPicPr>
          <p:nvPr/>
        </p:nvPicPr>
        <p:blipFill>
          <a:blip r:embed="rId2" cstate="print"/>
          <a:srcRect/>
          <a:stretch>
            <a:fillRect/>
          </a:stretch>
        </p:blipFill>
        <p:spPr bwMode="auto">
          <a:xfrm>
            <a:off x="0" y="4372658"/>
            <a:ext cx="3714744" cy="2485341"/>
          </a:xfrm>
          <a:prstGeom prst="rect">
            <a:avLst/>
          </a:prstGeom>
          <a:noFill/>
        </p:spPr>
      </p:pic>
      <p:sp>
        <p:nvSpPr>
          <p:cNvPr id="9" name="Rechthoek 8"/>
          <p:cNvSpPr/>
          <p:nvPr/>
        </p:nvSpPr>
        <p:spPr>
          <a:xfrm>
            <a:off x="357158" y="1714488"/>
            <a:ext cx="8072494" cy="1877437"/>
          </a:xfrm>
          <a:prstGeom prst="rect">
            <a:avLst/>
          </a:prstGeom>
        </p:spPr>
        <p:txBody>
          <a:bodyPr wrap="square">
            <a:spAutoFit/>
          </a:bodyPr>
          <a:lstStyle/>
          <a:p>
            <a:r>
              <a:rPr lang="nl-NL" sz="2000" dirty="0" smtClean="0">
                <a:solidFill>
                  <a:srgbClr val="333399"/>
                </a:solidFill>
              </a:rPr>
              <a:t>Wat weet jij?</a:t>
            </a:r>
          </a:p>
          <a:p>
            <a:endParaRPr lang="nl-NL" sz="2000" b="1" dirty="0" smtClean="0">
              <a:solidFill>
                <a:srgbClr val="333399"/>
              </a:solidFill>
            </a:endParaRPr>
          </a:p>
          <a:p>
            <a:r>
              <a:rPr lang="nl-NL" sz="2000" dirty="0" smtClean="0">
                <a:solidFill>
                  <a:srgbClr val="333399"/>
                </a:solidFill>
              </a:rPr>
              <a:t>Houd de score bij van de vragen die je goed beantwoord hebt. </a:t>
            </a:r>
            <a:endParaRPr lang="nl-NL" dirty="0" smtClean="0">
              <a:solidFill>
                <a:srgbClr val="333399"/>
              </a:solidFill>
            </a:endParaRPr>
          </a:p>
          <a:p>
            <a:endParaRPr lang="nl-NL" dirty="0" smtClean="0"/>
          </a:p>
          <a:p>
            <a:endParaRPr lang="nl-NL" dirty="0" smtClean="0"/>
          </a:p>
          <a:p>
            <a:r>
              <a:rPr lang="nl-NL" dirty="0" smtClean="0"/>
              <a:t>				</a:t>
            </a:r>
            <a:endParaRPr lang="nl-NL" sz="2000" dirty="0">
              <a:solidFill>
                <a:srgbClr val="333399"/>
              </a:solidFill>
            </a:endParaRPr>
          </a:p>
        </p:txBody>
      </p:sp>
      <p:sp>
        <p:nvSpPr>
          <p:cNvPr id="7" name="Afgeschuind enkele hoek rechthoek 6"/>
          <p:cNvSpPr/>
          <p:nvPr/>
        </p:nvSpPr>
        <p:spPr>
          <a:xfrm>
            <a:off x="357158" y="1714488"/>
            <a:ext cx="7858180" cy="2428892"/>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b="1" dirty="0" smtClean="0">
              <a:solidFill>
                <a:srgbClr val="333399"/>
              </a:solidFill>
            </a:endParaRPr>
          </a:p>
          <a:p>
            <a:endParaRPr lang="nl-NL" sz="2800" b="1" dirty="0" smtClean="0">
              <a:solidFill>
                <a:srgbClr val="333399"/>
              </a:solidFill>
            </a:endParaRPr>
          </a:p>
          <a:p>
            <a:r>
              <a:rPr lang="nl-NL" sz="2800" b="1" dirty="0" smtClean="0">
                <a:solidFill>
                  <a:srgbClr val="333399"/>
                </a:solidFill>
              </a:rPr>
              <a:t>Vraag 5:</a:t>
            </a:r>
          </a:p>
          <a:p>
            <a:r>
              <a:rPr lang="nl-NL" sz="2800" dirty="0" smtClean="0">
                <a:solidFill>
                  <a:srgbClr val="333399"/>
                </a:solidFill>
              </a:rPr>
              <a:t>Het is niet riskant om alcohol met andere drugs te combineren als je maar weet wat je doet.</a:t>
            </a:r>
          </a:p>
          <a:p>
            <a:pPr marL="514350" indent="-514350">
              <a:buAutoNum type="alphaLcPeriod"/>
            </a:pPr>
            <a:r>
              <a:rPr lang="nl-NL" sz="2800" dirty="0" smtClean="0">
                <a:solidFill>
                  <a:srgbClr val="333399"/>
                </a:solidFill>
              </a:rPr>
              <a:t>Waar</a:t>
            </a:r>
          </a:p>
          <a:p>
            <a:pPr marL="514350" indent="-514350">
              <a:buAutoNum type="alphaLcPeriod"/>
            </a:pPr>
            <a:r>
              <a:rPr lang="nl-NL" sz="2800" dirty="0" smtClean="0">
                <a:solidFill>
                  <a:srgbClr val="333399"/>
                </a:solidFill>
              </a:rPr>
              <a:t>Niet waar</a:t>
            </a:r>
          </a:p>
          <a:p>
            <a:endParaRPr lang="nl-NL" sz="2800" dirty="0" smtClean="0">
              <a:solidFill>
                <a:srgbClr val="333399"/>
              </a:solidFill>
            </a:endParaRPr>
          </a:p>
          <a:p>
            <a:endParaRPr lang="nl-NL" sz="2800" dirty="0" smtClean="0">
              <a:solidFill>
                <a:srgbClr val="333399"/>
              </a:solidFill>
            </a:endParaRPr>
          </a:p>
          <a:p>
            <a:pPr>
              <a:buNone/>
            </a:pPr>
            <a:endParaRPr lang="nl-NL" sz="2400" b="1" dirty="0" smtClean="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descr="http://kindertherapiehilversum.nl/wordpress/wordpress/wp-content/uploads/2010/09/meisje-in-de-war-op-trap.jpg"/>
          <p:cNvPicPr>
            <a:picLocks noChangeAspect="1" noChangeArrowheads="1"/>
          </p:cNvPicPr>
          <p:nvPr/>
        </p:nvPicPr>
        <p:blipFill>
          <a:blip r:embed="rId2" cstate="print">
            <a:lum bright="70000" contrast="-70000"/>
          </a:blip>
          <a:srcRect/>
          <a:stretch>
            <a:fillRect/>
          </a:stretch>
        </p:blipFill>
        <p:spPr bwMode="auto">
          <a:xfrm>
            <a:off x="0" y="2857496"/>
            <a:ext cx="5072066" cy="3805743"/>
          </a:xfrm>
          <a:prstGeom prst="rect">
            <a:avLst/>
          </a:prstGeom>
          <a:noFill/>
        </p:spPr>
      </p:pic>
      <p:sp>
        <p:nvSpPr>
          <p:cNvPr id="3" name="Tijdelijke aanduiding voor inhoud 2"/>
          <p:cNvSpPr>
            <a:spLocks noGrp="1"/>
          </p:cNvSpPr>
          <p:nvPr>
            <p:ph idx="1"/>
          </p:nvPr>
        </p:nvSpPr>
        <p:spPr>
          <a:xfrm>
            <a:off x="714348" y="2000240"/>
            <a:ext cx="7472362" cy="4114800"/>
          </a:xfrm>
        </p:spPr>
        <p:txBody>
          <a:bodyPr>
            <a:normAutofit lnSpcReduction="10000"/>
          </a:bodyPr>
          <a:lstStyle/>
          <a:p>
            <a:pPr>
              <a:buNone/>
            </a:pPr>
            <a:r>
              <a:rPr lang="nl-NL" sz="2400" dirty="0" smtClean="0"/>
              <a:t>Antwoord vraag 5:</a:t>
            </a:r>
          </a:p>
          <a:p>
            <a:pPr>
              <a:buFont typeface="Arial" pitchFamily="34" charset="0"/>
              <a:buChar char="•"/>
            </a:pPr>
            <a:r>
              <a:rPr lang="nl-NL" sz="2400" dirty="0" smtClean="0"/>
              <a:t>Het </a:t>
            </a:r>
            <a:r>
              <a:rPr lang="nl-NL" sz="2400" u="sng" dirty="0" smtClean="0"/>
              <a:t>goede antwoord </a:t>
            </a:r>
            <a:r>
              <a:rPr lang="nl-NL" sz="2400" dirty="0" smtClean="0"/>
              <a:t>is </a:t>
            </a:r>
            <a:r>
              <a:rPr lang="nl-NL" sz="2400" u="sng" dirty="0" smtClean="0"/>
              <a:t>B</a:t>
            </a:r>
            <a:r>
              <a:rPr lang="nl-NL" sz="2400" dirty="0" smtClean="0"/>
              <a:t>: het is niet waar</a:t>
            </a:r>
          </a:p>
          <a:p>
            <a:r>
              <a:rPr lang="nl-NL" sz="2400" dirty="0" smtClean="0"/>
              <a:t>Het is wel riskant om alcohol met andere drugs te combineren. </a:t>
            </a:r>
          </a:p>
          <a:p>
            <a:r>
              <a:rPr lang="nl-NL" sz="2400" dirty="0" smtClean="0"/>
              <a:t>Over het algemeen geldt dat de effecten van alcohol de effecten van drugs versterken. </a:t>
            </a:r>
          </a:p>
          <a:p>
            <a:r>
              <a:rPr lang="nl-NL" sz="2400" dirty="0" smtClean="0"/>
              <a:t>Ook is de kans dat iemand een psychose krijgt en last van angst en agressie groter.</a:t>
            </a:r>
          </a:p>
          <a:p>
            <a:r>
              <a:rPr lang="nl-NL" sz="2400" dirty="0" smtClean="0"/>
              <a:t>Psychose: normale contact met werkelijkheid kwijtgeraakt. Gevolg: ernstige verstoring van  verwerking van informatie.</a:t>
            </a:r>
          </a:p>
          <a:p>
            <a:endParaRPr lang="nl-NL" sz="2400" dirty="0" smtClean="0"/>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142984"/>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drugs?</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verslaving?</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928802"/>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1" name="Stroomdiagram: Alternatief proces 10"/>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9" name="Rechthoek 8"/>
          <p:cNvSpPr/>
          <p:nvPr/>
        </p:nvSpPr>
        <p:spPr>
          <a:xfrm>
            <a:off x="714348" y="2143116"/>
            <a:ext cx="8072494" cy="1877437"/>
          </a:xfrm>
          <a:prstGeom prst="rect">
            <a:avLst/>
          </a:prstGeom>
        </p:spPr>
        <p:txBody>
          <a:bodyPr wrap="square">
            <a:spAutoFit/>
          </a:bodyPr>
          <a:lstStyle/>
          <a:p>
            <a:r>
              <a:rPr lang="nl-NL" sz="2000" dirty="0" smtClean="0">
                <a:solidFill>
                  <a:srgbClr val="333399"/>
                </a:solidFill>
              </a:rPr>
              <a:t>Wat weet jij?</a:t>
            </a:r>
          </a:p>
          <a:p>
            <a:endParaRPr lang="nl-NL" sz="2000" b="1" dirty="0" smtClean="0">
              <a:solidFill>
                <a:srgbClr val="333399"/>
              </a:solidFill>
            </a:endParaRPr>
          </a:p>
          <a:p>
            <a:r>
              <a:rPr lang="nl-NL" sz="2000" dirty="0" smtClean="0">
                <a:solidFill>
                  <a:srgbClr val="333399"/>
                </a:solidFill>
              </a:rPr>
              <a:t>Houd de score bij van de vragen die je goed beantwoord hebt. </a:t>
            </a:r>
            <a:endParaRPr lang="nl-NL" dirty="0" smtClean="0">
              <a:solidFill>
                <a:srgbClr val="333399"/>
              </a:solidFill>
            </a:endParaRPr>
          </a:p>
          <a:p>
            <a:endParaRPr lang="nl-NL" dirty="0" smtClean="0"/>
          </a:p>
          <a:p>
            <a:endParaRPr lang="nl-NL" dirty="0" smtClean="0"/>
          </a:p>
          <a:p>
            <a:r>
              <a:rPr lang="nl-NL" dirty="0" smtClean="0"/>
              <a:t>				</a:t>
            </a:r>
            <a:endParaRPr lang="nl-NL" sz="2000" dirty="0">
              <a:solidFill>
                <a:srgbClr val="333399"/>
              </a:solidFill>
            </a:endParaRPr>
          </a:p>
        </p:txBody>
      </p:sp>
      <p:pic>
        <p:nvPicPr>
          <p:cNvPr id="13" name="Picture 2" descr="http://www.nieuwslog.nl/wp-content/uploads/2010/11/alcohol-verslaving.jpg"/>
          <p:cNvPicPr>
            <a:picLocks noChangeAspect="1" noChangeArrowheads="1"/>
          </p:cNvPicPr>
          <p:nvPr/>
        </p:nvPicPr>
        <p:blipFill>
          <a:blip r:embed="rId3" cstate="print"/>
          <a:srcRect/>
          <a:stretch>
            <a:fillRect/>
          </a:stretch>
        </p:blipFill>
        <p:spPr bwMode="auto">
          <a:xfrm>
            <a:off x="-428660" y="4143380"/>
            <a:ext cx="4500562" cy="2531566"/>
          </a:xfrm>
          <a:prstGeom prst="rect">
            <a:avLst/>
          </a:prstGeom>
          <a:noFill/>
        </p:spPr>
      </p:pic>
      <p:sp>
        <p:nvSpPr>
          <p:cNvPr id="12" name="Afgeschuind enkele hoek rechthoek 11"/>
          <p:cNvSpPr/>
          <p:nvPr/>
        </p:nvSpPr>
        <p:spPr>
          <a:xfrm>
            <a:off x="571472" y="1857364"/>
            <a:ext cx="7858180" cy="2928958"/>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nl-NL" sz="2400" b="1" dirty="0" smtClean="0">
                <a:solidFill>
                  <a:srgbClr val="333399"/>
                </a:solidFill>
              </a:rPr>
              <a:t>Vraag 6:</a:t>
            </a:r>
          </a:p>
          <a:p>
            <a:pPr>
              <a:buNone/>
            </a:pPr>
            <a:r>
              <a:rPr lang="nl-NL" sz="2400" dirty="0" smtClean="0">
                <a:solidFill>
                  <a:srgbClr val="333399"/>
                </a:solidFill>
              </a:rPr>
              <a:t>Kun je aan alcohol verslaafd raken?</a:t>
            </a:r>
          </a:p>
          <a:p>
            <a:pPr marL="514350" indent="-514350">
              <a:buFont typeface="+mj-lt"/>
              <a:buAutoNum type="alphaLcPeriod"/>
            </a:pPr>
            <a:r>
              <a:rPr lang="nl-NL" sz="2400" dirty="0" smtClean="0">
                <a:solidFill>
                  <a:srgbClr val="333399"/>
                </a:solidFill>
              </a:rPr>
              <a:t>Nee</a:t>
            </a:r>
          </a:p>
          <a:p>
            <a:pPr marL="514350" indent="-514350">
              <a:buFont typeface="+mj-lt"/>
              <a:buAutoNum type="alphaLcPeriod"/>
            </a:pPr>
            <a:r>
              <a:rPr lang="nl-NL" sz="2400" dirty="0" smtClean="0">
                <a:solidFill>
                  <a:srgbClr val="333399"/>
                </a:solidFill>
              </a:rPr>
              <a:t>Alleen lichamelijk</a:t>
            </a:r>
          </a:p>
          <a:p>
            <a:pPr marL="514350" indent="-514350">
              <a:buFont typeface="+mj-lt"/>
              <a:buAutoNum type="alphaLcPeriod"/>
            </a:pPr>
            <a:r>
              <a:rPr lang="nl-NL" sz="2400" dirty="0" smtClean="0">
                <a:solidFill>
                  <a:srgbClr val="333399"/>
                </a:solidFill>
              </a:rPr>
              <a:t>Alleen geestelijk</a:t>
            </a:r>
          </a:p>
          <a:p>
            <a:pPr marL="514350" indent="-514350">
              <a:buFont typeface="+mj-lt"/>
              <a:buAutoNum type="alphaLcPeriod"/>
            </a:pPr>
            <a:r>
              <a:rPr lang="nl-NL" sz="2400" dirty="0" smtClean="0">
                <a:solidFill>
                  <a:srgbClr val="333399"/>
                </a:solidFill>
              </a:rPr>
              <a:t>Lichamelijk en geestelijk</a:t>
            </a:r>
          </a:p>
          <a:p>
            <a:pPr>
              <a:buNone/>
            </a:pPr>
            <a:endParaRPr lang="nl-NL" sz="2400" b="1" dirty="0" smtClean="0">
              <a:solidFill>
                <a:srgbClr val="333399"/>
              </a:solidFill>
            </a:endParaRPr>
          </a:p>
          <a:p>
            <a:pPr>
              <a:buNone/>
            </a:pPr>
            <a:endParaRPr lang="nl-NL" sz="2400" b="1" dirty="0" smtClean="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4348" y="2000240"/>
            <a:ext cx="7472362" cy="4114800"/>
          </a:xfrm>
        </p:spPr>
        <p:txBody>
          <a:bodyPr>
            <a:normAutofit/>
          </a:bodyPr>
          <a:lstStyle/>
          <a:p>
            <a:pPr>
              <a:buNone/>
            </a:pPr>
            <a:r>
              <a:rPr lang="nl-NL" sz="2400" dirty="0" smtClean="0"/>
              <a:t>Antwoord vraag 6:</a:t>
            </a:r>
          </a:p>
          <a:p>
            <a:r>
              <a:rPr lang="nl-NL" sz="2400" dirty="0" smtClean="0"/>
              <a:t>Het </a:t>
            </a:r>
            <a:r>
              <a:rPr lang="nl-NL" sz="2400" u="sng" dirty="0" smtClean="0"/>
              <a:t>goede antwoord </a:t>
            </a:r>
            <a:r>
              <a:rPr lang="nl-NL" sz="2400" dirty="0" smtClean="0"/>
              <a:t>is </a:t>
            </a:r>
            <a:r>
              <a:rPr lang="nl-NL" sz="2400" u="sng" dirty="0" smtClean="0"/>
              <a:t>D</a:t>
            </a:r>
            <a:r>
              <a:rPr lang="nl-NL" sz="2400" dirty="0" smtClean="0"/>
              <a:t>: Je kunt zowel lichamelijk als geestelijk verslaafd raken aan alcohol. </a:t>
            </a:r>
          </a:p>
          <a:p>
            <a:r>
              <a:rPr lang="nl-NL" sz="2400" dirty="0" smtClean="0"/>
              <a:t>Het kan al snel gebeuren dat alcohol een gewoonte wordt, dat je er aan went en dat dit tot een lichamelijke en geestelijke verslaving leidt.</a:t>
            </a:r>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142984"/>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verslaving?</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pic>
        <p:nvPicPr>
          <p:cNvPr id="101378" name="Picture 2" descr="http://www.nieuwslog.nl/wp-content/uploads/2010/11/alcohol-verslaving.jpg"/>
          <p:cNvPicPr>
            <a:picLocks noChangeAspect="1" noChangeArrowheads="1"/>
          </p:cNvPicPr>
          <p:nvPr/>
        </p:nvPicPr>
        <p:blipFill>
          <a:blip r:embed="rId2" cstate="print"/>
          <a:srcRect/>
          <a:stretch>
            <a:fillRect/>
          </a:stretch>
        </p:blipFill>
        <p:spPr bwMode="auto">
          <a:xfrm>
            <a:off x="0" y="4714875"/>
            <a:ext cx="3810000" cy="21431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faqt.nl/wp-content/uploads/2011/03/bierbuik.jpg"/>
          <p:cNvPicPr>
            <a:picLocks noChangeAspect="1" noChangeArrowheads="1"/>
          </p:cNvPicPr>
          <p:nvPr/>
        </p:nvPicPr>
        <p:blipFill>
          <a:blip r:embed="rId3" cstate="print"/>
          <a:srcRect/>
          <a:stretch>
            <a:fillRect/>
          </a:stretch>
        </p:blipFill>
        <p:spPr bwMode="auto">
          <a:xfrm>
            <a:off x="-642974" y="4000504"/>
            <a:ext cx="4643438" cy="2654733"/>
          </a:xfrm>
          <a:prstGeom prst="rect">
            <a:avLst/>
          </a:prstGeom>
          <a:noFill/>
        </p:spPr>
      </p:pic>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928802"/>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1" name="Stroomdiagram: Alternatief proces 10"/>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9" name="Rechthoek 8"/>
          <p:cNvSpPr/>
          <p:nvPr/>
        </p:nvSpPr>
        <p:spPr>
          <a:xfrm>
            <a:off x="714348" y="2143116"/>
            <a:ext cx="8072494" cy="1877437"/>
          </a:xfrm>
          <a:prstGeom prst="rect">
            <a:avLst/>
          </a:prstGeom>
        </p:spPr>
        <p:txBody>
          <a:bodyPr wrap="square">
            <a:spAutoFit/>
          </a:bodyPr>
          <a:lstStyle/>
          <a:p>
            <a:r>
              <a:rPr lang="nl-NL" sz="2000" dirty="0" smtClean="0">
                <a:solidFill>
                  <a:srgbClr val="333399"/>
                </a:solidFill>
              </a:rPr>
              <a:t>Wat weet jij?</a:t>
            </a:r>
          </a:p>
          <a:p>
            <a:endParaRPr lang="nl-NL" sz="2000" b="1" dirty="0" smtClean="0">
              <a:solidFill>
                <a:srgbClr val="333399"/>
              </a:solidFill>
            </a:endParaRPr>
          </a:p>
          <a:p>
            <a:r>
              <a:rPr lang="nl-NL" sz="2000" dirty="0" smtClean="0">
                <a:solidFill>
                  <a:srgbClr val="333399"/>
                </a:solidFill>
              </a:rPr>
              <a:t>Houd de score bij van de vragen die je goed beantwoord hebt. </a:t>
            </a:r>
            <a:endParaRPr lang="nl-NL" dirty="0" smtClean="0">
              <a:solidFill>
                <a:srgbClr val="333399"/>
              </a:solidFill>
            </a:endParaRPr>
          </a:p>
          <a:p>
            <a:endParaRPr lang="nl-NL" dirty="0" smtClean="0"/>
          </a:p>
          <a:p>
            <a:endParaRPr lang="nl-NL" dirty="0" smtClean="0"/>
          </a:p>
          <a:p>
            <a:r>
              <a:rPr lang="nl-NL" dirty="0" smtClean="0"/>
              <a:t>				</a:t>
            </a:r>
            <a:endParaRPr lang="nl-NL" sz="2000" dirty="0">
              <a:solidFill>
                <a:srgbClr val="333399"/>
              </a:solidFill>
            </a:endParaRPr>
          </a:p>
        </p:txBody>
      </p:sp>
      <p:sp>
        <p:nvSpPr>
          <p:cNvPr id="12" name="Afgeschuind enkele hoek rechthoek 11"/>
          <p:cNvSpPr/>
          <p:nvPr/>
        </p:nvSpPr>
        <p:spPr>
          <a:xfrm>
            <a:off x="785786" y="2071678"/>
            <a:ext cx="7858180" cy="2714644"/>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nl-NL" sz="2400" b="1" dirty="0" smtClean="0">
                <a:solidFill>
                  <a:srgbClr val="333399"/>
                </a:solidFill>
              </a:rPr>
              <a:t>Vraag 7:</a:t>
            </a:r>
          </a:p>
          <a:p>
            <a:pPr>
              <a:buNone/>
            </a:pPr>
            <a:r>
              <a:rPr lang="nl-NL" sz="2400" dirty="0" smtClean="0">
                <a:solidFill>
                  <a:srgbClr val="333399"/>
                </a:solidFill>
              </a:rPr>
              <a:t>Je gewicht en lichaamsbouw hebben invloed op het effect van alcohol. </a:t>
            </a:r>
          </a:p>
          <a:p>
            <a:pPr marL="514350" indent="-514350">
              <a:buAutoNum type="alphaLcPeriod"/>
            </a:pPr>
            <a:r>
              <a:rPr lang="nl-NL" sz="2400" dirty="0" smtClean="0">
                <a:solidFill>
                  <a:srgbClr val="333399"/>
                </a:solidFill>
              </a:rPr>
              <a:t>Waar </a:t>
            </a:r>
          </a:p>
          <a:p>
            <a:pPr marL="514350" indent="-514350">
              <a:buAutoNum type="alphaLcPeriod"/>
            </a:pPr>
            <a:r>
              <a:rPr lang="nl-NL" sz="2400" dirty="0" smtClean="0">
                <a:solidFill>
                  <a:srgbClr val="333399"/>
                </a:solidFill>
              </a:rPr>
              <a:t>Niet waar</a:t>
            </a:r>
          </a:p>
          <a:p>
            <a:pPr>
              <a:buNone/>
            </a:pPr>
            <a:endParaRPr lang="nl-NL" sz="2400" dirty="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4348" y="2000240"/>
            <a:ext cx="7472362" cy="4114800"/>
          </a:xfrm>
        </p:spPr>
        <p:txBody>
          <a:bodyPr>
            <a:normAutofit/>
          </a:bodyPr>
          <a:lstStyle/>
          <a:p>
            <a:pPr>
              <a:buNone/>
            </a:pPr>
            <a:r>
              <a:rPr lang="nl-NL" sz="2400" dirty="0" smtClean="0"/>
              <a:t>Antwoord vraag 7:</a:t>
            </a:r>
          </a:p>
          <a:p>
            <a:r>
              <a:rPr lang="nl-NL" sz="2400" dirty="0" smtClean="0"/>
              <a:t>Het </a:t>
            </a:r>
            <a:r>
              <a:rPr lang="nl-NL" sz="2400" u="sng" dirty="0" smtClean="0"/>
              <a:t>goede antwoord </a:t>
            </a:r>
            <a:r>
              <a:rPr lang="nl-NL" sz="2400" dirty="0" smtClean="0"/>
              <a:t>is </a:t>
            </a:r>
            <a:r>
              <a:rPr lang="nl-NL" sz="2400" u="sng" dirty="0" smtClean="0"/>
              <a:t>A:</a:t>
            </a:r>
            <a:r>
              <a:rPr lang="nl-NL" sz="2400" dirty="0" smtClean="0"/>
              <a:t> Het is waar. </a:t>
            </a:r>
          </a:p>
          <a:p>
            <a:r>
              <a:rPr lang="nl-NL" sz="2400" dirty="0" smtClean="0"/>
              <a:t>De alcohol wordt verdeeld over de totale hoeveelheid lichaamsvocht. </a:t>
            </a:r>
          </a:p>
          <a:p>
            <a:r>
              <a:rPr lang="nl-NL" sz="2400" dirty="0" smtClean="0"/>
              <a:t>Iemand die veel weegt merkt dus minder van een zelfde aantal glazen dan iemand die weinig weegt.</a:t>
            </a:r>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142984"/>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ctrTitle"/>
          </p:nvPr>
        </p:nvSpPr>
        <p:spPr>
          <a:xfrm>
            <a:off x="714348" y="2714620"/>
            <a:ext cx="7772400" cy="1643074"/>
          </a:xfrm>
          <a:ln>
            <a:noFill/>
          </a:ln>
        </p:spPr>
        <p:txBody>
          <a:bodyPr>
            <a:normAutofit fontScale="90000"/>
          </a:bodyPr>
          <a:lstStyle/>
          <a:p>
            <a:pPr eaLnBrk="1" hangingPunct="1"/>
            <a:r>
              <a:rPr lang="nl-NL" sz="4000" b="1" dirty="0" smtClean="0">
                <a:latin typeface="Arial" charset="0"/>
                <a:cs typeface="Arial" charset="0"/>
              </a:rPr>
              <a:t/>
            </a:r>
            <a:br>
              <a:rPr lang="nl-NL" sz="4000" b="1" dirty="0" smtClean="0">
                <a:latin typeface="Arial" charset="0"/>
                <a:cs typeface="Arial" charset="0"/>
              </a:rPr>
            </a:br>
            <a:r>
              <a:rPr lang="nl-NL" sz="4000" b="1" dirty="0" smtClean="0">
                <a:latin typeface="Arial" charset="0"/>
                <a:cs typeface="Arial" charset="0"/>
              </a:rPr>
              <a:t>Alles over genotmiddelen</a:t>
            </a:r>
            <a:br>
              <a:rPr lang="nl-NL" sz="4000" b="1" dirty="0" smtClean="0">
                <a:latin typeface="Arial" charset="0"/>
                <a:cs typeface="Arial" charset="0"/>
              </a:rPr>
            </a:br>
            <a:r>
              <a:rPr lang="nl-NL" sz="4000" b="1" dirty="0" smtClean="0">
                <a:latin typeface="Arial" charset="0"/>
                <a:cs typeface="Arial" charset="0"/>
              </a:rPr>
              <a:t/>
            </a:r>
            <a:br>
              <a:rPr lang="nl-NL" sz="4000" b="1" dirty="0" smtClean="0">
                <a:latin typeface="Arial" charset="0"/>
                <a:cs typeface="Arial" charset="0"/>
              </a:rPr>
            </a:br>
            <a:r>
              <a:rPr lang="nl-NL" sz="4000" dirty="0" smtClean="0">
                <a:latin typeface="Arial" charset="0"/>
                <a:cs typeface="Arial" charset="0"/>
              </a:rPr>
              <a:t>Thema alcohol</a:t>
            </a:r>
            <a:r>
              <a:rPr lang="nl-NL" sz="4000" b="1" dirty="0" smtClean="0">
                <a:latin typeface="Arial" charset="0"/>
                <a:cs typeface="Arial" charset="0"/>
              </a:rPr>
              <a:t/>
            </a:r>
            <a:br>
              <a:rPr lang="nl-NL" sz="4000" b="1" dirty="0" smtClean="0">
                <a:latin typeface="Arial" charset="0"/>
                <a:cs typeface="Arial" charset="0"/>
              </a:rPr>
            </a:br>
            <a:r>
              <a:rPr lang="nl-NL" sz="4000" b="1" dirty="0" smtClean="0">
                <a:latin typeface="Arial" charset="0"/>
                <a:cs typeface="Arial" charset="0"/>
              </a:rPr>
              <a:t/>
            </a:r>
            <a:br>
              <a:rPr lang="nl-NL" sz="4000" b="1" dirty="0" smtClean="0">
                <a:latin typeface="Arial" charset="0"/>
                <a:cs typeface="Arial" charset="0"/>
              </a:rPr>
            </a:br>
            <a:r>
              <a:rPr lang="nl-NL" sz="1400" b="1" dirty="0" smtClean="0">
                <a:latin typeface="Arial" charset="0"/>
                <a:cs typeface="Arial" charset="0"/>
              </a:rPr>
              <a:t>Geschreven door: MBO Diensten &amp; </a:t>
            </a:r>
            <a:r>
              <a:rPr lang="nl-NL" sz="1400" b="1" dirty="0" smtClean="0">
                <a:solidFill>
                  <a:schemeClr val="tx2"/>
                </a:solidFill>
                <a:latin typeface="Arial" charset="0"/>
                <a:cs typeface="Arial" charset="0"/>
              </a:rPr>
              <a:t>Trimbos-instituut</a:t>
            </a:r>
            <a:r>
              <a:rPr lang="nl-NL" sz="4000" b="1" dirty="0" smtClean="0">
                <a:latin typeface="Arial" charset="0"/>
                <a:cs typeface="Arial" charset="0"/>
              </a:rPr>
              <a:t/>
            </a:r>
            <a:br>
              <a:rPr lang="nl-NL" sz="4000" b="1" dirty="0" smtClean="0">
                <a:latin typeface="Arial" charset="0"/>
                <a:cs typeface="Arial" charset="0"/>
              </a:rPr>
            </a:br>
            <a:r>
              <a:rPr lang="nl-NL" sz="4000" b="1" dirty="0" smtClean="0">
                <a:latin typeface="Arial" charset="0"/>
                <a:cs typeface="Arial" charset="0"/>
              </a:rPr>
              <a:t/>
            </a:r>
            <a:br>
              <a:rPr lang="nl-NL" sz="4000" b="1" dirty="0" smtClean="0">
                <a:latin typeface="Arial" charset="0"/>
                <a:cs typeface="Arial" charset="0"/>
              </a:rPr>
            </a:br>
            <a:endParaRPr lang="nl-NL" sz="4000" b="1" dirty="0" smtClean="0">
              <a:latin typeface="Arial" charset="0"/>
              <a:cs typeface="Arial" charset="0"/>
            </a:endParaRPr>
          </a:p>
        </p:txBody>
      </p:sp>
      <p:pic>
        <p:nvPicPr>
          <p:cNvPr id="4100" name="Picture 4" descr="http://www.moedigemoedersnijkerk.nl/website%20nieuws%20mmn_bestanden/image041.jpg"/>
          <p:cNvPicPr>
            <a:picLocks noChangeAspect="1" noChangeArrowheads="1"/>
          </p:cNvPicPr>
          <p:nvPr/>
        </p:nvPicPr>
        <p:blipFill>
          <a:blip r:embed="rId3" cstate="print"/>
          <a:srcRect/>
          <a:stretch>
            <a:fillRect/>
          </a:stretch>
        </p:blipFill>
        <p:spPr bwMode="auto">
          <a:xfrm>
            <a:off x="0" y="5000636"/>
            <a:ext cx="3143240" cy="167908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928802"/>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1" name="Stroomdiagram: Alternatief proces 10"/>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9" name="Rechthoek 8"/>
          <p:cNvSpPr/>
          <p:nvPr/>
        </p:nvSpPr>
        <p:spPr>
          <a:xfrm>
            <a:off x="714348" y="2143116"/>
            <a:ext cx="8072494" cy="1877437"/>
          </a:xfrm>
          <a:prstGeom prst="rect">
            <a:avLst/>
          </a:prstGeom>
        </p:spPr>
        <p:txBody>
          <a:bodyPr wrap="square">
            <a:spAutoFit/>
          </a:bodyPr>
          <a:lstStyle/>
          <a:p>
            <a:r>
              <a:rPr lang="nl-NL" sz="2000" dirty="0" smtClean="0">
                <a:solidFill>
                  <a:srgbClr val="333399"/>
                </a:solidFill>
              </a:rPr>
              <a:t>Wat weet jij?</a:t>
            </a:r>
          </a:p>
          <a:p>
            <a:endParaRPr lang="nl-NL" sz="2000" b="1" dirty="0" smtClean="0">
              <a:solidFill>
                <a:srgbClr val="333399"/>
              </a:solidFill>
            </a:endParaRPr>
          </a:p>
          <a:p>
            <a:r>
              <a:rPr lang="nl-NL" sz="2000" dirty="0" smtClean="0">
                <a:solidFill>
                  <a:srgbClr val="333399"/>
                </a:solidFill>
              </a:rPr>
              <a:t>Houd de score bij van de vragen die je goed beantwoord hebt. </a:t>
            </a:r>
            <a:endParaRPr lang="nl-NL" dirty="0" smtClean="0">
              <a:solidFill>
                <a:srgbClr val="333399"/>
              </a:solidFill>
            </a:endParaRPr>
          </a:p>
          <a:p>
            <a:endParaRPr lang="nl-NL" dirty="0" smtClean="0"/>
          </a:p>
          <a:p>
            <a:endParaRPr lang="nl-NL" dirty="0" smtClean="0"/>
          </a:p>
          <a:p>
            <a:r>
              <a:rPr lang="nl-NL" dirty="0" smtClean="0"/>
              <a:t>				</a:t>
            </a:r>
            <a:endParaRPr lang="nl-NL" sz="2000" dirty="0">
              <a:solidFill>
                <a:srgbClr val="333399"/>
              </a:solidFill>
            </a:endParaRPr>
          </a:p>
        </p:txBody>
      </p:sp>
      <p:sp>
        <p:nvSpPr>
          <p:cNvPr id="12" name="Afgeschuind enkele hoek rechthoek 11"/>
          <p:cNvSpPr/>
          <p:nvPr/>
        </p:nvSpPr>
        <p:spPr>
          <a:xfrm>
            <a:off x="500034" y="2000240"/>
            <a:ext cx="7858180" cy="228601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nl-NL" sz="2400" b="1" dirty="0" smtClean="0">
                <a:solidFill>
                  <a:srgbClr val="333399"/>
                </a:solidFill>
              </a:rPr>
              <a:t>Vraag 8:</a:t>
            </a:r>
          </a:p>
          <a:p>
            <a:pPr>
              <a:buNone/>
            </a:pPr>
            <a:r>
              <a:rPr lang="nl-NL" sz="2400" dirty="0" smtClean="0">
                <a:solidFill>
                  <a:srgbClr val="333399"/>
                </a:solidFill>
              </a:rPr>
              <a:t>Het maakt niet uit of je een man of vrouw bent. Het effect van het aantal glazen is bij allebei hetzelfde. </a:t>
            </a:r>
          </a:p>
          <a:p>
            <a:pPr marL="514350" indent="-514350">
              <a:buAutoNum type="alphaLcPeriod"/>
            </a:pPr>
            <a:r>
              <a:rPr lang="nl-NL" sz="2400" dirty="0" smtClean="0">
                <a:solidFill>
                  <a:srgbClr val="333399"/>
                </a:solidFill>
              </a:rPr>
              <a:t>Waar </a:t>
            </a:r>
          </a:p>
          <a:p>
            <a:pPr marL="514350" indent="-514350">
              <a:buAutoNum type="alphaLcPeriod"/>
            </a:pPr>
            <a:r>
              <a:rPr lang="nl-NL" sz="2400" dirty="0" smtClean="0">
                <a:solidFill>
                  <a:srgbClr val="333399"/>
                </a:solidFill>
              </a:rPr>
              <a:t>Niet waar</a:t>
            </a:r>
            <a:endParaRPr lang="nl-NL" sz="2400" b="1" dirty="0" smtClean="0">
              <a:solidFill>
                <a:srgbClr val="333399"/>
              </a:solidFill>
            </a:endParaRPr>
          </a:p>
          <a:p>
            <a:pPr>
              <a:buNone/>
            </a:pPr>
            <a:endParaRPr lang="nl-NL" sz="2400" dirty="0">
              <a:solidFill>
                <a:srgbClr val="333399"/>
              </a:solidFill>
            </a:endParaRPr>
          </a:p>
        </p:txBody>
      </p:sp>
      <p:pic>
        <p:nvPicPr>
          <p:cNvPr id="87042" name="Picture 2" descr="http://www.gezondheidsnet.nl/upload/drinken/wijn_vrouw/wijn_vrouw_365x243.jpg"/>
          <p:cNvPicPr>
            <a:picLocks noChangeAspect="1" noChangeArrowheads="1"/>
          </p:cNvPicPr>
          <p:nvPr/>
        </p:nvPicPr>
        <p:blipFill>
          <a:blip r:embed="rId3" cstate="print"/>
          <a:srcRect/>
          <a:stretch>
            <a:fillRect/>
          </a:stretch>
        </p:blipFill>
        <p:spPr bwMode="auto">
          <a:xfrm>
            <a:off x="0" y="4572008"/>
            <a:ext cx="3111780" cy="20716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4348" y="2000240"/>
            <a:ext cx="7472362" cy="4114800"/>
          </a:xfrm>
        </p:spPr>
        <p:txBody>
          <a:bodyPr>
            <a:normAutofit/>
          </a:bodyPr>
          <a:lstStyle/>
          <a:p>
            <a:pPr>
              <a:buNone/>
            </a:pPr>
            <a:r>
              <a:rPr lang="nl-NL" sz="2400" dirty="0" smtClean="0"/>
              <a:t>Antwoord vraag 8:</a:t>
            </a:r>
          </a:p>
          <a:p>
            <a:r>
              <a:rPr lang="nl-NL" sz="2400" dirty="0" smtClean="0"/>
              <a:t>Het </a:t>
            </a:r>
            <a:r>
              <a:rPr lang="nl-NL" sz="2400" u="sng" dirty="0" smtClean="0"/>
              <a:t>goede antwoord </a:t>
            </a:r>
            <a:r>
              <a:rPr lang="nl-NL" sz="2400" dirty="0" smtClean="0"/>
              <a:t>is </a:t>
            </a:r>
            <a:r>
              <a:rPr lang="nl-NL" sz="2400" u="sng" dirty="0" smtClean="0"/>
              <a:t>B</a:t>
            </a:r>
            <a:r>
              <a:rPr lang="nl-NL" sz="2400" dirty="0" smtClean="0"/>
              <a:t>: het is niet waar. </a:t>
            </a:r>
          </a:p>
          <a:p>
            <a:r>
              <a:rPr lang="nl-NL" sz="2400" dirty="0" smtClean="0"/>
              <a:t>Het maakt wel uit of je een man of vrouw bent. Het lichaam van een vrouw bevat minder vocht per kilo gewicht dan dat van een man. </a:t>
            </a:r>
          </a:p>
          <a:p>
            <a:r>
              <a:rPr lang="nl-NL" sz="2400" dirty="0" smtClean="0"/>
              <a:t>Daarom wordt de alcohol bij vrouwen minder verdund en zijn vrouwen gemiddeld sneller onder invloed dan mannen. </a:t>
            </a:r>
          </a:p>
          <a:p>
            <a:endParaRPr lang="nl-NL" sz="2400" dirty="0" smtClean="0"/>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142984"/>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http://www.peterspartyservice.com/flash/data/eten2.jpg"/>
          <p:cNvPicPr>
            <a:picLocks noChangeAspect="1" noChangeArrowheads="1"/>
          </p:cNvPicPr>
          <p:nvPr/>
        </p:nvPicPr>
        <p:blipFill>
          <a:blip r:embed="rId3" cstate="print"/>
          <a:srcRect/>
          <a:stretch>
            <a:fillRect/>
          </a:stretch>
        </p:blipFill>
        <p:spPr bwMode="auto">
          <a:xfrm>
            <a:off x="-214346" y="3643314"/>
            <a:ext cx="5206995" cy="3000372"/>
          </a:xfrm>
          <a:prstGeom prst="rect">
            <a:avLst/>
          </a:prstGeom>
          <a:noFill/>
        </p:spPr>
      </p:pic>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928802"/>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1" name="Stroomdiagram: Alternatief proces 10"/>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9" name="Rechthoek 8"/>
          <p:cNvSpPr/>
          <p:nvPr/>
        </p:nvSpPr>
        <p:spPr>
          <a:xfrm>
            <a:off x="714348" y="2143116"/>
            <a:ext cx="8072494" cy="1877437"/>
          </a:xfrm>
          <a:prstGeom prst="rect">
            <a:avLst/>
          </a:prstGeom>
        </p:spPr>
        <p:txBody>
          <a:bodyPr wrap="square">
            <a:spAutoFit/>
          </a:bodyPr>
          <a:lstStyle/>
          <a:p>
            <a:r>
              <a:rPr lang="nl-NL" sz="2000" dirty="0" smtClean="0">
                <a:solidFill>
                  <a:srgbClr val="333399"/>
                </a:solidFill>
              </a:rPr>
              <a:t>Wat weet jij?</a:t>
            </a:r>
          </a:p>
          <a:p>
            <a:endParaRPr lang="nl-NL" sz="2000" b="1" dirty="0" smtClean="0">
              <a:solidFill>
                <a:srgbClr val="333399"/>
              </a:solidFill>
            </a:endParaRPr>
          </a:p>
          <a:p>
            <a:r>
              <a:rPr lang="nl-NL" sz="2000" dirty="0" smtClean="0">
                <a:solidFill>
                  <a:srgbClr val="333399"/>
                </a:solidFill>
              </a:rPr>
              <a:t>Houd de score bij van de vragen die je goed beantwoord hebt. </a:t>
            </a:r>
            <a:endParaRPr lang="nl-NL" dirty="0" smtClean="0">
              <a:solidFill>
                <a:srgbClr val="333399"/>
              </a:solidFill>
            </a:endParaRPr>
          </a:p>
          <a:p>
            <a:endParaRPr lang="nl-NL" dirty="0" smtClean="0"/>
          </a:p>
          <a:p>
            <a:endParaRPr lang="nl-NL" dirty="0" smtClean="0"/>
          </a:p>
          <a:p>
            <a:r>
              <a:rPr lang="nl-NL" dirty="0" smtClean="0"/>
              <a:t>				</a:t>
            </a:r>
            <a:endParaRPr lang="nl-NL" sz="2000" dirty="0">
              <a:solidFill>
                <a:srgbClr val="333399"/>
              </a:solidFill>
            </a:endParaRPr>
          </a:p>
        </p:txBody>
      </p:sp>
      <p:sp>
        <p:nvSpPr>
          <p:cNvPr id="12" name="Afgeschuind enkele hoek rechthoek 11"/>
          <p:cNvSpPr/>
          <p:nvPr/>
        </p:nvSpPr>
        <p:spPr>
          <a:xfrm>
            <a:off x="500034" y="1857364"/>
            <a:ext cx="7858180" cy="264320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nl-NL" sz="2400" b="1" dirty="0" smtClean="0">
                <a:solidFill>
                  <a:srgbClr val="333399"/>
                </a:solidFill>
              </a:rPr>
              <a:t>Vraag 9:</a:t>
            </a:r>
          </a:p>
          <a:p>
            <a:pPr>
              <a:buNone/>
            </a:pPr>
            <a:r>
              <a:rPr lang="en-US" sz="2400" dirty="0" smtClean="0">
                <a:solidFill>
                  <a:srgbClr val="333399"/>
                </a:solidFill>
              </a:rPr>
              <a:t>Het </a:t>
            </a:r>
            <a:r>
              <a:rPr lang="en-US" sz="2400" dirty="0" err="1" smtClean="0">
                <a:solidFill>
                  <a:srgbClr val="333399"/>
                </a:solidFill>
              </a:rPr>
              <a:t>speelt</a:t>
            </a:r>
            <a:r>
              <a:rPr lang="en-US" sz="2400" dirty="0" smtClean="0">
                <a:solidFill>
                  <a:srgbClr val="333399"/>
                </a:solidFill>
              </a:rPr>
              <a:t> </a:t>
            </a:r>
            <a:r>
              <a:rPr lang="en-US" sz="2400" dirty="0" err="1" smtClean="0">
                <a:solidFill>
                  <a:srgbClr val="333399"/>
                </a:solidFill>
              </a:rPr>
              <a:t>geen</a:t>
            </a:r>
            <a:r>
              <a:rPr lang="en-US" sz="2400" dirty="0" smtClean="0">
                <a:solidFill>
                  <a:srgbClr val="333399"/>
                </a:solidFill>
              </a:rPr>
              <a:t> </a:t>
            </a:r>
            <a:r>
              <a:rPr lang="en-US" sz="2400" dirty="0" err="1" smtClean="0">
                <a:solidFill>
                  <a:srgbClr val="333399"/>
                </a:solidFill>
              </a:rPr>
              <a:t>rol</a:t>
            </a:r>
            <a:r>
              <a:rPr lang="en-US" sz="2400" dirty="0" smtClean="0">
                <a:solidFill>
                  <a:srgbClr val="333399"/>
                </a:solidFill>
              </a:rPr>
              <a:t> of je </a:t>
            </a:r>
            <a:r>
              <a:rPr lang="en-US" sz="2400" dirty="0" err="1" smtClean="0">
                <a:solidFill>
                  <a:srgbClr val="333399"/>
                </a:solidFill>
              </a:rPr>
              <a:t>hebt</a:t>
            </a:r>
            <a:r>
              <a:rPr lang="en-US" sz="2400" dirty="0" smtClean="0">
                <a:solidFill>
                  <a:srgbClr val="333399"/>
                </a:solidFill>
              </a:rPr>
              <a:t> </a:t>
            </a:r>
            <a:r>
              <a:rPr lang="en-US" sz="2400" dirty="0" err="1" smtClean="0">
                <a:solidFill>
                  <a:srgbClr val="333399"/>
                </a:solidFill>
              </a:rPr>
              <a:t>gegeten</a:t>
            </a:r>
            <a:r>
              <a:rPr lang="en-US" sz="2400" dirty="0" smtClean="0">
                <a:solidFill>
                  <a:srgbClr val="333399"/>
                </a:solidFill>
              </a:rPr>
              <a:t> of </a:t>
            </a:r>
            <a:r>
              <a:rPr lang="en-US" sz="2400" dirty="0" err="1" smtClean="0">
                <a:solidFill>
                  <a:srgbClr val="333399"/>
                </a:solidFill>
              </a:rPr>
              <a:t>niet</a:t>
            </a:r>
            <a:r>
              <a:rPr lang="en-US" sz="2400" dirty="0" smtClean="0">
                <a:solidFill>
                  <a:srgbClr val="333399"/>
                </a:solidFill>
              </a:rPr>
              <a:t>. Het effect van </a:t>
            </a:r>
            <a:r>
              <a:rPr lang="en-US" sz="2400" dirty="0" err="1" smtClean="0">
                <a:solidFill>
                  <a:srgbClr val="333399"/>
                </a:solidFill>
              </a:rPr>
              <a:t>een</a:t>
            </a:r>
            <a:r>
              <a:rPr lang="en-US" sz="2400" dirty="0" smtClean="0">
                <a:solidFill>
                  <a:srgbClr val="333399"/>
                </a:solidFill>
              </a:rPr>
              <a:t> </a:t>
            </a:r>
            <a:r>
              <a:rPr lang="en-US" sz="2400" dirty="0" err="1" smtClean="0">
                <a:solidFill>
                  <a:srgbClr val="333399"/>
                </a:solidFill>
              </a:rPr>
              <a:t>paar</a:t>
            </a:r>
            <a:r>
              <a:rPr lang="en-US" sz="2400" dirty="0" smtClean="0">
                <a:solidFill>
                  <a:srgbClr val="333399"/>
                </a:solidFill>
              </a:rPr>
              <a:t> </a:t>
            </a:r>
            <a:r>
              <a:rPr lang="en-US" sz="2400" dirty="0" err="1" smtClean="0">
                <a:solidFill>
                  <a:srgbClr val="333399"/>
                </a:solidFill>
              </a:rPr>
              <a:t>glazen</a:t>
            </a:r>
            <a:r>
              <a:rPr lang="en-US" sz="2400" dirty="0" smtClean="0">
                <a:solidFill>
                  <a:srgbClr val="333399"/>
                </a:solidFill>
              </a:rPr>
              <a:t> alcohol is </a:t>
            </a:r>
            <a:r>
              <a:rPr lang="en-US" sz="2400" dirty="0" err="1" smtClean="0">
                <a:solidFill>
                  <a:srgbClr val="333399"/>
                </a:solidFill>
              </a:rPr>
              <a:t>hetzelfde</a:t>
            </a:r>
            <a:r>
              <a:rPr lang="en-US" sz="2400" dirty="0" smtClean="0">
                <a:solidFill>
                  <a:srgbClr val="333399"/>
                </a:solidFill>
              </a:rPr>
              <a:t>. </a:t>
            </a:r>
          </a:p>
          <a:p>
            <a:pPr marL="514350" indent="-514350">
              <a:buAutoNum type="alphaLcPeriod"/>
            </a:pPr>
            <a:r>
              <a:rPr lang="nl-NL" sz="2400" dirty="0" smtClean="0">
                <a:solidFill>
                  <a:srgbClr val="333399"/>
                </a:solidFill>
              </a:rPr>
              <a:t>Waar </a:t>
            </a:r>
          </a:p>
          <a:p>
            <a:pPr marL="514350" indent="-514350">
              <a:buAutoNum type="alphaLcPeriod"/>
            </a:pPr>
            <a:r>
              <a:rPr lang="nl-NL" sz="2400" dirty="0" smtClean="0">
                <a:solidFill>
                  <a:srgbClr val="333399"/>
                </a:solidFill>
              </a:rPr>
              <a:t>Niet waar</a:t>
            </a:r>
            <a:endParaRPr lang="nl-NL" sz="2400" b="1" dirty="0" smtClean="0">
              <a:solidFill>
                <a:srgbClr val="333399"/>
              </a:solidFill>
            </a:endParaRPr>
          </a:p>
          <a:p>
            <a:pPr>
              <a:buNone/>
            </a:pPr>
            <a:endParaRPr lang="nl-NL" sz="2400" b="1" dirty="0" smtClean="0">
              <a:solidFill>
                <a:srgbClr val="333399"/>
              </a:solidFill>
            </a:endParaRPr>
          </a:p>
          <a:p>
            <a:pPr>
              <a:buNone/>
            </a:pPr>
            <a:endParaRPr lang="nl-NL" sz="2400" dirty="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4348" y="2000240"/>
            <a:ext cx="7472362" cy="4114800"/>
          </a:xfrm>
        </p:spPr>
        <p:txBody>
          <a:bodyPr>
            <a:normAutofit/>
          </a:bodyPr>
          <a:lstStyle/>
          <a:p>
            <a:pPr>
              <a:buNone/>
            </a:pPr>
            <a:r>
              <a:rPr lang="nl-NL" sz="2400" dirty="0" smtClean="0"/>
              <a:t>Antwoord vraag 9:</a:t>
            </a:r>
          </a:p>
          <a:p>
            <a:r>
              <a:rPr lang="en-US" sz="2400" dirty="0" smtClean="0"/>
              <a:t>Het </a:t>
            </a:r>
            <a:r>
              <a:rPr lang="en-US" sz="2400" u="sng" dirty="0" err="1" smtClean="0"/>
              <a:t>goede</a:t>
            </a:r>
            <a:r>
              <a:rPr lang="en-US" sz="2400" u="sng" dirty="0" smtClean="0"/>
              <a:t> </a:t>
            </a:r>
            <a:r>
              <a:rPr lang="en-US" sz="2400" u="sng" dirty="0" err="1" smtClean="0"/>
              <a:t>antwoord</a:t>
            </a:r>
            <a:r>
              <a:rPr lang="en-US" sz="2400" u="sng" dirty="0" smtClean="0"/>
              <a:t> </a:t>
            </a:r>
            <a:r>
              <a:rPr lang="en-US" sz="2400" dirty="0" smtClean="0"/>
              <a:t>is B: Het is </a:t>
            </a:r>
            <a:r>
              <a:rPr lang="en-US" sz="2400" dirty="0" err="1" smtClean="0"/>
              <a:t>niet</a:t>
            </a:r>
            <a:r>
              <a:rPr lang="en-US" sz="2400" dirty="0" smtClean="0"/>
              <a:t> </a:t>
            </a:r>
            <a:r>
              <a:rPr lang="en-US" sz="2400" dirty="0" err="1" smtClean="0"/>
              <a:t>waar</a:t>
            </a:r>
            <a:r>
              <a:rPr lang="en-US" sz="2400" dirty="0" smtClean="0"/>
              <a:t>. </a:t>
            </a:r>
          </a:p>
          <a:p>
            <a:r>
              <a:rPr lang="en-US" sz="2400" dirty="0" smtClean="0"/>
              <a:t>Het </a:t>
            </a:r>
            <a:r>
              <a:rPr lang="en-US" sz="2400" dirty="0" err="1" smtClean="0"/>
              <a:t>maakt</a:t>
            </a:r>
            <a:r>
              <a:rPr lang="en-US" sz="2400" dirty="0" smtClean="0"/>
              <a:t> </a:t>
            </a:r>
            <a:r>
              <a:rPr lang="en-US" sz="2400" dirty="0" err="1" smtClean="0"/>
              <a:t>uit</a:t>
            </a:r>
            <a:r>
              <a:rPr lang="en-US" sz="2400" dirty="0" smtClean="0"/>
              <a:t> of je </a:t>
            </a:r>
            <a:r>
              <a:rPr lang="en-US" sz="2400" dirty="0" err="1" smtClean="0"/>
              <a:t>gegeten</a:t>
            </a:r>
            <a:r>
              <a:rPr lang="en-US" sz="2400" dirty="0" smtClean="0"/>
              <a:t> </a:t>
            </a:r>
            <a:r>
              <a:rPr lang="en-US" sz="2400" dirty="0" err="1" smtClean="0"/>
              <a:t>hebt</a:t>
            </a:r>
            <a:r>
              <a:rPr lang="en-US" sz="2400" dirty="0" smtClean="0"/>
              <a:t> of </a:t>
            </a:r>
            <a:r>
              <a:rPr lang="en-US" sz="2400" dirty="0" err="1" smtClean="0"/>
              <a:t>niet</a:t>
            </a:r>
            <a:r>
              <a:rPr lang="en-US" sz="2400" dirty="0" smtClean="0"/>
              <a:t>. H</a:t>
            </a:r>
            <a:r>
              <a:rPr lang="nl-NL" sz="2400" dirty="0" smtClean="0"/>
              <a:t>et voedsel in de maag zorgt er voor dat de alcohol gelijkmatiger en langzamer in het bloed wordt opgenomen. </a:t>
            </a:r>
          </a:p>
          <a:p>
            <a:r>
              <a:rPr lang="nl-NL" sz="2400" dirty="0" smtClean="0"/>
              <a:t>Met een volle maag ben je iets minder snel onder invloed dan met een lege maag. </a:t>
            </a:r>
          </a:p>
          <a:p>
            <a:endParaRPr lang="nl-NL" sz="2400" dirty="0" smtClean="0"/>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142984"/>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racefietsblog.nl/wp-content/uploads/2012/02/fiets-bureau.jpg"/>
          <p:cNvPicPr>
            <a:picLocks noChangeAspect="1" noChangeArrowheads="1"/>
          </p:cNvPicPr>
          <p:nvPr/>
        </p:nvPicPr>
        <p:blipFill>
          <a:blip r:embed="rId3" cstate="print"/>
          <a:srcRect/>
          <a:stretch>
            <a:fillRect/>
          </a:stretch>
        </p:blipFill>
        <p:spPr bwMode="auto">
          <a:xfrm>
            <a:off x="0" y="3429000"/>
            <a:ext cx="4714876" cy="3223120"/>
          </a:xfrm>
          <a:prstGeom prst="rect">
            <a:avLst/>
          </a:prstGeom>
          <a:noFill/>
        </p:spPr>
      </p:pic>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928802"/>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1" name="Stroomdiagram: Alternatief proces 10"/>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9" name="Rechthoek 8"/>
          <p:cNvSpPr/>
          <p:nvPr/>
        </p:nvSpPr>
        <p:spPr>
          <a:xfrm>
            <a:off x="714348" y="2143116"/>
            <a:ext cx="8072494" cy="1877437"/>
          </a:xfrm>
          <a:prstGeom prst="rect">
            <a:avLst/>
          </a:prstGeom>
        </p:spPr>
        <p:txBody>
          <a:bodyPr wrap="square">
            <a:spAutoFit/>
          </a:bodyPr>
          <a:lstStyle/>
          <a:p>
            <a:r>
              <a:rPr lang="nl-NL" sz="2000" dirty="0" smtClean="0">
                <a:solidFill>
                  <a:srgbClr val="333399"/>
                </a:solidFill>
              </a:rPr>
              <a:t>Wat weet jij?</a:t>
            </a:r>
          </a:p>
          <a:p>
            <a:endParaRPr lang="nl-NL" sz="2000" b="1" dirty="0" smtClean="0">
              <a:solidFill>
                <a:srgbClr val="333399"/>
              </a:solidFill>
            </a:endParaRPr>
          </a:p>
          <a:p>
            <a:r>
              <a:rPr lang="nl-NL" sz="2000" dirty="0" smtClean="0">
                <a:solidFill>
                  <a:srgbClr val="333399"/>
                </a:solidFill>
              </a:rPr>
              <a:t>Houd de score bij van de vragen die je goed beantwoord hebt. </a:t>
            </a:r>
            <a:endParaRPr lang="nl-NL" dirty="0" smtClean="0">
              <a:solidFill>
                <a:srgbClr val="333399"/>
              </a:solidFill>
            </a:endParaRPr>
          </a:p>
          <a:p>
            <a:endParaRPr lang="nl-NL" dirty="0" smtClean="0"/>
          </a:p>
          <a:p>
            <a:endParaRPr lang="nl-NL" dirty="0" smtClean="0"/>
          </a:p>
          <a:p>
            <a:r>
              <a:rPr lang="nl-NL" dirty="0" smtClean="0"/>
              <a:t>				</a:t>
            </a:r>
            <a:endParaRPr lang="nl-NL" sz="2000" dirty="0">
              <a:solidFill>
                <a:srgbClr val="333399"/>
              </a:solidFill>
            </a:endParaRPr>
          </a:p>
        </p:txBody>
      </p:sp>
      <p:sp>
        <p:nvSpPr>
          <p:cNvPr id="12" name="Afgeschuind enkele hoek rechthoek 11"/>
          <p:cNvSpPr/>
          <p:nvPr/>
        </p:nvSpPr>
        <p:spPr>
          <a:xfrm>
            <a:off x="571472" y="1857364"/>
            <a:ext cx="7858180" cy="228601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nl-NL" sz="2400" b="1" dirty="0" smtClean="0">
                <a:solidFill>
                  <a:srgbClr val="333399"/>
                </a:solidFill>
              </a:rPr>
              <a:t>Vraag 10:</a:t>
            </a:r>
          </a:p>
          <a:p>
            <a:pPr>
              <a:buNone/>
            </a:pPr>
            <a:r>
              <a:rPr lang="nl-NL" sz="2400" dirty="0" smtClean="0">
                <a:solidFill>
                  <a:srgbClr val="333399"/>
                </a:solidFill>
              </a:rPr>
              <a:t>Je lichamelijke conditie is van invloed op het hoe snel je en wat je van alcohol merkt. </a:t>
            </a:r>
          </a:p>
          <a:p>
            <a:pPr marL="514350" indent="-514350">
              <a:buAutoNum type="alphaLcPeriod"/>
            </a:pPr>
            <a:r>
              <a:rPr lang="nl-NL" sz="2400" dirty="0" smtClean="0">
                <a:solidFill>
                  <a:srgbClr val="333399"/>
                </a:solidFill>
              </a:rPr>
              <a:t>Waar</a:t>
            </a:r>
          </a:p>
          <a:p>
            <a:pPr marL="514350" indent="-514350">
              <a:buAutoNum type="alphaLcPeriod"/>
            </a:pPr>
            <a:r>
              <a:rPr lang="nl-NL" sz="2400" dirty="0" smtClean="0">
                <a:solidFill>
                  <a:srgbClr val="333399"/>
                </a:solidFill>
              </a:rPr>
              <a:t>Niet waar </a:t>
            </a:r>
            <a:endParaRPr lang="nl-NL" sz="2400" dirty="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4348" y="2000240"/>
            <a:ext cx="7472362" cy="4114800"/>
          </a:xfrm>
        </p:spPr>
        <p:txBody>
          <a:bodyPr>
            <a:normAutofit/>
          </a:bodyPr>
          <a:lstStyle/>
          <a:p>
            <a:pPr>
              <a:buNone/>
            </a:pPr>
            <a:r>
              <a:rPr lang="nl-NL" sz="2400" dirty="0" smtClean="0"/>
              <a:t>Antwoord vraag 10:</a:t>
            </a:r>
          </a:p>
          <a:p>
            <a:r>
              <a:rPr lang="en-US" sz="2400" dirty="0" smtClean="0"/>
              <a:t>Het </a:t>
            </a:r>
            <a:r>
              <a:rPr lang="en-US" sz="2400" u="sng" dirty="0" err="1" smtClean="0"/>
              <a:t>goede</a:t>
            </a:r>
            <a:r>
              <a:rPr lang="en-US" sz="2400" u="sng" dirty="0" smtClean="0"/>
              <a:t> </a:t>
            </a:r>
            <a:r>
              <a:rPr lang="en-US" sz="2400" u="sng" dirty="0" err="1" smtClean="0"/>
              <a:t>antwoord</a:t>
            </a:r>
            <a:r>
              <a:rPr lang="en-US" sz="2400" u="sng" dirty="0" smtClean="0"/>
              <a:t> </a:t>
            </a:r>
            <a:r>
              <a:rPr lang="en-US" sz="2400" dirty="0" smtClean="0"/>
              <a:t>is A: het is </a:t>
            </a:r>
            <a:r>
              <a:rPr lang="en-US" sz="2400" dirty="0" err="1" smtClean="0"/>
              <a:t>waar</a:t>
            </a:r>
            <a:r>
              <a:rPr lang="en-US" sz="2400" dirty="0" smtClean="0"/>
              <a:t>.</a:t>
            </a:r>
          </a:p>
          <a:p>
            <a:r>
              <a:rPr lang="en-US" sz="2400" dirty="0" smtClean="0"/>
              <a:t>Je l</a:t>
            </a:r>
            <a:r>
              <a:rPr lang="nl-NL" sz="2400" dirty="0" err="1" smtClean="0"/>
              <a:t>ichamelijke</a:t>
            </a:r>
            <a:r>
              <a:rPr lang="nl-NL" sz="2400" dirty="0" smtClean="0"/>
              <a:t> conditie is van invloed op wat je van een bepaalde hoeveelheid alcohol merkt.</a:t>
            </a:r>
          </a:p>
          <a:p>
            <a:endParaRPr lang="nl-NL" sz="2400" dirty="0" smtClean="0"/>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142984"/>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pic>
        <p:nvPicPr>
          <p:cNvPr id="91138" name="Picture 2" descr="http://www.optimaalsporten.nl/afbeeldingen/alcohol-sport.jpg"/>
          <p:cNvPicPr>
            <a:picLocks noChangeAspect="1" noChangeArrowheads="1"/>
          </p:cNvPicPr>
          <p:nvPr/>
        </p:nvPicPr>
        <p:blipFill>
          <a:blip r:embed="rId2" cstate="print"/>
          <a:srcRect/>
          <a:stretch>
            <a:fillRect/>
          </a:stretch>
        </p:blipFill>
        <p:spPr bwMode="auto">
          <a:xfrm>
            <a:off x="0" y="4500570"/>
            <a:ext cx="3071802" cy="215026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roligaprylar.se/images/products/21-689-20090130130109.jpg"/>
          <p:cNvPicPr>
            <a:picLocks noChangeAspect="1" noChangeArrowheads="1"/>
          </p:cNvPicPr>
          <p:nvPr/>
        </p:nvPicPr>
        <p:blipFill>
          <a:blip r:embed="rId3" cstate="print"/>
          <a:srcRect/>
          <a:stretch>
            <a:fillRect/>
          </a:stretch>
        </p:blipFill>
        <p:spPr bwMode="auto">
          <a:xfrm>
            <a:off x="0" y="3357562"/>
            <a:ext cx="3500430" cy="3263211"/>
          </a:xfrm>
          <a:prstGeom prst="rect">
            <a:avLst/>
          </a:prstGeom>
          <a:noFill/>
        </p:spPr>
      </p:pic>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928802"/>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1" name="Stroomdiagram: Alternatief proces 10"/>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9" name="Rechthoek 8"/>
          <p:cNvSpPr/>
          <p:nvPr/>
        </p:nvSpPr>
        <p:spPr>
          <a:xfrm>
            <a:off x="714348" y="2143116"/>
            <a:ext cx="8072494" cy="1877437"/>
          </a:xfrm>
          <a:prstGeom prst="rect">
            <a:avLst/>
          </a:prstGeom>
        </p:spPr>
        <p:txBody>
          <a:bodyPr wrap="square">
            <a:spAutoFit/>
          </a:bodyPr>
          <a:lstStyle/>
          <a:p>
            <a:r>
              <a:rPr lang="nl-NL" sz="2000" dirty="0" smtClean="0">
                <a:solidFill>
                  <a:srgbClr val="333399"/>
                </a:solidFill>
              </a:rPr>
              <a:t>Wat weet jij?</a:t>
            </a:r>
          </a:p>
          <a:p>
            <a:endParaRPr lang="nl-NL" sz="2000" b="1" dirty="0" smtClean="0">
              <a:solidFill>
                <a:srgbClr val="333399"/>
              </a:solidFill>
            </a:endParaRPr>
          </a:p>
          <a:p>
            <a:r>
              <a:rPr lang="nl-NL" sz="2000" dirty="0" smtClean="0">
                <a:solidFill>
                  <a:srgbClr val="333399"/>
                </a:solidFill>
              </a:rPr>
              <a:t>Houd de score bij van de vragen die je goed beantwoord hebt. </a:t>
            </a:r>
            <a:endParaRPr lang="nl-NL" dirty="0" smtClean="0">
              <a:solidFill>
                <a:srgbClr val="333399"/>
              </a:solidFill>
            </a:endParaRPr>
          </a:p>
          <a:p>
            <a:endParaRPr lang="nl-NL" dirty="0" smtClean="0"/>
          </a:p>
          <a:p>
            <a:endParaRPr lang="nl-NL" dirty="0" smtClean="0"/>
          </a:p>
          <a:p>
            <a:r>
              <a:rPr lang="nl-NL" dirty="0" smtClean="0"/>
              <a:t>				</a:t>
            </a:r>
            <a:endParaRPr lang="nl-NL" sz="2000" dirty="0">
              <a:solidFill>
                <a:srgbClr val="333399"/>
              </a:solidFill>
            </a:endParaRPr>
          </a:p>
        </p:txBody>
      </p:sp>
      <p:sp>
        <p:nvSpPr>
          <p:cNvPr id="12" name="Afgeschuind enkele hoek rechthoek 11"/>
          <p:cNvSpPr/>
          <p:nvPr/>
        </p:nvSpPr>
        <p:spPr>
          <a:xfrm>
            <a:off x="571472" y="1857364"/>
            <a:ext cx="7858180" cy="3643338"/>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nl-NL" sz="2400" b="1" dirty="0" smtClean="0">
                <a:solidFill>
                  <a:srgbClr val="333399"/>
                </a:solidFill>
              </a:rPr>
              <a:t>Vraag 11:</a:t>
            </a:r>
          </a:p>
          <a:p>
            <a:pPr>
              <a:buNone/>
            </a:pPr>
            <a:r>
              <a:rPr lang="nl-NL" sz="2400" dirty="0" smtClean="0">
                <a:solidFill>
                  <a:srgbClr val="333399"/>
                </a:solidFill>
              </a:rPr>
              <a:t>Bij bier in een bierglas, wijn in een wijn glas en sterke drank in een borrelglas zit evenveel alcohol in. Dat noemen we een standaard glas. Hoe lang duurt het voordat een standaardglas alcohol door je lichaam wordt afgebroken? </a:t>
            </a:r>
          </a:p>
          <a:p>
            <a:pPr marL="514350" indent="-514350">
              <a:buFont typeface="+mj-lt"/>
              <a:buAutoNum type="alphaLcPeriod"/>
            </a:pPr>
            <a:r>
              <a:rPr lang="nl-NL" sz="2400" dirty="0" smtClean="0">
                <a:solidFill>
                  <a:srgbClr val="333399"/>
                </a:solidFill>
              </a:rPr>
              <a:t>1 a 1 ½ uur </a:t>
            </a:r>
          </a:p>
          <a:p>
            <a:pPr marL="514350" indent="-514350">
              <a:buFont typeface="+mj-lt"/>
              <a:buAutoNum type="alphaLcPeriod"/>
            </a:pPr>
            <a:r>
              <a:rPr lang="nl-NL" sz="2400" dirty="0" smtClean="0">
                <a:solidFill>
                  <a:srgbClr val="333399"/>
                </a:solidFill>
              </a:rPr>
              <a:t>1 ½ a 2 uur </a:t>
            </a:r>
          </a:p>
          <a:p>
            <a:pPr marL="514350" indent="-514350">
              <a:buFont typeface="+mj-lt"/>
              <a:buAutoNum type="alphaLcPeriod"/>
            </a:pPr>
            <a:r>
              <a:rPr lang="nl-NL" sz="2400" dirty="0" smtClean="0">
                <a:solidFill>
                  <a:srgbClr val="333399"/>
                </a:solidFill>
              </a:rPr>
              <a:t>2  a 3 uur</a:t>
            </a:r>
          </a:p>
          <a:p>
            <a:pPr marL="514350" indent="-514350">
              <a:buFont typeface="+mj-lt"/>
              <a:buAutoNum type="alphaLcPeriod"/>
            </a:pPr>
            <a:r>
              <a:rPr lang="nl-NL" sz="2400" dirty="0" smtClean="0">
                <a:solidFill>
                  <a:srgbClr val="333399"/>
                </a:solidFill>
              </a:rPr>
              <a:t>3  a 4 uur</a:t>
            </a:r>
          </a:p>
          <a:p>
            <a:pPr>
              <a:buNone/>
            </a:pPr>
            <a:endParaRPr lang="nl-NL" sz="2400" b="1" dirty="0" smtClean="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4348" y="2000240"/>
            <a:ext cx="7472362" cy="4114800"/>
          </a:xfrm>
        </p:spPr>
        <p:txBody>
          <a:bodyPr>
            <a:normAutofit/>
          </a:bodyPr>
          <a:lstStyle/>
          <a:p>
            <a:pPr>
              <a:buNone/>
            </a:pPr>
            <a:r>
              <a:rPr lang="nl-NL" sz="2400" dirty="0" smtClean="0"/>
              <a:t>Antwoord vraag 11:</a:t>
            </a:r>
          </a:p>
          <a:p>
            <a:r>
              <a:rPr lang="nl-NL" sz="2400" dirty="0" smtClean="0"/>
              <a:t>Het </a:t>
            </a:r>
            <a:r>
              <a:rPr lang="nl-NL" sz="2400" u="sng" dirty="0" smtClean="0"/>
              <a:t>goede antwoord </a:t>
            </a:r>
            <a:r>
              <a:rPr lang="nl-NL" sz="2400" dirty="0" smtClean="0"/>
              <a:t>is </a:t>
            </a:r>
            <a:r>
              <a:rPr lang="nl-NL" sz="2400" u="sng" dirty="0" smtClean="0"/>
              <a:t>A:</a:t>
            </a:r>
            <a:r>
              <a:rPr lang="nl-NL" sz="2400" dirty="0" smtClean="0"/>
              <a:t> Een standaardglas alcohol bevat 10 gram alcohol. </a:t>
            </a:r>
          </a:p>
          <a:p>
            <a:r>
              <a:rPr lang="nl-NL" sz="2400" dirty="0" smtClean="0"/>
              <a:t>Kijk ook bij </a:t>
            </a:r>
            <a:r>
              <a:rPr lang="nl-NL" sz="2400" u="sng" dirty="0" smtClean="0">
                <a:hlinkClick r:id="rId2" tooltip="Naar alcoholinfo.nl"/>
              </a:rPr>
              <a:t>standaardglazen</a:t>
            </a:r>
            <a:r>
              <a:rPr lang="nl-NL" sz="2400" dirty="0" smtClean="0"/>
              <a:t>.  </a:t>
            </a:r>
          </a:p>
          <a:p>
            <a:r>
              <a:rPr lang="nl-NL" sz="2400" dirty="0" smtClean="0"/>
              <a:t>De lever breekt alcohol af. </a:t>
            </a:r>
          </a:p>
          <a:p>
            <a:r>
              <a:rPr lang="nl-NL" sz="2400" dirty="0" smtClean="0"/>
              <a:t>Voor een standaardglas is 1 á 1,5 uur nodig. Dit afbraakproces is niet te beïnvloeden. </a:t>
            </a:r>
          </a:p>
          <a:p>
            <a:endParaRPr lang="nl-NL" sz="2400" dirty="0" smtClean="0"/>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142984"/>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pic>
        <p:nvPicPr>
          <p:cNvPr id="94210" name="Picture 2" descr="Standaardglazen"/>
          <p:cNvPicPr>
            <a:picLocks noChangeAspect="1" noChangeArrowheads="1"/>
          </p:cNvPicPr>
          <p:nvPr/>
        </p:nvPicPr>
        <p:blipFill>
          <a:blip r:embed="rId3" cstate="print"/>
          <a:srcRect/>
          <a:stretch>
            <a:fillRect/>
          </a:stretch>
        </p:blipFill>
        <p:spPr bwMode="auto">
          <a:xfrm>
            <a:off x="500034" y="5357826"/>
            <a:ext cx="5500726" cy="103138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3286116" y="642918"/>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lichaam?</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cxnSp>
        <p:nvCxnSpPr>
          <p:cNvPr id="9" name="Rechte verbindingslijn met pijl 8"/>
          <p:cNvCxnSpPr/>
          <p:nvPr/>
        </p:nvCxnSpPr>
        <p:spPr>
          <a:xfrm rot="5400000">
            <a:off x="2000232" y="3286124"/>
            <a:ext cx="2000264" cy="10001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41988" name="Picture 4" descr="http://www.gezondheidsplein.nl/_public/assets/images/Spijsvertering.jpg"/>
          <p:cNvPicPr>
            <a:picLocks noChangeAspect="1" noChangeArrowheads="1"/>
          </p:cNvPicPr>
          <p:nvPr/>
        </p:nvPicPr>
        <p:blipFill>
          <a:blip r:embed="rId2" cstate="print"/>
          <a:srcRect/>
          <a:stretch>
            <a:fillRect/>
          </a:stretch>
        </p:blipFill>
        <p:spPr bwMode="auto">
          <a:xfrm>
            <a:off x="0" y="985225"/>
            <a:ext cx="4000528" cy="5872775"/>
          </a:xfrm>
          <a:prstGeom prst="rect">
            <a:avLst/>
          </a:prstGeom>
          <a:noFill/>
        </p:spPr>
      </p:pic>
      <p:grpSp>
        <p:nvGrpSpPr>
          <p:cNvPr id="2" name="Groep 20"/>
          <p:cNvGrpSpPr/>
          <p:nvPr/>
        </p:nvGrpSpPr>
        <p:grpSpPr>
          <a:xfrm>
            <a:off x="2428860" y="1857364"/>
            <a:ext cx="6215106" cy="2000264"/>
            <a:chOff x="2428860" y="1857364"/>
            <a:chExt cx="6215106" cy="2000264"/>
          </a:xfrm>
        </p:grpSpPr>
        <p:sp>
          <p:nvSpPr>
            <p:cNvPr id="7" name="Afgeschuind enkele hoek rechthoek 6"/>
            <p:cNvSpPr/>
            <p:nvPr/>
          </p:nvSpPr>
          <p:spPr>
            <a:xfrm>
              <a:off x="3571868" y="1857364"/>
              <a:ext cx="5072098" cy="1285884"/>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i="1" dirty="0" smtClean="0">
                <a:solidFill>
                  <a:srgbClr val="333399"/>
                </a:solidFill>
              </a:endParaRPr>
            </a:p>
            <a:p>
              <a:r>
                <a:rPr lang="nl-NL" sz="2400" dirty="0" smtClean="0">
                  <a:solidFill>
                    <a:srgbClr val="333399"/>
                  </a:solidFill>
                </a:rPr>
                <a:t>Alcohol komt via mond/ keel </a:t>
              </a:r>
              <a:r>
                <a:rPr lang="nl-NL" sz="2400" i="1" dirty="0" smtClean="0">
                  <a:solidFill>
                    <a:srgbClr val="333399"/>
                  </a:solidFill>
                </a:rPr>
                <a:t>(1)</a:t>
              </a:r>
              <a:r>
                <a:rPr lang="nl-NL" sz="2400" dirty="0" smtClean="0">
                  <a:solidFill>
                    <a:srgbClr val="333399"/>
                  </a:solidFill>
                </a:rPr>
                <a:t> in de slokdarm </a:t>
              </a:r>
              <a:r>
                <a:rPr lang="nl-NL" sz="2400" i="1" dirty="0" smtClean="0">
                  <a:solidFill>
                    <a:srgbClr val="333399"/>
                  </a:solidFill>
                </a:rPr>
                <a:t>(2</a:t>
              </a:r>
              <a:r>
                <a:rPr lang="nl-NL" sz="2400" dirty="0" smtClean="0">
                  <a:solidFill>
                    <a:srgbClr val="333399"/>
                  </a:solidFill>
                </a:rPr>
                <a:t>) en zo in de maag </a:t>
              </a:r>
              <a:r>
                <a:rPr lang="nl-NL" sz="2400" i="1" dirty="0" smtClean="0">
                  <a:solidFill>
                    <a:srgbClr val="333399"/>
                  </a:solidFill>
                </a:rPr>
                <a:t>(3)</a:t>
              </a:r>
              <a:r>
                <a:rPr lang="nl-NL" sz="2400" dirty="0" smtClean="0">
                  <a:solidFill>
                    <a:srgbClr val="333399"/>
                  </a:solidFill>
                </a:rPr>
                <a:t>.</a:t>
              </a:r>
            </a:p>
            <a:p>
              <a:endParaRPr lang="nl-NL" sz="2400" dirty="0" smtClean="0">
                <a:solidFill>
                  <a:srgbClr val="333399"/>
                </a:solidFill>
              </a:endParaRPr>
            </a:p>
            <a:p>
              <a:endParaRPr lang="nl-NL" sz="2400" dirty="0">
                <a:solidFill>
                  <a:srgbClr val="333399"/>
                </a:solidFill>
              </a:endParaRPr>
            </a:p>
          </p:txBody>
        </p:sp>
        <p:cxnSp>
          <p:nvCxnSpPr>
            <p:cNvPr id="16" name="Rechte verbindingslijn met pijl 15"/>
            <p:cNvCxnSpPr/>
            <p:nvPr/>
          </p:nvCxnSpPr>
          <p:spPr>
            <a:xfrm rot="10800000">
              <a:off x="2428860" y="2214554"/>
              <a:ext cx="107157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p:nvPr/>
          </p:nvCxnSpPr>
          <p:spPr>
            <a:xfrm rot="5400000">
              <a:off x="2678893" y="2964653"/>
              <a:ext cx="1143008" cy="64294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3" name="Groep 23"/>
          <p:cNvGrpSpPr/>
          <p:nvPr/>
        </p:nvGrpSpPr>
        <p:grpSpPr>
          <a:xfrm>
            <a:off x="2500298" y="3286124"/>
            <a:ext cx="6143668" cy="1785950"/>
            <a:chOff x="2500298" y="3286124"/>
            <a:chExt cx="6143668" cy="1785950"/>
          </a:xfrm>
        </p:grpSpPr>
        <p:sp>
          <p:nvSpPr>
            <p:cNvPr id="11" name="Afgeschuind enkele hoek rechthoek 10"/>
            <p:cNvSpPr/>
            <p:nvPr/>
          </p:nvSpPr>
          <p:spPr>
            <a:xfrm>
              <a:off x="3571868" y="3286124"/>
              <a:ext cx="5072098" cy="1285884"/>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smtClean="0">
                  <a:solidFill>
                    <a:srgbClr val="333399"/>
                  </a:solidFill>
                </a:rPr>
                <a:t>Daar wordt:</a:t>
              </a:r>
            </a:p>
            <a:p>
              <a:pPr>
                <a:buFontTx/>
                <a:buChar char="-"/>
              </a:pPr>
              <a:r>
                <a:rPr lang="nl-NL" sz="2400" dirty="0" smtClean="0">
                  <a:solidFill>
                    <a:srgbClr val="333399"/>
                  </a:solidFill>
                </a:rPr>
                <a:t>20% opgenomen in het bloed</a:t>
              </a:r>
            </a:p>
            <a:p>
              <a:pPr>
                <a:buFontTx/>
                <a:buChar char="-"/>
              </a:pPr>
              <a:r>
                <a:rPr lang="nl-NL" sz="2400" dirty="0" smtClean="0">
                  <a:solidFill>
                    <a:srgbClr val="333399"/>
                  </a:solidFill>
                </a:rPr>
                <a:t> 80% gaat naar dunne darm </a:t>
              </a:r>
              <a:r>
                <a:rPr lang="nl-NL" sz="2400" i="1" dirty="0" smtClean="0">
                  <a:solidFill>
                    <a:srgbClr val="333399"/>
                  </a:solidFill>
                </a:rPr>
                <a:t>(4)</a:t>
              </a:r>
            </a:p>
            <a:p>
              <a:endParaRPr lang="nl-NL" sz="2400" dirty="0">
                <a:solidFill>
                  <a:srgbClr val="333399"/>
                </a:solidFill>
              </a:endParaRPr>
            </a:p>
          </p:txBody>
        </p:sp>
        <p:cxnSp>
          <p:nvCxnSpPr>
            <p:cNvPr id="23" name="Rechte verbindingslijn met pijl 22"/>
            <p:cNvCxnSpPr/>
            <p:nvPr/>
          </p:nvCxnSpPr>
          <p:spPr>
            <a:xfrm rot="10800000" flipV="1">
              <a:off x="2500298" y="4143380"/>
              <a:ext cx="1071570" cy="9286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4" name="Rechthoek 13"/>
          <p:cNvSpPr/>
          <p:nvPr/>
        </p:nvSpPr>
        <p:spPr>
          <a:xfrm>
            <a:off x="0" y="1772816"/>
            <a:ext cx="1428728" cy="15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raan 14"/>
          <p:cNvSpPr/>
          <p:nvPr/>
        </p:nvSpPr>
        <p:spPr>
          <a:xfrm rot="733875">
            <a:off x="1955682" y="4040613"/>
            <a:ext cx="418899" cy="375678"/>
          </a:xfrm>
          <a:prstGeom prst="teardrop">
            <a:avLst>
              <a:gd name="adj" fmla="val 11501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5</a:t>
            </a:r>
            <a:endParaRPr lang="nl-NL" b="1" dirty="0"/>
          </a:p>
        </p:txBody>
      </p:sp>
      <p:grpSp>
        <p:nvGrpSpPr>
          <p:cNvPr id="21" name="Groep 20"/>
          <p:cNvGrpSpPr/>
          <p:nvPr/>
        </p:nvGrpSpPr>
        <p:grpSpPr>
          <a:xfrm>
            <a:off x="2214546" y="4214818"/>
            <a:ext cx="6786610" cy="2071702"/>
            <a:chOff x="2214546" y="4214818"/>
            <a:chExt cx="6786610" cy="2071702"/>
          </a:xfrm>
        </p:grpSpPr>
        <p:sp>
          <p:nvSpPr>
            <p:cNvPr id="13" name="Afgeschuind enkele hoek rechthoek 12"/>
            <p:cNvSpPr/>
            <p:nvPr/>
          </p:nvSpPr>
          <p:spPr>
            <a:xfrm>
              <a:off x="3571868" y="4714884"/>
              <a:ext cx="5429288" cy="157163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smtClean="0">
                  <a:solidFill>
                    <a:srgbClr val="333399"/>
                  </a:solidFill>
                </a:rPr>
                <a:t>Vanuit de dunne darm:</a:t>
              </a:r>
            </a:p>
            <a:p>
              <a:r>
                <a:rPr lang="nl-NL" sz="2400" dirty="0" smtClean="0">
                  <a:solidFill>
                    <a:srgbClr val="333399"/>
                  </a:solidFill>
                </a:rPr>
                <a:t>- Daar wordt de alcohol snel in het bloed opgenomen en gaat naar lever </a:t>
              </a:r>
              <a:r>
                <a:rPr lang="nl-NL" sz="2400" i="1" dirty="0" smtClean="0">
                  <a:solidFill>
                    <a:srgbClr val="333399"/>
                  </a:solidFill>
                </a:rPr>
                <a:t>(5)</a:t>
              </a:r>
              <a:r>
                <a:rPr lang="nl-NL" sz="2400" dirty="0" smtClean="0">
                  <a:solidFill>
                    <a:srgbClr val="333399"/>
                  </a:solidFill>
                </a:rPr>
                <a:t>. </a:t>
              </a:r>
            </a:p>
            <a:p>
              <a:endParaRPr lang="nl-NL" sz="2400" dirty="0">
                <a:solidFill>
                  <a:srgbClr val="333399"/>
                </a:solidFill>
              </a:endParaRPr>
            </a:p>
          </p:txBody>
        </p:sp>
        <p:cxnSp>
          <p:nvCxnSpPr>
            <p:cNvPr id="18" name="Rechte verbindingslijn met pijl 17"/>
            <p:cNvCxnSpPr/>
            <p:nvPr/>
          </p:nvCxnSpPr>
          <p:spPr>
            <a:xfrm rot="10800000">
              <a:off x="2214546" y="4214818"/>
              <a:ext cx="1357322" cy="1143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ep 29"/>
          <p:cNvGrpSpPr/>
          <p:nvPr/>
        </p:nvGrpSpPr>
        <p:grpSpPr>
          <a:xfrm>
            <a:off x="285720" y="1357298"/>
            <a:ext cx="3575456" cy="5500702"/>
            <a:chOff x="285720" y="1357298"/>
            <a:chExt cx="3575456" cy="5500702"/>
          </a:xfrm>
        </p:grpSpPr>
        <p:pic>
          <p:nvPicPr>
            <p:cNvPr id="41990" name="Picture 6" descr="http://simpsite.nl/userdata/27551/Home/afbraak_alcohol_figuur_1.jpg"/>
            <p:cNvPicPr>
              <a:picLocks noChangeAspect="1" noChangeArrowheads="1"/>
            </p:cNvPicPr>
            <p:nvPr/>
          </p:nvPicPr>
          <p:blipFill>
            <a:blip r:embed="rId2" cstate="print"/>
            <a:srcRect l="23224" t="4352" r="23497" b="4554"/>
            <a:stretch>
              <a:fillRect/>
            </a:stretch>
          </p:blipFill>
          <p:spPr bwMode="auto">
            <a:xfrm>
              <a:off x="285720" y="1357298"/>
              <a:ext cx="3575456" cy="5500702"/>
            </a:xfrm>
            <a:prstGeom prst="rect">
              <a:avLst/>
            </a:prstGeom>
            <a:noFill/>
          </p:spPr>
        </p:pic>
        <p:sp>
          <p:nvSpPr>
            <p:cNvPr id="26" name="Ovaal 25"/>
            <p:cNvSpPr/>
            <p:nvPr/>
          </p:nvSpPr>
          <p:spPr>
            <a:xfrm>
              <a:off x="714348" y="2357430"/>
              <a:ext cx="857256" cy="428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al 26"/>
            <p:cNvSpPr/>
            <p:nvPr/>
          </p:nvSpPr>
          <p:spPr>
            <a:xfrm>
              <a:off x="285720" y="2786058"/>
              <a:ext cx="1214446" cy="428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al 27"/>
            <p:cNvSpPr/>
            <p:nvPr/>
          </p:nvSpPr>
          <p:spPr>
            <a:xfrm rot="16624476">
              <a:off x="-373467" y="5000155"/>
              <a:ext cx="1981520" cy="428628"/>
            </a:xfrm>
            <a:prstGeom prst="ellipse">
              <a:avLst/>
            </a:prstGeom>
            <a:solidFill>
              <a:srgbClr val="6D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Rectangle 7"/>
          <p:cNvSpPr txBox="1">
            <a:spLocks noChangeArrowheads="1"/>
          </p:cNvSpPr>
          <p:nvPr/>
        </p:nvSpPr>
        <p:spPr bwMode="auto">
          <a:xfrm>
            <a:off x="3500430" y="57148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lichaam?</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grpSp>
        <p:nvGrpSpPr>
          <p:cNvPr id="33" name="Groep 32"/>
          <p:cNvGrpSpPr/>
          <p:nvPr/>
        </p:nvGrpSpPr>
        <p:grpSpPr>
          <a:xfrm>
            <a:off x="1571604" y="1643050"/>
            <a:ext cx="7072362" cy="2857520"/>
            <a:chOff x="1571604" y="2357430"/>
            <a:chExt cx="7072362" cy="2857520"/>
          </a:xfrm>
        </p:grpSpPr>
        <p:sp>
          <p:nvSpPr>
            <p:cNvPr id="7" name="Afgeschuind enkele hoek rechthoek 6"/>
            <p:cNvSpPr/>
            <p:nvPr/>
          </p:nvSpPr>
          <p:spPr>
            <a:xfrm>
              <a:off x="3571868" y="2357430"/>
              <a:ext cx="5072098" cy="85725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i="1" dirty="0" smtClean="0">
                <a:solidFill>
                  <a:srgbClr val="333399"/>
                </a:solidFill>
              </a:endParaRPr>
            </a:p>
            <a:p>
              <a:r>
                <a:rPr lang="nl-NL" sz="2400" dirty="0" smtClean="0">
                  <a:solidFill>
                    <a:srgbClr val="333399"/>
                  </a:solidFill>
                </a:rPr>
                <a:t>In de lever wordt alcohol afgebroken. </a:t>
              </a:r>
            </a:p>
            <a:p>
              <a:endParaRPr lang="nl-NL" sz="2400" dirty="0" smtClean="0">
                <a:solidFill>
                  <a:srgbClr val="333399"/>
                </a:solidFill>
              </a:endParaRPr>
            </a:p>
            <a:p>
              <a:endParaRPr lang="nl-NL" sz="2400" dirty="0">
                <a:solidFill>
                  <a:srgbClr val="333399"/>
                </a:solidFill>
              </a:endParaRPr>
            </a:p>
          </p:txBody>
        </p:sp>
        <p:cxnSp>
          <p:nvCxnSpPr>
            <p:cNvPr id="16" name="Rechte verbindingslijn met pijl 15"/>
            <p:cNvCxnSpPr>
              <a:stCxn id="7" idx="2"/>
            </p:cNvCxnSpPr>
            <p:nvPr/>
          </p:nvCxnSpPr>
          <p:spPr>
            <a:xfrm rot="10800000" flipV="1">
              <a:off x="1571604" y="2786058"/>
              <a:ext cx="2000264" cy="242889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3" name="Afgeschuind enkele hoek rechthoek 12"/>
          <p:cNvSpPr/>
          <p:nvPr/>
        </p:nvSpPr>
        <p:spPr>
          <a:xfrm>
            <a:off x="3571868" y="4714884"/>
            <a:ext cx="5429288" cy="1928826"/>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smtClean="0">
                <a:solidFill>
                  <a:srgbClr val="333399"/>
                </a:solidFill>
              </a:rPr>
              <a:t>Alcohol verdooft de hersenen. Effect op je stemming en gedrag. Hoe meer er gedronken wordt, hoe sterker de effecten. </a:t>
            </a:r>
            <a:r>
              <a:rPr lang="nl-NL" sz="2400" dirty="0" smtClean="0"/>
              <a:t> </a:t>
            </a:r>
          </a:p>
          <a:p>
            <a:endParaRPr lang="nl-NL" sz="2400" dirty="0">
              <a:solidFill>
                <a:srgbClr val="333399"/>
              </a:solidFill>
            </a:endParaRPr>
          </a:p>
        </p:txBody>
      </p:sp>
      <p:sp>
        <p:nvSpPr>
          <p:cNvPr id="34" name="Ovaal 33"/>
          <p:cNvSpPr/>
          <p:nvPr/>
        </p:nvSpPr>
        <p:spPr>
          <a:xfrm>
            <a:off x="1785918" y="1500174"/>
            <a:ext cx="642942" cy="2857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9" name="Groep 38"/>
          <p:cNvGrpSpPr/>
          <p:nvPr/>
        </p:nvGrpSpPr>
        <p:grpSpPr>
          <a:xfrm>
            <a:off x="2143108" y="1643050"/>
            <a:ext cx="6786610" cy="2786082"/>
            <a:chOff x="2143108" y="1643050"/>
            <a:chExt cx="6786610" cy="2786082"/>
          </a:xfrm>
        </p:grpSpPr>
        <p:sp>
          <p:nvSpPr>
            <p:cNvPr id="11" name="Afgeschuind enkele hoek rechthoek 10"/>
            <p:cNvSpPr/>
            <p:nvPr/>
          </p:nvSpPr>
          <p:spPr>
            <a:xfrm>
              <a:off x="3571868" y="2643182"/>
              <a:ext cx="5357850" cy="178595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smtClean="0">
                  <a:solidFill>
                    <a:srgbClr val="333399"/>
                  </a:solidFill>
                </a:rPr>
                <a:t>Na een minuut of 10 bereikt alcohol via het bloed de hersenen en vanaf dat moment is de gebruiker onder invloed. </a:t>
              </a:r>
            </a:p>
            <a:p>
              <a:endParaRPr lang="nl-NL" sz="2400" dirty="0">
                <a:solidFill>
                  <a:srgbClr val="333399"/>
                </a:solidFill>
              </a:endParaRPr>
            </a:p>
          </p:txBody>
        </p:sp>
        <p:cxnSp>
          <p:nvCxnSpPr>
            <p:cNvPr id="35" name="Rechte verbindingslijn met pijl 34"/>
            <p:cNvCxnSpPr/>
            <p:nvPr/>
          </p:nvCxnSpPr>
          <p:spPr>
            <a:xfrm rot="16200000" flipV="1">
              <a:off x="1928795" y="1857363"/>
              <a:ext cx="1857388" cy="142876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1+#ppt_w/2"/>
                                          </p:val>
                                        </p:tav>
                                        <p:tav tm="100000">
                                          <p:val>
                                            <p:strVal val="#ppt_x"/>
                                          </p:val>
                                        </p:tav>
                                      </p:tavLst>
                                    </p:anim>
                                    <p:anim calcmode="lin" valueType="num">
                                      <p:cBhvr additive="base">
                                        <p:cTn id="8" dur="1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ctrTitle"/>
          </p:nvPr>
        </p:nvSpPr>
        <p:spPr>
          <a:xfrm>
            <a:off x="714348" y="1500174"/>
            <a:ext cx="7772400" cy="2357454"/>
          </a:xfrm>
        </p:spPr>
        <p:txBody>
          <a:bodyPr>
            <a:normAutofit/>
          </a:bodyPr>
          <a:lstStyle/>
          <a:p>
            <a:pPr eaLnBrk="1" hangingPunct="1"/>
            <a:r>
              <a:rPr lang="nl-NL" sz="4000" dirty="0" smtClean="0">
                <a:latin typeface="Arial" charset="0"/>
                <a:cs typeface="Arial" charset="0"/>
              </a:rPr>
              <a:t>Alcohol</a:t>
            </a:r>
            <a:r>
              <a:rPr lang="nl-NL" sz="4000" i="1" dirty="0" smtClean="0">
                <a:latin typeface="Arial" charset="0"/>
                <a:cs typeface="Arial" charset="0"/>
              </a:rPr>
              <a:t/>
            </a:r>
            <a:br>
              <a:rPr lang="nl-NL" sz="4000" i="1" dirty="0" smtClean="0">
                <a:latin typeface="Arial" charset="0"/>
                <a:cs typeface="Arial" charset="0"/>
              </a:rPr>
            </a:br>
            <a:r>
              <a:rPr lang="nl-NL" sz="4000" i="1" dirty="0" smtClean="0">
                <a:latin typeface="Arial" charset="0"/>
                <a:cs typeface="Arial" charset="0"/>
              </a:rPr>
              <a:t/>
            </a:r>
            <a:br>
              <a:rPr lang="nl-NL" sz="4000" i="1" dirty="0" smtClean="0">
                <a:latin typeface="Arial" charset="0"/>
                <a:cs typeface="Arial" charset="0"/>
              </a:rPr>
            </a:br>
            <a:r>
              <a:rPr lang="nl-NL" sz="3200" i="1" dirty="0" smtClean="0">
                <a:latin typeface="Arial" charset="0"/>
                <a:cs typeface="Arial" charset="0"/>
              </a:rPr>
              <a:t>Hoe minder alcohol, hoe beter. </a:t>
            </a:r>
          </a:p>
        </p:txBody>
      </p:sp>
      <p:sp>
        <p:nvSpPr>
          <p:cNvPr id="6" name="Stroomdiagram: Alternatief proces 5"/>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pic>
        <p:nvPicPr>
          <p:cNvPr id="8" name="Afbeelding 7" descr="images2.jpg"/>
          <p:cNvPicPr>
            <a:picLocks noChangeAspect="1"/>
          </p:cNvPicPr>
          <p:nvPr/>
        </p:nvPicPr>
        <p:blipFill>
          <a:blip r:embed="rId3" cstate="print"/>
          <a:stretch>
            <a:fillRect/>
          </a:stretch>
        </p:blipFill>
        <p:spPr>
          <a:xfrm>
            <a:off x="0" y="4143380"/>
            <a:ext cx="4449950" cy="250030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lichaam?</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928802"/>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1" name="Stroomdiagram: Alternatief proces 10"/>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9" name="Rechthoek 8"/>
          <p:cNvSpPr/>
          <p:nvPr/>
        </p:nvSpPr>
        <p:spPr>
          <a:xfrm>
            <a:off x="714348" y="2143116"/>
            <a:ext cx="8072494" cy="1877437"/>
          </a:xfrm>
          <a:prstGeom prst="rect">
            <a:avLst/>
          </a:prstGeom>
        </p:spPr>
        <p:txBody>
          <a:bodyPr wrap="square">
            <a:spAutoFit/>
          </a:bodyPr>
          <a:lstStyle/>
          <a:p>
            <a:r>
              <a:rPr lang="nl-NL" sz="2000" dirty="0" smtClean="0">
                <a:solidFill>
                  <a:srgbClr val="333399"/>
                </a:solidFill>
              </a:rPr>
              <a:t>Wat weet jij?</a:t>
            </a:r>
          </a:p>
          <a:p>
            <a:endParaRPr lang="nl-NL" sz="2000" b="1" dirty="0" smtClean="0">
              <a:solidFill>
                <a:srgbClr val="333399"/>
              </a:solidFill>
            </a:endParaRPr>
          </a:p>
          <a:p>
            <a:r>
              <a:rPr lang="nl-NL" sz="2000" dirty="0" smtClean="0">
                <a:solidFill>
                  <a:srgbClr val="333399"/>
                </a:solidFill>
              </a:rPr>
              <a:t>Houd de score bij van de vragen die je goed beantwoord hebt. </a:t>
            </a:r>
            <a:endParaRPr lang="nl-NL" dirty="0" smtClean="0">
              <a:solidFill>
                <a:srgbClr val="333399"/>
              </a:solidFill>
            </a:endParaRPr>
          </a:p>
          <a:p>
            <a:endParaRPr lang="nl-NL" dirty="0" smtClean="0"/>
          </a:p>
          <a:p>
            <a:endParaRPr lang="nl-NL" dirty="0" smtClean="0"/>
          </a:p>
          <a:p>
            <a:r>
              <a:rPr lang="nl-NL" dirty="0" smtClean="0"/>
              <a:t>				</a:t>
            </a:r>
            <a:endParaRPr lang="nl-NL" sz="2000" dirty="0">
              <a:solidFill>
                <a:srgbClr val="333399"/>
              </a:solidFill>
            </a:endParaRPr>
          </a:p>
        </p:txBody>
      </p:sp>
      <p:sp>
        <p:nvSpPr>
          <p:cNvPr id="12" name="Afgeschuind enkele hoek rechthoek 11"/>
          <p:cNvSpPr/>
          <p:nvPr/>
        </p:nvSpPr>
        <p:spPr>
          <a:xfrm>
            <a:off x="571472" y="1857364"/>
            <a:ext cx="7858180" cy="4714908"/>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nl-NL" sz="2400" b="1" dirty="0" smtClean="0">
                <a:solidFill>
                  <a:srgbClr val="333399"/>
                </a:solidFill>
              </a:rPr>
              <a:t>Vraag 12:</a:t>
            </a:r>
          </a:p>
          <a:p>
            <a:pPr>
              <a:buNone/>
            </a:pPr>
            <a:r>
              <a:rPr lang="nl-NL" sz="2400" dirty="0" smtClean="0">
                <a:solidFill>
                  <a:srgbClr val="333399"/>
                </a:solidFill>
              </a:rPr>
              <a:t>Stel iemand drinkt op een avond 10 bier. Hij of zij gaat om 12 uur naar bed en staat om 8 uur op. Is hij nog onder invloed? </a:t>
            </a:r>
          </a:p>
          <a:p>
            <a:pPr marL="514350" indent="-514350">
              <a:buFont typeface="+mj-lt"/>
              <a:buAutoNum type="alphaLcPeriod"/>
            </a:pPr>
            <a:r>
              <a:rPr lang="nl-NL" sz="2400" dirty="0" smtClean="0">
                <a:solidFill>
                  <a:srgbClr val="333399"/>
                </a:solidFill>
              </a:rPr>
              <a:t>Nee hij heeft lang genoeg geslapen.</a:t>
            </a:r>
          </a:p>
          <a:p>
            <a:pPr marL="514350" indent="-514350">
              <a:buFont typeface="+mj-lt"/>
              <a:buAutoNum type="alphaLcPeriod"/>
            </a:pPr>
            <a:r>
              <a:rPr lang="nl-NL" sz="2400" dirty="0" smtClean="0">
                <a:solidFill>
                  <a:srgbClr val="333399"/>
                </a:solidFill>
              </a:rPr>
              <a:t>Een beetje maar niet echt  veel.</a:t>
            </a:r>
          </a:p>
          <a:p>
            <a:pPr marL="514350" indent="-514350">
              <a:buFont typeface="+mj-lt"/>
              <a:buAutoNum type="alphaLcPeriod"/>
            </a:pPr>
            <a:r>
              <a:rPr lang="nl-NL" sz="2400" dirty="0" smtClean="0">
                <a:solidFill>
                  <a:srgbClr val="333399"/>
                </a:solidFill>
              </a:rPr>
              <a:t>Ja, want de lever heeft 10 tot 15 uur nodig om de 10 glazen te verwerken. Dus tussen 10.00 en 15.00 uur de volgende dag is hij weer nuchter.</a:t>
            </a:r>
          </a:p>
          <a:p>
            <a:pPr marL="514350" indent="-514350">
              <a:buFont typeface="+mj-lt"/>
              <a:buAutoNum type="alphaLcPeriod"/>
            </a:pPr>
            <a:r>
              <a:rPr lang="nl-NL" sz="2400" dirty="0" smtClean="0">
                <a:solidFill>
                  <a:srgbClr val="333399"/>
                </a:solidFill>
              </a:rPr>
              <a:t>Ja, want de lever heeft minimaal 24 uur nodig om de 10 glazen te verwerken. Hij is dus pas om 12.00 uur 's avonds weer nuchter.</a:t>
            </a:r>
          </a:p>
          <a:p>
            <a:pPr>
              <a:buNone/>
            </a:pPr>
            <a:endParaRPr lang="nl-NL" sz="2400" b="1" dirty="0" smtClean="0">
              <a:solidFill>
                <a:srgbClr val="333399"/>
              </a:solidFill>
            </a:endParaRPr>
          </a:p>
          <a:p>
            <a:pPr>
              <a:buNone/>
            </a:pPr>
            <a:endParaRPr lang="nl-NL" sz="2400" b="1" dirty="0" smtClean="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4348" y="2000240"/>
            <a:ext cx="7472362" cy="4114800"/>
          </a:xfrm>
        </p:spPr>
        <p:txBody>
          <a:bodyPr>
            <a:normAutofit/>
          </a:bodyPr>
          <a:lstStyle/>
          <a:p>
            <a:pPr>
              <a:buNone/>
            </a:pPr>
            <a:r>
              <a:rPr lang="nl-NL" sz="2400" dirty="0" smtClean="0"/>
              <a:t>Antwoord vraag 12:</a:t>
            </a:r>
          </a:p>
          <a:p>
            <a:r>
              <a:rPr lang="nl-NL" sz="2400" dirty="0" smtClean="0"/>
              <a:t>Het </a:t>
            </a:r>
            <a:r>
              <a:rPr lang="nl-NL" sz="2400" u="sng" dirty="0" smtClean="0"/>
              <a:t>goede antwoord </a:t>
            </a:r>
            <a:r>
              <a:rPr lang="nl-NL" sz="2400" dirty="0" smtClean="0"/>
              <a:t>is </a:t>
            </a:r>
            <a:r>
              <a:rPr lang="nl-NL" sz="2400" u="sng" dirty="0" smtClean="0"/>
              <a:t>C</a:t>
            </a:r>
            <a:r>
              <a:rPr lang="nl-NL" sz="2400" dirty="0" smtClean="0"/>
              <a:t>: Ja, want de lever heeft 10 tot 15 uur nodig om de 10 glazen te verwerken. </a:t>
            </a:r>
          </a:p>
          <a:p>
            <a:r>
              <a:rPr lang="nl-NL" sz="2400" dirty="0" smtClean="0"/>
              <a:t>Dus tussen 10.00 en 15.00 uur de volgende dag is hij weer nuchter.</a:t>
            </a:r>
          </a:p>
          <a:p>
            <a:pPr>
              <a:buNone/>
            </a:pPr>
            <a:endParaRPr lang="nl-NL" sz="2400" dirty="0" smtClean="0"/>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142984"/>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lichaam?</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pic>
        <p:nvPicPr>
          <p:cNvPr id="98306" name="Picture 2" descr="http://www.studenten.nl/upload/news/news_image_alcohol_verstoort_goede_nachtrust_4259.jpg"/>
          <p:cNvPicPr>
            <a:picLocks noChangeAspect="1" noChangeArrowheads="1"/>
          </p:cNvPicPr>
          <p:nvPr/>
        </p:nvPicPr>
        <p:blipFill>
          <a:blip r:embed="rId2" cstate="print"/>
          <a:srcRect/>
          <a:stretch>
            <a:fillRect/>
          </a:stretch>
        </p:blipFill>
        <p:spPr bwMode="auto">
          <a:xfrm>
            <a:off x="0" y="4239820"/>
            <a:ext cx="3643306" cy="244101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158" y="1714488"/>
            <a:ext cx="8215370" cy="4500594"/>
          </a:xfrm>
        </p:spPr>
        <p:txBody>
          <a:bodyPr>
            <a:normAutofit/>
          </a:bodyPr>
          <a:lstStyle/>
          <a:p>
            <a:pPr lvl="0">
              <a:spcBef>
                <a:spcPts val="600"/>
              </a:spcBef>
              <a:buNone/>
              <a:defRPr/>
            </a:pPr>
            <a:r>
              <a:rPr lang="nl-NL" sz="2400" i="1" dirty="0" smtClean="0"/>
              <a:t>Stellingen: Wat vind jij? </a:t>
            </a:r>
          </a:p>
          <a:p>
            <a:pPr lvl="0">
              <a:spcBef>
                <a:spcPts val="600"/>
              </a:spcBef>
              <a:buFont typeface="Arial" pitchFamily="34" charset="0"/>
              <a:buChar char="•"/>
              <a:defRPr/>
            </a:pPr>
            <a:r>
              <a:rPr lang="nl-NL" sz="2400" i="1" dirty="0" smtClean="0"/>
              <a:t>Wat is je mening in deze? </a:t>
            </a:r>
          </a:p>
          <a:p>
            <a:pPr lvl="0">
              <a:spcBef>
                <a:spcPts val="600"/>
              </a:spcBef>
              <a:buFont typeface="Arial" pitchFamily="34" charset="0"/>
              <a:buChar char="•"/>
              <a:defRPr/>
            </a:pPr>
            <a:r>
              <a:rPr lang="nl-NL" sz="2400" i="1" dirty="0" smtClean="0"/>
              <a:t> Onderbouw je keuze met argumenten. </a:t>
            </a:r>
          </a:p>
          <a:p>
            <a:pPr lvl="0">
              <a:spcBef>
                <a:spcPts val="600"/>
              </a:spcBef>
              <a:buNone/>
              <a:defRPr/>
            </a:pPr>
            <a:endParaRPr lang="nl-NL" sz="2400" i="1" dirty="0" smtClean="0"/>
          </a:p>
          <a:p>
            <a:pPr>
              <a:buNone/>
            </a:pPr>
            <a:endParaRPr lang="nl-NL" sz="2400" dirty="0" smtClean="0"/>
          </a:p>
          <a:p>
            <a:pPr>
              <a:buNone/>
            </a:pPr>
            <a:endParaRPr lang="nl-NL" sz="2400" dirty="0" smtClean="0"/>
          </a:p>
          <a:p>
            <a:pPr>
              <a:buNone/>
            </a:pPr>
            <a:endParaRPr lang="nl-NL" sz="2400" dirty="0" smtClean="0"/>
          </a:p>
          <a:p>
            <a:pPr>
              <a:buNone/>
            </a:pPr>
            <a:endParaRPr lang="nl-NL" sz="2400" b="1" dirty="0" smtClean="0"/>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357158" y="1000108"/>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beleid?</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7" name="Afgeschuind enkele hoek rechthoek 6"/>
          <p:cNvSpPr/>
          <p:nvPr/>
        </p:nvSpPr>
        <p:spPr>
          <a:xfrm>
            <a:off x="357158" y="1571612"/>
            <a:ext cx="7858180" cy="4714908"/>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smtClean="0">
                <a:solidFill>
                  <a:srgbClr val="333399"/>
                </a:solidFill>
              </a:rPr>
              <a:t>Stelling:</a:t>
            </a:r>
          </a:p>
          <a:p>
            <a:endParaRPr lang="nl-NL" sz="2800" dirty="0" smtClean="0">
              <a:solidFill>
                <a:srgbClr val="333399"/>
              </a:solidFill>
            </a:endParaRPr>
          </a:p>
          <a:p>
            <a:r>
              <a:rPr lang="nl-NL" sz="2800" dirty="0" smtClean="0">
                <a:solidFill>
                  <a:srgbClr val="333399"/>
                </a:solidFill>
              </a:rPr>
              <a:t>Nederland heeft als beleid om schadelijk alcoholgebruik te voorkomen. </a:t>
            </a:r>
          </a:p>
          <a:p>
            <a:r>
              <a:rPr lang="nl-NL" sz="2800" dirty="0" smtClean="0">
                <a:solidFill>
                  <a:srgbClr val="333399"/>
                </a:solidFill>
              </a:rPr>
              <a:t>Een doel is dat jongeren niet voor hun 16e beginnen met drinken en dat jongeren minder gaan drinken. </a:t>
            </a:r>
          </a:p>
          <a:p>
            <a:endParaRPr lang="nl-NL" sz="2800" dirty="0" smtClean="0">
              <a:solidFill>
                <a:srgbClr val="333399"/>
              </a:solidFill>
            </a:endParaRPr>
          </a:p>
          <a:p>
            <a:r>
              <a:rPr lang="nl-NL" sz="2800" b="1" i="1" dirty="0" smtClean="0">
                <a:solidFill>
                  <a:srgbClr val="333399"/>
                </a:solidFill>
              </a:rPr>
              <a:t>Het is goed dat de overheid zich hiermee bemoeit.</a:t>
            </a:r>
          </a:p>
          <a:p>
            <a:pPr>
              <a:buNone/>
            </a:pPr>
            <a:endParaRPr lang="nl-NL" sz="2400" b="1" dirty="0" smtClean="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bier.blog.nl/files/2011/11/alcoholbeleid1.jpg"/>
          <p:cNvPicPr>
            <a:picLocks noChangeAspect="1" noChangeArrowheads="1"/>
          </p:cNvPicPr>
          <p:nvPr/>
        </p:nvPicPr>
        <p:blipFill>
          <a:blip r:embed="rId3" cstate="print"/>
          <a:srcRect/>
          <a:stretch>
            <a:fillRect/>
          </a:stretch>
        </p:blipFill>
        <p:spPr bwMode="auto">
          <a:xfrm>
            <a:off x="357159" y="3952857"/>
            <a:ext cx="2643206" cy="2643206"/>
          </a:xfrm>
          <a:prstGeom prst="rect">
            <a:avLst/>
          </a:prstGeom>
          <a:noFill/>
        </p:spPr>
      </p:pic>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beleid?</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928802"/>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1" name="Stroomdiagram: Alternatief proces 10"/>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9" name="Rechthoek 8"/>
          <p:cNvSpPr/>
          <p:nvPr/>
        </p:nvSpPr>
        <p:spPr>
          <a:xfrm>
            <a:off x="714348" y="2143116"/>
            <a:ext cx="8072494" cy="1877437"/>
          </a:xfrm>
          <a:prstGeom prst="rect">
            <a:avLst/>
          </a:prstGeom>
        </p:spPr>
        <p:txBody>
          <a:bodyPr wrap="square">
            <a:spAutoFit/>
          </a:bodyPr>
          <a:lstStyle/>
          <a:p>
            <a:r>
              <a:rPr lang="nl-NL" sz="2000" dirty="0" smtClean="0">
                <a:solidFill>
                  <a:srgbClr val="333399"/>
                </a:solidFill>
              </a:rPr>
              <a:t>Wat weet jij?</a:t>
            </a:r>
          </a:p>
          <a:p>
            <a:endParaRPr lang="nl-NL" sz="2000" b="1" dirty="0" smtClean="0">
              <a:solidFill>
                <a:srgbClr val="333399"/>
              </a:solidFill>
            </a:endParaRPr>
          </a:p>
          <a:p>
            <a:r>
              <a:rPr lang="nl-NL" sz="2000" dirty="0" smtClean="0">
                <a:solidFill>
                  <a:srgbClr val="333399"/>
                </a:solidFill>
              </a:rPr>
              <a:t>Houd de score bij van de vragen die je goed beantwoord hebt. </a:t>
            </a:r>
            <a:endParaRPr lang="nl-NL" dirty="0" smtClean="0">
              <a:solidFill>
                <a:srgbClr val="333399"/>
              </a:solidFill>
            </a:endParaRPr>
          </a:p>
          <a:p>
            <a:endParaRPr lang="nl-NL" dirty="0" smtClean="0"/>
          </a:p>
          <a:p>
            <a:endParaRPr lang="nl-NL" dirty="0" smtClean="0"/>
          </a:p>
          <a:p>
            <a:r>
              <a:rPr lang="nl-NL" dirty="0" smtClean="0"/>
              <a:t>				</a:t>
            </a:r>
            <a:endParaRPr lang="nl-NL" sz="2000" dirty="0">
              <a:solidFill>
                <a:srgbClr val="333399"/>
              </a:solidFill>
            </a:endParaRPr>
          </a:p>
        </p:txBody>
      </p:sp>
      <p:sp>
        <p:nvSpPr>
          <p:cNvPr id="12" name="Afgeschuind enkele hoek rechthoek 11"/>
          <p:cNvSpPr/>
          <p:nvPr/>
        </p:nvSpPr>
        <p:spPr>
          <a:xfrm>
            <a:off x="571472" y="1928802"/>
            <a:ext cx="7858180" cy="2357454"/>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nl-NL" sz="2400" b="1" dirty="0" smtClean="0">
              <a:solidFill>
                <a:srgbClr val="333399"/>
              </a:solidFill>
            </a:endParaRPr>
          </a:p>
          <a:p>
            <a:pPr>
              <a:buNone/>
            </a:pPr>
            <a:endParaRPr lang="nl-NL" sz="2400" b="1" dirty="0" smtClean="0">
              <a:solidFill>
                <a:srgbClr val="333399"/>
              </a:solidFill>
            </a:endParaRPr>
          </a:p>
          <a:p>
            <a:pPr>
              <a:buNone/>
            </a:pPr>
            <a:r>
              <a:rPr lang="nl-NL" sz="2400" b="1" dirty="0" smtClean="0">
                <a:solidFill>
                  <a:srgbClr val="333399"/>
                </a:solidFill>
              </a:rPr>
              <a:t>Vraag 13:</a:t>
            </a:r>
          </a:p>
          <a:p>
            <a:pPr>
              <a:buNone/>
            </a:pPr>
            <a:r>
              <a:rPr lang="nl-NL" sz="2400" dirty="0" smtClean="0">
                <a:solidFill>
                  <a:srgbClr val="333399"/>
                </a:solidFill>
              </a:rPr>
              <a:t>In de drank en horecawet staat dat jongeren als zij 16 jaar zijn alle alcoholhoudende dranken mogen kopen. </a:t>
            </a:r>
          </a:p>
          <a:p>
            <a:pPr marL="514350" indent="-514350">
              <a:buAutoNum type="alphaLcPeriod"/>
            </a:pPr>
            <a:r>
              <a:rPr lang="nl-NL" sz="2400" dirty="0" smtClean="0">
                <a:solidFill>
                  <a:srgbClr val="333399"/>
                </a:solidFill>
              </a:rPr>
              <a:t>Waar </a:t>
            </a:r>
          </a:p>
          <a:p>
            <a:pPr marL="514350" indent="-514350">
              <a:buAutoNum type="alphaLcPeriod"/>
            </a:pPr>
            <a:r>
              <a:rPr lang="nl-NL" sz="2400" dirty="0" smtClean="0">
                <a:solidFill>
                  <a:srgbClr val="333399"/>
                </a:solidFill>
              </a:rPr>
              <a:t>Niet waar</a:t>
            </a:r>
          </a:p>
          <a:p>
            <a:pPr>
              <a:buNone/>
            </a:pPr>
            <a:endParaRPr lang="nl-NL" sz="2400" b="1" dirty="0" smtClean="0">
              <a:solidFill>
                <a:srgbClr val="333399"/>
              </a:solidFill>
            </a:endParaRPr>
          </a:p>
          <a:p>
            <a:pPr>
              <a:buNone/>
            </a:pPr>
            <a:endParaRPr lang="nl-NL" sz="2400" b="1" dirty="0" smtClean="0">
              <a:solidFill>
                <a:srgbClr val="333399"/>
              </a:solidFill>
            </a:endParaRPr>
          </a:p>
          <a:p>
            <a:pPr>
              <a:buNone/>
            </a:pPr>
            <a:endParaRPr lang="nl-NL" sz="2400" b="1" dirty="0" smtClean="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4348" y="2000240"/>
            <a:ext cx="7472362" cy="4114800"/>
          </a:xfrm>
        </p:spPr>
        <p:txBody>
          <a:bodyPr>
            <a:normAutofit/>
          </a:bodyPr>
          <a:lstStyle/>
          <a:p>
            <a:pPr>
              <a:buNone/>
            </a:pPr>
            <a:r>
              <a:rPr lang="nl-NL" sz="2400" dirty="0" smtClean="0"/>
              <a:t>Antwoord vraag 13:</a:t>
            </a:r>
          </a:p>
          <a:p>
            <a:r>
              <a:rPr lang="nl-NL" sz="2400" dirty="0" smtClean="0"/>
              <a:t>Het </a:t>
            </a:r>
            <a:r>
              <a:rPr lang="nl-NL" sz="2400" u="sng" dirty="0" smtClean="0"/>
              <a:t>goede antwoord </a:t>
            </a:r>
            <a:r>
              <a:rPr lang="nl-NL" sz="2400" dirty="0" smtClean="0"/>
              <a:t>is </a:t>
            </a:r>
            <a:r>
              <a:rPr lang="nl-NL" sz="2400" u="sng" dirty="0" smtClean="0"/>
              <a:t>B:</a:t>
            </a:r>
            <a:r>
              <a:rPr lang="nl-NL" sz="2400" dirty="0" smtClean="0"/>
              <a:t> Het is niet waar. </a:t>
            </a:r>
          </a:p>
          <a:p>
            <a:r>
              <a:rPr lang="nl-NL" sz="2400" dirty="0" smtClean="0"/>
              <a:t>Volgens </a:t>
            </a:r>
            <a:r>
              <a:rPr lang="nl-NL" sz="2400" u="sng" dirty="0" smtClean="0">
                <a:hlinkClick r:id="rId2" tooltip="Drank- en Horecawet op website VWA"/>
              </a:rPr>
              <a:t>de Drank- en Horecawet </a:t>
            </a:r>
            <a:r>
              <a:rPr lang="nl-NL" sz="2400" dirty="0" smtClean="0"/>
              <a:t> mogen </a:t>
            </a:r>
            <a:r>
              <a:rPr lang="nl-NL" sz="2400" dirty="0" err="1" smtClean="0"/>
              <a:t>zwak-alcoholhoudende</a:t>
            </a:r>
            <a:r>
              <a:rPr lang="nl-NL" sz="2400" dirty="0" smtClean="0"/>
              <a:t> dranken (drankjes met maximaal 15% alcohol zoals wijn en bier) verkocht worden aan iedereen van 16 jaar en ouder. </a:t>
            </a:r>
          </a:p>
          <a:p>
            <a:r>
              <a:rPr lang="nl-NL" sz="2400" dirty="0" smtClean="0"/>
              <a:t>Voor sterke drank (meer dan 15%) geldt een minimumleeftijd van 18 jaar. </a:t>
            </a:r>
          </a:p>
          <a:p>
            <a:pPr>
              <a:buNone/>
            </a:pPr>
            <a:endParaRPr lang="nl-NL" sz="2400" dirty="0" smtClean="0"/>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142984"/>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beleid?</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pic>
        <p:nvPicPr>
          <p:cNvPr id="104452" name="Picture 4" descr="http://rivierenland.biz/wp-content/uploads/2011/12/drank-en-alcohol-wet.jpg"/>
          <p:cNvPicPr>
            <a:picLocks noChangeAspect="1" noChangeArrowheads="1"/>
          </p:cNvPicPr>
          <p:nvPr/>
        </p:nvPicPr>
        <p:blipFill>
          <a:blip r:embed="rId3" cstate="print"/>
          <a:srcRect/>
          <a:stretch>
            <a:fillRect/>
          </a:stretch>
        </p:blipFill>
        <p:spPr bwMode="auto">
          <a:xfrm>
            <a:off x="214282" y="5429264"/>
            <a:ext cx="2047875" cy="1143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4348" y="1714488"/>
            <a:ext cx="7858180" cy="4500594"/>
          </a:xfrm>
        </p:spPr>
        <p:txBody>
          <a:bodyPr>
            <a:normAutofit/>
          </a:bodyPr>
          <a:lstStyle/>
          <a:p>
            <a:pPr>
              <a:buNone/>
            </a:pPr>
            <a:r>
              <a:rPr lang="nl-NL" sz="2400" dirty="0" smtClean="0"/>
              <a:t>Boetes en straffen:</a:t>
            </a:r>
          </a:p>
          <a:p>
            <a:pPr>
              <a:buNone/>
            </a:pPr>
            <a:endParaRPr lang="nl-NL" sz="2400" dirty="0" smtClean="0"/>
          </a:p>
          <a:p>
            <a:pPr>
              <a:buNone/>
            </a:pPr>
            <a:r>
              <a:rPr lang="nl-NL" sz="2400" dirty="0" smtClean="0"/>
              <a:t>Bekijk het filmpje van BOB </a:t>
            </a:r>
          </a:p>
          <a:p>
            <a:pPr>
              <a:buNone/>
            </a:pPr>
            <a:r>
              <a:rPr lang="nl-NL" sz="2400" dirty="0" smtClean="0">
                <a:hlinkClick r:id="rId2"/>
              </a:rPr>
              <a:t>http://www.nederlandveilig.nl/bob/</a:t>
            </a:r>
            <a:endParaRPr lang="nl-NL" sz="2400" dirty="0" smtClean="0"/>
          </a:p>
          <a:p>
            <a:pPr>
              <a:buNone/>
            </a:pPr>
            <a:endParaRPr lang="nl-NL" sz="2400" dirty="0" smtClean="0"/>
          </a:p>
          <a:p>
            <a:pPr>
              <a:buNone/>
            </a:pPr>
            <a:endParaRPr lang="nl-NL" sz="2400" b="1" dirty="0" smtClean="0"/>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785786" y="1000108"/>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verkeer?</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7" name="Afgeschuind enkele hoek rechthoek 6"/>
          <p:cNvSpPr/>
          <p:nvPr/>
        </p:nvSpPr>
        <p:spPr>
          <a:xfrm>
            <a:off x="714348" y="3786190"/>
            <a:ext cx="7286676" cy="1143008"/>
          </a:xfrm>
          <a:prstGeom prst="snip1Rect">
            <a:avLst/>
          </a:prstGeom>
          <a:solidFill>
            <a:schemeClr val="accent1">
              <a:lumMod val="40000"/>
              <a:lumOff val="6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nl-NL" sz="2400" dirty="0" smtClean="0">
                <a:solidFill>
                  <a:srgbClr val="333399"/>
                </a:solidFill>
              </a:rPr>
              <a:t>Wat vinden jullie van deze campagne?</a:t>
            </a:r>
          </a:p>
          <a:p>
            <a:pPr>
              <a:buNone/>
            </a:pPr>
            <a:endParaRPr lang="nl-NL" sz="2400" b="1" dirty="0" smtClean="0">
              <a:solidFill>
                <a:srgbClr val="333399"/>
              </a:solidFill>
            </a:endParaRPr>
          </a:p>
        </p:txBody>
      </p:sp>
      <p:pic>
        <p:nvPicPr>
          <p:cNvPr id="112642" name="Picture 2" descr="http://www.dvhn.nl/incoming/article9028921.ece/BINARY/original/politie7.jpg"/>
          <p:cNvPicPr>
            <a:picLocks noChangeAspect="1" noChangeArrowheads="1"/>
          </p:cNvPicPr>
          <p:nvPr/>
        </p:nvPicPr>
        <p:blipFill>
          <a:blip r:embed="rId3" cstate="print"/>
          <a:srcRect/>
          <a:stretch>
            <a:fillRect/>
          </a:stretch>
        </p:blipFill>
        <p:spPr bwMode="auto">
          <a:xfrm>
            <a:off x="0" y="5000636"/>
            <a:ext cx="2428860" cy="1632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www.hansnetten.com/pictures/bier.jpg"/>
          <p:cNvPicPr>
            <a:picLocks noChangeAspect="1" noChangeArrowheads="1"/>
          </p:cNvPicPr>
          <p:nvPr/>
        </p:nvPicPr>
        <p:blipFill>
          <a:blip r:embed="rId3" cstate="print"/>
          <a:srcRect/>
          <a:stretch>
            <a:fillRect/>
          </a:stretch>
        </p:blipFill>
        <p:spPr bwMode="auto">
          <a:xfrm>
            <a:off x="0" y="4143380"/>
            <a:ext cx="3333742" cy="2500306"/>
          </a:xfrm>
          <a:prstGeom prst="rect">
            <a:avLst/>
          </a:prstGeom>
          <a:noFill/>
        </p:spPr>
      </p:pic>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verkeer?</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928802"/>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1" name="Stroomdiagram: Alternatief proces 10"/>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9" name="Rechthoek 8"/>
          <p:cNvSpPr/>
          <p:nvPr/>
        </p:nvSpPr>
        <p:spPr>
          <a:xfrm>
            <a:off x="714348" y="2143116"/>
            <a:ext cx="8072494" cy="1877437"/>
          </a:xfrm>
          <a:prstGeom prst="rect">
            <a:avLst/>
          </a:prstGeom>
        </p:spPr>
        <p:txBody>
          <a:bodyPr wrap="square">
            <a:spAutoFit/>
          </a:bodyPr>
          <a:lstStyle/>
          <a:p>
            <a:r>
              <a:rPr lang="nl-NL" sz="2000" dirty="0" smtClean="0">
                <a:solidFill>
                  <a:srgbClr val="333399"/>
                </a:solidFill>
              </a:rPr>
              <a:t>Wat weet jij?</a:t>
            </a:r>
          </a:p>
          <a:p>
            <a:endParaRPr lang="nl-NL" sz="2000" b="1" dirty="0" smtClean="0">
              <a:solidFill>
                <a:srgbClr val="333399"/>
              </a:solidFill>
            </a:endParaRPr>
          </a:p>
          <a:p>
            <a:r>
              <a:rPr lang="nl-NL" sz="2000" dirty="0" smtClean="0">
                <a:solidFill>
                  <a:srgbClr val="333399"/>
                </a:solidFill>
              </a:rPr>
              <a:t>Houd de score bij van de vragen die je goed beantwoord hebt. </a:t>
            </a:r>
            <a:endParaRPr lang="nl-NL" dirty="0" smtClean="0">
              <a:solidFill>
                <a:srgbClr val="333399"/>
              </a:solidFill>
            </a:endParaRPr>
          </a:p>
          <a:p>
            <a:endParaRPr lang="nl-NL" dirty="0" smtClean="0"/>
          </a:p>
          <a:p>
            <a:endParaRPr lang="nl-NL" dirty="0" smtClean="0"/>
          </a:p>
          <a:p>
            <a:r>
              <a:rPr lang="nl-NL" dirty="0" smtClean="0"/>
              <a:t>				</a:t>
            </a:r>
            <a:endParaRPr lang="nl-NL" sz="2000" dirty="0">
              <a:solidFill>
                <a:srgbClr val="333399"/>
              </a:solidFill>
            </a:endParaRPr>
          </a:p>
        </p:txBody>
      </p:sp>
      <p:sp>
        <p:nvSpPr>
          <p:cNvPr id="12" name="Afgeschuind enkele hoek rechthoek 11"/>
          <p:cNvSpPr/>
          <p:nvPr/>
        </p:nvSpPr>
        <p:spPr>
          <a:xfrm>
            <a:off x="571472" y="1928802"/>
            <a:ext cx="7858180" cy="3286148"/>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nl-NL" sz="2400" b="1" dirty="0" smtClean="0">
              <a:solidFill>
                <a:srgbClr val="333399"/>
              </a:solidFill>
            </a:endParaRPr>
          </a:p>
          <a:p>
            <a:pPr>
              <a:buNone/>
            </a:pPr>
            <a:endParaRPr lang="nl-NL" sz="2400" b="1" dirty="0" smtClean="0">
              <a:solidFill>
                <a:srgbClr val="333399"/>
              </a:solidFill>
            </a:endParaRPr>
          </a:p>
          <a:p>
            <a:pPr>
              <a:buNone/>
            </a:pPr>
            <a:r>
              <a:rPr lang="nl-NL" sz="2400" b="1" dirty="0" smtClean="0">
                <a:solidFill>
                  <a:srgbClr val="333399"/>
                </a:solidFill>
              </a:rPr>
              <a:t>Vraag 14:</a:t>
            </a:r>
          </a:p>
          <a:p>
            <a:pPr>
              <a:buNone/>
            </a:pPr>
            <a:r>
              <a:rPr lang="nl-NL" sz="2400" dirty="0" smtClean="0">
                <a:solidFill>
                  <a:srgbClr val="333399"/>
                </a:solidFill>
              </a:rPr>
              <a:t>Voor mensen die net hun rijbewijs hebben, geldt de eerste vijf jaar na het behalen van het rijbewijs een strenge limiet. Wanneer zijn zij strafbaar?  </a:t>
            </a:r>
          </a:p>
          <a:p>
            <a:pPr marL="514350" indent="-514350">
              <a:buAutoNum type="alphaLcPeriod"/>
            </a:pPr>
            <a:r>
              <a:rPr lang="nl-NL" sz="2400" dirty="0" smtClean="0">
                <a:solidFill>
                  <a:srgbClr val="333399"/>
                </a:solidFill>
              </a:rPr>
              <a:t>Bij 0,1 promille alcohol achter het stuur</a:t>
            </a:r>
          </a:p>
          <a:p>
            <a:pPr marL="514350" indent="-514350">
              <a:buFont typeface="Arial" pitchFamily="34" charset="0"/>
              <a:buAutoNum type="alphaLcPeriod"/>
            </a:pPr>
            <a:r>
              <a:rPr lang="nl-NL" sz="2400" dirty="0" smtClean="0">
                <a:solidFill>
                  <a:srgbClr val="333399"/>
                </a:solidFill>
              </a:rPr>
              <a:t>Bij 0,2 promille alcohol achter het stuur</a:t>
            </a:r>
          </a:p>
          <a:p>
            <a:pPr marL="514350" indent="-514350">
              <a:buFont typeface="Arial" pitchFamily="34" charset="0"/>
              <a:buAutoNum type="alphaLcPeriod"/>
            </a:pPr>
            <a:r>
              <a:rPr lang="nl-NL" sz="2400" dirty="0" smtClean="0">
                <a:solidFill>
                  <a:srgbClr val="333399"/>
                </a:solidFill>
              </a:rPr>
              <a:t>Bij 0,3 promille alcohol achter het stuur</a:t>
            </a:r>
            <a:endParaRPr lang="nl-NL" sz="2400" b="1" dirty="0" smtClean="0">
              <a:solidFill>
                <a:srgbClr val="333399"/>
              </a:solidFill>
            </a:endParaRPr>
          </a:p>
          <a:p>
            <a:pPr>
              <a:buNone/>
            </a:pPr>
            <a:endParaRPr lang="nl-NL" sz="2400" dirty="0" smtClean="0">
              <a:solidFill>
                <a:srgbClr val="333399"/>
              </a:solidFill>
            </a:endParaRPr>
          </a:p>
          <a:p>
            <a:pPr>
              <a:buNone/>
            </a:pPr>
            <a:endParaRPr lang="nl-NL" sz="2400" b="1" dirty="0" smtClean="0">
              <a:solidFill>
                <a:srgbClr val="333399"/>
              </a:solidFill>
            </a:endParaRPr>
          </a:p>
          <a:p>
            <a:pPr>
              <a:buNone/>
            </a:pPr>
            <a:endParaRPr lang="nl-NL" sz="2400" b="1" dirty="0" smtClean="0">
              <a:solidFill>
                <a:srgbClr val="333399"/>
              </a:solidFill>
            </a:endParaRPr>
          </a:p>
          <a:p>
            <a:pPr>
              <a:buNone/>
            </a:pPr>
            <a:endParaRPr lang="nl-NL" sz="2400" b="1" dirty="0" smtClean="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4348" y="2000240"/>
            <a:ext cx="7472362" cy="4114800"/>
          </a:xfrm>
        </p:spPr>
        <p:txBody>
          <a:bodyPr>
            <a:normAutofit/>
          </a:bodyPr>
          <a:lstStyle/>
          <a:p>
            <a:pPr>
              <a:buNone/>
            </a:pPr>
            <a:r>
              <a:rPr lang="nl-NL" sz="2400" dirty="0" smtClean="0"/>
              <a:t>Antwoord vraag 14:</a:t>
            </a:r>
          </a:p>
          <a:p>
            <a:r>
              <a:rPr lang="nl-NL" sz="2400" dirty="0" smtClean="0"/>
              <a:t>Het </a:t>
            </a:r>
            <a:r>
              <a:rPr lang="nl-NL" sz="2400" u="sng" dirty="0" smtClean="0"/>
              <a:t>goede antwoord </a:t>
            </a:r>
            <a:r>
              <a:rPr lang="nl-NL" sz="2400" dirty="0" smtClean="0"/>
              <a:t>is </a:t>
            </a:r>
            <a:r>
              <a:rPr lang="nl-NL" sz="2400" u="sng" dirty="0" smtClean="0"/>
              <a:t>C: </a:t>
            </a:r>
            <a:r>
              <a:rPr lang="nl-NL" sz="2400" dirty="0" smtClean="0"/>
              <a:t>De grens ligt bij 0,2% promille. </a:t>
            </a:r>
          </a:p>
          <a:p>
            <a:r>
              <a:rPr lang="nl-NL" sz="2400" dirty="0" smtClean="0"/>
              <a:t>Bij 0,3 promille alcohol achter het stuur zijn beginnende bestuurders strafbaar. </a:t>
            </a:r>
          </a:p>
          <a:p>
            <a:r>
              <a:rPr lang="nl-NL" sz="2400" dirty="0" smtClean="0"/>
              <a:t>Eén drankje kan teveel zijn. Dit geldt ook voor bestuurders van een bromfiets, die jonger dan 24 jaar zijn. </a:t>
            </a:r>
          </a:p>
          <a:p>
            <a:pPr>
              <a:buNone/>
            </a:pPr>
            <a:endParaRPr lang="nl-NL" sz="2400" dirty="0" smtClean="0"/>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142984"/>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verkeer?</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pic>
        <p:nvPicPr>
          <p:cNvPr id="7" name="Picture 2" descr="http://medischcontact.artsennet.nl/upload/3bf25609-891f-4422-84f3-f145fb3d6f55_iStock_000009219310Medi_opt.gif"/>
          <p:cNvPicPr>
            <a:picLocks noChangeAspect="1" noChangeArrowheads="1"/>
          </p:cNvPicPr>
          <p:nvPr/>
        </p:nvPicPr>
        <p:blipFill>
          <a:blip r:embed="rId2" cstate="print"/>
          <a:srcRect/>
          <a:stretch>
            <a:fillRect/>
          </a:stretch>
        </p:blipFill>
        <p:spPr bwMode="auto">
          <a:xfrm>
            <a:off x="2643174" y="4929198"/>
            <a:ext cx="1357290" cy="161789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4348" y="2000240"/>
            <a:ext cx="7472362" cy="4114800"/>
          </a:xfrm>
        </p:spPr>
        <p:txBody>
          <a:bodyPr>
            <a:normAutofit fontScale="92500"/>
          </a:bodyPr>
          <a:lstStyle/>
          <a:p>
            <a:pPr>
              <a:buNone/>
            </a:pPr>
            <a:r>
              <a:rPr lang="nl-NL" sz="2400" dirty="0" smtClean="0"/>
              <a:t>Gevolgen van alcohol en verkeer:</a:t>
            </a:r>
          </a:p>
          <a:p>
            <a:r>
              <a:rPr lang="nl-NL" sz="2400" dirty="0" smtClean="0"/>
              <a:t>Wie </a:t>
            </a:r>
            <a:r>
              <a:rPr lang="nl-NL" sz="2400" u="sng" dirty="0" smtClean="0"/>
              <a:t>meer dan twee glazen </a:t>
            </a:r>
            <a:r>
              <a:rPr lang="nl-NL" sz="2400" dirty="0" smtClean="0"/>
              <a:t>gedronken heeft, </a:t>
            </a:r>
            <a:r>
              <a:rPr lang="nl-NL" sz="2400" u="sng" dirty="0" smtClean="0"/>
              <a:t>gaat slechter rijden</a:t>
            </a:r>
            <a:r>
              <a:rPr lang="nl-NL" sz="2400" dirty="0" smtClean="0"/>
              <a:t>: de bochten worden ruimer genomen, het reactievermogen neemt af en je ziet minder wat links en rechts van je gebeurt. Maar je denkt zelf dat je alles nog goed onder controle hebt!</a:t>
            </a:r>
          </a:p>
          <a:p>
            <a:r>
              <a:rPr lang="nl-NL" sz="2400" u="sng" dirty="0" smtClean="0"/>
              <a:t>Na 4 á 5 glazen </a:t>
            </a:r>
            <a:r>
              <a:rPr lang="nl-NL" sz="2400" dirty="0" smtClean="0"/>
              <a:t>alcohol is de kans op een </a:t>
            </a:r>
            <a:r>
              <a:rPr lang="nl-NL" sz="2400" u="sng" dirty="0" smtClean="0"/>
              <a:t>verkeersongeval 2 keer groter </a:t>
            </a:r>
            <a:r>
              <a:rPr lang="nl-NL" sz="2400" dirty="0" smtClean="0"/>
              <a:t>dan wanneer je nuchter bent. </a:t>
            </a:r>
          </a:p>
          <a:p>
            <a:r>
              <a:rPr lang="nl-NL" sz="2400" u="sng" dirty="0" smtClean="0"/>
              <a:t>Na 8 á 9 glazen </a:t>
            </a:r>
            <a:r>
              <a:rPr lang="nl-NL" sz="2400" dirty="0" smtClean="0"/>
              <a:t>alcohol is die kans maar liefst </a:t>
            </a:r>
            <a:r>
              <a:rPr lang="nl-NL" sz="2400" u="sng" dirty="0" smtClean="0"/>
              <a:t>17 keer zo groot.</a:t>
            </a:r>
          </a:p>
          <a:p>
            <a:pPr>
              <a:buNone/>
            </a:pPr>
            <a:endParaRPr lang="nl-NL" sz="2400" dirty="0" smtClean="0"/>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142984"/>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verkeer</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10596" name="Picture 4" descr="http://1.bp.blogspot.com/_ZC2rmRgS5MY/S83QtxB6iLI/AAAAAAAALag/2-WJFafCxSU/s1600/autoongeluk+malden+20+april+20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Afgeschuind enkele hoek rechthoek 5"/>
          <p:cNvSpPr/>
          <p:nvPr/>
        </p:nvSpPr>
        <p:spPr>
          <a:xfrm>
            <a:off x="571472" y="2143116"/>
            <a:ext cx="7858180" cy="1643074"/>
          </a:xfrm>
          <a:prstGeom prst="snip1Rect">
            <a:avLst/>
          </a:prstGeom>
          <a:solidFill>
            <a:schemeClr val="accent1">
              <a:lumMod val="40000"/>
              <a:lumOff val="6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nl-NL" sz="2400" b="1" dirty="0" smtClean="0">
                <a:solidFill>
                  <a:srgbClr val="333399"/>
                </a:solidFill>
              </a:rPr>
              <a:t>Ken jij iemand die betrokken is geweest bij een verkeersongeluk waar alcohol in het spel was?</a:t>
            </a:r>
          </a:p>
          <a:p>
            <a:pPr>
              <a:buNone/>
            </a:pPr>
            <a:endParaRPr lang="nl-NL" sz="2400" b="1" dirty="0" smtClean="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1.bp.blogspot.com/-Kq2bARbnzGM/T3mnq9wbZ7I/AAAAAAAAAaI/NspNla3ZtMA/s320/alcohol-and-beauty.jpg"/>
          <p:cNvPicPr>
            <a:picLocks noChangeAspect="1" noChangeArrowheads="1"/>
          </p:cNvPicPr>
          <p:nvPr/>
        </p:nvPicPr>
        <p:blipFill>
          <a:blip r:embed="rId3" cstate="print">
            <a:lum bright="20000" contrast="-16000"/>
          </a:blip>
          <a:srcRect/>
          <a:stretch>
            <a:fillRect/>
          </a:stretch>
        </p:blipFill>
        <p:spPr bwMode="auto">
          <a:xfrm>
            <a:off x="0" y="3786190"/>
            <a:ext cx="2428860" cy="2847016"/>
          </a:xfrm>
          <a:prstGeom prst="rect">
            <a:avLst/>
          </a:prstGeom>
          <a:noFill/>
        </p:spPr>
      </p:pic>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ervaringen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928802"/>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4" name="Afgeschuind enkele hoek rechthoek 13"/>
          <p:cNvSpPr/>
          <p:nvPr/>
        </p:nvSpPr>
        <p:spPr>
          <a:xfrm>
            <a:off x="539552" y="1988840"/>
            <a:ext cx="7858180" cy="1714512"/>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800" b="1" i="1" dirty="0" smtClean="0">
                <a:solidFill>
                  <a:srgbClr val="333399"/>
                </a:solidFill>
                <a:ea typeface="Arial" charset="0"/>
              </a:rPr>
              <a:t>Vraag: </a:t>
            </a:r>
            <a:r>
              <a:rPr lang="nl-NL" sz="2800" i="1" dirty="0" smtClean="0">
                <a:solidFill>
                  <a:srgbClr val="333399"/>
                </a:solidFill>
                <a:ea typeface="Arial" charset="0"/>
              </a:rPr>
              <a:t>Welke ervaring heb jij met het drinken van alcohol en/of welke effecten heb je bij anderen gezien? </a:t>
            </a:r>
          </a:p>
          <a:p>
            <a:pPr algn="ctr"/>
            <a:endParaRPr lang="nl-NL" dirty="0"/>
          </a:p>
        </p:txBody>
      </p:sp>
      <p:sp>
        <p:nvSpPr>
          <p:cNvPr id="16" name="Afgeschuind enkele hoek rechthoek 15"/>
          <p:cNvSpPr/>
          <p:nvPr/>
        </p:nvSpPr>
        <p:spPr>
          <a:xfrm>
            <a:off x="571472" y="2071678"/>
            <a:ext cx="7786742" cy="1714512"/>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800" b="1" i="1" dirty="0" smtClean="0">
                <a:solidFill>
                  <a:srgbClr val="333399"/>
                </a:solidFill>
                <a:ea typeface="Arial" charset="0"/>
              </a:rPr>
              <a:t>Vraag: </a:t>
            </a:r>
            <a:r>
              <a:rPr lang="nl-NL" sz="2800" i="1" dirty="0" smtClean="0">
                <a:solidFill>
                  <a:srgbClr val="333399"/>
                </a:solidFill>
                <a:ea typeface="Arial" charset="0"/>
              </a:rPr>
              <a:t>Wat doe jij op een feest waar veel wordt gedronken? </a:t>
            </a:r>
          </a:p>
          <a:p>
            <a:pPr algn="ctr"/>
            <a:endParaRPr lang="nl-NL" dirty="0"/>
          </a:p>
        </p:txBody>
      </p:sp>
      <p:sp>
        <p:nvSpPr>
          <p:cNvPr id="11" name="Stroomdiagram: Alternatief proces 10"/>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9" name="Afgeschuind enkele hoek rechthoek 8"/>
          <p:cNvSpPr/>
          <p:nvPr/>
        </p:nvSpPr>
        <p:spPr>
          <a:xfrm>
            <a:off x="571472" y="2214554"/>
            <a:ext cx="7786742" cy="1714512"/>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800" b="1" i="1" dirty="0" smtClean="0">
                <a:solidFill>
                  <a:srgbClr val="333399"/>
                </a:solidFill>
                <a:ea typeface="Arial" charset="0"/>
              </a:rPr>
              <a:t>Stelling: </a:t>
            </a:r>
            <a:r>
              <a:rPr lang="nl-NL" sz="2800" i="1" dirty="0" smtClean="0">
                <a:solidFill>
                  <a:srgbClr val="333399"/>
                </a:solidFill>
                <a:ea typeface="Arial" charset="0"/>
              </a:rPr>
              <a:t>Het gebruik van alcohol geeft altijd risico’s.</a:t>
            </a:r>
          </a:p>
          <a:p>
            <a:pPr algn="ct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snieuws.nl/wp-content/uploads/2011/06/bekeuring-300x246.jpg"/>
          <p:cNvPicPr>
            <a:picLocks noChangeAspect="1" noChangeArrowheads="1"/>
          </p:cNvPicPr>
          <p:nvPr/>
        </p:nvPicPr>
        <p:blipFill>
          <a:blip r:embed="rId2" cstate="print">
            <a:lum bright="70000" contrast="-70000"/>
          </a:blip>
          <a:srcRect/>
          <a:stretch>
            <a:fillRect/>
          </a:stretch>
        </p:blipFill>
        <p:spPr bwMode="auto">
          <a:xfrm>
            <a:off x="-1" y="3714752"/>
            <a:ext cx="3833231" cy="3143248"/>
          </a:xfrm>
          <a:prstGeom prst="rect">
            <a:avLst/>
          </a:prstGeom>
          <a:noFill/>
        </p:spPr>
      </p:pic>
      <p:sp>
        <p:nvSpPr>
          <p:cNvPr id="3" name="Tijdelijke aanduiding voor inhoud 2"/>
          <p:cNvSpPr>
            <a:spLocks noGrp="1"/>
          </p:cNvSpPr>
          <p:nvPr>
            <p:ph idx="1"/>
          </p:nvPr>
        </p:nvSpPr>
        <p:spPr>
          <a:xfrm>
            <a:off x="714348" y="1714488"/>
            <a:ext cx="7858180" cy="4500594"/>
          </a:xfrm>
        </p:spPr>
        <p:txBody>
          <a:bodyPr>
            <a:normAutofit fontScale="85000" lnSpcReduction="20000"/>
          </a:bodyPr>
          <a:lstStyle/>
          <a:p>
            <a:pPr>
              <a:buNone/>
            </a:pPr>
            <a:r>
              <a:rPr lang="nl-NL" sz="2400" dirty="0" smtClean="0"/>
              <a:t>Boetes en straffen:</a:t>
            </a:r>
          </a:p>
          <a:p>
            <a:pPr>
              <a:buNone/>
            </a:pPr>
            <a:endParaRPr lang="nl-NL" sz="2400" b="1" dirty="0" smtClean="0"/>
          </a:p>
          <a:p>
            <a:pPr>
              <a:buNone/>
            </a:pPr>
            <a:r>
              <a:rPr lang="nl-NL" sz="2400" u="sng" dirty="0" smtClean="0"/>
              <a:t>Promillage</a:t>
            </a:r>
            <a:r>
              <a:rPr lang="nl-NL" sz="2400" dirty="0" smtClean="0"/>
              <a:t>		</a:t>
            </a:r>
            <a:r>
              <a:rPr lang="nl-NL" sz="2400" u="sng" dirty="0" smtClean="0"/>
              <a:t>Boete</a:t>
            </a:r>
            <a:r>
              <a:rPr lang="nl-NL" sz="2400" dirty="0" smtClean="0"/>
              <a:t> 		</a:t>
            </a:r>
            <a:r>
              <a:rPr lang="nl-NL" sz="2400" u="sng" dirty="0" smtClean="0"/>
              <a:t>Boetes "Beginnend </a:t>
            </a:r>
            <a:r>
              <a:rPr lang="nl-NL" sz="2400" dirty="0" smtClean="0"/>
              <a:t>						</a:t>
            </a:r>
            <a:r>
              <a:rPr lang="nl-NL" sz="2400" u="sng" dirty="0" smtClean="0"/>
              <a:t>bestuurder“</a:t>
            </a:r>
          </a:p>
          <a:p>
            <a:pPr>
              <a:buNone/>
            </a:pPr>
            <a:r>
              <a:rPr lang="nl-NL" sz="2400" dirty="0" smtClean="0"/>
              <a:t>0,2/0,5 - 0,8 ‰		€ 170		€ 170</a:t>
            </a:r>
          </a:p>
          <a:p>
            <a:pPr>
              <a:buNone/>
            </a:pPr>
            <a:r>
              <a:rPr lang="nl-NL" sz="2400" dirty="0" smtClean="0"/>
              <a:t>0,81 - 1,00 ‰  		€ 270		€ 270 + 4 maanden </a:t>
            </a:r>
          </a:p>
          <a:p>
            <a:pPr>
              <a:buNone/>
            </a:pPr>
            <a:r>
              <a:rPr lang="nl-NL" sz="2400" dirty="0" smtClean="0"/>
              <a:t>						</a:t>
            </a:r>
          </a:p>
          <a:p>
            <a:pPr>
              <a:buNone/>
            </a:pPr>
            <a:r>
              <a:rPr lang="nl-NL" sz="2400" dirty="0" smtClean="0"/>
              <a:t>OBM</a:t>
            </a:r>
          </a:p>
          <a:p>
            <a:pPr>
              <a:buNone/>
            </a:pPr>
            <a:r>
              <a:rPr lang="nl-NL" sz="2400" dirty="0" smtClean="0"/>
              <a:t>onvoorwaardelijk</a:t>
            </a:r>
          </a:p>
          <a:p>
            <a:pPr>
              <a:spcBef>
                <a:spcPts val="600"/>
              </a:spcBef>
              <a:buNone/>
            </a:pPr>
            <a:r>
              <a:rPr lang="nl-NL" sz="2400" dirty="0" smtClean="0"/>
              <a:t>1,01 - 1,30 ‰ 		€ 370		€ 370 + 4 maanden 						OBM onvoorwaardelijk</a:t>
            </a:r>
          </a:p>
          <a:p>
            <a:pPr>
              <a:buNone/>
            </a:pPr>
            <a:endParaRPr lang="nl-NL" sz="2400" dirty="0" smtClean="0"/>
          </a:p>
          <a:p>
            <a:pPr>
              <a:buNone/>
            </a:pPr>
            <a:r>
              <a:rPr lang="nl-NL" sz="2400" dirty="0" smtClean="0"/>
              <a:t>OBM = ontzegging van de bevoegdheid om </a:t>
            </a:r>
          </a:p>
          <a:p>
            <a:pPr>
              <a:buNone/>
            </a:pPr>
            <a:r>
              <a:rPr lang="nl-NL" sz="2400" dirty="0" smtClean="0"/>
              <a:t>Motorrijtuigen te besturen. </a:t>
            </a:r>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785786" y="92867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verkeer?</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4348" y="2000240"/>
            <a:ext cx="7472362" cy="4114800"/>
          </a:xfrm>
        </p:spPr>
        <p:txBody>
          <a:bodyPr>
            <a:normAutofit/>
          </a:bodyPr>
          <a:lstStyle/>
          <a:p>
            <a:r>
              <a:rPr lang="nl-NL" sz="2400" dirty="0" smtClean="0"/>
              <a:t>Totaal 14 vragen.</a:t>
            </a:r>
          </a:p>
          <a:p>
            <a:r>
              <a:rPr lang="nl-NL" sz="2400" dirty="0" smtClean="0"/>
              <a:t>Hoeveel goede antwoorden?</a:t>
            </a:r>
          </a:p>
          <a:p>
            <a:pPr>
              <a:buNone/>
            </a:pPr>
            <a:endParaRPr lang="nl-NL" sz="2400" dirty="0" smtClean="0"/>
          </a:p>
          <a:p>
            <a:pPr>
              <a:buNone/>
            </a:pPr>
            <a:endParaRPr lang="nl-NL" sz="2400" dirty="0" smtClean="0"/>
          </a:p>
          <a:p>
            <a:pPr>
              <a:buNone/>
            </a:pPr>
            <a:endParaRPr lang="nl-NL" sz="2400" dirty="0" smtClean="0"/>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142984"/>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Wat is je score?</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pic>
        <p:nvPicPr>
          <p:cNvPr id="84994" name="Picture 2" descr="http://www.webkey7.nl/post_blank/images2/winnen.jpg"/>
          <p:cNvPicPr>
            <a:picLocks noChangeAspect="1" noChangeArrowheads="1"/>
          </p:cNvPicPr>
          <p:nvPr/>
        </p:nvPicPr>
        <p:blipFill>
          <a:blip r:embed="rId2" cstate="print"/>
          <a:srcRect/>
          <a:stretch>
            <a:fillRect/>
          </a:stretch>
        </p:blipFill>
        <p:spPr bwMode="auto">
          <a:xfrm>
            <a:off x="0" y="4000500"/>
            <a:ext cx="4762500" cy="28575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55576" y="1556792"/>
            <a:ext cx="7858180" cy="4968552"/>
          </a:xfrm>
        </p:spPr>
        <p:txBody>
          <a:bodyPr>
            <a:normAutofit/>
          </a:bodyPr>
          <a:lstStyle/>
          <a:p>
            <a:pPr>
              <a:buNone/>
            </a:pPr>
            <a:r>
              <a:rPr lang="nl-NL" sz="2400" dirty="0" smtClean="0"/>
              <a:t>Werkopdracht</a:t>
            </a:r>
          </a:p>
          <a:p>
            <a:pPr>
              <a:buNone/>
            </a:pPr>
            <a:endParaRPr lang="nl-NL" sz="2400" dirty="0" smtClean="0"/>
          </a:p>
          <a:p>
            <a:r>
              <a:rPr lang="nl-NL" sz="2400" dirty="0" smtClean="0"/>
              <a:t>Bedenk in een groepje een kort plan.</a:t>
            </a:r>
          </a:p>
          <a:p>
            <a:r>
              <a:rPr lang="nl-NL" sz="2400" dirty="0" smtClean="0"/>
              <a:t>Geef per groepje punten van 1-4 voor de beste en minst goede aanpak.  </a:t>
            </a:r>
          </a:p>
          <a:p>
            <a:pPr>
              <a:buNone/>
            </a:pPr>
            <a:endParaRPr lang="nl-NL" sz="2400" dirty="0" smtClean="0"/>
          </a:p>
          <a:p>
            <a:pPr>
              <a:buNone/>
            </a:pPr>
            <a:endParaRPr lang="nl-NL" sz="2400" dirty="0" smtClean="0"/>
          </a:p>
          <a:p>
            <a:pPr>
              <a:buNone/>
            </a:pPr>
            <a:endParaRPr lang="nl-NL" sz="2400" dirty="0" smtClean="0"/>
          </a:p>
          <a:p>
            <a:pPr>
              <a:buNone/>
            </a:pPr>
            <a:endParaRPr lang="nl-NL" sz="2400" b="1" dirty="0" smtClean="0"/>
          </a:p>
          <a:p>
            <a:pPr>
              <a:buNone/>
            </a:pPr>
            <a:endParaRPr lang="nl-NL" sz="2400" dirty="0" smtClean="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755576" y="90872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beleid?</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7" name="Afgeschuind enkele hoek rechthoek 6"/>
          <p:cNvSpPr/>
          <p:nvPr/>
        </p:nvSpPr>
        <p:spPr>
          <a:xfrm>
            <a:off x="827584" y="2060848"/>
            <a:ext cx="8072494" cy="432048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nl-NL" sz="2400" dirty="0" smtClean="0">
                <a:solidFill>
                  <a:srgbClr val="333399"/>
                </a:solidFill>
              </a:rPr>
              <a:t>De Nederlandse regering heeft als doel dat jongeren niet voor hun 16e beginnen met drinken en minder gaan drinken.</a:t>
            </a:r>
          </a:p>
          <a:p>
            <a:pPr>
              <a:buNone/>
            </a:pPr>
            <a:endParaRPr lang="nl-NL" sz="2400" dirty="0" smtClean="0">
              <a:solidFill>
                <a:srgbClr val="333399"/>
              </a:solidFill>
            </a:endParaRPr>
          </a:p>
          <a:p>
            <a:pPr>
              <a:buNone/>
            </a:pPr>
            <a:r>
              <a:rPr lang="nl-NL" sz="2400" dirty="0" smtClean="0">
                <a:solidFill>
                  <a:srgbClr val="333399"/>
                </a:solidFill>
              </a:rPr>
              <a:t>Hoe zou jij dit bij jongeren voor elkaar kunnen krijgen? Hoe pak je het aan? Voorbeelden zijn:</a:t>
            </a:r>
          </a:p>
          <a:p>
            <a:pPr>
              <a:buFont typeface="Arial" pitchFamily="34" charset="0"/>
              <a:buChar char="•"/>
            </a:pPr>
            <a:r>
              <a:rPr lang="nl-NL" sz="2400" dirty="0" smtClean="0">
                <a:solidFill>
                  <a:srgbClr val="333399"/>
                </a:solidFill>
              </a:rPr>
              <a:t>Een campagne starten. Beschrijf hoe, Gebruik je bijvoorbeeld </a:t>
            </a:r>
            <a:r>
              <a:rPr lang="nl-NL" sz="2400" dirty="0" err="1" smtClean="0">
                <a:solidFill>
                  <a:srgbClr val="333399"/>
                </a:solidFill>
              </a:rPr>
              <a:t>social</a:t>
            </a:r>
            <a:r>
              <a:rPr lang="nl-NL" sz="2400" dirty="0" smtClean="0">
                <a:solidFill>
                  <a:srgbClr val="333399"/>
                </a:solidFill>
              </a:rPr>
              <a:t> media, spotjes op tv, of iets anders? </a:t>
            </a:r>
            <a:r>
              <a:rPr lang="nl-NL" sz="1400" dirty="0" smtClean="0">
                <a:solidFill>
                  <a:srgbClr val="333399"/>
                </a:solidFill>
              </a:rPr>
              <a:t> </a:t>
            </a:r>
          </a:p>
          <a:p>
            <a:pPr>
              <a:buFont typeface="Arial" pitchFamily="34" charset="0"/>
              <a:buChar char="•"/>
            </a:pPr>
            <a:r>
              <a:rPr lang="nl-NL" sz="2400" dirty="0" smtClean="0">
                <a:solidFill>
                  <a:srgbClr val="333399"/>
                </a:solidFill>
              </a:rPr>
              <a:t>Zou je voor straffen gaan? Beschrijf hoe je dat aanpakt. </a:t>
            </a:r>
          </a:p>
          <a:p>
            <a:pPr>
              <a:buFont typeface="Arial" pitchFamily="34" charset="0"/>
              <a:buChar char="•"/>
            </a:pPr>
            <a:r>
              <a:rPr lang="nl-NL" sz="2400" dirty="0" smtClean="0">
                <a:solidFill>
                  <a:srgbClr val="333399"/>
                </a:solidFill>
              </a:rPr>
              <a:t>Vraag je jongeren die niet drinken om andere jongeren aan te spreken? Vertel hoe je dat doet.  </a:t>
            </a:r>
          </a:p>
          <a:p>
            <a:pPr>
              <a:buFont typeface="Arial" pitchFamily="34" charset="0"/>
              <a:buChar char="•"/>
            </a:pPr>
            <a:r>
              <a:rPr lang="nl-NL" sz="2400" dirty="0" smtClean="0">
                <a:solidFill>
                  <a:srgbClr val="333399"/>
                </a:solidFill>
              </a:rPr>
              <a:t>Bedenk je een andere aanpak? Welke?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Meer informatie….</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2357430"/>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p>
            <a:pPr lvl="0">
              <a:spcBef>
                <a:spcPts val="600"/>
              </a:spcBef>
              <a:defRPr/>
            </a:pPr>
            <a:r>
              <a:rPr lang="nl-NL" sz="7200" i="1" dirty="0" smtClean="0">
                <a:solidFill>
                  <a:srgbClr val="333399"/>
                </a:solidFill>
                <a:ea typeface="Arial" charset="0"/>
              </a:rPr>
              <a:t>Trimbos Instituut:</a:t>
            </a:r>
          </a:p>
          <a:p>
            <a:pPr lvl="0">
              <a:spcBef>
                <a:spcPts val="600"/>
              </a:spcBef>
              <a:defRPr/>
            </a:pPr>
            <a:endParaRPr lang="nl-NL" sz="2900" i="1" dirty="0" smtClean="0">
              <a:solidFill>
                <a:srgbClr val="333399"/>
              </a:solidFill>
              <a:ea typeface="Arial" charset="0"/>
            </a:endParaRPr>
          </a:p>
          <a:p>
            <a:pPr>
              <a:lnSpc>
                <a:spcPct val="220000"/>
              </a:lnSpc>
            </a:pPr>
            <a:r>
              <a:rPr lang="nl-NL" sz="8000" u="sng" dirty="0" err="1" smtClean="0">
                <a:hlinkClick r:id="rId3"/>
              </a:rPr>
              <a:t>www.happydrinks.nl</a:t>
            </a:r>
            <a:r>
              <a:rPr lang="nl-NL" sz="8000" dirty="0" smtClean="0"/>
              <a:t>			</a:t>
            </a:r>
            <a:r>
              <a:rPr lang="nl-NL" sz="8000" dirty="0" err="1" smtClean="0">
                <a:hlinkClick r:id="rId4"/>
              </a:rPr>
              <a:t>www.drugsenuitgaan.nl</a:t>
            </a:r>
            <a:endParaRPr lang="nl-NL" sz="8000" dirty="0" smtClean="0"/>
          </a:p>
          <a:p>
            <a:pPr>
              <a:lnSpc>
                <a:spcPct val="220000"/>
              </a:lnSpc>
            </a:pPr>
            <a:r>
              <a:rPr lang="nl-NL" sz="8000" dirty="0" err="1" smtClean="0">
                <a:hlinkClick r:id="rId5"/>
              </a:rPr>
              <a:t>www.mbo-rokendrinkendrugs.nl</a:t>
            </a:r>
            <a:r>
              <a:rPr lang="nl-NL" sz="8000" dirty="0" smtClean="0"/>
              <a:t>		</a:t>
            </a:r>
            <a:r>
              <a:rPr lang="nl-NL" sz="8000" u="sng" dirty="0" err="1" smtClean="0">
                <a:hlinkClick r:id="rId6"/>
              </a:rPr>
              <a:t>www.watdrinkjij.nl</a:t>
            </a:r>
            <a:endParaRPr lang="nl-NL" sz="8000" u="sng" dirty="0" smtClean="0"/>
          </a:p>
          <a:p>
            <a:pPr>
              <a:lnSpc>
                <a:spcPct val="220000"/>
              </a:lnSpc>
            </a:pPr>
            <a:r>
              <a:rPr lang="nl-NL" sz="8000" dirty="0" err="1" smtClean="0">
                <a:hlinkClick r:id="rId7"/>
              </a:rPr>
              <a:t>www.alcoholinfo.nl</a:t>
            </a:r>
            <a:r>
              <a:rPr lang="nl-NL" sz="8000" dirty="0" smtClean="0"/>
              <a:t>			</a:t>
            </a:r>
            <a:r>
              <a:rPr lang="nl-NL" sz="8000" u="sng" dirty="0" smtClean="0">
                <a:hlinkClick r:id="rId8" tooltip="Naar website Ministerie VWS"/>
              </a:rPr>
              <a:t>dossier alcohol </a:t>
            </a:r>
            <a:endParaRPr lang="nl-NL" sz="8000" dirty="0" smtClean="0"/>
          </a:p>
          <a:p>
            <a:pPr lvl="0">
              <a:lnSpc>
                <a:spcPct val="220000"/>
              </a:lnSpc>
            </a:pPr>
            <a:r>
              <a:rPr lang="nl-NL" sz="8000" u="sng" dirty="0" smtClean="0">
                <a:hlinkClick r:id="rId9" tooltip="Informatie reclamecode op website STIVA"/>
              </a:rPr>
              <a:t>reclamecode alcohol </a:t>
            </a:r>
            <a:endParaRPr lang="nl-NL" sz="8000" u="sng" dirty="0" smtClean="0"/>
          </a:p>
          <a:p>
            <a:pPr lvl="0">
              <a:lnSpc>
                <a:spcPct val="220000"/>
              </a:lnSpc>
            </a:pPr>
            <a:endParaRPr lang="nl-NL" sz="7200" b="1" dirty="0" smtClean="0">
              <a:solidFill>
                <a:srgbClr val="333399"/>
              </a:solidFill>
            </a:endParaRPr>
          </a:p>
          <a:p>
            <a:pPr lvl="0">
              <a:lnSpc>
                <a:spcPct val="220000"/>
              </a:lnSpc>
            </a:pPr>
            <a:r>
              <a:rPr lang="nl-NL" sz="7200" b="1" dirty="0" smtClean="0">
                <a:solidFill>
                  <a:srgbClr val="333399"/>
                </a:solidFill>
              </a:rPr>
              <a:t>Alcoholinfolijn: 0900  500 20 21</a:t>
            </a: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pic>
        <p:nvPicPr>
          <p:cNvPr id="92162" name="Picture 2" descr="http://www.alcoholinfo.nl/upload/logo%20AIL.jpg"/>
          <p:cNvPicPr>
            <a:picLocks noChangeAspect="1" noChangeArrowheads="1"/>
          </p:cNvPicPr>
          <p:nvPr/>
        </p:nvPicPr>
        <p:blipFill>
          <a:blip r:embed="rId10" cstate="print"/>
          <a:srcRect/>
          <a:stretch>
            <a:fillRect/>
          </a:stretch>
        </p:blipFill>
        <p:spPr bwMode="auto">
          <a:xfrm>
            <a:off x="5072066" y="4643446"/>
            <a:ext cx="4071934" cy="254596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Meer informatie….</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pic>
        <p:nvPicPr>
          <p:cNvPr id="6" name="Picture 2" descr="Bezoek de Trimbos website"/>
          <p:cNvPicPr>
            <a:picLocks noChangeAspect="1" noChangeArrowheads="1"/>
          </p:cNvPicPr>
          <p:nvPr/>
        </p:nvPicPr>
        <p:blipFill>
          <a:blip r:embed="rId3" cstate="print"/>
          <a:srcRect/>
          <a:stretch>
            <a:fillRect/>
          </a:stretch>
        </p:blipFill>
        <p:spPr bwMode="auto">
          <a:xfrm>
            <a:off x="5500694" y="5403633"/>
            <a:ext cx="2786082" cy="850713"/>
          </a:xfrm>
          <a:prstGeom prst="rect">
            <a:avLst/>
          </a:prstGeom>
          <a:noFill/>
          <a:ln w="9525">
            <a:noFill/>
            <a:miter lim="800000"/>
            <a:headEnd/>
            <a:tailEnd/>
          </a:ln>
        </p:spPr>
      </p:pic>
      <p:sp>
        <p:nvSpPr>
          <p:cNvPr id="7" name="Tijdelijke aanduiding voor inhoud 6"/>
          <p:cNvSpPr txBox="1">
            <a:spLocks/>
          </p:cNvSpPr>
          <p:nvPr/>
        </p:nvSpPr>
        <p:spPr bwMode="auto">
          <a:xfrm>
            <a:off x="714348" y="2000240"/>
            <a:ext cx="74723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50000"/>
              </a:lnSpc>
              <a:spcBef>
                <a:spcPct val="20000"/>
              </a:spcBef>
              <a:spcAft>
                <a:spcPct val="0"/>
              </a:spcAft>
              <a:buClrTx/>
              <a:buSzTx/>
              <a:buFont typeface="Arial" charset="0"/>
              <a:buNone/>
              <a:tabLst/>
              <a:defRPr/>
            </a:pPr>
            <a:r>
              <a:rPr kumimoji="0" lang="nl-NL" sz="2400" b="0" i="0" u="none" strike="noStrike" kern="1200" cap="none" spc="0" normalizeH="0" baseline="0" noProof="0" dirty="0" smtClean="0">
                <a:ln>
                  <a:noFill/>
                </a:ln>
                <a:solidFill>
                  <a:srgbClr val="333399"/>
                </a:solidFill>
                <a:effectLst/>
                <a:uLnTx/>
                <a:uFillTx/>
                <a:latin typeface="Arial" pitchFamily="34" charset="0"/>
                <a:ea typeface="Arial" charset="0"/>
                <a:cs typeface="Arial" pitchFamily="34" charset="0"/>
              </a:rPr>
              <a:t>Op internet vind je de lesmodule </a:t>
            </a:r>
            <a:r>
              <a:rPr kumimoji="0" lang="nl-NL" sz="2400" b="0" i="0" u="none" strike="noStrike" kern="1200" cap="none" spc="0" normalizeH="0" baseline="0" noProof="0" dirty="0" err="1" smtClean="0">
                <a:ln>
                  <a:noFill/>
                </a:ln>
                <a:solidFill>
                  <a:srgbClr val="333399"/>
                </a:solidFill>
                <a:effectLst/>
                <a:uLnTx/>
                <a:uFillTx/>
                <a:latin typeface="Arial" pitchFamily="34" charset="0"/>
                <a:ea typeface="Arial" charset="0"/>
                <a:cs typeface="Arial" pitchFamily="34" charset="0"/>
                <a:hlinkClick r:id="rId4"/>
              </a:rPr>
              <a:t>www.mbo-rokendrinkendrugs.nl</a:t>
            </a:r>
            <a:r>
              <a:rPr kumimoji="0" lang="nl-NL" sz="2400" b="0" i="0" u="none" strike="noStrike" kern="1200" cap="none" spc="0" normalizeH="0" baseline="0" noProof="0" dirty="0" smtClean="0">
                <a:ln>
                  <a:noFill/>
                </a:ln>
                <a:solidFill>
                  <a:srgbClr val="333399"/>
                </a:solidFill>
                <a:effectLst/>
                <a:uLnTx/>
                <a:uFillTx/>
                <a:latin typeface="Arial" pitchFamily="34" charset="0"/>
                <a:ea typeface="Arial" charset="0"/>
                <a:cs typeface="Arial" pitchFamily="34" charset="0"/>
              </a:rPr>
              <a:t>. Je kunt er meer leren over alcohol en ook over drugs. Je kunt het filmpje kijken. Om de hele module te doen heb je een gebruikersnaam en wachtwoord nodig. Die kan de docent voor je aanvragen.</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nl-NL" sz="3200" b="0" i="0" u="none" strike="noStrike" kern="1200" cap="none" spc="0" normalizeH="0" baseline="0" noProof="0" dirty="0">
              <a:ln>
                <a:noFill/>
              </a:ln>
              <a:solidFill>
                <a:srgbClr val="333399"/>
              </a:solidFill>
              <a:effectLst/>
              <a:uLnTx/>
              <a:uFillTx/>
              <a:latin typeface="Arial" pitchFamily="34" charset="0"/>
              <a:ea typeface="Arial" charset="0"/>
              <a:cs typeface="Arial" pitchFamily="34" charset="0"/>
            </a:endParaRPr>
          </a:p>
        </p:txBody>
      </p:sp>
      <p:pic>
        <p:nvPicPr>
          <p:cNvPr id="94211" name="Picture 3"/>
          <p:cNvPicPr>
            <a:picLocks noChangeAspect="1" noChangeArrowheads="1"/>
          </p:cNvPicPr>
          <p:nvPr/>
        </p:nvPicPr>
        <p:blipFill>
          <a:blip r:embed="rId5" cstate="print"/>
          <a:srcRect r="65576" b="92189"/>
          <a:stretch>
            <a:fillRect/>
          </a:stretch>
        </p:blipFill>
        <p:spPr bwMode="auto">
          <a:xfrm>
            <a:off x="0" y="6000768"/>
            <a:ext cx="5036402"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42910" y="2000240"/>
            <a:ext cx="7472362" cy="4114800"/>
          </a:xfrm>
        </p:spPr>
        <p:txBody>
          <a:bodyPr>
            <a:normAutofit/>
          </a:bodyPr>
          <a:lstStyle/>
          <a:p>
            <a:pPr>
              <a:buNone/>
            </a:pPr>
            <a:r>
              <a:rPr lang="nl-NL" sz="2400" dirty="0" smtClean="0"/>
              <a:t>Over het gebruik van alcohol is steeds meer bekend</a:t>
            </a:r>
          </a:p>
          <a:p>
            <a:pPr>
              <a:buNone/>
            </a:pPr>
            <a:r>
              <a:rPr lang="nl-NL" sz="2400" dirty="0" smtClean="0"/>
              <a:t>zoals:</a:t>
            </a:r>
          </a:p>
          <a:p>
            <a:r>
              <a:rPr lang="nl-NL" sz="2400" dirty="0" smtClean="0"/>
              <a:t>De hersenen ontwikkelen zich minder goed </a:t>
            </a:r>
          </a:p>
          <a:p>
            <a:pPr>
              <a:buNone/>
            </a:pPr>
            <a:r>
              <a:rPr lang="nl-NL" sz="2400" dirty="0" smtClean="0"/>
              <a:t>     en jongeren kunnen last krijgen met leren en </a:t>
            </a:r>
          </a:p>
          <a:p>
            <a:pPr>
              <a:buNone/>
            </a:pPr>
            <a:r>
              <a:rPr lang="nl-NL" sz="2400" dirty="0" smtClean="0"/>
              <a:t>     concentreren. </a:t>
            </a:r>
          </a:p>
          <a:p>
            <a:r>
              <a:rPr lang="nl-NL" sz="2400" dirty="0" smtClean="0"/>
              <a:t>Bij jong starten met drinken is de kans </a:t>
            </a:r>
          </a:p>
          <a:p>
            <a:pPr>
              <a:buNone/>
            </a:pPr>
            <a:r>
              <a:rPr lang="nl-NL" sz="2400" dirty="0" smtClean="0"/>
              <a:t>    op verslaving op latere leeftijd groot. </a:t>
            </a:r>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Aandachtspunten bij de stelling</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grpSp>
        <p:nvGrpSpPr>
          <p:cNvPr id="8" name="Groep 7"/>
          <p:cNvGrpSpPr/>
          <p:nvPr/>
        </p:nvGrpSpPr>
        <p:grpSpPr>
          <a:xfrm>
            <a:off x="0" y="1643050"/>
            <a:ext cx="9257411" cy="5214950"/>
            <a:chOff x="0" y="1643050"/>
            <a:chExt cx="9257411" cy="5214950"/>
          </a:xfrm>
        </p:grpSpPr>
        <p:pic>
          <p:nvPicPr>
            <p:cNvPr id="82946" name="Picture 2" descr="http://drankinformatie.jouwweb.nl/upload/6/0/7/drankinformatie/afbeelding1.large.jpg"/>
            <p:cNvPicPr>
              <a:picLocks noChangeAspect="1" noChangeArrowheads="1"/>
            </p:cNvPicPr>
            <p:nvPr/>
          </p:nvPicPr>
          <p:blipFill>
            <a:blip r:embed="rId2" cstate="print"/>
            <a:srcRect/>
            <a:stretch>
              <a:fillRect/>
            </a:stretch>
          </p:blipFill>
          <p:spPr bwMode="auto">
            <a:xfrm>
              <a:off x="0" y="1643050"/>
              <a:ext cx="9257411" cy="5214950"/>
            </a:xfrm>
            <a:prstGeom prst="rect">
              <a:avLst/>
            </a:prstGeom>
            <a:noFill/>
          </p:spPr>
        </p:pic>
        <p:sp>
          <p:nvSpPr>
            <p:cNvPr id="7" name="Rectangle 7"/>
            <p:cNvSpPr txBox="1">
              <a:spLocks noChangeArrowheads="1"/>
            </p:cNvSpPr>
            <p:nvPr/>
          </p:nvSpPr>
          <p:spPr bwMode="auto">
            <a:xfrm>
              <a:off x="3357554" y="1785926"/>
              <a:ext cx="2571768"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5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nl-NL" sz="2300" b="1" u="none" strike="noStrike" kern="1200" cap="none" spc="0" normalizeH="0" baseline="0" noProof="0" dirty="0" smtClean="0">
                  <a:ln>
                    <a:noFill/>
                  </a:ln>
                  <a:solidFill>
                    <a:schemeClr val="bg1"/>
                  </a:solidFill>
                  <a:effectLst/>
                  <a:uLnTx/>
                  <a:uFillTx/>
                  <a:latin typeface="Arial" charset="0"/>
                  <a:ea typeface="Arial" charset="0"/>
                  <a:cs typeface="Arial" charset="0"/>
                </a:rPr>
                <a:t>Hersenactiviteit</a:t>
              </a:r>
              <a:r>
                <a:rPr kumimoji="0" lang="nl-NL" sz="2300" b="1" u="none" strike="noStrike" kern="1200" cap="none" spc="0" normalizeH="0" noProof="0" dirty="0" smtClean="0">
                  <a:ln>
                    <a:noFill/>
                  </a:ln>
                  <a:solidFill>
                    <a:schemeClr val="bg1"/>
                  </a:solidFill>
                  <a:effectLst/>
                  <a:uLnTx/>
                  <a:uFillTx/>
                  <a:latin typeface="Arial" charset="0"/>
                  <a:ea typeface="Arial" charset="0"/>
                  <a:cs typeface="Arial" charset="0"/>
                </a:rPr>
                <a:t> </a:t>
              </a:r>
              <a:r>
                <a:rPr kumimoji="0" lang="nl-NL" sz="2300" b="1" u="none" strike="noStrike" kern="1200" cap="none" spc="0" normalizeH="0" baseline="0" noProof="0" dirty="0" smtClean="0">
                  <a:ln>
                    <a:noFill/>
                  </a:ln>
                  <a:solidFill>
                    <a:schemeClr val="bg1"/>
                  </a:solidFill>
                  <a:effectLst/>
                  <a:uLnTx/>
                  <a:uFillTx/>
                  <a:latin typeface="Arial" charset="0"/>
                  <a:ea typeface="Arial" charset="0"/>
                  <a:cs typeface="Arial" charset="0"/>
                </a:rPr>
                <a:t/>
              </a:r>
              <a:br>
                <a:rPr kumimoji="0" lang="nl-NL" sz="2300" b="1" u="none" strike="noStrike" kern="1200" cap="none" spc="0" normalizeH="0" baseline="0" noProof="0" dirty="0" smtClean="0">
                  <a:ln>
                    <a:noFill/>
                  </a:ln>
                  <a:solidFill>
                    <a:schemeClr val="bg1"/>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123psychologie.nl/images/alcoholverslaving.png"/>
          <p:cNvPicPr>
            <a:picLocks noChangeAspect="1" noChangeArrowheads="1"/>
          </p:cNvPicPr>
          <p:nvPr/>
        </p:nvPicPr>
        <p:blipFill>
          <a:blip r:embed="rId3" cstate="print"/>
          <a:srcRect/>
          <a:stretch>
            <a:fillRect/>
          </a:stretch>
        </p:blipFill>
        <p:spPr bwMode="auto">
          <a:xfrm>
            <a:off x="0" y="4643446"/>
            <a:ext cx="3000363" cy="2003320"/>
          </a:xfrm>
          <a:prstGeom prst="rect">
            <a:avLst/>
          </a:prstGeom>
          <a:noFill/>
        </p:spPr>
      </p:pic>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928802"/>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1" name="Stroomdiagram: Alternatief proces 10"/>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9" name="Rechthoek 8"/>
          <p:cNvSpPr/>
          <p:nvPr/>
        </p:nvSpPr>
        <p:spPr>
          <a:xfrm>
            <a:off x="683568" y="2132856"/>
            <a:ext cx="8072494" cy="1877437"/>
          </a:xfrm>
          <a:prstGeom prst="rect">
            <a:avLst/>
          </a:prstGeom>
        </p:spPr>
        <p:txBody>
          <a:bodyPr wrap="square">
            <a:spAutoFit/>
          </a:bodyPr>
          <a:lstStyle/>
          <a:p>
            <a:r>
              <a:rPr lang="nl-NL" sz="2000" dirty="0" smtClean="0">
                <a:solidFill>
                  <a:srgbClr val="333399"/>
                </a:solidFill>
              </a:rPr>
              <a:t>Wat weet jij?</a:t>
            </a:r>
          </a:p>
          <a:p>
            <a:endParaRPr lang="nl-NL" sz="2000" b="1" dirty="0" smtClean="0">
              <a:solidFill>
                <a:srgbClr val="333399"/>
              </a:solidFill>
            </a:endParaRPr>
          </a:p>
          <a:p>
            <a:r>
              <a:rPr lang="nl-NL" sz="2000" dirty="0" smtClean="0">
                <a:solidFill>
                  <a:srgbClr val="333399"/>
                </a:solidFill>
              </a:rPr>
              <a:t>Houd de score bij van de vragen die je goed beantwoord hebt. </a:t>
            </a:r>
            <a:endParaRPr lang="nl-NL" dirty="0" smtClean="0">
              <a:solidFill>
                <a:srgbClr val="333399"/>
              </a:solidFill>
            </a:endParaRPr>
          </a:p>
          <a:p>
            <a:endParaRPr lang="nl-NL" dirty="0" smtClean="0"/>
          </a:p>
          <a:p>
            <a:endParaRPr lang="nl-NL" dirty="0" smtClean="0"/>
          </a:p>
          <a:p>
            <a:r>
              <a:rPr lang="nl-NL" dirty="0" smtClean="0"/>
              <a:t>				</a:t>
            </a:r>
            <a:endParaRPr lang="nl-NL" sz="2000" dirty="0">
              <a:solidFill>
                <a:srgbClr val="333399"/>
              </a:solidFill>
            </a:endParaRPr>
          </a:p>
        </p:txBody>
      </p:sp>
      <p:sp>
        <p:nvSpPr>
          <p:cNvPr id="12" name="Afgeschuind enkele hoek rechthoek 11"/>
          <p:cNvSpPr/>
          <p:nvPr/>
        </p:nvSpPr>
        <p:spPr>
          <a:xfrm>
            <a:off x="395536" y="1916832"/>
            <a:ext cx="7858180" cy="3500462"/>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nl-NL" sz="2800" b="1" dirty="0" smtClean="0">
                <a:solidFill>
                  <a:srgbClr val="333399"/>
                </a:solidFill>
              </a:rPr>
              <a:t>Vraag 1 </a:t>
            </a:r>
            <a:endParaRPr lang="nl-NL" sz="2800" dirty="0" smtClean="0">
              <a:solidFill>
                <a:srgbClr val="333399"/>
              </a:solidFill>
            </a:endParaRPr>
          </a:p>
          <a:p>
            <a:pPr>
              <a:buNone/>
            </a:pPr>
            <a:r>
              <a:rPr lang="nl-NL" sz="2400" dirty="0" smtClean="0">
                <a:solidFill>
                  <a:srgbClr val="333399"/>
                </a:solidFill>
              </a:rPr>
              <a:t>Na het drinken van 1-3 glazen (ongeveer 0 tot 0,5 promille) voel je: </a:t>
            </a:r>
          </a:p>
          <a:p>
            <a:pPr marL="514350" indent="-514350">
              <a:buFont typeface="+mj-lt"/>
              <a:buAutoNum type="alphaLcPeriod"/>
            </a:pPr>
            <a:r>
              <a:rPr lang="nl-NL" sz="2400" dirty="0" smtClean="0">
                <a:solidFill>
                  <a:srgbClr val="333399"/>
                </a:solidFill>
              </a:rPr>
              <a:t>Geen effect</a:t>
            </a:r>
          </a:p>
          <a:p>
            <a:pPr marL="514350" indent="-514350">
              <a:buFont typeface="+mj-lt"/>
              <a:buAutoNum type="alphaLcPeriod"/>
            </a:pPr>
            <a:r>
              <a:rPr lang="nl-NL" sz="2400" dirty="0" smtClean="0">
                <a:solidFill>
                  <a:srgbClr val="333399"/>
                </a:solidFill>
              </a:rPr>
              <a:t>Ontspannen, ontremd, vrolijk </a:t>
            </a:r>
          </a:p>
          <a:p>
            <a:pPr marL="514350" indent="-514350">
              <a:buFont typeface="+mj-lt"/>
              <a:buAutoNum type="alphaLcPeriod"/>
            </a:pPr>
            <a:r>
              <a:rPr lang="nl-NL" sz="2400" dirty="0" smtClean="0">
                <a:solidFill>
                  <a:srgbClr val="333399"/>
                </a:solidFill>
              </a:rPr>
              <a:t>Aangeschoten, tipsy</a:t>
            </a:r>
          </a:p>
          <a:p>
            <a:pPr marL="514350" indent="-514350">
              <a:buFont typeface="+mj-lt"/>
              <a:buAutoNum type="alphaLcPeriod"/>
            </a:pPr>
            <a:r>
              <a:rPr lang="nl-NL" sz="2400" dirty="0" smtClean="0">
                <a:solidFill>
                  <a:srgbClr val="333399"/>
                </a:solidFill>
              </a:rPr>
              <a:t>Zat, dronken</a:t>
            </a:r>
          </a:p>
          <a:p>
            <a:pPr algn="ct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42910" y="2000240"/>
            <a:ext cx="7472362" cy="4114800"/>
          </a:xfrm>
        </p:spPr>
        <p:txBody>
          <a:bodyPr>
            <a:normAutofit/>
          </a:bodyPr>
          <a:lstStyle/>
          <a:p>
            <a:pPr>
              <a:buNone/>
            </a:pPr>
            <a:r>
              <a:rPr lang="nl-NL" sz="2400" dirty="0" smtClean="0"/>
              <a:t>Antwoord vraag 1:  </a:t>
            </a:r>
            <a:endParaRPr lang="nl-NL" sz="2400" dirty="0"/>
          </a:p>
          <a:p>
            <a:r>
              <a:rPr lang="nl-NL" sz="2400" dirty="0" smtClean="0"/>
              <a:t>Het </a:t>
            </a:r>
            <a:r>
              <a:rPr lang="nl-NL" sz="2400" u="sng" dirty="0" smtClean="0"/>
              <a:t>goede antwoord </a:t>
            </a:r>
            <a:r>
              <a:rPr lang="nl-NL" sz="2400" dirty="0" smtClean="0"/>
              <a:t>is </a:t>
            </a:r>
            <a:r>
              <a:rPr lang="nl-NL" sz="2400" u="sng" dirty="0" smtClean="0"/>
              <a:t>B:</a:t>
            </a:r>
            <a:r>
              <a:rPr lang="nl-NL" sz="2400" dirty="0" smtClean="0"/>
              <a:t> </a:t>
            </a:r>
          </a:p>
          <a:p>
            <a:r>
              <a:rPr lang="nl-NL" sz="2400" dirty="0" smtClean="0"/>
              <a:t>Na 1-3 glazen ontspannen, ontremd, vrolijk.  Je krijgt een snellere polsslag en ademhaling. Smaak, reuk en ogen gaan achteruit. Je krijgt honger en moet vaker naar de wc.  </a:t>
            </a:r>
          </a:p>
          <a:p>
            <a:r>
              <a:rPr lang="nl-NL" sz="2400" dirty="0" smtClean="0"/>
              <a:t>Bij 3-7 glazen is iemand aangeschoten.</a:t>
            </a:r>
          </a:p>
          <a:p>
            <a:r>
              <a:rPr lang="nl-NL" sz="2400" dirty="0" smtClean="0"/>
              <a:t>Bij 7 -15 glazen is iemand dronken.</a:t>
            </a:r>
            <a:endParaRPr lang="nl-NL" sz="2400" dirty="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zeeland.blog.nl/files/2011/11/dronken-baby-blog-300x270.jpg">
            <a:hlinkClick r:id="rId3"/>
          </p:cNvPr>
          <p:cNvPicPr>
            <a:picLocks noChangeAspect="1" noChangeArrowheads="1"/>
          </p:cNvPicPr>
          <p:nvPr/>
        </p:nvPicPr>
        <p:blipFill>
          <a:blip r:embed="rId4" cstate="print"/>
          <a:srcRect/>
          <a:stretch>
            <a:fillRect/>
          </a:stretch>
        </p:blipFill>
        <p:spPr bwMode="auto">
          <a:xfrm>
            <a:off x="0" y="3900495"/>
            <a:ext cx="3286116" cy="2957506"/>
          </a:xfrm>
          <a:prstGeom prst="rect">
            <a:avLst/>
          </a:prstGeom>
          <a:noFill/>
        </p:spPr>
      </p:pic>
      <p:sp>
        <p:nvSpPr>
          <p:cNvPr id="4" name="Rectangle 7"/>
          <p:cNvSpPr txBox="1">
            <a:spLocks noChangeArrowheads="1"/>
          </p:cNvSpPr>
          <p:nvPr/>
        </p:nvSpPr>
        <p:spPr bwMode="auto">
          <a:xfrm>
            <a:off x="642910" y="1285860"/>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5" name="Rectangle 7"/>
          <p:cNvSpPr txBox="1">
            <a:spLocks noChangeArrowheads="1"/>
          </p:cNvSpPr>
          <p:nvPr/>
        </p:nvSpPr>
        <p:spPr bwMode="auto">
          <a:xfrm>
            <a:off x="714348" y="1928802"/>
            <a:ext cx="7772400" cy="392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200" i="1" baseline="0" dirty="0" smtClean="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nl-NL" sz="2000" i="1" dirty="0" smtClean="0">
                <a:solidFill>
                  <a:srgbClr val="333399"/>
                </a:solidFill>
                <a:ea typeface="Arial" charset="0"/>
              </a:rPr>
              <a:t> </a:t>
            </a: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nl-NL" sz="2000" i="1" baseline="0" dirty="0">
              <a:solidFill>
                <a:srgbClr val="333399"/>
              </a:solidFill>
              <a:ea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nl-NL" sz="2000" i="1" u="none" strike="noStrike" kern="1200" cap="none" spc="0" normalizeH="0" noProof="0" dirty="0" smtClean="0">
              <a:ln>
                <a:noFill/>
              </a:ln>
              <a:solidFill>
                <a:srgbClr val="333399"/>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t> </a:t>
            </a:r>
            <a:br>
              <a:rPr kumimoji="0" lang="nl-NL" sz="2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2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
        <p:nvSpPr>
          <p:cNvPr id="11" name="Stroomdiagram: Alternatief proces 10"/>
          <p:cNvSpPr/>
          <p:nvPr/>
        </p:nvSpPr>
        <p:spPr>
          <a:xfrm>
            <a:off x="8501090" y="2000240"/>
            <a:ext cx="857224"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9" name="Rechthoek 8"/>
          <p:cNvSpPr/>
          <p:nvPr/>
        </p:nvSpPr>
        <p:spPr>
          <a:xfrm>
            <a:off x="714348" y="2143116"/>
            <a:ext cx="8072494" cy="1877437"/>
          </a:xfrm>
          <a:prstGeom prst="rect">
            <a:avLst/>
          </a:prstGeom>
        </p:spPr>
        <p:txBody>
          <a:bodyPr wrap="square">
            <a:spAutoFit/>
          </a:bodyPr>
          <a:lstStyle/>
          <a:p>
            <a:r>
              <a:rPr lang="nl-NL" sz="2000" dirty="0" smtClean="0">
                <a:solidFill>
                  <a:srgbClr val="333399"/>
                </a:solidFill>
              </a:rPr>
              <a:t>Wat weet jij?</a:t>
            </a:r>
          </a:p>
          <a:p>
            <a:endParaRPr lang="nl-NL" sz="2000" b="1" dirty="0" smtClean="0">
              <a:solidFill>
                <a:srgbClr val="333399"/>
              </a:solidFill>
            </a:endParaRPr>
          </a:p>
          <a:p>
            <a:r>
              <a:rPr lang="nl-NL" sz="2000" dirty="0" smtClean="0">
                <a:solidFill>
                  <a:srgbClr val="333399"/>
                </a:solidFill>
              </a:rPr>
              <a:t>Houd de score bij van de vragen die je goed beantwoord hebt. </a:t>
            </a:r>
            <a:endParaRPr lang="nl-NL" dirty="0" smtClean="0">
              <a:solidFill>
                <a:srgbClr val="333399"/>
              </a:solidFill>
            </a:endParaRPr>
          </a:p>
          <a:p>
            <a:endParaRPr lang="nl-NL" dirty="0" smtClean="0"/>
          </a:p>
          <a:p>
            <a:endParaRPr lang="nl-NL" dirty="0" smtClean="0"/>
          </a:p>
          <a:p>
            <a:r>
              <a:rPr lang="nl-NL" dirty="0" smtClean="0"/>
              <a:t>				</a:t>
            </a:r>
            <a:endParaRPr lang="nl-NL" sz="2000" dirty="0">
              <a:solidFill>
                <a:srgbClr val="333399"/>
              </a:solidFill>
            </a:endParaRPr>
          </a:p>
        </p:txBody>
      </p:sp>
      <p:sp>
        <p:nvSpPr>
          <p:cNvPr id="12" name="Afgeschuind enkele hoek rechthoek 11"/>
          <p:cNvSpPr/>
          <p:nvPr/>
        </p:nvSpPr>
        <p:spPr>
          <a:xfrm>
            <a:off x="571472" y="1357298"/>
            <a:ext cx="7858180" cy="4143404"/>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nl-NL" sz="2400" b="1" dirty="0" smtClean="0">
                <a:solidFill>
                  <a:srgbClr val="333399"/>
                </a:solidFill>
              </a:rPr>
              <a:t>Vraag 2:</a:t>
            </a:r>
          </a:p>
          <a:p>
            <a:pPr>
              <a:buNone/>
            </a:pPr>
            <a:r>
              <a:rPr lang="nl-NL" sz="2400" dirty="0" smtClean="0">
                <a:solidFill>
                  <a:srgbClr val="333399"/>
                </a:solidFill>
              </a:rPr>
              <a:t>Wat is het effect van  7 tot 15 glazen alcohol (ongeveer 1,5 tot 3 promille) </a:t>
            </a:r>
          </a:p>
          <a:p>
            <a:pPr marL="514350" indent="-514350">
              <a:buFont typeface="+mj-lt"/>
              <a:buAutoNum type="alphaLcPeriod"/>
            </a:pPr>
            <a:r>
              <a:rPr lang="nl-NL" sz="2400" dirty="0" smtClean="0">
                <a:solidFill>
                  <a:srgbClr val="333399"/>
                </a:solidFill>
              </a:rPr>
              <a:t>je bent dronken.</a:t>
            </a:r>
          </a:p>
          <a:p>
            <a:pPr marL="514350" indent="-514350">
              <a:buFont typeface="+mj-lt"/>
              <a:buAutoNum type="alphaLcPeriod"/>
            </a:pPr>
            <a:r>
              <a:rPr lang="nl-NL" sz="2400" dirty="0" smtClean="0">
                <a:solidFill>
                  <a:srgbClr val="333399"/>
                </a:solidFill>
              </a:rPr>
              <a:t>Je wordt overdreven emotioneel en kunt geen kritiek verdragen. </a:t>
            </a:r>
          </a:p>
          <a:p>
            <a:pPr marL="514350" indent="-514350">
              <a:buFont typeface="+mj-lt"/>
              <a:buAutoNum type="alphaLcPeriod"/>
            </a:pPr>
            <a:r>
              <a:rPr lang="nl-NL" sz="2400" dirty="0" smtClean="0">
                <a:solidFill>
                  <a:srgbClr val="333399"/>
                </a:solidFill>
              </a:rPr>
              <a:t>Je gezicht wordt rood en opgezwollen en je pupillen vergroten. </a:t>
            </a:r>
          </a:p>
          <a:p>
            <a:pPr marL="514350" indent="-514350">
              <a:buFont typeface="+mj-lt"/>
              <a:buAutoNum type="alphaLcPeriod"/>
            </a:pPr>
            <a:r>
              <a:rPr lang="nl-NL" sz="2400" dirty="0" smtClean="0">
                <a:solidFill>
                  <a:srgbClr val="333399"/>
                </a:solidFill>
              </a:rPr>
              <a:t>De kans op misselijkheid en overgeven is heel groot. </a:t>
            </a:r>
          </a:p>
          <a:p>
            <a:pPr marL="514350" indent="-514350">
              <a:buFont typeface="+mj-lt"/>
              <a:buAutoNum type="alphaLcPeriod"/>
            </a:pPr>
            <a:r>
              <a:rPr lang="nl-NL" sz="2400" dirty="0" smtClean="0">
                <a:solidFill>
                  <a:srgbClr val="333399"/>
                </a:solidFill>
              </a:rPr>
              <a:t>Alle antwoorden zijn goed.</a:t>
            </a:r>
            <a:endParaRPr lang="nl-NL" sz="2400" dirty="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jellinek.nl/afbeeldingen/istock2011/istock_000001460801small.jpg"/>
          <p:cNvPicPr>
            <a:picLocks noChangeAspect="1" noChangeArrowheads="1"/>
          </p:cNvPicPr>
          <p:nvPr/>
        </p:nvPicPr>
        <p:blipFill>
          <a:blip r:embed="rId2" cstate="print"/>
          <a:srcRect/>
          <a:stretch>
            <a:fillRect/>
          </a:stretch>
        </p:blipFill>
        <p:spPr bwMode="auto">
          <a:xfrm>
            <a:off x="0" y="5578491"/>
            <a:ext cx="1922660" cy="1279509"/>
          </a:xfrm>
          <a:prstGeom prst="rect">
            <a:avLst/>
          </a:prstGeom>
          <a:noFill/>
        </p:spPr>
      </p:pic>
      <p:sp>
        <p:nvSpPr>
          <p:cNvPr id="3" name="Tijdelijke aanduiding voor inhoud 2"/>
          <p:cNvSpPr>
            <a:spLocks noGrp="1"/>
          </p:cNvSpPr>
          <p:nvPr>
            <p:ph idx="1"/>
          </p:nvPr>
        </p:nvSpPr>
        <p:spPr>
          <a:xfrm>
            <a:off x="714348" y="2000240"/>
            <a:ext cx="7472362" cy="4114800"/>
          </a:xfrm>
        </p:spPr>
        <p:txBody>
          <a:bodyPr>
            <a:normAutofit/>
          </a:bodyPr>
          <a:lstStyle/>
          <a:p>
            <a:pPr marL="514350" indent="-514350">
              <a:buNone/>
            </a:pPr>
            <a:r>
              <a:rPr lang="nl-NL" sz="2400" dirty="0" smtClean="0"/>
              <a:t>Antwoord vraag 2 </a:t>
            </a:r>
          </a:p>
          <a:p>
            <a:pPr marL="514350" indent="-514350"/>
            <a:r>
              <a:rPr lang="nl-NL" sz="2400" dirty="0" smtClean="0"/>
              <a:t>Het </a:t>
            </a:r>
            <a:r>
              <a:rPr lang="nl-NL" sz="2400" u="sng" dirty="0" smtClean="0"/>
              <a:t>goede antwoord </a:t>
            </a:r>
            <a:r>
              <a:rPr lang="nl-NL" sz="2400" dirty="0" smtClean="0"/>
              <a:t>is </a:t>
            </a:r>
            <a:r>
              <a:rPr lang="nl-NL" sz="2400" u="sng" dirty="0" smtClean="0"/>
              <a:t>E:</a:t>
            </a:r>
            <a:r>
              <a:rPr lang="nl-NL" sz="2400" dirty="0" smtClean="0"/>
              <a:t> Alle antwoorden zijn </a:t>
            </a:r>
          </a:p>
          <a:p>
            <a:pPr marL="514350" indent="-514350">
              <a:buNone/>
            </a:pPr>
            <a:r>
              <a:rPr lang="nl-NL" sz="2400" dirty="0" smtClean="0"/>
              <a:t>	goed. </a:t>
            </a:r>
          </a:p>
          <a:p>
            <a:pPr marL="514350" indent="-514350"/>
            <a:r>
              <a:rPr lang="nl-NL" sz="2400" dirty="0" smtClean="0"/>
              <a:t>Na 7 tot 15 glazen word je overdreven emotioneel en kun je niet meer tegen kritiek. </a:t>
            </a:r>
          </a:p>
          <a:p>
            <a:pPr marL="514350" indent="-514350"/>
            <a:r>
              <a:rPr lang="nl-NL" sz="2400" dirty="0" smtClean="0"/>
              <a:t>Je krijgt een rood en opgezwollen gezicht. </a:t>
            </a:r>
          </a:p>
          <a:p>
            <a:pPr marL="514350" indent="-514350"/>
            <a:r>
              <a:rPr lang="nl-NL" sz="2400" dirty="0" smtClean="0"/>
              <a:t>Je pupillen vergroten. </a:t>
            </a:r>
          </a:p>
          <a:p>
            <a:pPr marL="514350" indent="-514350"/>
            <a:r>
              <a:rPr lang="nl-NL" sz="2400" dirty="0" smtClean="0"/>
              <a:t>De kans op misselijkheid en overgeven is heel groot. </a:t>
            </a:r>
            <a:endParaRPr lang="nl-NL" sz="2400" dirty="0"/>
          </a:p>
        </p:txBody>
      </p:sp>
      <p:sp>
        <p:nvSpPr>
          <p:cNvPr id="4" name="Stroomdiagram: Alternatief proces 3"/>
          <p:cNvSpPr/>
          <p:nvPr/>
        </p:nvSpPr>
        <p:spPr>
          <a:xfrm>
            <a:off x="8429652" y="2000240"/>
            <a:ext cx="928662" cy="2500306"/>
          </a:xfrm>
          <a:prstGeom prst="flowChartAlternateProcess">
            <a:avLst/>
          </a:prstGeom>
          <a:noFill/>
          <a:ln>
            <a:solidFill>
              <a:srgbClr val="04CEC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smtClean="0">
                <a:solidFill>
                  <a:srgbClr val="333399"/>
                </a:solidFill>
              </a:rPr>
              <a:t>Alcohol</a:t>
            </a:r>
            <a:endParaRPr lang="nl-NL" sz="2000" dirty="0">
              <a:solidFill>
                <a:srgbClr val="333399"/>
              </a:solidFill>
            </a:endParaRPr>
          </a:p>
        </p:txBody>
      </p:sp>
      <p:sp>
        <p:nvSpPr>
          <p:cNvPr id="6" name="Rectangle 7"/>
          <p:cNvSpPr txBox="1">
            <a:spLocks noChangeArrowheads="1"/>
          </p:cNvSpPr>
          <p:nvPr/>
        </p:nvSpPr>
        <p:spPr bwMode="auto">
          <a:xfrm>
            <a:off x="642910" y="1142984"/>
            <a:ext cx="7772400"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nl-NL" sz="4000" i="1" dirty="0" smtClean="0">
                <a:solidFill>
                  <a:srgbClr val="333399"/>
                </a:solidFill>
                <a:ea typeface="Arial" charset="0"/>
              </a:rPr>
              <a:t>Alcohol en effecten?</a:t>
            </a:r>
            <a: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i="1" u="none" strike="noStrike" kern="1200" cap="none" spc="0" normalizeH="0" baseline="0" noProof="0" dirty="0" smtClean="0">
                <a:ln>
                  <a:noFill/>
                </a:ln>
                <a:solidFill>
                  <a:srgbClr val="333399"/>
                </a:solidFill>
                <a:effectLst/>
                <a:uLnTx/>
                <a:uFillTx/>
                <a:latin typeface="Arial" charset="0"/>
                <a:ea typeface="Arial" charset="0"/>
                <a:cs typeface="Arial" charset="0"/>
              </a:rPr>
            </a:br>
            <a: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t/>
            </a:r>
            <a:br>
              <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rPr>
            </a:br>
            <a:endParaRPr kumimoji="0" lang="nl-NL" sz="4000" b="0" i="1" u="none" strike="noStrike" kern="1200" cap="none" spc="0" normalizeH="0" baseline="0" noProof="0" dirty="0" smtClean="0">
              <a:ln>
                <a:noFill/>
              </a:ln>
              <a:solidFill>
                <a:srgbClr val="333399"/>
              </a:solidFill>
              <a:effectLst/>
              <a:uLnTx/>
              <a:uFillTx/>
              <a:latin typeface="Arial" charset="0"/>
              <a:ea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8003</TotalTime>
  <Words>2118</Words>
  <Application>Microsoft Office PowerPoint</Application>
  <PresentationFormat>Diavoorstelling (4:3)</PresentationFormat>
  <Paragraphs>730</Paragraphs>
  <Slides>44</Slides>
  <Notes>19</Notes>
  <HiddenSlides>0</HiddenSlides>
  <MMClips>0</MMClips>
  <ScaleCrop>false</ScaleCrop>
  <HeadingPairs>
    <vt:vector size="4" baseType="variant">
      <vt:variant>
        <vt:lpstr>Thema</vt:lpstr>
      </vt:variant>
      <vt:variant>
        <vt:i4>1</vt:i4>
      </vt:variant>
      <vt:variant>
        <vt:lpstr>Diatitels</vt:lpstr>
      </vt:variant>
      <vt:variant>
        <vt:i4>44</vt:i4>
      </vt:variant>
    </vt:vector>
  </HeadingPairs>
  <TitlesOfParts>
    <vt:vector size="45" baseType="lpstr">
      <vt:lpstr>Template</vt:lpstr>
      <vt:lpstr> Alles over genotsmiddelen   Thema: Alcohol   Geschreven door: MBO Diensten  i.s.m.  Trimbos Instituut  </vt:lpstr>
      <vt:lpstr> Alles over genotmiddelen  Thema alcohol  Geschreven door: MBO Diensten &amp; Trimbos-instituut  </vt:lpstr>
      <vt:lpstr>Alcohol  Hoe minder alcohol, hoe beter.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Fokje Bea Prins</dc:creator>
  <cp:lastModifiedBy>Frank Ruiter</cp:lastModifiedBy>
  <cp:revision>462</cp:revision>
  <dcterms:created xsi:type="dcterms:W3CDTF">2011-12-12T20:45:41Z</dcterms:created>
  <dcterms:modified xsi:type="dcterms:W3CDTF">2013-08-27T12:14:00Z</dcterms:modified>
</cp:coreProperties>
</file>