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78"/>
  </p:notesMasterIdLst>
  <p:sldIdLst>
    <p:sldId id="266" r:id="rId6"/>
    <p:sldId id="274" r:id="rId7"/>
    <p:sldId id="427" r:id="rId8"/>
    <p:sldId id="439" r:id="rId9"/>
    <p:sldId id="436" r:id="rId10"/>
    <p:sldId id="437" r:id="rId11"/>
    <p:sldId id="430" r:id="rId12"/>
    <p:sldId id="432" r:id="rId13"/>
    <p:sldId id="458" r:id="rId14"/>
    <p:sldId id="431" r:id="rId15"/>
    <p:sldId id="459" r:id="rId16"/>
    <p:sldId id="460" r:id="rId17"/>
    <p:sldId id="434" r:id="rId18"/>
    <p:sldId id="461" r:id="rId19"/>
    <p:sldId id="462" r:id="rId20"/>
    <p:sldId id="463" r:id="rId21"/>
    <p:sldId id="464" r:id="rId22"/>
    <p:sldId id="435" r:id="rId23"/>
    <p:sldId id="428" r:id="rId24"/>
    <p:sldId id="425" r:id="rId25"/>
    <p:sldId id="429" r:id="rId26"/>
    <p:sldId id="426" r:id="rId27"/>
    <p:sldId id="420" r:id="rId28"/>
    <p:sldId id="385" r:id="rId29"/>
    <p:sldId id="386" r:id="rId30"/>
    <p:sldId id="390" r:id="rId31"/>
    <p:sldId id="392" r:id="rId32"/>
    <p:sldId id="405" r:id="rId33"/>
    <p:sldId id="409" r:id="rId34"/>
    <p:sldId id="410" r:id="rId35"/>
    <p:sldId id="411" r:id="rId36"/>
    <p:sldId id="413" r:id="rId37"/>
    <p:sldId id="412" r:id="rId38"/>
    <p:sldId id="388" r:id="rId39"/>
    <p:sldId id="389" r:id="rId40"/>
    <p:sldId id="442" r:id="rId41"/>
    <p:sldId id="391" r:id="rId42"/>
    <p:sldId id="443" r:id="rId43"/>
    <p:sldId id="393" r:id="rId44"/>
    <p:sldId id="394" r:id="rId45"/>
    <p:sldId id="395" r:id="rId46"/>
    <p:sldId id="397" r:id="rId47"/>
    <p:sldId id="398" r:id="rId48"/>
    <p:sldId id="399" r:id="rId49"/>
    <p:sldId id="400" r:id="rId50"/>
    <p:sldId id="401" r:id="rId51"/>
    <p:sldId id="402" r:id="rId52"/>
    <p:sldId id="403" r:id="rId53"/>
    <p:sldId id="444" r:id="rId54"/>
    <p:sldId id="337" r:id="rId55"/>
    <p:sldId id="344" r:id="rId56"/>
    <p:sldId id="345" r:id="rId57"/>
    <p:sldId id="445" r:id="rId58"/>
    <p:sldId id="396" r:id="rId59"/>
    <p:sldId id="446" r:id="rId60"/>
    <p:sldId id="447" r:id="rId61"/>
    <p:sldId id="448" r:id="rId62"/>
    <p:sldId id="449" r:id="rId63"/>
    <p:sldId id="450" r:id="rId64"/>
    <p:sldId id="350" r:id="rId65"/>
    <p:sldId id="451" r:id="rId66"/>
    <p:sldId id="452" r:id="rId67"/>
    <p:sldId id="387" r:id="rId68"/>
    <p:sldId id="453" r:id="rId69"/>
    <p:sldId id="454" r:id="rId70"/>
    <p:sldId id="455" r:id="rId71"/>
    <p:sldId id="408" r:id="rId72"/>
    <p:sldId id="406" r:id="rId73"/>
    <p:sldId id="456" r:id="rId74"/>
    <p:sldId id="457" r:id="rId75"/>
    <p:sldId id="423" r:id="rId76"/>
    <p:sldId id="273" r:id="rId77"/>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EAEA0-723A-422D-9F50-484BA261F690}" v="39" dt="2025-05-07T09:55:40.69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52" autoAdjust="0"/>
    <p:restoredTop sz="94343" autoAdjust="0"/>
  </p:normalViewPr>
  <p:slideViewPr>
    <p:cSldViewPr>
      <p:cViewPr varScale="1">
        <p:scale>
          <a:sx n="104" d="100"/>
          <a:sy n="104" d="100"/>
        </p:scale>
        <p:origin x="7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BBDEAEA0-723A-422D-9F50-484BA261F690}"/>
    <pc:docChg chg="addSld delSld modSld">
      <pc:chgData name="Gé Verbeek" userId="20d2065d-8055-4a68-a463-00777506795f" providerId="ADAL" clId="{BBDEAEA0-723A-422D-9F50-484BA261F690}" dt="2025-05-07T09:55:40.691" v="39"/>
      <pc:docMkLst>
        <pc:docMk/>
      </pc:docMkLst>
      <pc:sldChg chg="modAnim">
        <pc:chgData name="Gé Verbeek" userId="20d2065d-8055-4a68-a463-00777506795f" providerId="ADAL" clId="{BBDEAEA0-723A-422D-9F50-484BA261F690}" dt="2025-05-07T09:55:21.581" v="34"/>
        <pc:sldMkLst>
          <pc:docMk/>
          <pc:sldMk cId="0" sldId="344"/>
        </pc:sldMkLst>
      </pc:sldChg>
      <pc:sldChg chg="modAnim">
        <pc:chgData name="Gé Verbeek" userId="20d2065d-8055-4a68-a463-00777506795f" providerId="ADAL" clId="{BBDEAEA0-723A-422D-9F50-484BA261F690}" dt="2025-05-07T09:55:24.391" v="35"/>
        <pc:sldMkLst>
          <pc:docMk/>
          <pc:sldMk cId="0" sldId="345"/>
        </pc:sldMkLst>
      </pc:sldChg>
      <pc:sldChg chg="add">
        <pc:chgData name="Gé Verbeek" userId="20d2065d-8055-4a68-a463-00777506795f" providerId="ADAL" clId="{BBDEAEA0-723A-422D-9F50-484BA261F690}" dt="2025-05-06T13:18:20.044" v="0"/>
        <pc:sldMkLst>
          <pc:docMk/>
          <pc:sldMk cId="3985291533" sldId="350"/>
        </pc:sldMkLst>
      </pc:sldChg>
      <pc:sldChg chg="modAnim">
        <pc:chgData name="Gé Verbeek" userId="20d2065d-8055-4a68-a463-00777506795f" providerId="ADAL" clId="{BBDEAEA0-723A-422D-9F50-484BA261F690}" dt="2025-05-07T09:53:29.946" v="16"/>
        <pc:sldMkLst>
          <pc:docMk/>
          <pc:sldMk cId="1275218087" sldId="385"/>
        </pc:sldMkLst>
      </pc:sldChg>
      <pc:sldChg chg="modAnim">
        <pc:chgData name="Gé Verbeek" userId="20d2065d-8055-4a68-a463-00777506795f" providerId="ADAL" clId="{BBDEAEA0-723A-422D-9F50-484BA261F690}" dt="2025-05-07T09:53:34.167" v="17"/>
        <pc:sldMkLst>
          <pc:docMk/>
          <pc:sldMk cId="82164136" sldId="386"/>
        </pc:sldMkLst>
      </pc:sldChg>
      <pc:sldChg chg="add">
        <pc:chgData name="Gé Verbeek" userId="20d2065d-8055-4a68-a463-00777506795f" providerId="ADAL" clId="{BBDEAEA0-723A-422D-9F50-484BA261F690}" dt="2025-05-06T13:18:20.044" v="0"/>
        <pc:sldMkLst>
          <pc:docMk/>
          <pc:sldMk cId="3710185648" sldId="387"/>
        </pc:sldMkLst>
      </pc:sldChg>
      <pc:sldChg chg="modAnim">
        <pc:chgData name="Gé Verbeek" userId="20d2065d-8055-4a68-a463-00777506795f" providerId="ADAL" clId="{BBDEAEA0-723A-422D-9F50-484BA261F690}" dt="2025-05-07T09:54:07.678" v="20"/>
        <pc:sldMkLst>
          <pc:docMk/>
          <pc:sldMk cId="1943070080" sldId="388"/>
        </pc:sldMkLst>
      </pc:sldChg>
      <pc:sldChg chg="modAnim">
        <pc:chgData name="Gé Verbeek" userId="20d2065d-8055-4a68-a463-00777506795f" providerId="ADAL" clId="{BBDEAEA0-723A-422D-9F50-484BA261F690}" dt="2025-05-07T09:54:10.412" v="21"/>
        <pc:sldMkLst>
          <pc:docMk/>
          <pc:sldMk cId="3473623221" sldId="389"/>
        </pc:sldMkLst>
      </pc:sldChg>
      <pc:sldChg chg="modAnim">
        <pc:chgData name="Gé Verbeek" userId="20d2065d-8055-4a68-a463-00777506795f" providerId="ADAL" clId="{BBDEAEA0-723A-422D-9F50-484BA261F690}" dt="2025-05-07T09:53:39.020" v="18"/>
        <pc:sldMkLst>
          <pc:docMk/>
          <pc:sldMk cId="4114310772" sldId="390"/>
        </pc:sldMkLst>
      </pc:sldChg>
      <pc:sldChg chg="modAnim">
        <pc:chgData name="Gé Verbeek" userId="20d2065d-8055-4a68-a463-00777506795f" providerId="ADAL" clId="{BBDEAEA0-723A-422D-9F50-484BA261F690}" dt="2025-05-07T09:54:19.108" v="23"/>
        <pc:sldMkLst>
          <pc:docMk/>
          <pc:sldMk cId="3093048245" sldId="391"/>
        </pc:sldMkLst>
      </pc:sldChg>
      <pc:sldChg chg="modAnim">
        <pc:chgData name="Gé Verbeek" userId="20d2065d-8055-4a68-a463-00777506795f" providerId="ADAL" clId="{BBDEAEA0-723A-422D-9F50-484BA261F690}" dt="2025-05-07T09:54:32.391" v="25"/>
        <pc:sldMkLst>
          <pc:docMk/>
          <pc:sldMk cId="1623267532" sldId="393"/>
        </pc:sldMkLst>
      </pc:sldChg>
      <pc:sldChg chg="modAnim">
        <pc:chgData name="Gé Verbeek" userId="20d2065d-8055-4a68-a463-00777506795f" providerId="ADAL" clId="{BBDEAEA0-723A-422D-9F50-484BA261F690}" dt="2025-05-07T09:54:35.698" v="26"/>
        <pc:sldMkLst>
          <pc:docMk/>
          <pc:sldMk cId="3429093580" sldId="394"/>
        </pc:sldMkLst>
      </pc:sldChg>
      <pc:sldChg chg="modAnim">
        <pc:chgData name="Gé Verbeek" userId="20d2065d-8055-4a68-a463-00777506795f" providerId="ADAL" clId="{BBDEAEA0-723A-422D-9F50-484BA261F690}" dt="2025-05-07T09:55:32.348" v="37"/>
        <pc:sldMkLst>
          <pc:docMk/>
          <pc:sldMk cId="752161162" sldId="396"/>
        </pc:sldMkLst>
      </pc:sldChg>
      <pc:sldChg chg="modAnim">
        <pc:chgData name="Gé Verbeek" userId="20d2065d-8055-4a68-a463-00777506795f" providerId="ADAL" clId="{BBDEAEA0-723A-422D-9F50-484BA261F690}" dt="2025-05-07T09:54:39.687" v="27"/>
        <pc:sldMkLst>
          <pc:docMk/>
          <pc:sldMk cId="1908415046" sldId="397"/>
        </pc:sldMkLst>
      </pc:sldChg>
      <pc:sldChg chg="modAnim">
        <pc:chgData name="Gé Verbeek" userId="20d2065d-8055-4a68-a463-00777506795f" providerId="ADAL" clId="{BBDEAEA0-723A-422D-9F50-484BA261F690}" dt="2025-05-07T09:54:45.126" v="28"/>
        <pc:sldMkLst>
          <pc:docMk/>
          <pc:sldMk cId="937133327" sldId="398"/>
        </pc:sldMkLst>
      </pc:sldChg>
      <pc:sldChg chg="modAnim">
        <pc:chgData name="Gé Verbeek" userId="20d2065d-8055-4a68-a463-00777506795f" providerId="ADAL" clId="{BBDEAEA0-723A-422D-9F50-484BA261F690}" dt="2025-05-07T09:54:49.732" v="29"/>
        <pc:sldMkLst>
          <pc:docMk/>
          <pc:sldMk cId="344272383" sldId="399"/>
        </pc:sldMkLst>
      </pc:sldChg>
      <pc:sldChg chg="modAnim">
        <pc:chgData name="Gé Verbeek" userId="20d2065d-8055-4a68-a463-00777506795f" providerId="ADAL" clId="{BBDEAEA0-723A-422D-9F50-484BA261F690}" dt="2025-05-07T09:54:54.060" v="30"/>
        <pc:sldMkLst>
          <pc:docMk/>
          <pc:sldMk cId="2097515228" sldId="400"/>
        </pc:sldMkLst>
      </pc:sldChg>
      <pc:sldChg chg="modAnim">
        <pc:chgData name="Gé Verbeek" userId="20d2065d-8055-4a68-a463-00777506795f" providerId="ADAL" clId="{BBDEAEA0-723A-422D-9F50-484BA261F690}" dt="2025-05-07T09:54:59.781" v="31"/>
        <pc:sldMkLst>
          <pc:docMk/>
          <pc:sldMk cId="1679619848" sldId="401"/>
        </pc:sldMkLst>
      </pc:sldChg>
      <pc:sldChg chg="modAnim">
        <pc:chgData name="Gé Verbeek" userId="20d2065d-8055-4a68-a463-00777506795f" providerId="ADAL" clId="{BBDEAEA0-723A-422D-9F50-484BA261F690}" dt="2025-05-07T09:55:02.813" v="32"/>
        <pc:sldMkLst>
          <pc:docMk/>
          <pc:sldMk cId="3221391157" sldId="402"/>
        </pc:sldMkLst>
      </pc:sldChg>
      <pc:sldChg chg="modAnim">
        <pc:chgData name="Gé Verbeek" userId="20d2065d-8055-4a68-a463-00777506795f" providerId="ADAL" clId="{BBDEAEA0-723A-422D-9F50-484BA261F690}" dt="2025-05-07T09:55:05.724" v="33"/>
        <pc:sldMkLst>
          <pc:docMk/>
          <pc:sldMk cId="408331531" sldId="403"/>
        </pc:sldMkLst>
      </pc:sldChg>
      <pc:sldChg chg="modAnim">
        <pc:chgData name="Gé Verbeek" userId="20d2065d-8055-4a68-a463-00777506795f" providerId="ADAL" clId="{BBDEAEA0-723A-422D-9F50-484BA261F690}" dt="2025-05-07T09:53:47.151" v="19"/>
        <pc:sldMkLst>
          <pc:docMk/>
          <pc:sldMk cId="1941969313" sldId="405"/>
        </pc:sldMkLst>
      </pc:sldChg>
      <pc:sldChg chg="add">
        <pc:chgData name="Gé Verbeek" userId="20d2065d-8055-4a68-a463-00777506795f" providerId="ADAL" clId="{BBDEAEA0-723A-422D-9F50-484BA261F690}" dt="2025-05-06T13:19:47.747" v="2"/>
        <pc:sldMkLst>
          <pc:docMk/>
          <pc:sldMk cId="187170910" sldId="406"/>
        </pc:sldMkLst>
      </pc:sldChg>
      <pc:sldChg chg="add">
        <pc:chgData name="Gé Verbeek" userId="20d2065d-8055-4a68-a463-00777506795f" providerId="ADAL" clId="{BBDEAEA0-723A-422D-9F50-484BA261F690}" dt="2025-05-06T13:19:47.747" v="2"/>
        <pc:sldMkLst>
          <pc:docMk/>
          <pc:sldMk cId="1722155046" sldId="408"/>
        </pc:sldMkLst>
      </pc:sldChg>
      <pc:sldChg chg="add">
        <pc:chgData name="Gé Verbeek" userId="20d2065d-8055-4a68-a463-00777506795f" providerId="ADAL" clId="{BBDEAEA0-723A-422D-9F50-484BA261F690}" dt="2025-05-07T09:50:31.045" v="8"/>
        <pc:sldMkLst>
          <pc:docMk/>
          <pc:sldMk cId="621643920" sldId="420"/>
        </pc:sldMkLst>
      </pc:sldChg>
      <pc:sldChg chg="add">
        <pc:chgData name="Gé Verbeek" userId="20d2065d-8055-4a68-a463-00777506795f" providerId="ADAL" clId="{BBDEAEA0-723A-422D-9F50-484BA261F690}" dt="2025-05-06T13:21:26.958" v="3"/>
        <pc:sldMkLst>
          <pc:docMk/>
          <pc:sldMk cId="2721989909" sldId="423"/>
        </pc:sldMkLst>
      </pc:sldChg>
      <pc:sldChg chg="add del">
        <pc:chgData name="Gé Verbeek" userId="20d2065d-8055-4a68-a463-00777506795f" providerId="ADAL" clId="{BBDEAEA0-723A-422D-9F50-484BA261F690}" dt="2025-05-07T09:50:31.045" v="8"/>
        <pc:sldMkLst>
          <pc:docMk/>
          <pc:sldMk cId="2948287615" sldId="425"/>
        </pc:sldMkLst>
      </pc:sldChg>
      <pc:sldChg chg="add">
        <pc:chgData name="Gé Verbeek" userId="20d2065d-8055-4a68-a463-00777506795f" providerId="ADAL" clId="{BBDEAEA0-723A-422D-9F50-484BA261F690}" dt="2025-05-07T09:50:31.045" v="8"/>
        <pc:sldMkLst>
          <pc:docMk/>
          <pc:sldMk cId="165563587" sldId="426"/>
        </pc:sldMkLst>
      </pc:sldChg>
      <pc:sldChg chg="modAnim">
        <pc:chgData name="Gé Verbeek" userId="20d2065d-8055-4a68-a463-00777506795f" providerId="ADAL" clId="{BBDEAEA0-723A-422D-9F50-484BA261F690}" dt="2025-05-07T09:47:19.585" v="4"/>
        <pc:sldMkLst>
          <pc:docMk/>
          <pc:sldMk cId="477933919" sldId="427"/>
        </pc:sldMkLst>
      </pc:sldChg>
      <pc:sldChg chg="add del">
        <pc:chgData name="Gé Verbeek" userId="20d2065d-8055-4a68-a463-00777506795f" providerId="ADAL" clId="{BBDEAEA0-723A-422D-9F50-484BA261F690}" dt="2025-05-07T09:50:31.045" v="8"/>
        <pc:sldMkLst>
          <pc:docMk/>
          <pc:sldMk cId="138002935" sldId="428"/>
        </pc:sldMkLst>
      </pc:sldChg>
      <pc:sldChg chg="add">
        <pc:chgData name="Gé Verbeek" userId="20d2065d-8055-4a68-a463-00777506795f" providerId="ADAL" clId="{BBDEAEA0-723A-422D-9F50-484BA261F690}" dt="2025-05-07T09:50:31.045" v="8"/>
        <pc:sldMkLst>
          <pc:docMk/>
          <pc:sldMk cId="2153998494" sldId="429"/>
        </pc:sldMkLst>
      </pc:sldChg>
      <pc:sldChg chg="add del modAnim">
        <pc:chgData name="Gé Verbeek" userId="20d2065d-8055-4a68-a463-00777506795f" providerId="ADAL" clId="{BBDEAEA0-723A-422D-9F50-484BA261F690}" dt="2025-05-07T09:51:19.358" v="9"/>
        <pc:sldMkLst>
          <pc:docMk/>
          <pc:sldMk cId="1662364461" sldId="430"/>
        </pc:sldMkLst>
      </pc:sldChg>
      <pc:sldChg chg="add del modAnim">
        <pc:chgData name="Gé Verbeek" userId="20d2065d-8055-4a68-a463-00777506795f" providerId="ADAL" clId="{BBDEAEA0-723A-422D-9F50-484BA261F690}" dt="2025-05-07T09:51:27.844" v="10"/>
        <pc:sldMkLst>
          <pc:docMk/>
          <pc:sldMk cId="104917165" sldId="431"/>
        </pc:sldMkLst>
      </pc:sldChg>
      <pc:sldChg chg="add">
        <pc:chgData name="Gé Verbeek" userId="20d2065d-8055-4a68-a463-00777506795f" providerId="ADAL" clId="{BBDEAEA0-723A-422D-9F50-484BA261F690}" dt="2025-05-07T09:50:31.045" v="8"/>
        <pc:sldMkLst>
          <pc:docMk/>
          <pc:sldMk cId="4019773262" sldId="432"/>
        </pc:sldMkLst>
      </pc:sldChg>
      <pc:sldChg chg="del">
        <pc:chgData name="Gé Verbeek" userId="20d2065d-8055-4a68-a463-00777506795f" providerId="ADAL" clId="{BBDEAEA0-723A-422D-9F50-484BA261F690}" dt="2025-05-07T09:49:53.118" v="7" actId="47"/>
        <pc:sldMkLst>
          <pc:docMk/>
          <pc:sldMk cId="3186648573" sldId="433"/>
        </pc:sldMkLst>
      </pc:sldChg>
      <pc:sldChg chg="add del">
        <pc:chgData name="Gé Verbeek" userId="20d2065d-8055-4a68-a463-00777506795f" providerId="ADAL" clId="{BBDEAEA0-723A-422D-9F50-484BA261F690}" dt="2025-05-07T09:50:31.045" v="8"/>
        <pc:sldMkLst>
          <pc:docMk/>
          <pc:sldMk cId="1283556891" sldId="434"/>
        </pc:sldMkLst>
      </pc:sldChg>
      <pc:sldChg chg="add del">
        <pc:chgData name="Gé Verbeek" userId="20d2065d-8055-4a68-a463-00777506795f" providerId="ADAL" clId="{BBDEAEA0-723A-422D-9F50-484BA261F690}" dt="2025-05-07T09:50:31.045" v="8"/>
        <pc:sldMkLst>
          <pc:docMk/>
          <pc:sldMk cId="2091885069" sldId="435"/>
        </pc:sldMkLst>
      </pc:sldChg>
      <pc:sldChg chg="modAnim">
        <pc:chgData name="Gé Verbeek" userId="20d2065d-8055-4a68-a463-00777506795f" providerId="ADAL" clId="{BBDEAEA0-723A-422D-9F50-484BA261F690}" dt="2025-05-07T09:47:35.172" v="6"/>
        <pc:sldMkLst>
          <pc:docMk/>
          <pc:sldMk cId="2032768587" sldId="436"/>
        </pc:sldMkLst>
      </pc:sldChg>
      <pc:sldChg chg="modAnim">
        <pc:chgData name="Gé Verbeek" userId="20d2065d-8055-4a68-a463-00777506795f" providerId="ADAL" clId="{BBDEAEA0-723A-422D-9F50-484BA261F690}" dt="2025-05-07T09:47:25.613" v="5"/>
        <pc:sldMkLst>
          <pc:docMk/>
          <pc:sldMk cId="936322652" sldId="439"/>
        </pc:sldMkLst>
      </pc:sldChg>
      <pc:sldChg chg="del">
        <pc:chgData name="Gé Verbeek" userId="20d2065d-8055-4a68-a463-00777506795f" providerId="ADAL" clId="{BBDEAEA0-723A-422D-9F50-484BA261F690}" dt="2025-05-07T09:49:53.118" v="7" actId="47"/>
        <pc:sldMkLst>
          <pc:docMk/>
          <pc:sldMk cId="998670318" sldId="441"/>
        </pc:sldMkLst>
      </pc:sldChg>
      <pc:sldChg chg="modAnim">
        <pc:chgData name="Gé Verbeek" userId="20d2065d-8055-4a68-a463-00777506795f" providerId="ADAL" clId="{BBDEAEA0-723A-422D-9F50-484BA261F690}" dt="2025-05-07T09:54:13.564" v="22"/>
        <pc:sldMkLst>
          <pc:docMk/>
          <pc:sldMk cId="1438281023" sldId="442"/>
        </pc:sldMkLst>
      </pc:sldChg>
      <pc:sldChg chg="modAnim">
        <pc:chgData name="Gé Verbeek" userId="20d2065d-8055-4a68-a463-00777506795f" providerId="ADAL" clId="{BBDEAEA0-723A-422D-9F50-484BA261F690}" dt="2025-05-07T09:54:27.678" v="24"/>
        <pc:sldMkLst>
          <pc:docMk/>
          <pc:sldMk cId="2212135175" sldId="443"/>
        </pc:sldMkLst>
      </pc:sldChg>
      <pc:sldChg chg="modAnim">
        <pc:chgData name="Gé Verbeek" userId="20d2065d-8055-4a68-a463-00777506795f" providerId="ADAL" clId="{BBDEAEA0-723A-422D-9F50-484BA261F690}" dt="2025-05-07T09:55:29.307" v="36"/>
        <pc:sldMkLst>
          <pc:docMk/>
          <pc:sldMk cId="2924134363" sldId="445"/>
        </pc:sldMkLst>
      </pc:sldChg>
      <pc:sldChg chg="modAnim">
        <pc:chgData name="Gé Verbeek" userId="20d2065d-8055-4a68-a463-00777506795f" providerId="ADAL" clId="{BBDEAEA0-723A-422D-9F50-484BA261F690}" dt="2025-05-07T09:55:37.832" v="38"/>
        <pc:sldMkLst>
          <pc:docMk/>
          <pc:sldMk cId="3849763292" sldId="447"/>
        </pc:sldMkLst>
      </pc:sldChg>
      <pc:sldChg chg="modAnim">
        <pc:chgData name="Gé Verbeek" userId="20d2065d-8055-4a68-a463-00777506795f" providerId="ADAL" clId="{BBDEAEA0-723A-422D-9F50-484BA261F690}" dt="2025-05-07T09:55:40.691" v="39"/>
        <pc:sldMkLst>
          <pc:docMk/>
          <pc:sldMk cId="1857920075" sldId="448"/>
        </pc:sldMkLst>
      </pc:sldChg>
      <pc:sldChg chg="add">
        <pc:chgData name="Gé Verbeek" userId="20d2065d-8055-4a68-a463-00777506795f" providerId="ADAL" clId="{BBDEAEA0-723A-422D-9F50-484BA261F690}" dt="2025-05-06T13:18:20.044" v="0"/>
        <pc:sldMkLst>
          <pc:docMk/>
          <pc:sldMk cId="1560719731" sldId="451"/>
        </pc:sldMkLst>
      </pc:sldChg>
      <pc:sldChg chg="add">
        <pc:chgData name="Gé Verbeek" userId="20d2065d-8055-4a68-a463-00777506795f" providerId="ADAL" clId="{BBDEAEA0-723A-422D-9F50-484BA261F690}" dt="2025-05-06T13:18:20.044" v="0"/>
        <pc:sldMkLst>
          <pc:docMk/>
          <pc:sldMk cId="4049483217" sldId="452"/>
        </pc:sldMkLst>
      </pc:sldChg>
      <pc:sldChg chg="add">
        <pc:chgData name="Gé Verbeek" userId="20d2065d-8055-4a68-a463-00777506795f" providerId="ADAL" clId="{BBDEAEA0-723A-422D-9F50-484BA261F690}" dt="2025-05-06T13:19:04.771" v="1"/>
        <pc:sldMkLst>
          <pc:docMk/>
          <pc:sldMk cId="731537291" sldId="453"/>
        </pc:sldMkLst>
      </pc:sldChg>
      <pc:sldChg chg="add">
        <pc:chgData name="Gé Verbeek" userId="20d2065d-8055-4a68-a463-00777506795f" providerId="ADAL" clId="{BBDEAEA0-723A-422D-9F50-484BA261F690}" dt="2025-05-06T13:19:04.771" v="1"/>
        <pc:sldMkLst>
          <pc:docMk/>
          <pc:sldMk cId="1836228033" sldId="454"/>
        </pc:sldMkLst>
      </pc:sldChg>
      <pc:sldChg chg="add">
        <pc:chgData name="Gé Verbeek" userId="20d2065d-8055-4a68-a463-00777506795f" providerId="ADAL" clId="{BBDEAEA0-723A-422D-9F50-484BA261F690}" dt="2025-05-06T13:19:47.747" v="2"/>
        <pc:sldMkLst>
          <pc:docMk/>
          <pc:sldMk cId="1985627901" sldId="455"/>
        </pc:sldMkLst>
      </pc:sldChg>
      <pc:sldChg chg="add">
        <pc:chgData name="Gé Verbeek" userId="20d2065d-8055-4a68-a463-00777506795f" providerId="ADAL" clId="{BBDEAEA0-723A-422D-9F50-484BA261F690}" dt="2025-05-06T13:19:47.747" v="2"/>
        <pc:sldMkLst>
          <pc:docMk/>
          <pc:sldMk cId="3084300685" sldId="456"/>
        </pc:sldMkLst>
      </pc:sldChg>
      <pc:sldChg chg="add">
        <pc:chgData name="Gé Verbeek" userId="20d2065d-8055-4a68-a463-00777506795f" providerId="ADAL" clId="{BBDEAEA0-723A-422D-9F50-484BA261F690}" dt="2025-05-06T13:19:47.747" v="2"/>
        <pc:sldMkLst>
          <pc:docMk/>
          <pc:sldMk cId="1298274838" sldId="457"/>
        </pc:sldMkLst>
      </pc:sldChg>
      <pc:sldChg chg="add">
        <pc:chgData name="Gé Verbeek" userId="20d2065d-8055-4a68-a463-00777506795f" providerId="ADAL" clId="{BBDEAEA0-723A-422D-9F50-484BA261F690}" dt="2025-05-07T09:50:31.045" v="8"/>
        <pc:sldMkLst>
          <pc:docMk/>
          <pc:sldMk cId="2887933222" sldId="458"/>
        </pc:sldMkLst>
      </pc:sldChg>
      <pc:sldChg chg="modSp add modAnim">
        <pc:chgData name="Gé Verbeek" userId="20d2065d-8055-4a68-a463-00777506795f" providerId="ADAL" clId="{BBDEAEA0-723A-422D-9F50-484BA261F690}" dt="2025-05-07T09:53:17.106" v="15" actId="20577"/>
        <pc:sldMkLst>
          <pc:docMk/>
          <pc:sldMk cId="3355549774" sldId="459"/>
        </pc:sldMkLst>
        <pc:spChg chg="mod">
          <ac:chgData name="Gé Verbeek" userId="20d2065d-8055-4a68-a463-00777506795f" providerId="ADAL" clId="{BBDEAEA0-723A-422D-9F50-484BA261F690}" dt="2025-05-07T09:53:17.106" v="15" actId="20577"/>
          <ac:spMkLst>
            <pc:docMk/>
            <pc:sldMk cId="3355549774" sldId="459"/>
            <ac:spMk id="4" creationId="{A1BD8C6B-A509-4CAA-B5B0-D1564D7C6742}"/>
          </ac:spMkLst>
        </pc:spChg>
      </pc:sldChg>
      <pc:sldChg chg="add">
        <pc:chgData name="Gé Verbeek" userId="20d2065d-8055-4a68-a463-00777506795f" providerId="ADAL" clId="{BBDEAEA0-723A-422D-9F50-484BA261F690}" dt="2025-05-07T09:50:31.045" v="8"/>
        <pc:sldMkLst>
          <pc:docMk/>
          <pc:sldMk cId="2432827724" sldId="460"/>
        </pc:sldMkLst>
      </pc:sldChg>
      <pc:sldChg chg="add">
        <pc:chgData name="Gé Verbeek" userId="20d2065d-8055-4a68-a463-00777506795f" providerId="ADAL" clId="{BBDEAEA0-723A-422D-9F50-484BA261F690}" dt="2025-05-07T09:50:31.045" v="8"/>
        <pc:sldMkLst>
          <pc:docMk/>
          <pc:sldMk cId="530795263" sldId="461"/>
        </pc:sldMkLst>
      </pc:sldChg>
      <pc:sldChg chg="add">
        <pc:chgData name="Gé Verbeek" userId="20d2065d-8055-4a68-a463-00777506795f" providerId="ADAL" clId="{BBDEAEA0-723A-422D-9F50-484BA261F690}" dt="2025-05-07T09:50:31.045" v="8"/>
        <pc:sldMkLst>
          <pc:docMk/>
          <pc:sldMk cId="1980064134" sldId="462"/>
        </pc:sldMkLst>
      </pc:sldChg>
      <pc:sldChg chg="add">
        <pc:chgData name="Gé Verbeek" userId="20d2065d-8055-4a68-a463-00777506795f" providerId="ADAL" clId="{BBDEAEA0-723A-422D-9F50-484BA261F690}" dt="2025-05-07T09:50:31.045" v="8"/>
        <pc:sldMkLst>
          <pc:docMk/>
          <pc:sldMk cId="3372852555" sldId="463"/>
        </pc:sldMkLst>
      </pc:sldChg>
      <pc:sldChg chg="add">
        <pc:chgData name="Gé Verbeek" userId="20d2065d-8055-4a68-a463-00777506795f" providerId="ADAL" clId="{BBDEAEA0-723A-422D-9F50-484BA261F690}" dt="2025-05-07T09:50:31.045" v="8"/>
        <pc:sldMkLst>
          <pc:docMk/>
          <pc:sldMk cId="1426494994" sldId="464"/>
        </pc:sldMkLst>
      </pc:sldChg>
    </pc:docChg>
  </pc:docChgLst>
  <pc:docChgLst>
    <pc:chgData name="Gé Verbeek" userId="20d2065d-8055-4a68-a463-00777506795f" providerId="ADAL" clId="{788DE5DB-7869-4914-9CAF-1667307FA772}"/>
    <pc:docChg chg="undo addSld delSld modSld sldOrd">
      <pc:chgData name="Gé Verbeek" userId="20d2065d-8055-4a68-a463-00777506795f" providerId="ADAL" clId="{788DE5DB-7869-4914-9CAF-1667307FA772}" dt="2023-05-11T17:05:40.830" v="36"/>
      <pc:docMkLst>
        <pc:docMk/>
      </pc:docMkLst>
      <pc:sldChg chg="modSp">
        <pc:chgData name="Gé Verbeek" userId="20d2065d-8055-4a68-a463-00777506795f" providerId="ADAL" clId="{788DE5DB-7869-4914-9CAF-1667307FA772}" dt="2023-05-11T16:44:07.333" v="12" actId="20577"/>
        <pc:sldMkLst>
          <pc:docMk/>
          <pc:sldMk cId="0" sldId="266"/>
        </pc:sldMkLst>
      </pc:sldChg>
      <pc:sldChg chg="del">
        <pc:chgData name="Gé Verbeek" userId="20d2065d-8055-4a68-a463-00777506795f" providerId="ADAL" clId="{788DE5DB-7869-4914-9CAF-1667307FA772}" dt="2023-05-11T16:44:11.595" v="13" actId="2696"/>
        <pc:sldMkLst>
          <pc:docMk/>
          <pc:sldMk cId="0" sldId="340"/>
        </pc:sldMkLst>
      </pc:sldChg>
      <pc:sldChg chg="del">
        <pc:chgData name="Gé Verbeek" userId="20d2065d-8055-4a68-a463-00777506795f" providerId="ADAL" clId="{788DE5DB-7869-4914-9CAF-1667307FA772}" dt="2023-05-11T16:56:34.160" v="32" actId="2696"/>
        <pc:sldMkLst>
          <pc:docMk/>
          <pc:sldMk cId="403863656" sldId="396"/>
        </pc:sldMkLst>
      </pc:sldChg>
      <pc:sldChg chg="del">
        <pc:chgData name="Gé Verbeek" userId="20d2065d-8055-4a68-a463-00777506795f" providerId="ADAL" clId="{788DE5DB-7869-4914-9CAF-1667307FA772}" dt="2023-05-11T16:56:51.434" v="33" actId="2696"/>
        <pc:sldMkLst>
          <pc:docMk/>
          <pc:sldMk cId="2452207746" sldId="407"/>
        </pc:sldMkLst>
      </pc:sldChg>
      <pc:sldChg chg="del">
        <pc:chgData name="Gé Verbeek" userId="20d2065d-8055-4a68-a463-00777506795f" providerId="ADAL" clId="{788DE5DB-7869-4914-9CAF-1667307FA772}" dt="2023-05-11T16:57:52.359" v="34" actId="2696"/>
        <pc:sldMkLst>
          <pc:docMk/>
          <pc:sldMk cId="2171367605" sldId="408"/>
        </pc:sldMkLst>
      </pc:sldChg>
      <pc:sldChg chg="del">
        <pc:chgData name="Gé Verbeek" userId="20d2065d-8055-4a68-a463-00777506795f" providerId="ADAL" clId="{788DE5DB-7869-4914-9CAF-1667307FA772}" dt="2023-05-11T16:44:25.458" v="15" actId="2696"/>
        <pc:sldMkLst>
          <pc:docMk/>
          <pc:sldMk cId="3527127291" sldId="413"/>
        </pc:sldMkLst>
      </pc:sldChg>
      <pc:sldChg chg="del">
        <pc:chgData name="Gé Verbeek" userId="20d2065d-8055-4a68-a463-00777506795f" providerId="ADAL" clId="{788DE5DB-7869-4914-9CAF-1667307FA772}" dt="2023-05-11T16:52:04.721" v="31" actId="2696"/>
        <pc:sldMkLst>
          <pc:docMk/>
          <pc:sldMk cId="3787473326" sldId="415"/>
        </pc:sldMkLst>
      </pc:sldChg>
      <pc:sldChg chg="del">
        <pc:chgData name="Gé Verbeek" userId="20d2065d-8055-4a68-a463-00777506795f" providerId="ADAL" clId="{788DE5DB-7869-4914-9CAF-1667307FA772}" dt="2023-05-11T16:47:00.298" v="29" actId="2696"/>
        <pc:sldMkLst>
          <pc:docMk/>
          <pc:sldMk cId="621643920" sldId="420"/>
        </pc:sldMkLst>
      </pc:sldChg>
      <pc:sldChg chg="delSp">
        <pc:chgData name="Gé Verbeek" userId="20d2065d-8055-4a68-a463-00777506795f" providerId="ADAL" clId="{788DE5DB-7869-4914-9CAF-1667307FA772}" dt="2023-05-11T16:48:34.254" v="30"/>
        <pc:sldMkLst>
          <pc:docMk/>
          <pc:sldMk cId="2948287615" sldId="425"/>
        </pc:sldMkLst>
      </pc:sldChg>
      <pc:sldChg chg="del">
        <pc:chgData name="Gé Verbeek" userId="20d2065d-8055-4a68-a463-00777506795f" providerId="ADAL" clId="{788DE5DB-7869-4914-9CAF-1667307FA772}" dt="2023-05-11T16:46:59.057" v="28" actId="2696"/>
        <pc:sldMkLst>
          <pc:docMk/>
          <pc:sldMk cId="165563587" sldId="426"/>
        </pc:sldMkLst>
      </pc:sldChg>
      <pc:sldChg chg="del">
        <pc:chgData name="Gé Verbeek" userId="20d2065d-8055-4a68-a463-00777506795f" providerId="ADAL" clId="{788DE5DB-7869-4914-9CAF-1667307FA772}" dt="2023-05-11T16:46:54.845" v="27" actId="2696"/>
        <pc:sldMkLst>
          <pc:docMk/>
          <pc:sldMk cId="2153998494" sldId="429"/>
        </pc:sldMkLst>
      </pc:sldChg>
      <pc:sldChg chg="ord">
        <pc:chgData name="Gé Verbeek" userId="20d2065d-8055-4a68-a463-00777506795f" providerId="ADAL" clId="{788DE5DB-7869-4914-9CAF-1667307FA772}" dt="2023-05-11T17:05:40.830" v="36"/>
        <pc:sldMkLst>
          <pc:docMk/>
          <pc:sldMk cId="1662364461" sldId="430"/>
        </pc:sldMkLst>
      </pc:sldChg>
      <pc:sldChg chg="add del">
        <pc:chgData name="Gé Verbeek" userId="20d2065d-8055-4a68-a463-00777506795f" providerId="ADAL" clId="{788DE5DB-7869-4914-9CAF-1667307FA772}" dt="2023-05-11T16:45:55.679" v="23" actId="2696"/>
        <pc:sldMkLst>
          <pc:docMk/>
          <pc:sldMk cId="104917165" sldId="431"/>
        </pc:sldMkLst>
      </pc:sldChg>
      <pc:sldChg chg="del">
        <pc:chgData name="Gé Verbeek" userId="20d2065d-8055-4a68-a463-00777506795f" providerId="ADAL" clId="{788DE5DB-7869-4914-9CAF-1667307FA772}" dt="2023-05-11T16:45:38.137" v="18" actId="2696"/>
        <pc:sldMkLst>
          <pc:docMk/>
          <pc:sldMk cId="4019773262" sldId="432"/>
        </pc:sldMkLst>
      </pc:sldChg>
      <pc:sldChg chg="ord">
        <pc:chgData name="Gé Verbeek" userId="20d2065d-8055-4a68-a463-00777506795f" providerId="ADAL" clId="{788DE5DB-7869-4914-9CAF-1667307FA772}" dt="2023-05-11T16:46:14.519" v="25"/>
        <pc:sldMkLst>
          <pc:docMk/>
          <pc:sldMk cId="1283556891" sldId="434"/>
        </pc:sldMkLst>
      </pc:sldChg>
      <pc:sldChg chg="del">
        <pc:chgData name="Gé Verbeek" userId="20d2065d-8055-4a68-a463-00777506795f" providerId="ADAL" clId="{788DE5DB-7869-4914-9CAF-1667307FA772}" dt="2023-05-11T16:44:31.014" v="16" actId="2696"/>
        <pc:sldMkLst>
          <pc:docMk/>
          <pc:sldMk cId="4281622169" sldId="438"/>
        </pc:sldMkLst>
      </pc:sldChg>
      <pc:sldChg chg="del">
        <pc:chgData name="Gé Verbeek" userId="20d2065d-8055-4a68-a463-00777506795f" providerId="ADAL" clId="{788DE5DB-7869-4914-9CAF-1667307FA772}" dt="2023-05-11T16:44:24.414" v="14" actId="2696"/>
        <pc:sldMkLst>
          <pc:docMk/>
          <pc:sldMk cId="201379311" sldId="440"/>
        </pc:sldMkLst>
      </pc:sldChg>
      <pc:sldChg chg="del">
        <pc:chgData name="Gé Verbeek" userId="20d2065d-8055-4a68-a463-00777506795f" providerId="ADAL" clId="{788DE5DB-7869-4914-9CAF-1667307FA772}" dt="2023-05-11T16:45:39.175" v="19" actId="2696"/>
        <pc:sldMkLst>
          <pc:docMk/>
          <pc:sldMk cId="2887933222" sldId="442"/>
        </pc:sldMkLst>
      </pc:sldChg>
      <pc:sldChg chg="add del">
        <pc:chgData name="Gé Verbeek" userId="20d2065d-8055-4a68-a463-00777506795f" providerId="ADAL" clId="{788DE5DB-7869-4914-9CAF-1667307FA772}" dt="2023-05-11T16:46:08.981" v="24" actId="2696"/>
        <pc:sldMkLst>
          <pc:docMk/>
          <pc:sldMk cId="3355549774" sldId="443"/>
        </pc:sldMkLst>
      </pc:sldChg>
      <pc:sldChg chg="del">
        <pc:chgData name="Gé Verbeek" userId="20d2065d-8055-4a68-a463-00777506795f" providerId="ADAL" clId="{788DE5DB-7869-4914-9CAF-1667307FA772}" dt="2023-05-11T16:46:22.659" v="26" actId="2696"/>
        <pc:sldMkLst>
          <pc:docMk/>
          <pc:sldMk cId="530795263" sldId="444"/>
        </pc:sldMkLst>
      </pc:sldChg>
      <pc:sldChg chg="del">
        <pc:chgData name="Gé Verbeek" userId="20d2065d-8055-4a68-a463-00777506795f" providerId="ADAL" clId="{788DE5DB-7869-4914-9CAF-1667307FA772}" dt="2023-05-11T16:57:54.831" v="35" actId="2696"/>
        <pc:sldMkLst>
          <pc:docMk/>
          <pc:sldMk cId="618193043" sldId="444"/>
        </pc:sldMkLst>
      </pc:sldChg>
      <pc:sldChg chg="del">
        <pc:chgData name="Gé Verbeek" userId="20d2065d-8055-4a68-a463-00777506795f" providerId="ADAL" clId="{788DE5DB-7869-4914-9CAF-1667307FA772}" dt="2023-05-11T16:44:36.567" v="17" actId="2696"/>
        <pc:sldMkLst>
          <pc:docMk/>
          <pc:sldMk cId="1004865884" sldId="4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0E7085B-F690-475A-8E4D-085CB334D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a:extLst>
              <a:ext uri="{FF2B5EF4-FFF2-40B4-BE49-F238E27FC236}">
                <a16:creationId xmlns:a16="http://schemas.microsoft.com/office/drawing/2014/main" id="{3A44E80F-A0F4-4C21-A5F1-DE326D2F846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A6A74E5-BA58-4026-8A7A-72304D80A62A}" type="datetimeFigureOut">
              <a:rPr lang="nl-NL"/>
              <a:pPr>
                <a:defRPr/>
              </a:pPr>
              <a:t>7-5-2025</a:t>
            </a:fld>
            <a:endParaRPr lang="nl-NL"/>
          </a:p>
        </p:txBody>
      </p:sp>
      <p:sp>
        <p:nvSpPr>
          <p:cNvPr id="4" name="Tijdelijke aanduiding voor dia-afbeelding 3">
            <a:extLst>
              <a:ext uri="{FF2B5EF4-FFF2-40B4-BE49-F238E27FC236}">
                <a16:creationId xmlns:a16="http://schemas.microsoft.com/office/drawing/2014/main" id="{864ACA0F-394B-457F-A00D-F4E4E5E6B4E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EA89525E-929E-4B3B-829C-CDABA1CC15E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702F67A1-D9F9-428A-89ED-A573BC6CC0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a:extLst>
              <a:ext uri="{FF2B5EF4-FFF2-40B4-BE49-F238E27FC236}">
                <a16:creationId xmlns:a16="http://schemas.microsoft.com/office/drawing/2014/main" id="{2144D956-0631-4355-840B-77A78216FA7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EBDE958-5D59-4663-8A0F-52C8497DECD7}"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4979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437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306022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0527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57077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84382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806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309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23905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8078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234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338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5107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4254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94765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3221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43593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664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26466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85388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3124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241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9365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3944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5456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8582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6825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93173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3777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6148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8078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BCE45B08-A988-481C-9AC1-83FF620673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EC28DD26-70E1-436D-8D5E-C8CED08B4D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340" name="Tijdelijke aanduiding voor dianummer 3">
            <a:extLst>
              <a:ext uri="{FF2B5EF4-FFF2-40B4-BE49-F238E27FC236}">
                <a16:creationId xmlns:a16="http://schemas.microsoft.com/office/drawing/2014/main" id="{71661D04-C5A8-4B71-8DE2-020F239D6C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56D9132-D453-4A72-A84F-BD4E8128735D}"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770E5414-16C6-45CD-B4F4-14C84CEA1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30DB9C6D-9584-4872-9B86-8B5140F957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0484" name="Tijdelijke aanduiding voor dianummer 3">
            <a:extLst>
              <a:ext uri="{FF2B5EF4-FFF2-40B4-BE49-F238E27FC236}">
                <a16:creationId xmlns:a16="http://schemas.microsoft.com/office/drawing/2014/main" id="{CC9A2D68-386E-4A0F-8128-C265845CFF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E189848-7FA6-4D2C-ABF8-C2FA402DAABB}"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0459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FE23211A-8924-4123-B8BB-2660A1261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F45F28A6-0725-43E2-BE1F-FC5CD7CC51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2532" name="Tijdelijke aanduiding voor dianummer 3">
            <a:extLst>
              <a:ext uri="{FF2B5EF4-FFF2-40B4-BE49-F238E27FC236}">
                <a16:creationId xmlns:a16="http://schemas.microsoft.com/office/drawing/2014/main" id="{36BE5352-6DC8-4695-8630-D48353E6C4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B342495-5AAF-45E3-89D3-07BB66D7BA34}"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9770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633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59224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5601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66133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59807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64131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60</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61</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335792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62</a:t>
            </a:fld>
            <a:endParaRPr lang="nl-NL" altLang="nl-NL"/>
          </a:p>
        </p:txBody>
      </p:sp>
    </p:spTree>
    <p:extLst>
      <p:ext uri="{BB962C8B-B14F-4D97-AF65-F5344CB8AC3E}">
        <p14:creationId xmlns:p14="http://schemas.microsoft.com/office/powerpoint/2010/main" val="3522349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63</a:t>
            </a:fld>
            <a:endParaRPr lang="nl-NL" altLang="nl-NL"/>
          </a:p>
        </p:txBody>
      </p:sp>
    </p:spTree>
    <p:extLst>
      <p:ext uri="{BB962C8B-B14F-4D97-AF65-F5344CB8AC3E}">
        <p14:creationId xmlns:p14="http://schemas.microsoft.com/office/powerpoint/2010/main" val="12816717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64</a:t>
            </a:fld>
            <a:endParaRPr lang="nl-NL" altLang="nl-NL"/>
          </a:p>
        </p:txBody>
      </p:sp>
    </p:spTree>
    <p:extLst>
      <p:ext uri="{BB962C8B-B14F-4D97-AF65-F5344CB8AC3E}">
        <p14:creationId xmlns:p14="http://schemas.microsoft.com/office/powerpoint/2010/main" val="3268861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65</a:t>
            </a:fld>
            <a:endParaRPr lang="nl-NL" altLang="nl-NL"/>
          </a:p>
        </p:txBody>
      </p:sp>
    </p:spTree>
    <p:extLst>
      <p:ext uri="{BB962C8B-B14F-4D97-AF65-F5344CB8AC3E}">
        <p14:creationId xmlns:p14="http://schemas.microsoft.com/office/powerpoint/2010/main" val="3862545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67</a:t>
            </a:fld>
            <a:endParaRPr lang="nl-NL" altLang="nl-NL"/>
          </a:p>
        </p:txBody>
      </p:sp>
    </p:spTree>
    <p:extLst>
      <p:ext uri="{BB962C8B-B14F-4D97-AF65-F5344CB8AC3E}">
        <p14:creationId xmlns:p14="http://schemas.microsoft.com/office/powerpoint/2010/main" val="3319880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68</a:t>
            </a:fld>
            <a:endParaRPr lang="nl-NL" altLang="nl-NL"/>
          </a:p>
        </p:txBody>
      </p:sp>
    </p:spTree>
    <p:extLst>
      <p:ext uri="{BB962C8B-B14F-4D97-AF65-F5344CB8AC3E}">
        <p14:creationId xmlns:p14="http://schemas.microsoft.com/office/powerpoint/2010/main" val="5975634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69</a:t>
            </a:fld>
            <a:endParaRPr lang="nl-NL" altLang="nl-NL"/>
          </a:p>
        </p:txBody>
      </p:sp>
    </p:spTree>
    <p:extLst>
      <p:ext uri="{BB962C8B-B14F-4D97-AF65-F5344CB8AC3E}">
        <p14:creationId xmlns:p14="http://schemas.microsoft.com/office/powerpoint/2010/main" val="430066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70</a:t>
            </a:fld>
            <a:endParaRPr lang="nl-NL" altLang="nl-NL"/>
          </a:p>
        </p:txBody>
      </p:sp>
    </p:spTree>
    <p:extLst>
      <p:ext uri="{BB962C8B-B14F-4D97-AF65-F5344CB8AC3E}">
        <p14:creationId xmlns:p14="http://schemas.microsoft.com/office/powerpoint/2010/main" val="27913198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71</a:t>
            </a:fld>
            <a:endParaRPr lang="nl-NL" altLang="nl-NL"/>
          </a:p>
        </p:txBody>
      </p:sp>
    </p:spTree>
    <p:extLst>
      <p:ext uri="{BB962C8B-B14F-4D97-AF65-F5344CB8AC3E}">
        <p14:creationId xmlns:p14="http://schemas.microsoft.com/office/powerpoint/2010/main" val="31699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557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0666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10302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E4707-2F59-C9B3-FB63-531A1494DC8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16B22D8-1046-9805-D3D9-9B0484F76C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22B9EFC-013E-7504-4594-8779620E58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E891CEF0-08F7-6A8B-189C-C8CCA02BA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200860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1149A-AAED-4FE5-BEF0-CFC0D863D30E}"/>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B57C31FC-DABC-4464-AE7D-C1F5BFD341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23E88D5-24CF-4BEB-B95E-28A69D103F24}"/>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327FC2A3-3455-4BD2-981E-7E1A42410233}"/>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DB1A7F08-5CB9-49CE-9EEB-DDA854F13EBF}"/>
              </a:ext>
            </a:extLst>
          </p:cNvPr>
          <p:cNvSpPr>
            <a:spLocks noGrp="1"/>
          </p:cNvSpPr>
          <p:nvPr>
            <p:ph type="sldNum" sz="quarter" idx="12"/>
          </p:nvPr>
        </p:nvSpPr>
        <p:spPr/>
        <p:txBody>
          <a:bodyPr/>
          <a:lstStyle>
            <a:lvl1pPr>
              <a:defRPr/>
            </a:lvl1pPr>
          </a:lstStyle>
          <a:p>
            <a:pPr>
              <a:defRPr/>
            </a:pPr>
            <a:fld id="{2003357F-AB2E-40D8-BED4-7668F5E11A7F}" type="slidenum">
              <a:rPr lang="nl-NL" altLang="nl-NL"/>
              <a:pPr>
                <a:defRPr/>
              </a:pPr>
              <a:t>‹nr.›</a:t>
            </a:fld>
            <a:endParaRPr lang="nl-NL" altLang="nl-NL"/>
          </a:p>
        </p:txBody>
      </p:sp>
    </p:spTree>
    <p:extLst>
      <p:ext uri="{BB962C8B-B14F-4D97-AF65-F5344CB8AC3E}">
        <p14:creationId xmlns:p14="http://schemas.microsoft.com/office/powerpoint/2010/main" val="163111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8F0EF-7B5B-4B17-B652-32E69E72214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C0FC9D9-58A5-4C43-BB38-D7DA623549C1}"/>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55781E-2FDA-4051-ABE9-A3EB9538EF3D}"/>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E790A6B1-F132-4346-B612-8B87A9A8E624}"/>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B77D6740-A77E-4294-8AD9-2C5A1F66209D}"/>
              </a:ext>
            </a:extLst>
          </p:cNvPr>
          <p:cNvSpPr>
            <a:spLocks noGrp="1"/>
          </p:cNvSpPr>
          <p:nvPr>
            <p:ph type="sldNum" sz="quarter" idx="12"/>
          </p:nvPr>
        </p:nvSpPr>
        <p:spPr/>
        <p:txBody>
          <a:bodyPr/>
          <a:lstStyle>
            <a:lvl1pPr>
              <a:defRPr/>
            </a:lvl1pPr>
          </a:lstStyle>
          <a:p>
            <a:pPr>
              <a:defRPr/>
            </a:pPr>
            <a:fld id="{C67DD63B-9030-40AB-BCD6-3A3D0EBCC6EE}" type="slidenum">
              <a:rPr lang="nl-NL" altLang="nl-NL"/>
              <a:pPr>
                <a:defRPr/>
              </a:pPr>
              <a:t>‹nr.›</a:t>
            </a:fld>
            <a:endParaRPr lang="nl-NL" altLang="nl-NL"/>
          </a:p>
        </p:txBody>
      </p:sp>
    </p:spTree>
    <p:extLst>
      <p:ext uri="{BB962C8B-B14F-4D97-AF65-F5344CB8AC3E}">
        <p14:creationId xmlns:p14="http://schemas.microsoft.com/office/powerpoint/2010/main" val="145572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0E8BC82-6E48-4851-8A1E-FF2EA0CE397D}"/>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0D0F625-1D85-44E6-B7AA-9429C38F0844}"/>
              </a:ext>
            </a:extLst>
          </p:cNvPr>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D5190B-30D1-4E10-8954-1CAC9C791710}"/>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0D765F52-400E-44B6-A8B6-D20AE76AED8D}"/>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C832909B-8D3B-443E-99DD-C13D9CCB8173}"/>
              </a:ext>
            </a:extLst>
          </p:cNvPr>
          <p:cNvSpPr>
            <a:spLocks noGrp="1"/>
          </p:cNvSpPr>
          <p:nvPr>
            <p:ph type="sldNum" sz="quarter" idx="12"/>
          </p:nvPr>
        </p:nvSpPr>
        <p:spPr/>
        <p:txBody>
          <a:bodyPr/>
          <a:lstStyle>
            <a:lvl1pPr>
              <a:defRPr/>
            </a:lvl1pPr>
          </a:lstStyle>
          <a:p>
            <a:pPr>
              <a:defRPr/>
            </a:pPr>
            <a:fld id="{866EE5AF-06C9-44A4-8871-9AEACF586908}" type="slidenum">
              <a:rPr lang="nl-NL" altLang="nl-NL"/>
              <a:pPr>
                <a:defRPr/>
              </a:pPr>
              <a:t>‹nr.›</a:t>
            </a:fld>
            <a:endParaRPr lang="nl-NL" altLang="nl-NL"/>
          </a:p>
        </p:txBody>
      </p:sp>
    </p:spTree>
    <p:extLst>
      <p:ext uri="{BB962C8B-B14F-4D97-AF65-F5344CB8AC3E}">
        <p14:creationId xmlns:p14="http://schemas.microsoft.com/office/powerpoint/2010/main" val="229590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844811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32396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20676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70684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90863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69444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781939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88802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985C7-F889-415E-A7AE-4996967AB4C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68AA2FC-7C37-4427-ABA6-82BB3641823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8A0A6F-A068-4BAB-9465-AFBD6D7E6B71}"/>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E847B472-B2CE-444F-96B7-CDFCB13E1E04}"/>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F94DF98E-A328-47AA-9668-FC2106CBD467}"/>
              </a:ext>
            </a:extLst>
          </p:cNvPr>
          <p:cNvSpPr>
            <a:spLocks noGrp="1"/>
          </p:cNvSpPr>
          <p:nvPr>
            <p:ph type="sldNum" sz="quarter" idx="12"/>
          </p:nvPr>
        </p:nvSpPr>
        <p:spPr/>
        <p:txBody>
          <a:bodyPr/>
          <a:lstStyle>
            <a:lvl1pPr>
              <a:defRPr/>
            </a:lvl1pPr>
          </a:lstStyle>
          <a:p>
            <a:pPr>
              <a:defRPr/>
            </a:pPr>
            <a:fld id="{CFFE3ACA-0F8B-459A-92DC-CE453590B8F2}" type="slidenum">
              <a:rPr lang="nl-NL" altLang="nl-NL"/>
              <a:pPr>
                <a:defRPr/>
              </a:pPr>
              <a:t>‹nr.›</a:t>
            </a:fld>
            <a:endParaRPr lang="nl-NL" altLang="nl-NL"/>
          </a:p>
        </p:txBody>
      </p:sp>
    </p:spTree>
    <p:extLst>
      <p:ext uri="{BB962C8B-B14F-4D97-AF65-F5344CB8AC3E}">
        <p14:creationId xmlns:p14="http://schemas.microsoft.com/office/powerpoint/2010/main" val="3625292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userDrawn="1"/>
        </p:nvSpPr>
        <p:spPr>
          <a:xfrm>
            <a:off x="847900" y="6142150"/>
            <a:ext cx="44724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21064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22E44-D234-4E7A-9370-B40FCD883F7C}"/>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9E34FDEA-FB68-413F-A601-38D21CB750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CDBA190-A6A2-4A97-87D4-428F8163B35B}"/>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8FD6E724-4B45-4C59-AD8B-DA6ED6AC2A58}"/>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773E1609-03CE-417F-823A-A1A08D66DC3C}"/>
              </a:ext>
            </a:extLst>
          </p:cNvPr>
          <p:cNvSpPr>
            <a:spLocks noGrp="1"/>
          </p:cNvSpPr>
          <p:nvPr>
            <p:ph type="sldNum" sz="quarter" idx="12"/>
          </p:nvPr>
        </p:nvSpPr>
        <p:spPr/>
        <p:txBody>
          <a:bodyPr/>
          <a:lstStyle>
            <a:lvl1pPr>
              <a:defRPr/>
            </a:lvl1pPr>
          </a:lstStyle>
          <a:p>
            <a:pPr>
              <a:defRPr/>
            </a:pPr>
            <a:fld id="{40706C29-A815-4632-A278-8AC244FFE4D3}" type="slidenum">
              <a:rPr lang="nl-NL" altLang="nl-NL"/>
              <a:pPr>
                <a:defRPr/>
              </a:pPr>
              <a:t>‹nr.›</a:t>
            </a:fld>
            <a:endParaRPr lang="nl-NL" altLang="nl-NL"/>
          </a:p>
        </p:txBody>
      </p:sp>
    </p:spTree>
    <p:extLst>
      <p:ext uri="{BB962C8B-B14F-4D97-AF65-F5344CB8AC3E}">
        <p14:creationId xmlns:p14="http://schemas.microsoft.com/office/powerpoint/2010/main" val="93292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771E7-5BBC-4101-A3B8-A527EF53B4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A6ED0E-3BC7-4E91-A532-4FE94DCB4CBE}"/>
              </a:ext>
            </a:extLst>
          </p:cNvPr>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7B2027D-D30E-4C80-9F16-1B06C0A066CB}"/>
              </a:ext>
            </a:extLst>
          </p:cNvPr>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A121F76C-C1F9-4520-892B-A2FA722588A9}"/>
              </a:ext>
            </a:extLst>
          </p:cNvPr>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a:extLst>
              <a:ext uri="{FF2B5EF4-FFF2-40B4-BE49-F238E27FC236}">
                <a16:creationId xmlns:a16="http://schemas.microsoft.com/office/drawing/2014/main" id="{4ACC6161-C3A4-4017-8631-7F0EAB7656C7}"/>
              </a:ext>
            </a:extLst>
          </p:cNvPr>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a:extLst>
              <a:ext uri="{FF2B5EF4-FFF2-40B4-BE49-F238E27FC236}">
                <a16:creationId xmlns:a16="http://schemas.microsoft.com/office/drawing/2014/main" id="{2AC61090-CD42-46CD-8D14-6EEE4143961C}"/>
              </a:ext>
            </a:extLst>
          </p:cNvPr>
          <p:cNvSpPr>
            <a:spLocks noGrp="1"/>
          </p:cNvSpPr>
          <p:nvPr>
            <p:ph type="sldNum" sz="quarter" idx="12"/>
          </p:nvPr>
        </p:nvSpPr>
        <p:spPr/>
        <p:txBody>
          <a:bodyPr/>
          <a:lstStyle>
            <a:lvl1pPr>
              <a:defRPr/>
            </a:lvl1pPr>
          </a:lstStyle>
          <a:p>
            <a:pPr>
              <a:defRPr/>
            </a:pPr>
            <a:fld id="{754678A3-A1B9-4539-B8DA-C4D8DC6BD862}" type="slidenum">
              <a:rPr lang="nl-NL" altLang="nl-NL"/>
              <a:pPr>
                <a:defRPr/>
              </a:pPr>
              <a:t>‹nr.›</a:t>
            </a:fld>
            <a:endParaRPr lang="nl-NL" altLang="nl-NL"/>
          </a:p>
        </p:txBody>
      </p:sp>
    </p:spTree>
    <p:extLst>
      <p:ext uri="{BB962C8B-B14F-4D97-AF65-F5344CB8AC3E}">
        <p14:creationId xmlns:p14="http://schemas.microsoft.com/office/powerpoint/2010/main" val="211231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DF817-2ABB-453D-B2D7-6942C849947B}"/>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65712A-90E5-4228-A445-46CCA59C484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8DF30AF1-6E04-4A62-8520-BB966F873969}"/>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12E0674-5938-4C01-8772-5687534EDC0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166732D-F180-45DF-A57A-FDC2395300F3}"/>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CDE0D163-12A5-4DDC-84EF-F8DA26D76083}"/>
              </a:ext>
            </a:extLst>
          </p:cNvPr>
          <p:cNvSpPr>
            <a:spLocks noGrp="1"/>
          </p:cNvSpPr>
          <p:nvPr>
            <p:ph type="dt" sz="half" idx="10"/>
          </p:nvPr>
        </p:nvSpPr>
        <p:spPr/>
        <p:txBody>
          <a:bodyPr/>
          <a:lstStyle>
            <a:lvl1pPr>
              <a:defRPr/>
            </a:lvl1pPr>
          </a:lstStyle>
          <a:p>
            <a:pPr>
              <a:defRPr/>
            </a:pPr>
            <a:endParaRPr lang="nl-NL" altLang="nl-NL"/>
          </a:p>
        </p:txBody>
      </p:sp>
      <p:sp>
        <p:nvSpPr>
          <p:cNvPr id="8" name="Tijdelijke aanduiding voor voettekst 4">
            <a:extLst>
              <a:ext uri="{FF2B5EF4-FFF2-40B4-BE49-F238E27FC236}">
                <a16:creationId xmlns:a16="http://schemas.microsoft.com/office/drawing/2014/main" id="{6EB7523A-EBF3-479F-AB8E-0CCB734C954B}"/>
              </a:ext>
            </a:extLst>
          </p:cNvPr>
          <p:cNvSpPr>
            <a:spLocks noGrp="1"/>
          </p:cNvSpPr>
          <p:nvPr>
            <p:ph type="ftr" sz="quarter" idx="11"/>
          </p:nvPr>
        </p:nvSpPr>
        <p:spPr/>
        <p:txBody>
          <a:bodyPr/>
          <a:lstStyle>
            <a:lvl1pPr>
              <a:defRPr/>
            </a:lvl1pPr>
          </a:lstStyle>
          <a:p>
            <a:pPr>
              <a:defRPr/>
            </a:pPr>
            <a:endParaRPr lang="nl-NL" altLang="nl-NL"/>
          </a:p>
        </p:txBody>
      </p:sp>
      <p:sp>
        <p:nvSpPr>
          <p:cNvPr id="9" name="Tijdelijke aanduiding voor dianummer 5">
            <a:extLst>
              <a:ext uri="{FF2B5EF4-FFF2-40B4-BE49-F238E27FC236}">
                <a16:creationId xmlns:a16="http://schemas.microsoft.com/office/drawing/2014/main" id="{147471FA-4602-4A3D-B8A5-775D85CCA0EA}"/>
              </a:ext>
            </a:extLst>
          </p:cNvPr>
          <p:cNvSpPr>
            <a:spLocks noGrp="1"/>
          </p:cNvSpPr>
          <p:nvPr>
            <p:ph type="sldNum" sz="quarter" idx="12"/>
          </p:nvPr>
        </p:nvSpPr>
        <p:spPr/>
        <p:txBody>
          <a:bodyPr/>
          <a:lstStyle>
            <a:lvl1pPr>
              <a:defRPr/>
            </a:lvl1pPr>
          </a:lstStyle>
          <a:p>
            <a:pPr>
              <a:defRPr/>
            </a:pPr>
            <a:fld id="{7C236514-336C-4D30-8BE4-08D8F66758E6}" type="slidenum">
              <a:rPr lang="nl-NL" altLang="nl-NL"/>
              <a:pPr>
                <a:defRPr/>
              </a:pPr>
              <a:t>‹nr.›</a:t>
            </a:fld>
            <a:endParaRPr lang="nl-NL" altLang="nl-NL"/>
          </a:p>
        </p:txBody>
      </p:sp>
    </p:spTree>
    <p:extLst>
      <p:ext uri="{BB962C8B-B14F-4D97-AF65-F5344CB8AC3E}">
        <p14:creationId xmlns:p14="http://schemas.microsoft.com/office/powerpoint/2010/main" val="118706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D465C-EBF2-4923-BA3B-184FFCB1EFFC}"/>
              </a:ext>
            </a:extLst>
          </p:cNvPr>
          <p:cNvSpPr>
            <a:spLocks noGrp="1"/>
          </p:cNvSpPr>
          <p:nvPr>
            <p:ph type="title"/>
          </p:nvPr>
        </p:nvSpPr>
        <p:spPr/>
        <p:txBody>
          <a:bodyPr/>
          <a:lstStyle/>
          <a:p>
            <a:r>
              <a:rPr lang="nl-NL"/>
              <a:t>Klik om stijl te bewerken</a:t>
            </a:r>
          </a:p>
        </p:txBody>
      </p:sp>
      <p:sp>
        <p:nvSpPr>
          <p:cNvPr id="3" name="Tijdelijke aanduiding voor datum 3">
            <a:extLst>
              <a:ext uri="{FF2B5EF4-FFF2-40B4-BE49-F238E27FC236}">
                <a16:creationId xmlns:a16="http://schemas.microsoft.com/office/drawing/2014/main" id="{44B1FF89-B2C2-4AD5-8A98-D19ED2CE35DB}"/>
              </a:ext>
            </a:extLst>
          </p:cNvPr>
          <p:cNvSpPr>
            <a:spLocks noGrp="1"/>
          </p:cNvSpPr>
          <p:nvPr>
            <p:ph type="dt" sz="half" idx="10"/>
          </p:nvPr>
        </p:nvSpPr>
        <p:spPr/>
        <p:txBody>
          <a:bodyPr/>
          <a:lstStyle>
            <a:lvl1pPr>
              <a:defRPr/>
            </a:lvl1pPr>
          </a:lstStyle>
          <a:p>
            <a:pPr>
              <a:defRPr/>
            </a:pPr>
            <a:endParaRPr lang="nl-NL" altLang="nl-NL"/>
          </a:p>
        </p:txBody>
      </p:sp>
      <p:sp>
        <p:nvSpPr>
          <p:cNvPr id="4" name="Tijdelijke aanduiding voor voettekst 4">
            <a:extLst>
              <a:ext uri="{FF2B5EF4-FFF2-40B4-BE49-F238E27FC236}">
                <a16:creationId xmlns:a16="http://schemas.microsoft.com/office/drawing/2014/main" id="{731BE036-675B-4EFA-8D26-6FDAAD80561E}"/>
              </a:ext>
            </a:extLst>
          </p:cNvPr>
          <p:cNvSpPr>
            <a:spLocks noGrp="1"/>
          </p:cNvSpPr>
          <p:nvPr>
            <p:ph type="ftr" sz="quarter" idx="11"/>
          </p:nvPr>
        </p:nvSpPr>
        <p:spPr/>
        <p:txBody>
          <a:bodyPr/>
          <a:lstStyle>
            <a:lvl1pPr>
              <a:defRPr/>
            </a:lvl1pPr>
          </a:lstStyle>
          <a:p>
            <a:pPr>
              <a:defRPr/>
            </a:pPr>
            <a:endParaRPr lang="nl-NL" altLang="nl-NL"/>
          </a:p>
        </p:txBody>
      </p:sp>
      <p:sp>
        <p:nvSpPr>
          <p:cNvPr id="5" name="Tijdelijke aanduiding voor dianummer 5">
            <a:extLst>
              <a:ext uri="{FF2B5EF4-FFF2-40B4-BE49-F238E27FC236}">
                <a16:creationId xmlns:a16="http://schemas.microsoft.com/office/drawing/2014/main" id="{49D29C1E-CD80-4483-A3F0-4C9309A529AD}"/>
              </a:ext>
            </a:extLst>
          </p:cNvPr>
          <p:cNvSpPr>
            <a:spLocks noGrp="1"/>
          </p:cNvSpPr>
          <p:nvPr>
            <p:ph type="sldNum" sz="quarter" idx="12"/>
          </p:nvPr>
        </p:nvSpPr>
        <p:spPr/>
        <p:txBody>
          <a:bodyPr/>
          <a:lstStyle>
            <a:lvl1pPr>
              <a:defRPr/>
            </a:lvl1pPr>
          </a:lstStyle>
          <a:p>
            <a:pPr>
              <a:defRPr/>
            </a:pPr>
            <a:fld id="{0D9E1778-96F9-4FF9-B949-D502D2A1EFA0}" type="slidenum">
              <a:rPr lang="nl-NL" altLang="nl-NL"/>
              <a:pPr>
                <a:defRPr/>
              </a:pPr>
              <a:t>‹nr.›</a:t>
            </a:fld>
            <a:endParaRPr lang="nl-NL" altLang="nl-NL"/>
          </a:p>
        </p:txBody>
      </p:sp>
    </p:spTree>
    <p:extLst>
      <p:ext uri="{BB962C8B-B14F-4D97-AF65-F5344CB8AC3E}">
        <p14:creationId xmlns:p14="http://schemas.microsoft.com/office/powerpoint/2010/main" val="361357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7E9CDB8E-58C6-4D5C-9E19-FB6FA7230BA7}"/>
              </a:ext>
            </a:extLst>
          </p:cNvPr>
          <p:cNvSpPr>
            <a:spLocks noGrp="1"/>
          </p:cNvSpPr>
          <p:nvPr>
            <p:ph type="dt" sz="half" idx="10"/>
          </p:nvPr>
        </p:nvSpPr>
        <p:spPr/>
        <p:txBody>
          <a:bodyPr/>
          <a:lstStyle>
            <a:lvl1pPr>
              <a:defRPr/>
            </a:lvl1pPr>
          </a:lstStyle>
          <a:p>
            <a:pPr>
              <a:defRPr/>
            </a:pPr>
            <a:endParaRPr lang="nl-NL" altLang="nl-NL"/>
          </a:p>
        </p:txBody>
      </p:sp>
      <p:sp>
        <p:nvSpPr>
          <p:cNvPr id="3" name="Tijdelijke aanduiding voor voettekst 4">
            <a:extLst>
              <a:ext uri="{FF2B5EF4-FFF2-40B4-BE49-F238E27FC236}">
                <a16:creationId xmlns:a16="http://schemas.microsoft.com/office/drawing/2014/main" id="{5730819D-879E-48D1-969A-AD78BCD8B151}"/>
              </a:ext>
            </a:extLst>
          </p:cNvPr>
          <p:cNvSpPr>
            <a:spLocks noGrp="1"/>
          </p:cNvSpPr>
          <p:nvPr>
            <p:ph type="ftr" sz="quarter" idx="11"/>
          </p:nvPr>
        </p:nvSpPr>
        <p:spPr/>
        <p:txBody>
          <a:bodyPr/>
          <a:lstStyle>
            <a:lvl1pPr>
              <a:defRPr/>
            </a:lvl1pPr>
          </a:lstStyle>
          <a:p>
            <a:pPr>
              <a:defRPr/>
            </a:pPr>
            <a:endParaRPr lang="nl-NL" altLang="nl-NL"/>
          </a:p>
        </p:txBody>
      </p:sp>
      <p:sp>
        <p:nvSpPr>
          <p:cNvPr id="4" name="Tijdelijke aanduiding voor dianummer 5">
            <a:extLst>
              <a:ext uri="{FF2B5EF4-FFF2-40B4-BE49-F238E27FC236}">
                <a16:creationId xmlns:a16="http://schemas.microsoft.com/office/drawing/2014/main" id="{E00E3137-3098-4398-81DC-49ACF58ACED4}"/>
              </a:ext>
            </a:extLst>
          </p:cNvPr>
          <p:cNvSpPr>
            <a:spLocks noGrp="1"/>
          </p:cNvSpPr>
          <p:nvPr>
            <p:ph type="sldNum" sz="quarter" idx="12"/>
          </p:nvPr>
        </p:nvSpPr>
        <p:spPr/>
        <p:txBody>
          <a:bodyPr/>
          <a:lstStyle>
            <a:lvl1pPr>
              <a:defRPr/>
            </a:lvl1pPr>
          </a:lstStyle>
          <a:p>
            <a:pPr>
              <a:defRPr/>
            </a:pPr>
            <a:fld id="{455B04C1-AEF5-4D2E-9407-38B706190098}" type="slidenum">
              <a:rPr lang="nl-NL" altLang="nl-NL"/>
              <a:pPr>
                <a:defRPr/>
              </a:pPr>
              <a:t>‹nr.›</a:t>
            </a:fld>
            <a:endParaRPr lang="nl-NL" altLang="nl-NL"/>
          </a:p>
        </p:txBody>
      </p:sp>
    </p:spTree>
    <p:extLst>
      <p:ext uri="{BB962C8B-B14F-4D97-AF65-F5344CB8AC3E}">
        <p14:creationId xmlns:p14="http://schemas.microsoft.com/office/powerpoint/2010/main" val="128563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59DEA-6356-4080-ABDE-F2F0157AC395}"/>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52AA8595-D4B9-4ACE-9A85-3BC51366A8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F2AF4E5-E474-458C-A39B-2C7E6984BF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3">
            <a:extLst>
              <a:ext uri="{FF2B5EF4-FFF2-40B4-BE49-F238E27FC236}">
                <a16:creationId xmlns:a16="http://schemas.microsoft.com/office/drawing/2014/main" id="{B4AC1715-643B-4A78-B5D4-3D205F6619B9}"/>
              </a:ext>
            </a:extLst>
          </p:cNvPr>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a:extLst>
              <a:ext uri="{FF2B5EF4-FFF2-40B4-BE49-F238E27FC236}">
                <a16:creationId xmlns:a16="http://schemas.microsoft.com/office/drawing/2014/main" id="{3A411504-8034-48AD-AF90-1E51FFA7DB83}"/>
              </a:ext>
            </a:extLst>
          </p:cNvPr>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a:extLst>
              <a:ext uri="{FF2B5EF4-FFF2-40B4-BE49-F238E27FC236}">
                <a16:creationId xmlns:a16="http://schemas.microsoft.com/office/drawing/2014/main" id="{C47E2321-7936-4CFE-AF1D-AB85EBC55D99}"/>
              </a:ext>
            </a:extLst>
          </p:cNvPr>
          <p:cNvSpPr>
            <a:spLocks noGrp="1"/>
          </p:cNvSpPr>
          <p:nvPr>
            <p:ph type="sldNum" sz="quarter" idx="12"/>
          </p:nvPr>
        </p:nvSpPr>
        <p:spPr/>
        <p:txBody>
          <a:bodyPr/>
          <a:lstStyle>
            <a:lvl1pPr>
              <a:defRPr/>
            </a:lvl1pPr>
          </a:lstStyle>
          <a:p>
            <a:pPr>
              <a:defRPr/>
            </a:pPr>
            <a:fld id="{BB262D3D-171E-4E5B-B70F-9F2059E71C1A}" type="slidenum">
              <a:rPr lang="nl-NL" altLang="nl-NL"/>
              <a:pPr>
                <a:defRPr/>
              </a:pPr>
              <a:t>‹nr.›</a:t>
            </a:fld>
            <a:endParaRPr lang="nl-NL" altLang="nl-NL"/>
          </a:p>
        </p:txBody>
      </p:sp>
    </p:spTree>
    <p:extLst>
      <p:ext uri="{BB962C8B-B14F-4D97-AF65-F5344CB8AC3E}">
        <p14:creationId xmlns:p14="http://schemas.microsoft.com/office/powerpoint/2010/main" val="421706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9AB67-F1D2-4952-B6AC-F4583D4FF89E}"/>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F29A5E5E-06E9-4F89-B52E-6FDA27A33800}"/>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l-NL" noProof="0"/>
          </a:p>
        </p:txBody>
      </p:sp>
      <p:sp>
        <p:nvSpPr>
          <p:cNvPr id="4" name="Tijdelijke aanduiding voor tekst 3">
            <a:extLst>
              <a:ext uri="{FF2B5EF4-FFF2-40B4-BE49-F238E27FC236}">
                <a16:creationId xmlns:a16="http://schemas.microsoft.com/office/drawing/2014/main" id="{5796A7A1-A5DE-4B72-90EE-DE3F6CE51A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3">
            <a:extLst>
              <a:ext uri="{FF2B5EF4-FFF2-40B4-BE49-F238E27FC236}">
                <a16:creationId xmlns:a16="http://schemas.microsoft.com/office/drawing/2014/main" id="{3CE6F8FD-9848-43F3-8AB9-873FB6EDDC33}"/>
              </a:ext>
            </a:extLst>
          </p:cNvPr>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a:extLst>
              <a:ext uri="{FF2B5EF4-FFF2-40B4-BE49-F238E27FC236}">
                <a16:creationId xmlns:a16="http://schemas.microsoft.com/office/drawing/2014/main" id="{B95B4EFF-F301-45F8-9274-570514800F65}"/>
              </a:ext>
            </a:extLst>
          </p:cNvPr>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a:extLst>
              <a:ext uri="{FF2B5EF4-FFF2-40B4-BE49-F238E27FC236}">
                <a16:creationId xmlns:a16="http://schemas.microsoft.com/office/drawing/2014/main" id="{E6D5E670-ACBA-4FC4-BDF8-04E37876C208}"/>
              </a:ext>
            </a:extLst>
          </p:cNvPr>
          <p:cNvSpPr>
            <a:spLocks noGrp="1"/>
          </p:cNvSpPr>
          <p:nvPr>
            <p:ph type="sldNum" sz="quarter" idx="12"/>
          </p:nvPr>
        </p:nvSpPr>
        <p:spPr/>
        <p:txBody>
          <a:bodyPr/>
          <a:lstStyle>
            <a:lvl1pPr>
              <a:defRPr/>
            </a:lvl1pPr>
          </a:lstStyle>
          <a:p>
            <a:pPr>
              <a:defRPr/>
            </a:pPr>
            <a:fld id="{BFE45F4B-05C4-4368-AD35-ED6CB72CA88C}" type="slidenum">
              <a:rPr lang="nl-NL" altLang="nl-NL"/>
              <a:pPr>
                <a:defRPr/>
              </a:pPr>
              <a:t>‹nr.›</a:t>
            </a:fld>
            <a:endParaRPr lang="nl-NL" altLang="nl-NL"/>
          </a:p>
        </p:txBody>
      </p:sp>
    </p:spTree>
    <p:extLst>
      <p:ext uri="{BB962C8B-B14F-4D97-AF65-F5344CB8AC3E}">
        <p14:creationId xmlns:p14="http://schemas.microsoft.com/office/powerpoint/2010/main" val="4995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DA8BC6C-C761-49D4-9581-62B09BE1AF5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8D05FF64-68FC-4490-A237-29397489375D}"/>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FBF26E5B-3E44-431B-BB17-A75ED2D29CB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62DEED22-7480-4C57-8E41-91ECE288DFC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1994DA75-2BF7-4CF6-B98F-D59EC53FE3B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B7F09D7-F432-4667-BD6E-B657C35DAA8A}"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706522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ideo" Target="https://www.youtube.com/embed/frkJcCWfDak"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5.xml"/><Relationship Id="rId1" Type="http://schemas.openxmlformats.org/officeDocument/2006/relationships/video" Target="https://www.youtube.com/embed/P-_Aw1OUnqs?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ideo" Target="https://www.youtube.com/embed/DbyocdD2tLQ"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60.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64.jpe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66.jpeg"/></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image" Target="../media/image71.png"/></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ideo" Target="https://www.youtube.com/embed/vAsKKAcNEck"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C9AC953F-995E-43DE-B1EA-6DF6BC4A2FFD}"/>
              </a:ext>
            </a:extLst>
          </p:cNvPr>
          <p:cNvSpPr>
            <a:spLocks noGrp="1" noChangeArrowheads="1"/>
          </p:cNvSpPr>
          <p:nvPr>
            <p:ph type="ctrTitle"/>
          </p:nvPr>
        </p:nvSpPr>
        <p:spPr>
          <a:xfrm>
            <a:off x="601663" y="1844824"/>
            <a:ext cx="6858000" cy="1955801"/>
          </a:xfrm>
        </p:spPr>
        <p:txBody>
          <a:bodyPr/>
          <a:lstStyle/>
          <a:p>
            <a:pPr eaLnBrk="1" hangingPunct="1"/>
            <a:br>
              <a:rPr lang="nl-NL" altLang="nl-NL" b="1" dirty="0"/>
            </a:br>
            <a:br>
              <a:rPr lang="nl-NL" altLang="nl-NL" b="1" dirty="0"/>
            </a:br>
            <a:br>
              <a:rPr lang="nl-NL" altLang="nl-NL" b="1" dirty="0"/>
            </a:br>
            <a:br>
              <a:rPr lang="nl-NL" altLang="nl-NL" b="1" dirty="0"/>
            </a:br>
            <a:br>
              <a:rPr lang="nl-NL" altLang="nl-NL" b="1" dirty="0"/>
            </a:br>
            <a:r>
              <a:rPr lang="nl-NL" altLang="nl-NL" b="1" dirty="0"/>
              <a:t>Samenvatting</a:t>
            </a:r>
            <a:br>
              <a:rPr lang="nl-NL" altLang="nl-NL" b="1" dirty="0"/>
            </a:br>
            <a:endParaRPr lang="nl-NL" altLang="nl-NL" b="1" dirty="0"/>
          </a:p>
        </p:txBody>
      </p:sp>
      <p:pic>
        <p:nvPicPr>
          <p:cNvPr id="3075" name="Afbeelding 5">
            <a:extLst>
              <a:ext uri="{FF2B5EF4-FFF2-40B4-BE49-F238E27FC236}">
                <a16:creationId xmlns:a16="http://schemas.microsoft.com/office/drawing/2014/main" id="{73579008-6FC4-45EF-9DE0-2DD12136B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90699"/>
            <a:ext cx="3240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9" descr="Afbeeldingsresultaat voor geranium stek">
            <a:extLst>
              <a:ext uri="{FF2B5EF4-FFF2-40B4-BE49-F238E27FC236}">
                <a16:creationId xmlns:a16="http://schemas.microsoft.com/office/drawing/2014/main" id="{C9F43400-A0F2-46FD-B355-EAF3507FAE3B}"/>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077" name="AutoShape 11" descr="Afbeeldingsresultaat voor geranium stek">
            <a:extLst>
              <a:ext uri="{FF2B5EF4-FFF2-40B4-BE49-F238E27FC236}">
                <a16:creationId xmlns:a16="http://schemas.microsoft.com/office/drawing/2014/main" id="{187CD41A-DF1F-46CF-A0DE-6A76057DD56D}"/>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078" name="AutoShape 9" descr="Afbeeldingsresultaat voor stroom">
            <a:extLst>
              <a:ext uri="{FF2B5EF4-FFF2-40B4-BE49-F238E27FC236}">
                <a16:creationId xmlns:a16="http://schemas.microsoft.com/office/drawing/2014/main" id="{46E2CAB3-7326-4E1F-AD01-8D715E6B420F}"/>
              </a:ext>
            </a:extLst>
          </p:cNvPr>
          <p:cNvSpPr>
            <a:spLocks noGrp="1" noChangeAspect="1" noChangeArrowheads="1"/>
          </p:cNvSpPr>
          <p:nvPr>
            <p:ph type="subTitle" idx="1"/>
          </p:nvPr>
        </p:nvSpPr>
        <p:spPr>
          <a:noFill/>
        </p:spPr>
        <p:txBody>
          <a:bodyPr/>
          <a:lstStyle/>
          <a:p>
            <a:endParaRPr lang="nl-NL" altLang="nl-NL" dirty="0"/>
          </a:p>
        </p:txBody>
      </p:sp>
      <p:pic>
        <p:nvPicPr>
          <p:cNvPr id="8" name="Afbeelding 7">
            <a:extLst>
              <a:ext uri="{FF2B5EF4-FFF2-40B4-BE49-F238E27FC236}">
                <a16:creationId xmlns:a16="http://schemas.microsoft.com/office/drawing/2014/main" id="{04FB8509-6E1C-4BCA-803B-23FDF284FE72}"/>
              </a:ext>
            </a:extLst>
          </p:cNvPr>
          <p:cNvPicPr>
            <a:picLocks noChangeAspect="1"/>
          </p:cNvPicPr>
          <p:nvPr/>
        </p:nvPicPr>
        <p:blipFill>
          <a:blip r:embed="rId3"/>
          <a:stretch>
            <a:fillRect/>
          </a:stretch>
        </p:blipFill>
        <p:spPr>
          <a:xfrm>
            <a:off x="296863" y="4425944"/>
            <a:ext cx="2555776" cy="1916832"/>
          </a:xfrm>
          <a:prstGeom prst="rect">
            <a:avLst/>
          </a:prstGeom>
        </p:spPr>
      </p:pic>
      <p:pic>
        <p:nvPicPr>
          <p:cNvPr id="9" name="Afbeelding 8">
            <a:extLst>
              <a:ext uri="{FF2B5EF4-FFF2-40B4-BE49-F238E27FC236}">
                <a16:creationId xmlns:a16="http://schemas.microsoft.com/office/drawing/2014/main" id="{A72A17C7-4F31-40E6-8C71-234A45BD5932}"/>
              </a:ext>
            </a:extLst>
          </p:cNvPr>
          <p:cNvPicPr>
            <a:picLocks noChangeAspect="1"/>
          </p:cNvPicPr>
          <p:nvPr/>
        </p:nvPicPr>
        <p:blipFill>
          <a:blip r:embed="rId4"/>
          <a:stretch>
            <a:fillRect/>
          </a:stretch>
        </p:blipFill>
        <p:spPr>
          <a:xfrm>
            <a:off x="3486818" y="4509120"/>
            <a:ext cx="2170364" cy="2170364"/>
          </a:xfrm>
          <a:prstGeom prst="rect">
            <a:avLst/>
          </a:prstGeom>
        </p:spPr>
      </p:pic>
      <p:pic>
        <p:nvPicPr>
          <p:cNvPr id="10" name="Picture 2" descr="Zeeffilter in-line/flens 2&quot; 130 micron UDI">
            <a:extLst>
              <a:ext uri="{FF2B5EF4-FFF2-40B4-BE49-F238E27FC236}">
                <a16:creationId xmlns:a16="http://schemas.microsoft.com/office/drawing/2014/main" id="{23B32594-B374-4E78-996B-64DEAE8CD2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361" y="4509120"/>
            <a:ext cx="2344243" cy="1758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7022" y="516232"/>
            <a:ext cx="6216141" cy="762878"/>
          </a:xfrm>
        </p:spPr>
        <p:txBody>
          <a:bodyPr>
            <a:normAutofit/>
          </a:bodyPr>
          <a:lstStyle/>
          <a:p>
            <a:pPr eaLnBrk="1" hangingPunct="1"/>
            <a:r>
              <a:rPr lang="nl-NL" altLang="nl-NL" sz="2400" dirty="0"/>
              <a:t>Doekfilter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6" y="980728"/>
            <a:ext cx="6715601" cy="5760640"/>
          </a:xfrm>
        </p:spPr>
        <p:txBody>
          <a:bodyPr>
            <a:noAutofit/>
          </a:bodyPr>
          <a:lstStyle/>
          <a:p>
            <a:pPr indent="0">
              <a:buNone/>
            </a:pPr>
            <a:r>
              <a:rPr lang="nl-NL" sz="2400" dirty="0"/>
              <a:t>Een doekfilter werkt volgens een eenvoudig principe: wanneer het te reinigen water over het filterpapier wordt geleid, blijven de vuildeeltjes uit het water die groter zijn dan de poriën in het filterpapier achter. </a:t>
            </a:r>
          </a:p>
          <a:p>
            <a:pPr indent="0">
              <a:buNone/>
            </a:pPr>
            <a:endParaRPr lang="nl-NL" sz="2400" dirty="0"/>
          </a:p>
          <a:p>
            <a:pPr indent="0">
              <a:buNone/>
            </a:pPr>
            <a:r>
              <a:rPr lang="nl-NL" sz="2400" dirty="0"/>
              <a:t>Hier geldt: hoe kleiner de poriën in het filterpapier, hoe meer vervuiling er uit het water wordt gefilterd. Naar verloop van tijd zitten de poriën 'vol' en is het doek verzadigd. </a:t>
            </a:r>
          </a:p>
          <a:p>
            <a:pPr indent="0">
              <a:buNone/>
            </a:pPr>
            <a:endParaRPr lang="nl-NL" sz="2400" dirty="0"/>
          </a:p>
          <a:p>
            <a:pPr indent="0">
              <a:buNone/>
            </a:pPr>
            <a:r>
              <a:rPr lang="nl-NL" sz="2400" dirty="0"/>
              <a:t>Het doekfiltersysteem ververst dan automatisch het filterpapier. Doordat de vuillast via het doek wordt afgevoerd, heeft het doekfilter voor reiniging geen spoelwater nodig.</a:t>
            </a:r>
            <a:br>
              <a:rPr lang="nl-NL" sz="2400" dirty="0"/>
            </a:br>
            <a:br>
              <a:rPr lang="nl-NL" sz="2400" dirty="0"/>
            </a:br>
            <a:endParaRPr lang="nl-NL" sz="2400" dirty="0"/>
          </a:p>
        </p:txBody>
      </p:sp>
    </p:spTree>
    <p:extLst>
      <p:ext uri="{BB962C8B-B14F-4D97-AF65-F5344CB8AC3E}">
        <p14:creationId xmlns:p14="http://schemas.microsoft.com/office/powerpoint/2010/main" val="1049171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55576" y="339578"/>
            <a:ext cx="6216141" cy="762878"/>
          </a:xfrm>
        </p:spPr>
        <p:txBody>
          <a:bodyPr>
            <a:normAutofit/>
          </a:bodyPr>
          <a:lstStyle/>
          <a:p>
            <a:pPr eaLnBrk="1" hangingPunct="1"/>
            <a:r>
              <a:rPr lang="nl-NL" altLang="nl-NL" sz="2400" dirty="0"/>
              <a:t>Gaas filters</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660656" y="908720"/>
            <a:ext cx="6216141" cy="5832648"/>
          </a:xfrm>
        </p:spPr>
        <p:txBody>
          <a:bodyPr>
            <a:normAutofit/>
          </a:bodyPr>
          <a:lstStyle/>
          <a:p>
            <a:pPr indent="0">
              <a:buNone/>
            </a:pPr>
            <a:r>
              <a:rPr lang="nl-NL" dirty="0"/>
              <a:t>Er zijn 2 systemen:</a:t>
            </a:r>
          </a:p>
          <a:p>
            <a:pPr indent="0">
              <a:buNone/>
            </a:pPr>
            <a:endParaRPr lang="nl-NL" dirty="0"/>
          </a:p>
          <a:p>
            <a:pPr indent="0">
              <a:buNone/>
            </a:pPr>
            <a:r>
              <a:rPr lang="nl-NL" b="1" dirty="0"/>
              <a:t>Van binnen naar buiten (</a:t>
            </a:r>
            <a:r>
              <a:rPr lang="nl-NL" b="1" dirty="0" err="1"/>
              <a:t>inside</a:t>
            </a:r>
            <a:r>
              <a:rPr lang="nl-NL" b="1" dirty="0"/>
              <a:t>-out flow)</a:t>
            </a:r>
          </a:p>
          <a:p>
            <a:pPr indent="0">
              <a:buNone/>
            </a:pPr>
            <a:endParaRPr lang="nl-NL" b="1" dirty="0"/>
          </a:p>
          <a:p>
            <a:pPr indent="0">
              <a:buNone/>
            </a:pPr>
            <a:r>
              <a:rPr lang="nl-NL" dirty="0"/>
              <a:t>Water stroomt eerst de binnenkant van de zeef in en gaat daarna naar buiten. Het vuil blijft aan de binnenkant van de zeef achter. Dit wordt vaak gebruikt bij filters met een automatische spoelfunctie, omdat het vuil gemakkelijk kan worden weggespoeld.</a:t>
            </a:r>
          </a:p>
          <a:p>
            <a:pPr indent="0">
              <a:buNone/>
            </a:pPr>
            <a:endParaRPr lang="nl-NL" dirty="0"/>
          </a:p>
          <a:p>
            <a:pPr indent="0">
              <a:buNone/>
            </a:pPr>
            <a:r>
              <a:rPr lang="nl-NL" b="1" dirty="0"/>
              <a:t>Van buiten naar binnen (</a:t>
            </a:r>
            <a:r>
              <a:rPr lang="nl-NL" b="1" dirty="0" err="1"/>
              <a:t>outside</a:t>
            </a:r>
            <a:r>
              <a:rPr lang="nl-NL" b="1" dirty="0"/>
              <a:t>-in flow)</a:t>
            </a:r>
          </a:p>
          <a:p>
            <a:pPr indent="0">
              <a:buNone/>
            </a:pPr>
            <a:endParaRPr lang="nl-NL" b="1" dirty="0"/>
          </a:p>
          <a:p>
            <a:pPr indent="0">
              <a:buNone/>
            </a:pPr>
            <a:r>
              <a:rPr lang="nl-NL" dirty="0"/>
              <a:t>Water stroomt van buitenaf naar de binnenkant van de zeef. Het vuil blijft aan de buitenkant van de zeef achter</a:t>
            </a:r>
          </a:p>
          <a:p>
            <a:pPr indent="0">
              <a:buNone/>
            </a:pPr>
            <a:endParaRPr lang="nl-NL" dirty="0"/>
          </a:p>
          <a:p>
            <a:pPr indent="0">
              <a:buNone/>
            </a:pPr>
            <a:r>
              <a:rPr lang="nl-NL" dirty="0"/>
              <a:t>Dit type komt vaker voor bij statische of roterende zeeffilters, waarbij vuil van de buitenkant wordt afgespoeld.</a:t>
            </a:r>
          </a:p>
        </p:txBody>
      </p:sp>
      <p:pic>
        <p:nvPicPr>
          <p:cNvPr id="2050" name="Picture 2" descr="Zeeffilter in-line/flens 2&quot; 130 micron UDI">
            <a:extLst>
              <a:ext uri="{FF2B5EF4-FFF2-40B4-BE49-F238E27FC236}">
                <a16:creationId xmlns:a16="http://schemas.microsoft.com/office/drawing/2014/main" id="{F4CA83F4-94BB-4F10-88FD-6B6C5DA25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955" y="4436069"/>
            <a:ext cx="1769273" cy="132695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E7B8B74D-5DE1-47BF-946A-2EFD799D18A4}"/>
              </a:ext>
            </a:extLst>
          </p:cNvPr>
          <p:cNvPicPr>
            <a:picLocks noChangeAspect="1"/>
          </p:cNvPicPr>
          <p:nvPr/>
        </p:nvPicPr>
        <p:blipFill>
          <a:blip r:embed="rId4"/>
          <a:stretch>
            <a:fillRect/>
          </a:stretch>
        </p:blipFill>
        <p:spPr>
          <a:xfrm>
            <a:off x="7356544" y="1081361"/>
            <a:ext cx="1277977" cy="960627"/>
          </a:xfrm>
          <a:prstGeom prst="rect">
            <a:avLst/>
          </a:prstGeom>
        </p:spPr>
      </p:pic>
    </p:spTree>
    <p:extLst>
      <p:ext uri="{BB962C8B-B14F-4D97-AF65-F5344CB8AC3E}">
        <p14:creationId xmlns:p14="http://schemas.microsoft.com/office/powerpoint/2010/main" val="33555497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1000"/>
                                        <p:tgtEl>
                                          <p:spTgt spid="4">
                                            <p:txEl>
                                              <p:pRg st="10" end="10"/>
                                            </p:txEl>
                                          </p:spTgt>
                                        </p:tgtEl>
                                      </p:cBhvr>
                                    </p:animEffect>
                                    <p:anim calcmode="lin" valueType="num">
                                      <p:cBhvr>
                                        <p:cTn id="36"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83FCC-F0F4-0A2E-7951-1E390D8C0B0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654C4DB-5BAB-809C-6164-C64B7D6576A1}"/>
              </a:ext>
            </a:extLst>
          </p:cNvPr>
          <p:cNvSpPr>
            <a:spLocks noGrp="1" noChangeArrowheads="1"/>
          </p:cNvSpPr>
          <p:nvPr>
            <p:ph type="title"/>
          </p:nvPr>
        </p:nvSpPr>
        <p:spPr>
          <a:xfrm>
            <a:off x="755576" y="339578"/>
            <a:ext cx="6216141" cy="762878"/>
          </a:xfrm>
        </p:spPr>
        <p:txBody>
          <a:bodyPr>
            <a:normAutofit/>
          </a:bodyPr>
          <a:lstStyle/>
          <a:p>
            <a:pPr eaLnBrk="1" hangingPunct="1"/>
            <a:r>
              <a:rPr lang="nl-NL" altLang="nl-NL" sz="2400" dirty="0"/>
              <a:t>Gaas filters</a:t>
            </a:r>
          </a:p>
        </p:txBody>
      </p:sp>
      <p:sp>
        <p:nvSpPr>
          <p:cNvPr id="4" name="Tijdelijke aanduiding voor inhoud 3">
            <a:extLst>
              <a:ext uri="{FF2B5EF4-FFF2-40B4-BE49-F238E27FC236}">
                <a16:creationId xmlns:a16="http://schemas.microsoft.com/office/drawing/2014/main" id="{529598A2-591C-A090-2698-D5C3096E1786}"/>
              </a:ext>
            </a:extLst>
          </p:cNvPr>
          <p:cNvSpPr>
            <a:spLocks noGrp="1"/>
          </p:cNvSpPr>
          <p:nvPr>
            <p:ph idx="1"/>
          </p:nvPr>
        </p:nvSpPr>
        <p:spPr>
          <a:xfrm>
            <a:off x="660656" y="908720"/>
            <a:ext cx="6216141" cy="5832648"/>
          </a:xfrm>
        </p:spPr>
        <p:txBody>
          <a:bodyPr>
            <a:normAutofit/>
          </a:bodyPr>
          <a:lstStyle/>
          <a:p>
            <a:pPr indent="0">
              <a:buNone/>
            </a:pPr>
            <a:endParaRPr lang="nl-NL" sz="2400" dirty="0"/>
          </a:p>
          <a:p>
            <a:pPr indent="0">
              <a:buNone/>
            </a:pPr>
            <a:endParaRPr lang="nl-NL" sz="2400" dirty="0"/>
          </a:p>
          <a:p>
            <a:pPr indent="0">
              <a:buNone/>
            </a:pPr>
            <a:r>
              <a:rPr lang="nl-NL" sz="2400" dirty="0"/>
              <a:t>Gaasfilter is gaas dat is gespannen van metaaldraden, waarbij zeer fijne openingen zitten tussen de verschillende metaaldraden. Wanneer er vervuild water door het gaasfilter heen gepompt wordt, blijven de vuildeeltjes uit dit water achter in de openingen van het gaasfilter.</a:t>
            </a:r>
          </a:p>
          <a:p>
            <a:pPr indent="0">
              <a:buNone/>
            </a:pPr>
            <a:endParaRPr lang="nl-NL" sz="2400" dirty="0"/>
          </a:p>
        </p:txBody>
      </p:sp>
      <p:pic>
        <p:nvPicPr>
          <p:cNvPr id="2050" name="Picture 2" descr="Zeeffilter in-line/flens 2&quot; 130 micron UDI">
            <a:extLst>
              <a:ext uri="{FF2B5EF4-FFF2-40B4-BE49-F238E27FC236}">
                <a16:creationId xmlns:a16="http://schemas.microsoft.com/office/drawing/2014/main" id="{EF65103E-693E-0100-C411-DBEC0388F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955" y="4436069"/>
            <a:ext cx="1769273" cy="132695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C34AFD4E-D70A-10C1-8EBB-9727AD61E44E}"/>
              </a:ext>
            </a:extLst>
          </p:cNvPr>
          <p:cNvPicPr>
            <a:picLocks noChangeAspect="1"/>
          </p:cNvPicPr>
          <p:nvPr/>
        </p:nvPicPr>
        <p:blipFill>
          <a:blip r:embed="rId4"/>
          <a:stretch>
            <a:fillRect/>
          </a:stretch>
        </p:blipFill>
        <p:spPr>
          <a:xfrm>
            <a:off x="7356544" y="1081361"/>
            <a:ext cx="1277977" cy="960627"/>
          </a:xfrm>
          <a:prstGeom prst="rect">
            <a:avLst/>
          </a:prstGeom>
        </p:spPr>
      </p:pic>
    </p:spTree>
    <p:extLst>
      <p:ext uri="{BB962C8B-B14F-4D97-AF65-F5344CB8AC3E}">
        <p14:creationId xmlns:p14="http://schemas.microsoft.com/office/powerpoint/2010/main" val="243282772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Gaas 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7" y="2315386"/>
            <a:ext cx="5805000" cy="3263504"/>
          </a:xfrm>
        </p:spPr>
        <p:txBody>
          <a:bodyPr/>
          <a:lstStyle/>
          <a:p>
            <a:pPr indent="0">
              <a:buNone/>
            </a:pPr>
            <a:r>
              <a:rPr lang="nl-NL" sz="2400" dirty="0"/>
              <a:t>Vaak zit er een drukmeter voor het filter en na het filter.</a:t>
            </a:r>
          </a:p>
          <a:p>
            <a:pPr indent="0">
              <a:buNone/>
            </a:pPr>
            <a:endParaRPr lang="nl-NL" sz="2400" dirty="0"/>
          </a:p>
          <a:p>
            <a:pPr indent="0">
              <a:buNone/>
            </a:pPr>
            <a:r>
              <a:rPr lang="nl-NL" sz="2400" dirty="0"/>
              <a:t>Als hier veel drukverschil tussen zit, weet je dat het filter verstopt zit.</a:t>
            </a:r>
          </a:p>
          <a:p>
            <a:pPr indent="0">
              <a:buNone/>
            </a:pPr>
            <a:endParaRPr lang="nl-NL" sz="2400" dirty="0"/>
          </a:p>
          <a:p>
            <a:pPr indent="0">
              <a:buNone/>
            </a:pPr>
            <a:r>
              <a:rPr lang="nl-NL" sz="2400" dirty="0"/>
              <a:t>Je kunt het filter dan open maken en schoonspoelen</a:t>
            </a:r>
            <a:r>
              <a:rPr lang="nl-NL" dirty="0"/>
              <a:t>.</a:t>
            </a:r>
          </a:p>
        </p:txBody>
      </p:sp>
      <p:pic>
        <p:nvPicPr>
          <p:cNvPr id="3074" name="Picture 2" descr="Zeeffilter in-line/flens 2&quot; 130 micron UDI">
            <a:extLst>
              <a:ext uri="{FF2B5EF4-FFF2-40B4-BE49-F238E27FC236}">
                <a16:creationId xmlns:a16="http://schemas.microsoft.com/office/drawing/2014/main" id="{851C7716-1D60-4577-B631-EDB754CEC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095" y="4394842"/>
            <a:ext cx="1852179" cy="13891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pact y filter 2&quot;   150 micron groen">
            <a:extLst>
              <a:ext uri="{FF2B5EF4-FFF2-40B4-BE49-F238E27FC236}">
                <a16:creationId xmlns:a16="http://schemas.microsoft.com/office/drawing/2014/main" id="{3420FBFB-966F-4ECD-BA82-78C46F462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895" y="1166380"/>
            <a:ext cx="1528589" cy="114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568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Zelfreinigende filters</a:t>
            </a:r>
          </a:p>
        </p:txBody>
      </p:sp>
      <p:pic>
        <p:nvPicPr>
          <p:cNvPr id="2" name="Onlinemedia 1">
            <a:hlinkClick r:id="" action="ppaction://media"/>
            <a:extLst>
              <a:ext uri="{FF2B5EF4-FFF2-40B4-BE49-F238E27FC236}">
                <a16:creationId xmlns:a16="http://schemas.microsoft.com/office/drawing/2014/main" id="{D1ECC441-EE52-48AF-AA40-55137A83FD46}"/>
              </a:ext>
            </a:extLst>
          </p:cNvPr>
          <p:cNvPicPr>
            <a:picLocks noGrp="1" noRot="1" noChangeAspect="1"/>
          </p:cNvPicPr>
          <p:nvPr>
            <p:ph idx="1"/>
            <a:videoFile r:link="rId1"/>
          </p:nvPr>
        </p:nvPicPr>
        <p:blipFill>
          <a:blip r:embed="rId4"/>
          <a:stretch>
            <a:fillRect/>
          </a:stretch>
        </p:blipFill>
        <p:spPr>
          <a:xfrm>
            <a:off x="732687" y="1923183"/>
            <a:ext cx="7799753" cy="4458145"/>
          </a:xfrm>
          <a:prstGeom prst="rect">
            <a:avLst/>
          </a:prstGeom>
        </p:spPr>
      </p:pic>
    </p:spTree>
    <p:extLst>
      <p:ext uri="{BB962C8B-B14F-4D97-AF65-F5344CB8AC3E}">
        <p14:creationId xmlns:p14="http://schemas.microsoft.com/office/powerpoint/2010/main" val="53079526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FFEF8-A5C8-C3ED-C7A7-F331297A69DA}"/>
              </a:ext>
            </a:extLst>
          </p:cNvPr>
          <p:cNvSpPr>
            <a:spLocks noGrp="1"/>
          </p:cNvSpPr>
          <p:nvPr>
            <p:ph type="title"/>
          </p:nvPr>
        </p:nvSpPr>
        <p:spPr/>
        <p:txBody>
          <a:bodyPr/>
          <a:lstStyle/>
          <a:p>
            <a:r>
              <a:rPr lang="nl-NL" dirty="0"/>
              <a:t>S</a:t>
            </a:r>
            <a:r>
              <a:rPr lang="nl-NL" b="1" dirty="0"/>
              <a:t>chijvenfilter</a:t>
            </a:r>
            <a:br>
              <a:rPr lang="nl-NL" b="1" dirty="0"/>
            </a:br>
            <a:endParaRPr lang="nl-NL" dirty="0"/>
          </a:p>
        </p:txBody>
      </p:sp>
      <p:sp>
        <p:nvSpPr>
          <p:cNvPr id="3" name="Tijdelijke aanduiding voor inhoud 2">
            <a:extLst>
              <a:ext uri="{FF2B5EF4-FFF2-40B4-BE49-F238E27FC236}">
                <a16:creationId xmlns:a16="http://schemas.microsoft.com/office/drawing/2014/main" id="{70CED5DF-8D5E-5356-82F5-2697A67E5CBE}"/>
              </a:ext>
            </a:extLst>
          </p:cNvPr>
          <p:cNvSpPr>
            <a:spLocks noGrp="1"/>
          </p:cNvSpPr>
          <p:nvPr>
            <p:ph idx="1"/>
          </p:nvPr>
        </p:nvSpPr>
        <p:spPr>
          <a:xfrm>
            <a:off x="567000" y="1728000"/>
            <a:ext cx="6777000" cy="4351338"/>
          </a:xfrm>
        </p:spPr>
        <p:txBody>
          <a:bodyPr/>
          <a:lstStyle/>
          <a:p>
            <a:pPr>
              <a:buNone/>
            </a:pPr>
            <a:r>
              <a:rPr lang="nl-NL" b="1" dirty="0"/>
              <a:t>Werking van een schijvenfilter</a:t>
            </a:r>
          </a:p>
          <a:p>
            <a:pPr>
              <a:buNone/>
            </a:pPr>
            <a:endParaRPr lang="nl-NL" b="1" dirty="0"/>
          </a:p>
          <a:p>
            <a:pPr>
              <a:buNone/>
            </a:pPr>
            <a:r>
              <a:rPr lang="nl-NL" b="1" dirty="0"/>
              <a:t>Filtratieproces (waterdoorvoer)</a:t>
            </a:r>
          </a:p>
          <a:p>
            <a:pPr marL="285750" indent="-285750"/>
            <a:r>
              <a:rPr lang="nl-NL" dirty="0"/>
              <a:t>Water stroomt het filter binnen en passeert door de strak op elkaar geperste schijven.</a:t>
            </a:r>
          </a:p>
          <a:p>
            <a:pPr marL="285750" indent="-285750"/>
            <a:endParaRPr lang="nl-NL" dirty="0"/>
          </a:p>
          <a:p>
            <a:pPr marL="285750" indent="-285750"/>
            <a:r>
              <a:rPr lang="nl-NL" dirty="0"/>
              <a:t>De schijven hebben fijne groeven die samen een driedimensionale filterstructuur vormen.</a:t>
            </a:r>
          </a:p>
          <a:p>
            <a:pPr marL="285750" indent="-285750"/>
            <a:endParaRPr lang="nl-NL" dirty="0"/>
          </a:p>
          <a:p>
            <a:pPr marL="285750" indent="-285750"/>
            <a:r>
              <a:rPr lang="nl-NL" dirty="0"/>
              <a:t>Vuildeeltjes blijven achter in de groeven, terwijl schoon water erdoorheen stroomt.</a:t>
            </a:r>
          </a:p>
          <a:p>
            <a:pPr marL="285750" indent="-285750"/>
            <a:endParaRPr lang="nl-NL" dirty="0"/>
          </a:p>
          <a:p>
            <a:pPr marL="285750" indent="-285750"/>
            <a:r>
              <a:rPr lang="nl-NL" dirty="0"/>
              <a:t>Hoe fijner de schijven, hoe kleiner de deeltjes die worden tegengehouden (bijvoorbeeld 100 micron of fijner).</a:t>
            </a:r>
          </a:p>
          <a:p>
            <a:endParaRPr lang="nl-NL" dirty="0"/>
          </a:p>
        </p:txBody>
      </p:sp>
      <p:pic>
        <p:nvPicPr>
          <p:cNvPr id="5" name="Afbeelding 4">
            <a:extLst>
              <a:ext uri="{FF2B5EF4-FFF2-40B4-BE49-F238E27FC236}">
                <a16:creationId xmlns:a16="http://schemas.microsoft.com/office/drawing/2014/main" id="{669308A8-0371-A30D-90F4-27E62A808ACA}"/>
              </a:ext>
            </a:extLst>
          </p:cNvPr>
          <p:cNvPicPr>
            <a:picLocks noChangeAspect="1"/>
          </p:cNvPicPr>
          <p:nvPr/>
        </p:nvPicPr>
        <p:blipFill>
          <a:blip r:embed="rId2"/>
          <a:stretch>
            <a:fillRect/>
          </a:stretch>
        </p:blipFill>
        <p:spPr>
          <a:xfrm>
            <a:off x="6610528" y="404664"/>
            <a:ext cx="2049944" cy="1944216"/>
          </a:xfrm>
          <a:prstGeom prst="rect">
            <a:avLst/>
          </a:prstGeom>
        </p:spPr>
      </p:pic>
    </p:spTree>
    <p:extLst>
      <p:ext uri="{BB962C8B-B14F-4D97-AF65-F5344CB8AC3E}">
        <p14:creationId xmlns:p14="http://schemas.microsoft.com/office/powerpoint/2010/main" val="198006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9B154-DB6B-939A-25D3-9B7B3CF71EC7}"/>
              </a:ext>
            </a:extLst>
          </p:cNvPr>
          <p:cNvSpPr>
            <a:spLocks noGrp="1"/>
          </p:cNvSpPr>
          <p:nvPr>
            <p:ph type="title"/>
          </p:nvPr>
        </p:nvSpPr>
        <p:spPr/>
        <p:txBody>
          <a:bodyPr/>
          <a:lstStyle/>
          <a:p>
            <a:r>
              <a:rPr lang="nl-NL" dirty="0"/>
              <a:t>schijvenfilters</a:t>
            </a:r>
          </a:p>
        </p:txBody>
      </p:sp>
      <p:pic>
        <p:nvPicPr>
          <p:cNvPr id="4" name="Onlinemedia 3" title="Disc Filter Operation &amp; Technology">
            <a:hlinkClick r:id="" action="ppaction://media"/>
            <a:extLst>
              <a:ext uri="{FF2B5EF4-FFF2-40B4-BE49-F238E27FC236}">
                <a16:creationId xmlns:a16="http://schemas.microsoft.com/office/drawing/2014/main" id="{50E1DA60-9128-2E3D-204D-EFDC0D1B2F64}"/>
              </a:ext>
            </a:extLst>
          </p:cNvPr>
          <p:cNvPicPr>
            <a:picLocks noGrp="1" noRot="1" noChangeAspect="1"/>
          </p:cNvPicPr>
          <p:nvPr>
            <p:ph idx="1"/>
            <a:videoFile r:link="rId1"/>
          </p:nvPr>
        </p:nvPicPr>
        <p:blipFill>
          <a:blip r:embed="rId3"/>
          <a:stretch>
            <a:fillRect/>
          </a:stretch>
        </p:blipFill>
        <p:spPr>
          <a:xfrm>
            <a:off x="669248" y="1772816"/>
            <a:ext cx="7981648" cy="4509184"/>
          </a:xfrm>
          <a:prstGeom prst="rect">
            <a:avLst/>
          </a:prstGeom>
        </p:spPr>
      </p:pic>
    </p:spTree>
    <p:extLst>
      <p:ext uri="{BB962C8B-B14F-4D97-AF65-F5344CB8AC3E}">
        <p14:creationId xmlns:p14="http://schemas.microsoft.com/office/powerpoint/2010/main" val="3372852555"/>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C260D-1D64-F262-D8B0-DBBD9C2EEDA5}"/>
              </a:ext>
            </a:extLst>
          </p:cNvPr>
          <p:cNvSpPr>
            <a:spLocks noGrp="1"/>
          </p:cNvSpPr>
          <p:nvPr>
            <p:ph type="title"/>
          </p:nvPr>
        </p:nvSpPr>
        <p:spPr/>
        <p:txBody>
          <a:bodyPr>
            <a:normAutofit fontScale="90000"/>
          </a:bodyPr>
          <a:lstStyle/>
          <a:p>
            <a:r>
              <a:rPr lang="nl-NL" b="1" dirty="0"/>
              <a:t>Voordelen van een schijvenfilter ten opzichte van een gaasfilter</a:t>
            </a:r>
            <a:br>
              <a:rPr lang="nl-NL" b="1" dirty="0"/>
            </a:br>
            <a:endParaRPr lang="nl-NL" dirty="0"/>
          </a:p>
        </p:txBody>
      </p:sp>
      <p:sp>
        <p:nvSpPr>
          <p:cNvPr id="3" name="Tijdelijke aanduiding voor inhoud 2">
            <a:extLst>
              <a:ext uri="{FF2B5EF4-FFF2-40B4-BE49-F238E27FC236}">
                <a16:creationId xmlns:a16="http://schemas.microsoft.com/office/drawing/2014/main" id="{17E84CEE-FCB5-3BE5-3717-33709406CC8D}"/>
              </a:ext>
            </a:extLst>
          </p:cNvPr>
          <p:cNvSpPr>
            <a:spLocks noGrp="1"/>
          </p:cNvSpPr>
          <p:nvPr>
            <p:ph idx="1"/>
          </p:nvPr>
        </p:nvSpPr>
        <p:spPr>
          <a:xfrm>
            <a:off x="563154" y="1844824"/>
            <a:ext cx="6777000" cy="4351338"/>
          </a:xfrm>
        </p:spPr>
        <p:txBody>
          <a:bodyPr>
            <a:normAutofit fontScale="92500" lnSpcReduction="10000"/>
          </a:bodyPr>
          <a:lstStyle/>
          <a:p>
            <a:pPr>
              <a:buFont typeface="+mj-lt"/>
              <a:buAutoNum type="arabicPeriod"/>
            </a:pPr>
            <a:r>
              <a:rPr lang="nl-NL" b="1" dirty="0"/>
              <a:t>Betere filtratiecapaciteit</a:t>
            </a:r>
            <a:endParaRPr lang="nl-NL" dirty="0"/>
          </a:p>
          <a:p>
            <a:pPr marL="742950" lvl="1" indent="-285750">
              <a:buFont typeface="+mj-lt"/>
              <a:buAutoNum type="arabicPeriod"/>
            </a:pPr>
            <a:r>
              <a:rPr lang="nl-NL" dirty="0"/>
              <a:t>Een schijvenfilter gebruikt een stapel van kunststof schijven met fijne groeven die bij samendrukken een zeer nauwkeurig filter vormen.</a:t>
            </a:r>
          </a:p>
          <a:p>
            <a:pPr marL="742950" lvl="1" indent="-285750">
              <a:buFont typeface="+mj-lt"/>
              <a:buAutoNum type="arabicPeriod"/>
            </a:pPr>
            <a:r>
              <a:rPr lang="nl-NL" dirty="0"/>
              <a:t>Hierdoor kan het fijnere deeltjes beter filteren dan een gaasfilter, vooral bij kleiachtig of organisch materiaal.</a:t>
            </a:r>
          </a:p>
          <a:p>
            <a:pPr>
              <a:buFont typeface="+mj-lt"/>
              <a:buAutoNum type="arabicPeriod"/>
            </a:pPr>
            <a:r>
              <a:rPr lang="nl-NL" b="1" dirty="0"/>
              <a:t>Minder snel verstopping</a:t>
            </a:r>
            <a:endParaRPr lang="nl-NL" dirty="0"/>
          </a:p>
          <a:p>
            <a:pPr marL="742950" lvl="1" indent="-285750">
              <a:buFont typeface="+mj-lt"/>
              <a:buAutoNum type="arabicPeriod"/>
            </a:pPr>
            <a:r>
              <a:rPr lang="nl-NL" dirty="0"/>
              <a:t>Bij een gaasfilter kan vuil zich snel ophopen en verstoppingen veroorzaken.</a:t>
            </a:r>
          </a:p>
          <a:p>
            <a:pPr marL="742950" lvl="1" indent="-285750">
              <a:buFont typeface="+mj-lt"/>
              <a:buAutoNum type="arabicPeriod"/>
            </a:pPr>
            <a:r>
              <a:rPr lang="nl-NL" dirty="0"/>
              <a:t>Een schijvenfilter heeft een diepere filtratie (het vuil komt in de groeven tussen de schijven terecht), waardoor verstopping minder snel optreedt.</a:t>
            </a:r>
          </a:p>
          <a:p>
            <a:pPr>
              <a:buFont typeface="+mj-lt"/>
              <a:buAutoNum type="arabicPeriod"/>
            </a:pPr>
            <a:r>
              <a:rPr lang="nl-NL" b="1" dirty="0"/>
              <a:t>Betere zelfreiniging</a:t>
            </a:r>
            <a:endParaRPr lang="nl-NL" dirty="0"/>
          </a:p>
          <a:p>
            <a:pPr marL="742950" lvl="1" indent="-285750">
              <a:buFont typeface="+mj-lt"/>
              <a:buAutoNum type="arabicPeriod"/>
            </a:pPr>
            <a:r>
              <a:rPr lang="nl-NL" dirty="0"/>
              <a:t>Veel schijvenfilters hebben een automatische terugspoelfunctie, waarbij de schijven uit elkaar gaan en vuil effectief wordt weggespoeld.</a:t>
            </a:r>
          </a:p>
          <a:p>
            <a:pPr marL="742950" lvl="1" indent="-285750">
              <a:buFont typeface="+mj-lt"/>
              <a:buAutoNum type="arabicPeriod"/>
            </a:pPr>
            <a:r>
              <a:rPr lang="nl-NL" dirty="0"/>
              <a:t>Bij een gaasfilter moet je vaker handmatig schoonmaken of het filter vervangen.</a:t>
            </a:r>
          </a:p>
          <a:p>
            <a:endParaRPr lang="nl-NL" dirty="0"/>
          </a:p>
        </p:txBody>
      </p:sp>
      <p:pic>
        <p:nvPicPr>
          <p:cNvPr id="5" name="Afbeelding 4">
            <a:extLst>
              <a:ext uri="{FF2B5EF4-FFF2-40B4-BE49-F238E27FC236}">
                <a16:creationId xmlns:a16="http://schemas.microsoft.com/office/drawing/2014/main" id="{09EE7FB8-CD38-6503-F9B2-94F4747B9804}"/>
              </a:ext>
            </a:extLst>
          </p:cNvPr>
          <p:cNvPicPr>
            <a:picLocks noChangeAspect="1"/>
          </p:cNvPicPr>
          <p:nvPr/>
        </p:nvPicPr>
        <p:blipFill>
          <a:blip r:embed="rId2"/>
          <a:stretch>
            <a:fillRect/>
          </a:stretch>
        </p:blipFill>
        <p:spPr>
          <a:xfrm>
            <a:off x="7487562" y="5301208"/>
            <a:ext cx="1532949" cy="1453886"/>
          </a:xfrm>
          <a:prstGeom prst="rect">
            <a:avLst/>
          </a:prstGeom>
        </p:spPr>
      </p:pic>
    </p:spTree>
    <p:extLst>
      <p:ext uri="{BB962C8B-B14F-4D97-AF65-F5344CB8AC3E}">
        <p14:creationId xmlns:p14="http://schemas.microsoft.com/office/powerpoint/2010/main" val="142649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Zand filters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6509072" cy="4410322"/>
          </a:xfrm>
        </p:spPr>
        <p:txBody>
          <a:bodyPr>
            <a:normAutofit fontScale="85000" lnSpcReduction="20000"/>
          </a:bodyPr>
          <a:lstStyle/>
          <a:p>
            <a:pPr indent="0">
              <a:buNone/>
              <a:defRPr/>
            </a:pPr>
            <a:r>
              <a:rPr lang="nl-NL" sz="2800" dirty="0"/>
              <a:t>Een zandfilter maakt gebruik van zand om water te filteren. Het te reinigen water zakt langzaam door het zand van het zandfilter heen, waarbij de vuildeeltjes uit het water achterblijven in de fijne poriën van het zand. </a:t>
            </a:r>
          </a:p>
          <a:p>
            <a:pPr indent="0">
              <a:buNone/>
              <a:defRPr/>
            </a:pPr>
            <a:endParaRPr lang="nl-NL" sz="2800" dirty="0"/>
          </a:p>
          <a:p>
            <a:pPr indent="0">
              <a:buNone/>
              <a:defRPr/>
            </a:pPr>
            <a:r>
              <a:rPr lang="nl-NL" sz="2800" dirty="0"/>
              <a:t>Deze filtertechniek is met name geschikt voor voorfiltratie van desinfectieapparatuur, voorbereiding voor micro- en ultrafiltratie, recirculatiesystemen, spoelwaterprocessen, irrigatiesystemen, bassinwaterfiltratie en grondwaterreiniging.</a:t>
            </a:r>
            <a:br>
              <a:rPr lang="nl-NL" sz="2800" dirty="0"/>
            </a:br>
            <a:br>
              <a:rPr lang="nl-NL" sz="2400" dirty="0"/>
            </a:br>
            <a:br>
              <a:rPr lang="nl-NL" dirty="0"/>
            </a:br>
            <a:endParaRPr lang="nl-NL" dirty="0"/>
          </a:p>
        </p:txBody>
      </p:sp>
      <p:pic>
        <p:nvPicPr>
          <p:cNvPr id="2" name="Afbeelding 1">
            <a:extLst>
              <a:ext uri="{FF2B5EF4-FFF2-40B4-BE49-F238E27FC236}">
                <a16:creationId xmlns:a16="http://schemas.microsoft.com/office/drawing/2014/main" id="{9E97CC8B-0E65-4DAA-8A98-2D92D5926C63}"/>
              </a:ext>
            </a:extLst>
          </p:cNvPr>
          <p:cNvPicPr>
            <a:picLocks noChangeAspect="1"/>
          </p:cNvPicPr>
          <p:nvPr/>
        </p:nvPicPr>
        <p:blipFill>
          <a:blip r:embed="rId3"/>
          <a:stretch>
            <a:fillRect/>
          </a:stretch>
        </p:blipFill>
        <p:spPr>
          <a:xfrm>
            <a:off x="7676285" y="4091420"/>
            <a:ext cx="841132" cy="1396279"/>
          </a:xfrm>
          <a:prstGeom prst="rect">
            <a:avLst/>
          </a:prstGeom>
        </p:spPr>
      </p:pic>
    </p:spTree>
    <p:extLst>
      <p:ext uri="{BB962C8B-B14F-4D97-AF65-F5344CB8AC3E}">
        <p14:creationId xmlns:p14="http://schemas.microsoft.com/office/powerpoint/2010/main" val="20918850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Zand filters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99169" y="2041988"/>
            <a:ext cx="6119412" cy="3553695"/>
          </a:xfrm>
        </p:spPr>
        <p:txBody>
          <a:bodyPr>
            <a:normAutofit/>
          </a:bodyPr>
          <a:lstStyle/>
          <a:p>
            <a:pPr indent="0">
              <a:buNone/>
              <a:defRPr/>
            </a:pPr>
            <a:r>
              <a:rPr lang="nl-NL" sz="2400" dirty="0"/>
              <a:t>Let op: een zandfilter filtert </a:t>
            </a:r>
            <a:r>
              <a:rPr lang="nl-NL" sz="2400" b="1" dirty="0"/>
              <a:t>geen</a:t>
            </a:r>
            <a:r>
              <a:rPr lang="nl-NL" sz="2400" dirty="0"/>
              <a:t> opgeloste zouten uit het water. Een zandfilter kan alleen vaste deeltjes uit het water filteren, zoals algen en organisch materiaal. </a:t>
            </a:r>
          </a:p>
          <a:p>
            <a:pPr indent="0">
              <a:buNone/>
              <a:defRPr/>
            </a:pPr>
            <a:endParaRPr lang="nl-NL" sz="2400" dirty="0"/>
          </a:p>
          <a:p>
            <a:pPr indent="0">
              <a:buNone/>
              <a:defRPr/>
            </a:pPr>
            <a:r>
              <a:rPr lang="nl-NL" sz="2400" dirty="0"/>
              <a:t>Zouten die niet oplossen in water, zoals zouten die in meststoffen voorkomen, kan een zandfilter wel uit het water filteren, mits de deeltjes groot genoeg zijn. </a:t>
            </a:r>
          </a:p>
        </p:txBody>
      </p:sp>
      <p:pic>
        <p:nvPicPr>
          <p:cNvPr id="2" name="Afbeelding 1">
            <a:extLst>
              <a:ext uri="{FF2B5EF4-FFF2-40B4-BE49-F238E27FC236}">
                <a16:creationId xmlns:a16="http://schemas.microsoft.com/office/drawing/2014/main" id="{509BB6D2-D032-44E4-9707-6D3A1F36D782}"/>
              </a:ext>
            </a:extLst>
          </p:cNvPr>
          <p:cNvPicPr>
            <a:picLocks noChangeAspect="1"/>
          </p:cNvPicPr>
          <p:nvPr/>
        </p:nvPicPr>
        <p:blipFill>
          <a:blip r:embed="rId3"/>
          <a:stretch>
            <a:fillRect/>
          </a:stretch>
        </p:blipFill>
        <p:spPr>
          <a:xfrm>
            <a:off x="7282043" y="4012369"/>
            <a:ext cx="953804" cy="1583315"/>
          </a:xfrm>
          <a:prstGeom prst="rect">
            <a:avLst/>
          </a:prstGeom>
        </p:spPr>
      </p:pic>
    </p:spTree>
    <p:extLst>
      <p:ext uri="{BB962C8B-B14F-4D97-AF65-F5344CB8AC3E}">
        <p14:creationId xmlns:p14="http://schemas.microsoft.com/office/powerpoint/2010/main" val="1380029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ABA9AE5C-E1FE-464E-A56D-7A5EDEFDFDED}"/>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09E6EFB4-CFE2-4CA3-A27E-E026A0432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3020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22DF00A9-30B3-47E7-8C11-5904CAD8B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Diepte filtratie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6438933" cy="4482330"/>
          </a:xfrm>
        </p:spPr>
        <p:txBody>
          <a:bodyPr>
            <a:normAutofit/>
          </a:bodyPr>
          <a:lstStyle/>
          <a:p>
            <a:pPr indent="0">
              <a:buNone/>
              <a:defRPr/>
            </a:pPr>
            <a:r>
              <a:rPr lang="nl-NL" sz="2000" dirty="0"/>
              <a:t>Diepte filtratie gebeurt met zand of grind, waar vezelige vervuiling in vastloopt. Zandfilters filteren meestal op 80 micron, maar verminderen ook de kleinere vuilfracties in het water. </a:t>
            </a:r>
          </a:p>
          <a:p>
            <a:pPr indent="0">
              <a:buNone/>
              <a:defRPr/>
            </a:pPr>
            <a:endParaRPr lang="nl-NL" sz="2000" dirty="0"/>
          </a:p>
          <a:p>
            <a:pPr indent="0">
              <a:buNone/>
              <a:defRPr/>
            </a:pPr>
            <a:r>
              <a:rPr lang="nl-NL" sz="2000" dirty="0"/>
              <a:t>De helft van de werking van een zandfilter komt doordat het vuil tussen de zandkorrels blijft hangen en de andere helft komt door aanhechting aan het zand. </a:t>
            </a:r>
          </a:p>
          <a:p>
            <a:pPr indent="0">
              <a:buNone/>
              <a:defRPr/>
            </a:pPr>
            <a:endParaRPr lang="nl-NL" sz="2000" dirty="0"/>
          </a:p>
          <a:p>
            <a:pPr indent="0">
              <a:buNone/>
              <a:defRPr/>
            </a:pPr>
            <a:r>
              <a:rPr lang="nl-NL" sz="2000" dirty="0"/>
              <a:t>Dit kan omdat de korrels van het filtratiezand niet rond zijn, maar een ruw oppervlak hebben waar het vuil op gaat zitten.</a:t>
            </a:r>
          </a:p>
          <a:p>
            <a:pPr indent="0">
              <a:buNone/>
              <a:defRPr/>
            </a:pPr>
            <a:br>
              <a:rPr lang="nl-NL" sz="2000" dirty="0"/>
            </a:br>
            <a:endParaRPr lang="nl-NL" dirty="0"/>
          </a:p>
        </p:txBody>
      </p:sp>
    </p:spTree>
    <p:extLst>
      <p:ext uri="{BB962C8B-B14F-4D97-AF65-F5344CB8AC3E}">
        <p14:creationId xmlns:p14="http://schemas.microsoft.com/office/powerpoint/2010/main" val="29482876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Contact tijd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5707490" cy="4482330"/>
          </a:xfrm>
        </p:spPr>
        <p:txBody>
          <a:bodyPr>
            <a:noAutofit/>
          </a:bodyPr>
          <a:lstStyle/>
          <a:p>
            <a:pPr indent="0">
              <a:buNone/>
              <a:defRPr/>
            </a:pPr>
            <a:r>
              <a:rPr lang="nl-NL" sz="2000" dirty="0"/>
              <a:t>De werking van het zandfilter is afhankelijk van de contacttijd tussen water en zandkorrel. Bij een snelle doorloop worden alleen de grote delen weggevangen, die er niet door kunnen.</a:t>
            </a:r>
          </a:p>
          <a:p>
            <a:pPr indent="0">
              <a:buNone/>
              <a:defRPr/>
            </a:pPr>
            <a:endParaRPr lang="nl-NL" sz="2000" dirty="0"/>
          </a:p>
          <a:p>
            <a:pPr indent="0">
              <a:buNone/>
              <a:defRPr/>
            </a:pPr>
            <a:r>
              <a:rPr lang="nl-NL" sz="2000" dirty="0"/>
              <a:t> Maar bij een langzame doorloop, vangt het zand ook de kleine vuilfracties af. Dus hoe langzamer, hoe meer kleine vuildeeltjes uit het water zijn. </a:t>
            </a:r>
          </a:p>
          <a:p>
            <a:pPr indent="0">
              <a:buNone/>
              <a:defRPr/>
            </a:pPr>
            <a:endParaRPr lang="nl-NL" sz="2000" dirty="0"/>
          </a:p>
          <a:p>
            <a:pPr indent="0">
              <a:buNone/>
              <a:defRPr/>
            </a:pPr>
            <a:r>
              <a:rPr lang="nl-NL" sz="2000" dirty="0"/>
              <a:t>Dit geeft een grotere vuilreductie, omdat met hetzelfde zand zowel grove als kleine vuildeeltjes eruit zijn te halen.</a:t>
            </a:r>
          </a:p>
        </p:txBody>
      </p:sp>
    </p:spTree>
    <p:extLst>
      <p:ext uri="{BB962C8B-B14F-4D97-AF65-F5344CB8AC3E}">
        <p14:creationId xmlns:p14="http://schemas.microsoft.com/office/powerpoint/2010/main" val="21539984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Terug spoelen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5707490" cy="4122290"/>
          </a:xfrm>
        </p:spPr>
        <p:txBody>
          <a:bodyPr>
            <a:noAutofit/>
          </a:bodyPr>
          <a:lstStyle/>
          <a:p>
            <a:pPr indent="0">
              <a:buNone/>
              <a:defRPr/>
            </a:pPr>
            <a:r>
              <a:rPr lang="nl-NL" sz="2000" dirty="0"/>
              <a:t>Wanneer een bepaalde hoeveelheid water is gefilterd of wanneer het zand een bepaalde vervuilingsgraad heeft bereikt, schakelt het zandfilter automatisch over naar terugspoelen. </a:t>
            </a:r>
          </a:p>
          <a:p>
            <a:pPr indent="0">
              <a:buNone/>
              <a:defRPr/>
            </a:pPr>
            <a:endParaRPr lang="nl-NL" sz="2000" dirty="0"/>
          </a:p>
          <a:p>
            <a:pPr indent="0">
              <a:buNone/>
              <a:defRPr/>
            </a:pPr>
            <a:r>
              <a:rPr lang="nl-NL" sz="2000" dirty="0"/>
              <a:t>Tijdens het terugspoelen vergroten de poriën zich en wordt het vuil weer uit het zand gespoeld. Vervolgens wordt dit vuil samen met het spoelwater geloosd.</a:t>
            </a:r>
          </a:p>
          <a:p>
            <a:pPr indent="0">
              <a:buNone/>
              <a:defRPr/>
            </a:pPr>
            <a:endParaRPr lang="nl-NL" sz="2000" dirty="0"/>
          </a:p>
          <a:p>
            <a:pPr indent="0">
              <a:buNone/>
              <a:defRPr/>
            </a:pPr>
            <a:r>
              <a:rPr lang="nl-NL" sz="2000" dirty="0"/>
              <a:t>Op deze manier raakt het zandfilter niet verstopt en blijft het zo optimaal mogelijk zuiveren.</a:t>
            </a:r>
            <a:br>
              <a:rPr lang="nl-NL" sz="2000" dirty="0"/>
            </a:br>
            <a:endParaRPr lang="nl-NL" sz="2000" dirty="0"/>
          </a:p>
        </p:txBody>
      </p:sp>
    </p:spTree>
    <p:extLst>
      <p:ext uri="{BB962C8B-B14F-4D97-AF65-F5344CB8AC3E}">
        <p14:creationId xmlns:p14="http://schemas.microsoft.com/office/powerpoint/2010/main" val="165563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Zandfilters</a:t>
            </a:r>
          </a:p>
        </p:txBody>
      </p:sp>
      <p:pic>
        <p:nvPicPr>
          <p:cNvPr id="2" name="Onlinemedia 1">
            <a:hlinkClick r:id="" action="ppaction://media"/>
            <a:extLst>
              <a:ext uri="{FF2B5EF4-FFF2-40B4-BE49-F238E27FC236}">
                <a16:creationId xmlns:a16="http://schemas.microsoft.com/office/drawing/2014/main" id="{EB3B917F-DD3D-41B1-9567-774A21EA9354}"/>
              </a:ext>
            </a:extLst>
          </p:cNvPr>
          <p:cNvPicPr>
            <a:picLocks noGrp="1" noRot="1" noChangeAspect="1"/>
          </p:cNvPicPr>
          <p:nvPr>
            <p:ph idx="1"/>
            <a:videoFile r:link="rId1"/>
          </p:nvPr>
        </p:nvPicPr>
        <p:blipFill>
          <a:blip r:embed="rId4"/>
          <a:stretch>
            <a:fillRect/>
          </a:stretch>
        </p:blipFill>
        <p:spPr>
          <a:xfrm>
            <a:off x="844959" y="2447059"/>
            <a:ext cx="5153892" cy="2899064"/>
          </a:xfrm>
          <a:prstGeom prst="rect">
            <a:avLst/>
          </a:prstGeom>
        </p:spPr>
      </p:pic>
    </p:spTree>
    <p:extLst>
      <p:ext uri="{BB962C8B-B14F-4D97-AF65-F5344CB8AC3E}">
        <p14:creationId xmlns:p14="http://schemas.microsoft.com/office/powerpoint/2010/main" val="62164392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De Pomp</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Een pomp is een werktuig om vloeistoffen te transporteren.</a:t>
            </a:r>
          </a:p>
          <a:p>
            <a:pPr indent="0">
              <a:buNone/>
              <a:defRPr/>
            </a:pPr>
            <a:endParaRPr lang="nl-NL" dirty="0"/>
          </a:p>
          <a:p>
            <a:pPr indent="0">
              <a:buNone/>
              <a:defRPr/>
            </a:pPr>
            <a:r>
              <a:rPr lang="nl-NL" dirty="0"/>
              <a:t>Een vloeistof stroomt alleen als er een bepaald drukverschil heerst</a:t>
            </a:r>
          </a:p>
          <a:p>
            <a:pPr indent="0">
              <a:buNone/>
              <a:defRPr/>
            </a:pPr>
            <a:endParaRPr lang="nl-NL" dirty="0"/>
          </a:p>
          <a:p>
            <a:pPr indent="0">
              <a:buNone/>
              <a:defRPr/>
            </a:pPr>
            <a:r>
              <a:rPr lang="nl-NL" dirty="0"/>
              <a:t>Een pomp wekt dat drukverschil op.</a:t>
            </a:r>
          </a:p>
        </p:txBody>
      </p:sp>
      <p:pic>
        <p:nvPicPr>
          <p:cNvPr id="8194" name="Picture 2" descr="Pompen - DBH Diesel Engines BV">
            <a:extLst>
              <a:ext uri="{FF2B5EF4-FFF2-40B4-BE49-F238E27FC236}">
                <a16:creationId xmlns:a16="http://schemas.microsoft.com/office/drawing/2014/main" id="{1181CF7D-735B-4BCD-B0FB-A9E19E358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230" y="1301251"/>
            <a:ext cx="1850231" cy="13858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ilo pompen - Jansen Pompentechniek BV">
            <a:extLst>
              <a:ext uri="{FF2B5EF4-FFF2-40B4-BE49-F238E27FC236}">
                <a16:creationId xmlns:a16="http://schemas.microsoft.com/office/drawing/2014/main" id="{3295F8E9-AD65-4809-93A3-FF78C8B08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000" y="3908146"/>
            <a:ext cx="1328738" cy="193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anim calcmode="lin" valueType="num">
                                      <p:cBhvr additive="base">
                                        <p:cTn id="25" dur="500" fill="hold"/>
                                        <p:tgtEl>
                                          <p:spTgt spid="8196"/>
                                        </p:tgtEl>
                                        <p:attrNameLst>
                                          <p:attrName>ppt_x</p:attrName>
                                        </p:attrNameLst>
                                      </p:cBhvr>
                                      <p:tavLst>
                                        <p:tav tm="0">
                                          <p:val>
                                            <p:strVal val="#ppt_x"/>
                                          </p:val>
                                        </p:tav>
                                        <p:tav tm="100000">
                                          <p:val>
                                            <p:strVal val="#ppt_x"/>
                                          </p:val>
                                        </p:tav>
                                      </p:tavLst>
                                    </p:anim>
                                    <p:anim calcmode="lin" valueType="num">
                                      <p:cBhvr additive="base">
                                        <p:cTn id="26"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Belangrijk bij een pomp</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marL="257175" indent="-257175">
              <a:defRPr/>
            </a:pPr>
            <a:r>
              <a:rPr lang="nl-NL" dirty="0"/>
              <a:t>Capaciteit</a:t>
            </a:r>
          </a:p>
          <a:p>
            <a:pPr marL="257175" indent="-257175">
              <a:defRPr/>
            </a:pPr>
            <a:endParaRPr lang="nl-NL" dirty="0"/>
          </a:p>
          <a:p>
            <a:pPr marL="257175" indent="-257175">
              <a:defRPr/>
            </a:pPr>
            <a:r>
              <a:rPr lang="nl-NL" dirty="0"/>
              <a:t>Opvoerhoogte</a:t>
            </a:r>
          </a:p>
          <a:p>
            <a:pPr marL="257175" indent="-257175">
              <a:defRPr/>
            </a:pPr>
            <a:endParaRPr lang="nl-NL" dirty="0"/>
          </a:p>
          <a:p>
            <a:pPr marL="257175" indent="-257175">
              <a:defRPr/>
            </a:pPr>
            <a:r>
              <a:rPr lang="nl-NL" dirty="0"/>
              <a:t>Viscositeit</a:t>
            </a:r>
          </a:p>
          <a:p>
            <a:pPr marL="257175" indent="-257175">
              <a:defRPr/>
            </a:pPr>
            <a:endParaRPr lang="nl-NL" dirty="0"/>
          </a:p>
          <a:p>
            <a:pPr marL="257175" indent="-257175">
              <a:defRPr/>
            </a:pPr>
            <a:r>
              <a:rPr lang="nl-NL" dirty="0"/>
              <a:t>Leidingweerstand</a:t>
            </a:r>
          </a:p>
          <a:p>
            <a:pPr marL="257175" indent="-257175">
              <a:defRPr/>
            </a:pPr>
            <a:endParaRPr lang="nl-NL" dirty="0"/>
          </a:p>
          <a:p>
            <a:pPr marL="257175" indent="-257175">
              <a:defRPr/>
            </a:pPr>
            <a:r>
              <a:rPr lang="nl-NL" dirty="0"/>
              <a:t>Zelfaanzuiging</a:t>
            </a:r>
          </a:p>
        </p:txBody>
      </p:sp>
      <p:pic>
        <p:nvPicPr>
          <p:cNvPr id="10242" name="Picture 2" descr="depositphotos_25849633-stockafbeelding-belangrijk-stempel - Xando Beheer">
            <a:extLst>
              <a:ext uri="{FF2B5EF4-FFF2-40B4-BE49-F238E27FC236}">
                <a16:creationId xmlns:a16="http://schemas.microsoft.com/office/drawing/2014/main" id="{DBEC7154-2DC1-4400-B7EC-C9518372A2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114" y="2343161"/>
            <a:ext cx="25717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4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Leidingweerstand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Als er vloeistof door een leidingsysteem stroomt, treden er drukverliezen op als gevolg van de weerstand van de leiding. </a:t>
            </a:r>
          </a:p>
          <a:p>
            <a:pPr indent="0">
              <a:buNone/>
              <a:defRPr/>
            </a:pPr>
            <a:endParaRPr lang="nl-NL" dirty="0"/>
          </a:p>
          <a:p>
            <a:pPr indent="0">
              <a:buNone/>
              <a:defRPr/>
            </a:pPr>
            <a:r>
              <a:rPr lang="nl-NL" dirty="0"/>
              <a:t>In plaats van drukverliezen praten we over leidingweerstand</a:t>
            </a:r>
          </a:p>
          <a:p>
            <a:pPr indent="0">
              <a:buNone/>
              <a:defRPr/>
            </a:pPr>
            <a:endParaRPr lang="nl-NL" dirty="0"/>
          </a:p>
          <a:p>
            <a:pPr indent="0">
              <a:buNone/>
              <a:defRPr/>
            </a:pPr>
            <a:r>
              <a:rPr lang="nl-NL" dirty="0"/>
              <a:t>Hierbij zijn afsluiters, terugslagkleppen, bochten, de capaciteit, toegepaste leidingdiameter van belang.</a:t>
            </a:r>
          </a:p>
        </p:txBody>
      </p:sp>
      <p:pic>
        <p:nvPicPr>
          <p:cNvPr id="11266" name="Picture 2" descr="Pompgebruik en leidingweerstand">
            <a:extLst>
              <a:ext uri="{FF2B5EF4-FFF2-40B4-BE49-F238E27FC236}">
                <a16:creationId xmlns:a16="http://schemas.microsoft.com/office/drawing/2014/main" id="{A2B3F963-49DC-4806-98CA-796C65BB8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188" y="3972750"/>
            <a:ext cx="1493044" cy="172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3107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Soorten 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129937"/>
            <a:ext cx="3813138" cy="3714166"/>
          </a:xfrm>
        </p:spPr>
        <p:txBody>
          <a:bodyPr>
            <a:normAutofit/>
          </a:bodyPr>
          <a:lstStyle/>
          <a:p>
            <a:pPr indent="0">
              <a:buNone/>
              <a:defRPr/>
            </a:pPr>
            <a:r>
              <a:rPr lang="nl-NL" dirty="0"/>
              <a:t>Onderscheidt  in 2 types</a:t>
            </a:r>
          </a:p>
          <a:p>
            <a:pPr indent="0">
              <a:buNone/>
              <a:defRPr/>
            </a:pPr>
            <a:endParaRPr lang="nl-NL" dirty="0"/>
          </a:p>
          <a:p>
            <a:pPr marL="257175" indent="-257175">
              <a:defRPr/>
            </a:pPr>
            <a:r>
              <a:rPr lang="nl-NL" dirty="0"/>
              <a:t>Verdringerpompen</a:t>
            </a:r>
          </a:p>
          <a:p>
            <a:pPr marL="257175" indent="-257175">
              <a:defRPr/>
            </a:pPr>
            <a:endParaRPr lang="nl-NL" dirty="0"/>
          </a:p>
          <a:p>
            <a:pPr marL="257175" indent="-257175">
              <a:defRPr/>
            </a:pPr>
            <a:r>
              <a:rPr lang="nl-NL" dirty="0"/>
              <a:t>Centrifugaalpompen</a:t>
            </a:r>
          </a:p>
        </p:txBody>
      </p:sp>
      <p:pic>
        <p:nvPicPr>
          <p:cNvPr id="12290" name="Picture 2" descr="Verdringerpompen - IB Pompen">
            <a:extLst>
              <a:ext uri="{FF2B5EF4-FFF2-40B4-BE49-F238E27FC236}">
                <a16:creationId xmlns:a16="http://schemas.microsoft.com/office/drawing/2014/main" id="{41081061-0C16-4D3C-8732-56F5FC83E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854" y="1758920"/>
            <a:ext cx="3136106" cy="82153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ntrifugaalpomp principe | Sulteq pompen en revisie bv">
            <a:extLst>
              <a:ext uri="{FF2B5EF4-FFF2-40B4-BE49-F238E27FC236}">
                <a16:creationId xmlns:a16="http://schemas.microsoft.com/office/drawing/2014/main" id="{04943A67-3F10-4B1A-A9F6-AE5F84390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849" y="4040614"/>
            <a:ext cx="2071688"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2959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anim calcmode="lin" valueType="num">
                                      <p:cBhvr additive="base">
                                        <p:cTn id="17" dur="500" fill="hold"/>
                                        <p:tgtEl>
                                          <p:spTgt spid="12290"/>
                                        </p:tgtEl>
                                        <p:attrNameLst>
                                          <p:attrName>ppt_x</p:attrName>
                                        </p:attrNameLst>
                                      </p:cBhvr>
                                      <p:tavLst>
                                        <p:tav tm="0">
                                          <p:val>
                                            <p:strVal val="#ppt_x"/>
                                          </p:val>
                                        </p:tav>
                                        <p:tav tm="100000">
                                          <p:val>
                                            <p:strVal val="#ppt_x"/>
                                          </p:val>
                                        </p:tav>
                                      </p:tavLst>
                                    </p:anim>
                                    <p:anim calcmode="lin" valueType="num">
                                      <p:cBhvr additive="base">
                                        <p:cTn id="1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292"/>
                                        </p:tgtEl>
                                        <p:attrNameLst>
                                          <p:attrName>style.visibility</p:attrName>
                                        </p:attrNameLst>
                                      </p:cBhvr>
                                      <p:to>
                                        <p:strVal val="visible"/>
                                      </p:to>
                                    </p:set>
                                    <p:anim calcmode="lin" valueType="num">
                                      <p:cBhvr additive="base">
                                        <p:cTn id="27" dur="500" fill="hold"/>
                                        <p:tgtEl>
                                          <p:spTgt spid="12292"/>
                                        </p:tgtEl>
                                        <p:attrNameLst>
                                          <p:attrName>ppt_x</p:attrName>
                                        </p:attrNameLst>
                                      </p:cBhvr>
                                      <p:tavLst>
                                        <p:tav tm="0">
                                          <p:val>
                                            <p:strVal val="#ppt_x"/>
                                          </p:val>
                                        </p:tav>
                                        <p:tav tm="100000">
                                          <p:val>
                                            <p:strVal val="#ppt_x"/>
                                          </p:val>
                                        </p:tav>
                                      </p:tavLst>
                                    </p:anim>
                                    <p:anim calcmode="lin" valueType="num">
                                      <p:cBhvr additive="base">
                                        <p:cTn id="2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Waaiers centrifugaalpomp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567000" y="2305246"/>
            <a:ext cx="5805000" cy="3263504"/>
          </a:xfrm>
        </p:spPr>
        <p:txBody>
          <a:bodyPr>
            <a:normAutofit/>
          </a:bodyPr>
          <a:lstStyle/>
          <a:p>
            <a:pPr indent="0">
              <a:buNone/>
            </a:pPr>
            <a:r>
              <a:rPr lang="nl-NL" dirty="0"/>
              <a:t>Er zijn verschillende soorten waaiertypes. Elke waaiertype heeft haar eigen voor en nadelen op het gebied van rendement en mogelijkheid om vaste en vloeibare vloeistoffen te verpompen. </a:t>
            </a:r>
          </a:p>
          <a:p>
            <a:pPr indent="0">
              <a:buNone/>
            </a:pPr>
            <a:endParaRPr lang="nl-NL" dirty="0"/>
          </a:p>
          <a:p>
            <a:pPr indent="0">
              <a:buNone/>
            </a:pPr>
            <a:r>
              <a:rPr lang="nl-NL" dirty="0"/>
              <a:t>De waaierdiameter in combinatie met het toerental bepaald de opvoerhoogte (pompdruk) van de pomp.</a:t>
            </a:r>
          </a:p>
          <a:p>
            <a:pPr indent="0">
              <a:buNone/>
            </a:pPr>
            <a:endParaRPr lang="nl-NL" dirty="0"/>
          </a:p>
        </p:txBody>
      </p:sp>
    </p:spTree>
    <p:extLst>
      <p:ext uri="{BB962C8B-B14F-4D97-AF65-F5344CB8AC3E}">
        <p14:creationId xmlns:p14="http://schemas.microsoft.com/office/powerpoint/2010/main" val="194196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Gesloten waaier</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567000" y="2305246"/>
            <a:ext cx="5805000" cy="3263504"/>
          </a:xfrm>
        </p:spPr>
        <p:txBody>
          <a:bodyPr/>
          <a:lstStyle/>
          <a:p>
            <a:pPr indent="0">
              <a:buNone/>
            </a:pPr>
            <a:r>
              <a:rPr lang="nl-NL" dirty="0"/>
              <a:t>Bij gesloten waaier zijn de schoepen geplaatst tussen twee zijwanden. Hierdoor zal interne lekkage tot een minimum worden beperkt en wordt daardoor een maximaal rendement behaald. </a:t>
            </a:r>
          </a:p>
          <a:p>
            <a:pPr indent="0">
              <a:buNone/>
            </a:pPr>
            <a:endParaRPr lang="nl-NL" dirty="0"/>
          </a:p>
          <a:p>
            <a:pPr indent="0">
              <a:buNone/>
            </a:pPr>
            <a:r>
              <a:rPr lang="nl-NL" dirty="0"/>
              <a:t>Een nadeel van een gesloten waaier is dat deze slecht vaste bestandsdelen kan verpompen. Naast het hoge rendement kan een gesloten waaier ook een hoge druk en hoge capaciteit verpompen</a:t>
            </a:r>
          </a:p>
          <a:p>
            <a:pPr indent="0">
              <a:buNone/>
            </a:pPr>
            <a:endParaRPr lang="nl-NL" dirty="0"/>
          </a:p>
        </p:txBody>
      </p:sp>
      <p:pic>
        <p:nvPicPr>
          <p:cNvPr id="2050" name="Picture 2" descr="Gesloten waaier centrifugaal pomp">
            <a:extLst>
              <a:ext uri="{FF2B5EF4-FFF2-40B4-BE49-F238E27FC236}">
                <a16:creationId xmlns:a16="http://schemas.microsoft.com/office/drawing/2014/main" id="{5F66C3B1-7B08-45DA-B930-086EB2ACB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031" y="4336585"/>
            <a:ext cx="2425523" cy="1232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34630" y="904717"/>
            <a:ext cx="6216141" cy="762878"/>
          </a:xfrm>
        </p:spPr>
        <p:txBody>
          <a:bodyPr>
            <a:normAutofit/>
          </a:bodyPr>
          <a:lstStyle/>
          <a:p>
            <a:pPr eaLnBrk="1" hangingPunct="1"/>
            <a:r>
              <a:rPr lang="nl-NL" altLang="nl-NL" sz="2400" dirty="0" err="1"/>
              <a:t>Dosatron</a:t>
            </a:r>
            <a:endParaRPr lang="nl-NL" altLang="nl-NL" sz="24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4" name="Tekstvak 3">
            <a:extLst>
              <a:ext uri="{FF2B5EF4-FFF2-40B4-BE49-F238E27FC236}">
                <a16:creationId xmlns:a16="http://schemas.microsoft.com/office/drawing/2014/main" id="{EFE289FB-2DEF-4D91-B375-93835C0C0446}"/>
              </a:ext>
            </a:extLst>
          </p:cNvPr>
          <p:cNvSpPr txBox="1"/>
          <p:nvPr/>
        </p:nvSpPr>
        <p:spPr>
          <a:xfrm>
            <a:off x="781909" y="2130205"/>
            <a:ext cx="6190238" cy="3046988"/>
          </a:xfrm>
          <a:prstGeom prst="rect">
            <a:avLst/>
          </a:prstGeom>
          <a:noFill/>
        </p:spPr>
        <p:txBody>
          <a:bodyPr wrap="square" rtlCol="0">
            <a:spAutoFit/>
          </a:bodyPr>
          <a:lstStyle/>
          <a:p>
            <a:r>
              <a:rPr lang="nl-NL" sz="2400" dirty="0"/>
              <a:t>Een </a:t>
            </a:r>
            <a:r>
              <a:rPr lang="nl-NL" sz="2400" dirty="0" err="1"/>
              <a:t>Dosatron</a:t>
            </a:r>
            <a:r>
              <a:rPr lang="nl-NL" sz="2400" dirty="0"/>
              <a:t> wordt in de tuinbouw ingezet om de juiste hoeveheelheid meststoffen, fungiciden en insecticiden mee te geven aan het watergeefsysteem. </a:t>
            </a:r>
          </a:p>
          <a:p>
            <a:endParaRPr lang="nl-NL" sz="2400" dirty="0"/>
          </a:p>
          <a:p>
            <a:r>
              <a:rPr lang="nl-NL" sz="2400" dirty="0"/>
              <a:t>Bovendien kunnen ook reinigings- en ontsmettingsmiddelen middels een </a:t>
            </a:r>
            <a:r>
              <a:rPr lang="nl-NL" sz="2400" dirty="0" err="1"/>
              <a:t>Dosatron</a:t>
            </a:r>
            <a:r>
              <a:rPr lang="nl-NL" sz="2400" dirty="0"/>
              <a:t> worden toegediend.</a:t>
            </a:r>
          </a:p>
        </p:txBody>
      </p:sp>
      <p:pic>
        <p:nvPicPr>
          <p:cNvPr id="5" name="Afbeelding 4">
            <a:extLst>
              <a:ext uri="{FF2B5EF4-FFF2-40B4-BE49-F238E27FC236}">
                <a16:creationId xmlns:a16="http://schemas.microsoft.com/office/drawing/2014/main" id="{7094C4EA-78E1-431C-9683-A6218A78309F}"/>
              </a:ext>
            </a:extLst>
          </p:cNvPr>
          <p:cNvPicPr>
            <a:picLocks noChangeAspect="1"/>
          </p:cNvPicPr>
          <p:nvPr/>
        </p:nvPicPr>
        <p:blipFill>
          <a:blip r:embed="rId3"/>
          <a:stretch>
            <a:fillRect/>
          </a:stretch>
        </p:blipFill>
        <p:spPr>
          <a:xfrm>
            <a:off x="6300192" y="141025"/>
            <a:ext cx="2555776" cy="1916832"/>
          </a:xfrm>
          <a:prstGeom prst="rect">
            <a:avLst/>
          </a:prstGeom>
        </p:spPr>
      </p:pic>
    </p:spTree>
    <p:extLst>
      <p:ext uri="{BB962C8B-B14F-4D97-AF65-F5344CB8AC3E}">
        <p14:creationId xmlns:p14="http://schemas.microsoft.com/office/powerpoint/2010/main" val="4779339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Open waaier</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567000" y="2305246"/>
            <a:ext cx="5805000" cy="3263504"/>
          </a:xfrm>
        </p:spPr>
        <p:txBody>
          <a:bodyPr>
            <a:normAutofit/>
          </a:bodyPr>
          <a:lstStyle/>
          <a:p>
            <a:pPr indent="0">
              <a:buNone/>
            </a:pPr>
            <a:r>
              <a:rPr lang="nl-NL" dirty="0"/>
              <a:t>Een open waaier is speciaal ontwikkeld voor het verpompen van vaste bestandsdelen. </a:t>
            </a:r>
          </a:p>
          <a:p>
            <a:pPr indent="0">
              <a:buNone/>
            </a:pPr>
            <a:endParaRPr lang="nl-NL" dirty="0"/>
          </a:p>
          <a:p>
            <a:pPr indent="0">
              <a:buNone/>
            </a:pPr>
            <a:r>
              <a:rPr lang="nl-NL" dirty="0"/>
              <a:t>Doordat de waaier-schoepen niet tussen zijwanden geplaatst is kan deze open waaier zeer goed vaste bestandsdelen verpompen.</a:t>
            </a:r>
          </a:p>
          <a:p>
            <a:pPr indent="0">
              <a:buNone/>
            </a:pPr>
            <a:endParaRPr lang="nl-NL" dirty="0"/>
          </a:p>
          <a:p>
            <a:pPr indent="0">
              <a:buNone/>
            </a:pPr>
            <a:r>
              <a:rPr lang="nl-NL" dirty="0"/>
              <a:t>De zijwanden worden bij een open waaier vervangen door een voorslijtplaat en een </a:t>
            </a:r>
            <a:r>
              <a:rPr lang="nl-NL" dirty="0" err="1"/>
              <a:t>achterslijtplaat</a:t>
            </a:r>
            <a:r>
              <a:rPr lang="nl-NL" dirty="0"/>
              <a:t>, en zijn tegen het pomphuis en </a:t>
            </a:r>
            <a:r>
              <a:rPr lang="nl-NL" dirty="0" err="1"/>
              <a:t>achterdeksel</a:t>
            </a:r>
            <a:r>
              <a:rPr lang="nl-NL" dirty="0"/>
              <a:t> geplaatst.</a:t>
            </a:r>
            <a:br>
              <a:rPr lang="nl-NL" dirty="0"/>
            </a:br>
            <a:endParaRPr lang="nl-NL" dirty="0"/>
          </a:p>
        </p:txBody>
      </p:sp>
      <p:pic>
        <p:nvPicPr>
          <p:cNvPr id="3074" name="Picture 2" descr="Open waaier centrifugaal pomp">
            <a:extLst>
              <a:ext uri="{FF2B5EF4-FFF2-40B4-BE49-F238E27FC236}">
                <a16:creationId xmlns:a16="http://schemas.microsoft.com/office/drawing/2014/main" id="{D933CFED-E545-49B2-86C1-61285D44F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139" y="4235916"/>
            <a:ext cx="1723394" cy="119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Half open waaier</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567000" y="2305246"/>
            <a:ext cx="5805000" cy="3263504"/>
          </a:xfrm>
        </p:spPr>
        <p:txBody>
          <a:bodyPr>
            <a:normAutofit lnSpcReduction="10000"/>
          </a:bodyPr>
          <a:lstStyle/>
          <a:p>
            <a:pPr indent="0">
              <a:buNone/>
            </a:pPr>
            <a:r>
              <a:rPr lang="nl-NL" dirty="0"/>
              <a:t>Een half open waaier is een combinatie van een open waaier en een gesloten waaier. </a:t>
            </a:r>
          </a:p>
          <a:p>
            <a:pPr indent="0">
              <a:buNone/>
            </a:pPr>
            <a:endParaRPr lang="nl-NL" dirty="0"/>
          </a:p>
          <a:p>
            <a:pPr indent="0">
              <a:buNone/>
            </a:pPr>
            <a:r>
              <a:rPr lang="nl-NL" dirty="0"/>
              <a:t>Het rendement is dus beter dan een open waaier maar slechter dan een gesloten waaier. </a:t>
            </a:r>
          </a:p>
          <a:p>
            <a:pPr indent="0">
              <a:buNone/>
            </a:pPr>
            <a:endParaRPr lang="nl-NL" dirty="0"/>
          </a:p>
          <a:p>
            <a:pPr indent="0">
              <a:buNone/>
            </a:pPr>
            <a:r>
              <a:rPr lang="nl-NL" dirty="0"/>
              <a:t>Tevens kan de half open waaier minder vaste bestandsdelen verpompen dan een open waaier, maar meer dan bij een gesloten waaier.</a:t>
            </a:r>
          </a:p>
          <a:p>
            <a:pPr indent="0">
              <a:buNone/>
            </a:pPr>
            <a:endParaRPr lang="nl-NL" dirty="0"/>
          </a:p>
          <a:p>
            <a:pPr indent="0">
              <a:buNone/>
            </a:pPr>
            <a:r>
              <a:rPr lang="nl-NL" dirty="0"/>
              <a:t>De half open waaier is daardoor een overgang tussen de open waaier en de gesloten waaier.</a:t>
            </a:r>
          </a:p>
          <a:p>
            <a:pPr indent="0">
              <a:buNone/>
            </a:pPr>
            <a:endParaRPr lang="nl-NL" dirty="0"/>
          </a:p>
        </p:txBody>
      </p:sp>
      <p:pic>
        <p:nvPicPr>
          <p:cNvPr id="4098" name="Picture 2" descr="Halfopenwaaier centrifugaal pomp">
            <a:extLst>
              <a:ext uri="{FF2B5EF4-FFF2-40B4-BE49-F238E27FC236}">
                <a16:creationId xmlns:a16="http://schemas.microsoft.com/office/drawing/2014/main" id="{5D5E6965-B9EC-44C2-A4B6-F62E4D9E7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753" y="4135248"/>
            <a:ext cx="1818500" cy="143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err="1"/>
              <a:t>Hyfrofoorpomp</a:t>
            </a:r>
            <a:endParaRPr lang="nl-NL" dirty="0"/>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567000" y="2305246"/>
            <a:ext cx="5805000" cy="3263504"/>
          </a:xfrm>
        </p:spPr>
        <p:txBody>
          <a:bodyPr>
            <a:normAutofit/>
          </a:bodyPr>
          <a:lstStyle/>
          <a:p>
            <a:pPr indent="0">
              <a:buNone/>
            </a:pPr>
            <a:r>
              <a:rPr lang="nl-NL" b="1" dirty="0"/>
              <a:t>Wat is een hydrofoorpomp?</a:t>
            </a:r>
          </a:p>
          <a:p>
            <a:pPr indent="0">
              <a:buNone/>
            </a:pPr>
            <a:endParaRPr lang="nl-NL" b="1" dirty="0"/>
          </a:p>
          <a:p>
            <a:pPr indent="0">
              <a:buNone/>
            </a:pPr>
            <a:r>
              <a:rPr lang="nl-NL" dirty="0"/>
              <a:t>Een hydrofoorpomp is een pomp die ervoor zorgt dat er waterdruk op een leiding komt. </a:t>
            </a:r>
          </a:p>
          <a:p>
            <a:pPr indent="0">
              <a:buNone/>
            </a:pPr>
            <a:endParaRPr lang="nl-NL" dirty="0"/>
          </a:p>
          <a:p>
            <a:pPr indent="0">
              <a:buNone/>
            </a:pPr>
            <a:r>
              <a:rPr lang="nl-NL" dirty="0"/>
              <a:t>Een hydrofoorpomp zuigt zelf water aan vanuit een bron, sloot, vijver, kanaal of rivier. </a:t>
            </a:r>
          </a:p>
          <a:p>
            <a:pPr indent="0">
              <a:buNone/>
            </a:pPr>
            <a:endParaRPr lang="nl-NL" dirty="0"/>
          </a:p>
          <a:p>
            <a:pPr indent="0">
              <a:buNone/>
            </a:pPr>
            <a:r>
              <a:rPr lang="nl-NL" dirty="0"/>
              <a:t>Vervolgens wordt met behulp van de hydrofoorpomp de waterdruk opgevoerd, zodat het water onder hoge druk kan worden gebruikt.</a:t>
            </a:r>
          </a:p>
          <a:p>
            <a:pPr indent="0">
              <a:buNone/>
            </a:pPr>
            <a:endParaRPr lang="nl-NL" dirty="0"/>
          </a:p>
        </p:txBody>
      </p:sp>
      <p:pic>
        <p:nvPicPr>
          <p:cNvPr id="16386" name="Picture 2" descr="Pedrollo Hydrofresh Hydrofoorpomp voor slechts €397.00 - Tuin &amp; Water">
            <a:extLst>
              <a:ext uri="{FF2B5EF4-FFF2-40B4-BE49-F238E27FC236}">
                <a16:creationId xmlns:a16="http://schemas.microsoft.com/office/drawing/2014/main" id="{44AF39C3-4A32-4F8C-A3E2-D2F19413D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147" y="1505147"/>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6"/>
                                        </p:tgtEl>
                                        <p:attrNameLst>
                                          <p:attrName>style.visibility</p:attrName>
                                        </p:attrNameLst>
                                      </p:cBhvr>
                                      <p:to>
                                        <p:strVal val="visible"/>
                                      </p:to>
                                    </p:set>
                                    <p:anim calcmode="lin" valueType="num">
                                      <p:cBhvr additive="base">
                                        <p:cTn id="25" dur="500" fill="hold"/>
                                        <p:tgtEl>
                                          <p:spTgt spid="16386"/>
                                        </p:tgtEl>
                                        <p:attrNameLst>
                                          <p:attrName>ppt_x</p:attrName>
                                        </p:attrNameLst>
                                      </p:cBhvr>
                                      <p:tavLst>
                                        <p:tav tm="0">
                                          <p:val>
                                            <p:strVal val="#ppt_x"/>
                                          </p:val>
                                        </p:tav>
                                        <p:tav tm="100000">
                                          <p:val>
                                            <p:strVal val="#ppt_x"/>
                                          </p:val>
                                        </p:tav>
                                      </p:tavLst>
                                    </p:anim>
                                    <p:anim calcmode="lin" valueType="num">
                                      <p:cBhvr additive="base">
                                        <p:cTn id="26"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Hydrofoorpomp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567000" y="2305246"/>
            <a:ext cx="6530087" cy="3263504"/>
          </a:xfrm>
        </p:spPr>
        <p:txBody>
          <a:bodyPr/>
          <a:lstStyle/>
          <a:p>
            <a:pPr indent="0">
              <a:buNone/>
            </a:pPr>
            <a:r>
              <a:rPr lang="nl-NL" dirty="0"/>
              <a:t>Een hydrofoorpomp wordt gebruikt in situaties waarbij er altijd druk op een waterleiding of slang moet staan. Denk hierbij aan regenwatersystemen of aan beregeningssystemen.</a:t>
            </a:r>
          </a:p>
          <a:p>
            <a:endParaRPr lang="nl-NL" dirty="0"/>
          </a:p>
          <a:p>
            <a:endParaRPr lang="nl-NL" dirty="0"/>
          </a:p>
          <a:p>
            <a:pPr indent="0">
              <a:buNone/>
            </a:pPr>
            <a:r>
              <a:rPr lang="nl-NL" dirty="0"/>
              <a:t>Deze pomp zorgt er namelijk voor dat bij een </a:t>
            </a:r>
            <a:r>
              <a:rPr lang="nl-NL" dirty="0" err="1"/>
              <a:t>drukval</a:t>
            </a:r>
            <a:r>
              <a:rPr lang="nl-NL" dirty="0"/>
              <a:t>, de druk en het water automatisch weer wordt aangevuld.</a:t>
            </a:r>
          </a:p>
          <a:p>
            <a:pPr indent="0">
              <a:buNone/>
            </a:pPr>
            <a:endParaRPr lang="nl-NL" dirty="0"/>
          </a:p>
        </p:txBody>
      </p:sp>
    </p:spTree>
    <p:extLst>
      <p:ext uri="{BB962C8B-B14F-4D97-AF65-F5344CB8AC3E}">
        <p14:creationId xmlns:p14="http://schemas.microsoft.com/office/powerpoint/2010/main" val="269454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Regenleiding boven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Voornamelijk bij oude bedrijven bij teelten als sla, spinazie en perkgoed.</a:t>
            </a:r>
          </a:p>
          <a:p>
            <a:pPr indent="0">
              <a:buNone/>
              <a:defRPr/>
            </a:pPr>
            <a:endParaRPr lang="nl-NL" dirty="0"/>
          </a:p>
          <a:p>
            <a:pPr indent="0">
              <a:buNone/>
              <a:defRPr/>
            </a:pPr>
            <a:r>
              <a:rPr lang="nl-NL" dirty="0"/>
              <a:t>Leidingen boven in de kas.</a:t>
            </a:r>
          </a:p>
          <a:p>
            <a:pPr indent="0">
              <a:buNone/>
              <a:defRPr/>
            </a:pPr>
            <a:r>
              <a:rPr lang="nl-NL" dirty="0"/>
              <a:t>1 of 2 leidingen per kap (3,20m)</a:t>
            </a:r>
          </a:p>
          <a:p>
            <a:pPr indent="0">
              <a:buNone/>
              <a:defRPr/>
            </a:pPr>
            <a:endParaRPr lang="nl-NL" dirty="0"/>
          </a:p>
        </p:txBody>
      </p:sp>
      <p:pic>
        <p:nvPicPr>
          <p:cNvPr id="2" name="Afbeelding 1">
            <a:extLst>
              <a:ext uri="{FF2B5EF4-FFF2-40B4-BE49-F238E27FC236}">
                <a16:creationId xmlns:a16="http://schemas.microsoft.com/office/drawing/2014/main" id="{F92D1566-92AD-44FD-9907-073C71C97C30}"/>
              </a:ext>
            </a:extLst>
          </p:cNvPr>
          <p:cNvPicPr>
            <a:picLocks noChangeAspect="1"/>
          </p:cNvPicPr>
          <p:nvPr/>
        </p:nvPicPr>
        <p:blipFill>
          <a:blip r:embed="rId3"/>
          <a:stretch>
            <a:fillRect/>
          </a:stretch>
        </p:blipFill>
        <p:spPr>
          <a:xfrm>
            <a:off x="4151451" y="3637721"/>
            <a:ext cx="3053914" cy="2285379"/>
          </a:xfrm>
          <a:prstGeom prst="rect">
            <a:avLst/>
          </a:prstGeom>
        </p:spPr>
      </p:pic>
    </p:spTree>
    <p:extLst>
      <p:ext uri="{BB962C8B-B14F-4D97-AF65-F5344CB8AC3E}">
        <p14:creationId xmlns:p14="http://schemas.microsoft.com/office/powerpoint/2010/main" val="19430700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Regenleiding boven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lnSpcReduction="10000"/>
          </a:bodyPr>
          <a:lstStyle/>
          <a:p>
            <a:pPr indent="0">
              <a:buNone/>
              <a:defRPr/>
            </a:pPr>
            <a:r>
              <a:rPr lang="nl-NL" dirty="0"/>
              <a:t>Voordeel:</a:t>
            </a:r>
          </a:p>
          <a:p>
            <a:pPr indent="0">
              <a:buNone/>
              <a:defRPr/>
            </a:pPr>
            <a:endParaRPr lang="nl-NL" dirty="0"/>
          </a:p>
          <a:p>
            <a:pPr marL="257175" indent="-257175">
              <a:defRPr/>
            </a:pPr>
            <a:r>
              <a:rPr lang="nl-NL" dirty="0"/>
              <a:t>Goedkope manier van water geven</a:t>
            </a:r>
          </a:p>
          <a:p>
            <a:pPr marL="257175" indent="-257175">
              <a:defRPr/>
            </a:pPr>
            <a:r>
              <a:rPr lang="nl-NL" dirty="0"/>
              <a:t>Planten worden helemaal nat</a:t>
            </a:r>
          </a:p>
          <a:p>
            <a:pPr marL="257175" indent="-257175">
              <a:defRPr/>
            </a:pPr>
            <a:endParaRPr lang="nl-NL" dirty="0"/>
          </a:p>
          <a:p>
            <a:pPr marL="257175" indent="-257175">
              <a:defRPr/>
            </a:pPr>
            <a:endParaRPr lang="nl-NL" dirty="0"/>
          </a:p>
          <a:p>
            <a:pPr indent="0">
              <a:buNone/>
              <a:defRPr/>
            </a:pPr>
            <a:r>
              <a:rPr lang="nl-NL" dirty="0"/>
              <a:t>Nadeel</a:t>
            </a:r>
          </a:p>
          <a:p>
            <a:pPr indent="0">
              <a:buNone/>
              <a:defRPr/>
            </a:pPr>
            <a:endParaRPr lang="nl-NL" dirty="0"/>
          </a:p>
          <a:p>
            <a:pPr marL="257175" indent="-257175">
              <a:defRPr/>
            </a:pPr>
            <a:r>
              <a:rPr lang="nl-NL" dirty="0"/>
              <a:t>Water verdeling is niet gelijkmatig</a:t>
            </a:r>
          </a:p>
          <a:p>
            <a:pPr marL="257175" indent="-257175">
              <a:defRPr/>
            </a:pPr>
            <a:endParaRPr lang="nl-NL" dirty="0"/>
          </a:p>
          <a:p>
            <a:pPr marL="257175" indent="-257175">
              <a:defRPr/>
            </a:pPr>
            <a:endParaRPr lang="nl-NL" dirty="0"/>
          </a:p>
          <a:p>
            <a:pPr indent="0">
              <a:buNone/>
              <a:defRPr/>
            </a:pPr>
            <a:r>
              <a:rPr lang="nl-NL" dirty="0"/>
              <a:t>Wordt soms ook gebruikt om in de zomer de luchtvochtigheid in de kas te verhogen. </a:t>
            </a:r>
          </a:p>
        </p:txBody>
      </p:sp>
      <p:pic>
        <p:nvPicPr>
          <p:cNvPr id="2" name="Afbeelding 1">
            <a:extLst>
              <a:ext uri="{FF2B5EF4-FFF2-40B4-BE49-F238E27FC236}">
                <a16:creationId xmlns:a16="http://schemas.microsoft.com/office/drawing/2014/main" id="{B1C01476-7AED-4791-AA78-8BA614681BF6}"/>
              </a:ext>
            </a:extLst>
          </p:cNvPr>
          <p:cNvPicPr>
            <a:picLocks noChangeAspect="1"/>
          </p:cNvPicPr>
          <p:nvPr/>
        </p:nvPicPr>
        <p:blipFill>
          <a:blip r:embed="rId3"/>
          <a:stretch>
            <a:fillRect/>
          </a:stretch>
        </p:blipFill>
        <p:spPr>
          <a:xfrm>
            <a:off x="6423512" y="1675108"/>
            <a:ext cx="1964531" cy="1307306"/>
          </a:xfrm>
          <a:prstGeom prst="rect">
            <a:avLst/>
          </a:prstGeom>
        </p:spPr>
      </p:pic>
    </p:spTree>
    <p:extLst>
      <p:ext uri="{BB962C8B-B14F-4D97-AF65-F5344CB8AC3E}">
        <p14:creationId xmlns:p14="http://schemas.microsoft.com/office/powerpoint/2010/main" val="34736232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11" end="11"/>
                                            </p:txEl>
                                          </p:spTgt>
                                        </p:tgtEl>
                                        <p:attrNameLst>
                                          <p:attrName>style.visibility</p:attrName>
                                        </p:attrNameLst>
                                      </p:cBhvr>
                                      <p:to>
                                        <p:strVal val="visible"/>
                                      </p:to>
                                    </p:set>
                                    <p:anim calcmode="lin" valueType="num">
                                      <p:cBhvr additive="base">
                                        <p:cTn id="37"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Regenleiding onder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Voordeel:</a:t>
            </a:r>
          </a:p>
          <a:p>
            <a:pPr indent="0">
              <a:buNone/>
              <a:defRPr/>
            </a:pPr>
            <a:endParaRPr lang="nl-NL" dirty="0"/>
          </a:p>
          <a:p>
            <a:pPr marL="257175" indent="-257175">
              <a:defRPr/>
            </a:pPr>
            <a:r>
              <a:rPr lang="nl-NL" dirty="0"/>
              <a:t>Het gewas wordt alleen van onder nat zodat je minder last hebt van schimmelaantasting.</a:t>
            </a:r>
          </a:p>
          <a:p>
            <a:pPr marL="257175" indent="-257175">
              <a:defRPr/>
            </a:pPr>
            <a:endParaRPr lang="nl-NL" dirty="0"/>
          </a:p>
          <a:p>
            <a:pPr marL="257175" indent="-257175">
              <a:defRPr/>
            </a:pPr>
            <a:r>
              <a:rPr lang="nl-NL" dirty="0"/>
              <a:t>Als je veel ijzer in het water hebt heb je minder verkleuringen op de planten</a:t>
            </a:r>
          </a:p>
          <a:p>
            <a:pPr marL="257175" indent="-257175">
              <a:defRPr/>
            </a:pPr>
            <a:endParaRPr lang="nl-NL" dirty="0"/>
          </a:p>
          <a:p>
            <a:pPr marL="257175" indent="-257175">
              <a:defRPr/>
            </a:pPr>
            <a:endParaRPr lang="nl-NL" dirty="0"/>
          </a:p>
          <a:p>
            <a:pPr indent="0">
              <a:buNone/>
              <a:defRPr/>
            </a:pPr>
            <a:r>
              <a:rPr lang="nl-NL" dirty="0"/>
              <a:t>Nadeel:</a:t>
            </a:r>
          </a:p>
          <a:p>
            <a:pPr indent="0">
              <a:buNone/>
              <a:defRPr/>
            </a:pPr>
            <a:endParaRPr lang="nl-NL" dirty="0"/>
          </a:p>
          <a:p>
            <a:pPr marL="257175" indent="-257175">
              <a:defRPr/>
            </a:pPr>
            <a:r>
              <a:rPr lang="nl-NL" dirty="0"/>
              <a:t>Buizen kunnen nog wel eens in de weg liggen.</a:t>
            </a:r>
          </a:p>
          <a:p>
            <a:pPr marL="257175" indent="-257175">
              <a:defRPr/>
            </a:pPr>
            <a:endParaRPr lang="nl-NL" dirty="0"/>
          </a:p>
        </p:txBody>
      </p:sp>
    </p:spTree>
    <p:extLst>
      <p:ext uri="{BB962C8B-B14F-4D97-AF65-F5344CB8AC3E}">
        <p14:creationId xmlns:p14="http://schemas.microsoft.com/office/powerpoint/2010/main" val="14382810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anim calcmode="lin" valueType="num">
                                      <p:cBhvr additive="base">
                                        <p:cTn id="1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9" end="9"/>
                                            </p:txEl>
                                          </p:spTgt>
                                        </p:tgtEl>
                                        <p:attrNameLst>
                                          <p:attrName>style.visibility</p:attrName>
                                        </p:attrNameLst>
                                      </p:cBhvr>
                                      <p:to>
                                        <p:strVal val="visible"/>
                                      </p:to>
                                    </p:set>
                                    <p:anim calcmode="lin" valueType="num">
                                      <p:cBhvr additive="base">
                                        <p:cTn id="25"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Pen en boog sproeiers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Op de buizen worden de sproeiers gedraaid.</a:t>
            </a:r>
          </a:p>
          <a:p>
            <a:pPr indent="0">
              <a:buNone/>
              <a:defRPr/>
            </a:pPr>
            <a:endParaRPr lang="nl-NL" dirty="0"/>
          </a:p>
          <a:p>
            <a:pPr indent="0">
              <a:buNone/>
              <a:defRPr/>
            </a:pPr>
            <a:r>
              <a:rPr lang="nl-NL" dirty="0"/>
              <a:t>2 soorten sproeiers</a:t>
            </a:r>
          </a:p>
          <a:p>
            <a:pPr indent="0">
              <a:buNone/>
              <a:defRPr/>
            </a:pPr>
            <a:endParaRPr lang="nl-NL" dirty="0"/>
          </a:p>
          <a:p>
            <a:pPr marL="257175" indent="-257175">
              <a:defRPr/>
            </a:pPr>
            <a:r>
              <a:rPr lang="nl-NL" dirty="0"/>
              <a:t>Pen sproeiers</a:t>
            </a:r>
          </a:p>
          <a:p>
            <a:pPr marL="257175" indent="-257175">
              <a:defRPr/>
            </a:pPr>
            <a:endParaRPr lang="nl-NL" dirty="0"/>
          </a:p>
          <a:p>
            <a:pPr marL="257175" indent="-257175">
              <a:defRPr/>
            </a:pPr>
            <a:r>
              <a:rPr lang="nl-NL" dirty="0"/>
              <a:t>Roterende sproeiers</a:t>
            </a:r>
          </a:p>
          <a:p>
            <a:pPr indent="0">
              <a:buNone/>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9E0E0974-9C0F-4109-A012-2813A37B85BD}"/>
              </a:ext>
            </a:extLst>
          </p:cNvPr>
          <p:cNvPicPr>
            <a:picLocks noChangeAspect="1"/>
          </p:cNvPicPr>
          <p:nvPr/>
        </p:nvPicPr>
        <p:blipFill>
          <a:blip r:embed="rId3"/>
          <a:stretch>
            <a:fillRect/>
          </a:stretch>
        </p:blipFill>
        <p:spPr>
          <a:xfrm>
            <a:off x="5971442" y="1490307"/>
            <a:ext cx="1817420" cy="1366115"/>
          </a:xfrm>
          <a:prstGeom prst="rect">
            <a:avLst/>
          </a:prstGeom>
        </p:spPr>
      </p:pic>
      <p:pic>
        <p:nvPicPr>
          <p:cNvPr id="3" name="Afbeelding 2">
            <a:extLst>
              <a:ext uri="{FF2B5EF4-FFF2-40B4-BE49-F238E27FC236}">
                <a16:creationId xmlns:a16="http://schemas.microsoft.com/office/drawing/2014/main" id="{41C352F1-9A1C-4D08-8349-994C21E5A19E}"/>
              </a:ext>
            </a:extLst>
          </p:cNvPr>
          <p:cNvPicPr>
            <a:picLocks noChangeAspect="1"/>
          </p:cNvPicPr>
          <p:nvPr/>
        </p:nvPicPr>
        <p:blipFill>
          <a:blip r:embed="rId4"/>
          <a:stretch>
            <a:fillRect/>
          </a:stretch>
        </p:blipFill>
        <p:spPr>
          <a:xfrm>
            <a:off x="6163851" y="4251744"/>
            <a:ext cx="1884595" cy="1416608"/>
          </a:xfrm>
          <a:prstGeom prst="rect">
            <a:avLst/>
          </a:prstGeom>
        </p:spPr>
      </p:pic>
    </p:spTree>
    <p:extLst>
      <p:ext uri="{BB962C8B-B14F-4D97-AF65-F5344CB8AC3E}">
        <p14:creationId xmlns:p14="http://schemas.microsoft.com/office/powerpoint/2010/main" val="30930482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Pensproeiers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Water komt uit een gaatje in de dop</a:t>
            </a:r>
          </a:p>
          <a:p>
            <a:pPr indent="0">
              <a:buNone/>
              <a:defRPr/>
            </a:pPr>
            <a:endParaRPr lang="nl-NL" dirty="0"/>
          </a:p>
          <a:p>
            <a:pPr indent="0">
              <a:buNone/>
              <a:defRPr/>
            </a:pPr>
            <a:r>
              <a:rPr lang="nl-NL" dirty="0"/>
              <a:t>Water spuit tegen een plaatje en “ketst” af.</a:t>
            </a:r>
          </a:p>
          <a:p>
            <a:pPr indent="0">
              <a:buNone/>
              <a:defRPr/>
            </a:pPr>
            <a:endParaRPr lang="nl-NL" dirty="0"/>
          </a:p>
          <a:p>
            <a:pPr indent="0">
              <a:buNone/>
              <a:defRPr/>
            </a:pPr>
            <a:r>
              <a:rPr lang="nl-NL" dirty="0"/>
              <a:t>Zo verspreid het water zich.</a:t>
            </a:r>
          </a:p>
          <a:p>
            <a:pPr indent="0">
              <a:buNone/>
              <a:defRPr/>
            </a:pPr>
            <a:endParaRPr lang="nl-NL" dirty="0"/>
          </a:p>
          <a:p>
            <a:pPr indent="0">
              <a:buNone/>
              <a:defRPr/>
            </a:pPr>
            <a:r>
              <a:rPr lang="nl-NL" dirty="0"/>
              <a:t>Afgifte doppen tussen 3 en 7 liter per minuut</a:t>
            </a:r>
          </a:p>
        </p:txBody>
      </p:sp>
      <p:pic>
        <p:nvPicPr>
          <p:cNvPr id="2" name="Afbeelding 1">
            <a:extLst>
              <a:ext uri="{FF2B5EF4-FFF2-40B4-BE49-F238E27FC236}">
                <a16:creationId xmlns:a16="http://schemas.microsoft.com/office/drawing/2014/main" id="{76CB8600-2437-4840-8A81-94E40612AA16}"/>
              </a:ext>
            </a:extLst>
          </p:cNvPr>
          <p:cNvPicPr>
            <a:picLocks noChangeAspect="1"/>
          </p:cNvPicPr>
          <p:nvPr/>
        </p:nvPicPr>
        <p:blipFill>
          <a:blip r:embed="rId3"/>
          <a:stretch>
            <a:fillRect/>
          </a:stretch>
        </p:blipFill>
        <p:spPr>
          <a:xfrm>
            <a:off x="6082754" y="3911534"/>
            <a:ext cx="2349800" cy="1827622"/>
          </a:xfrm>
          <a:prstGeom prst="rect">
            <a:avLst/>
          </a:prstGeom>
        </p:spPr>
      </p:pic>
      <p:pic>
        <p:nvPicPr>
          <p:cNvPr id="3" name="Afbeelding 2">
            <a:extLst>
              <a:ext uri="{FF2B5EF4-FFF2-40B4-BE49-F238E27FC236}">
                <a16:creationId xmlns:a16="http://schemas.microsoft.com/office/drawing/2014/main" id="{C9C7A392-27C1-4F87-9DEB-357D353FBC5A}"/>
              </a:ext>
            </a:extLst>
          </p:cNvPr>
          <p:cNvPicPr>
            <a:picLocks noChangeAspect="1"/>
          </p:cNvPicPr>
          <p:nvPr/>
        </p:nvPicPr>
        <p:blipFill>
          <a:blip r:embed="rId4"/>
          <a:stretch>
            <a:fillRect/>
          </a:stretch>
        </p:blipFill>
        <p:spPr>
          <a:xfrm>
            <a:off x="809418" y="4434555"/>
            <a:ext cx="4182801" cy="1409547"/>
          </a:xfrm>
          <a:prstGeom prst="rect">
            <a:avLst/>
          </a:prstGeom>
        </p:spPr>
      </p:pic>
    </p:spTree>
    <p:extLst>
      <p:ext uri="{BB962C8B-B14F-4D97-AF65-F5344CB8AC3E}">
        <p14:creationId xmlns:p14="http://schemas.microsoft.com/office/powerpoint/2010/main" val="22121351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Roterende sproeiers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Deze worden het meest gebruikt.</a:t>
            </a:r>
          </a:p>
          <a:p>
            <a:pPr indent="0">
              <a:buNone/>
              <a:defRPr/>
            </a:pPr>
            <a:endParaRPr lang="nl-NL" dirty="0"/>
          </a:p>
          <a:p>
            <a:pPr indent="0">
              <a:buNone/>
              <a:defRPr/>
            </a:pPr>
            <a:r>
              <a:rPr lang="nl-NL" dirty="0"/>
              <a:t>Beste waterverdeling</a:t>
            </a:r>
          </a:p>
          <a:p>
            <a:pPr indent="0">
              <a:buNone/>
              <a:defRPr/>
            </a:pPr>
            <a:endParaRPr lang="nl-NL" dirty="0"/>
          </a:p>
          <a:p>
            <a:pPr indent="0">
              <a:buNone/>
              <a:defRPr/>
            </a:pPr>
            <a:r>
              <a:rPr lang="nl-NL" dirty="0"/>
              <a:t>Minder capaciteit, daardoor langer water geven.</a:t>
            </a:r>
          </a:p>
          <a:p>
            <a:pPr indent="0">
              <a:buNone/>
              <a:defRPr/>
            </a:pPr>
            <a:endParaRPr lang="nl-NL" dirty="0"/>
          </a:p>
        </p:txBody>
      </p:sp>
      <p:pic>
        <p:nvPicPr>
          <p:cNvPr id="2" name="Afbeelding 1">
            <a:extLst>
              <a:ext uri="{FF2B5EF4-FFF2-40B4-BE49-F238E27FC236}">
                <a16:creationId xmlns:a16="http://schemas.microsoft.com/office/drawing/2014/main" id="{ABB0B803-CF61-41B9-81D1-8B83F62F0202}"/>
              </a:ext>
            </a:extLst>
          </p:cNvPr>
          <p:cNvPicPr>
            <a:picLocks noChangeAspect="1"/>
          </p:cNvPicPr>
          <p:nvPr/>
        </p:nvPicPr>
        <p:blipFill>
          <a:blip r:embed="rId3"/>
          <a:stretch>
            <a:fillRect/>
          </a:stretch>
        </p:blipFill>
        <p:spPr>
          <a:xfrm>
            <a:off x="1691013" y="4074147"/>
            <a:ext cx="2665827" cy="1926603"/>
          </a:xfrm>
          <a:prstGeom prst="rect">
            <a:avLst/>
          </a:prstGeom>
        </p:spPr>
      </p:pic>
      <p:pic>
        <p:nvPicPr>
          <p:cNvPr id="1028" name="Picture 4" descr="https://www.netafim.nl/4a1266/globalassets/local/nederlands/products/sprinklers---beregening/7.13.jpg">
            <a:extLst>
              <a:ext uri="{FF2B5EF4-FFF2-40B4-BE49-F238E27FC236}">
                <a16:creationId xmlns:a16="http://schemas.microsoft.com/office/drawing/2014/main" id="{EAF52D18-F1E8-45B9-B7F3-37802675CD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68" b="14466"/>
          <a:stretch/>
        </p:blipFill>
        <p:spPr bwMode="auto">
          <a:xfrm>
            <a:off x="5700991" y="4067254"/>
            <a:ext cx="2727497" cy="183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2675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34630" y="904717"/>
            <a:ext cx="6216141" cy="762878"/>
          </a:xfrm>
        </p:spPr>
        <p:txBody>
          <a:bodyPr>
            <a:normAutofit/>
          </a:bodyPr>
          <a:lstStyle/>
          <a:p>
            <a:pPr eaLnBrk="1" hangingPunct="1"/>
            <a:r>
              <a:rPr lang="nl-NL" altLang="nl-NL" sz="2400" dirty="0" err="1"/>
              <a:t>Dosatron</a:t>
            </a:r>
            <a:endParaRPr lang="nl-NL" altLang="nl-NL" sz="24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4" name="Tekstvak 3">
            <a:extLst>
              <a:ext uri="{FF2B5EF4-FFF2-40B4-BE49-F238E27FC236}">
                <a16:creationId xmlns:a16="http://schemas.microsoft.com/office/drawing/2014/main" id="{EFE289FB-2DEF-4D91-B375-93835C0C0446}"/>
              </a:ext>
            </a:extLst>
          </p:cNvPr>
          <p:cNvSpPr txBox="1"/>
          <p:nvPr/>
        </p:nvSpPr>
        <p:spPr>
          <a:xfrm>
            <a:off x="781908" y="2130205"/>
            <a:ext cx="6886435" cy="2677656"/>
          </a:xfrm>
          <a:prstGeom prst="rect">
            <a:avLst/>
          </a:prstGeom>
          <a:noFill/>
        </p:spPr>
        <p:txBody>
          <a:bodyPr wrap="square" rtlCol="0">
            <a:spAutoFit/>
          </a:bodyPr>
          <a:lstStyle/>
          <a:p>
            <a:r>
              <a:rPr lang="nl-NL" sz="2400" dirty="0"/>
              <a:t>Door de pomp is de geïnjecteerde dosis gewasbeschermingsmiddel of meststof is altijd evenredig met het volume water, zelfs bij schommelingen van druk. </a:t>
            </a:r>
          </a:p>
          <a:p>
            <a:endParaRPr lang="nl-NL" sz="2400" dirty="0"/>
          </a:p>
          <a:p>
            <a:r>
              <a:rPr lang="nl-NL" sz="2400" dirty="0"/>
              <a:t>Hierdoor is de </a:t>
            </a:r>
            <a:r>
              <a:rPr lang="nl-NL" sz="2400" dirty="0" err="1"/>
              <a:t>Dosatron</a:t>
            </a:r>
            <a:r>
              <a:rPr lang="nl-NL" sz="2400" dirty="0"/>
              <a:t> pomp één van de meest precieze doseerpompen die er beschikbaar is. </a:t>
            </a:r>
          </a:p>
        </p:txBody>
      </p:sp>
      <p:pic>
        <p:nvPicPr>
          <p:cNvPr id="2" name="Afbeelding 1">
            <a:extLst>
              <a:ext uri="{FF2B5EF4-FFF2-40B4-BE49-F238E27FC236}">
                <a16:creationId xmlns:a16="http://schemas.microsoft.com/office/drawing/2014/main" id="{E45D115F-D31B-44DF-BAD5-E23FFE74139B}"/>
              </a:ext>
            </a:extLst>
          </p:cNvPr>
          <p:cNvPicPr>
            <a:picLocks noChangeAspect="1"/>
          </p:cNvPicPr>
          <p:nvPr/>
        </p:nvPicPr>
        <p:blipFill>
          <a:blip r:embed="rId3"/>
          <a:stretch>
            <a:fillRect/>
          </a:stretch>
        </p:blipFill>
        <p:spPr>
          <a:xfrm>
            <a:off x="6300192" y="198954"/>
            <a:ext cx="2525228" cy="1893921"/>
          </a:xfrm>
          <a:prstGeom prst="rect">
            <a:avLst/>
          </a:prstGeom>
        </p:spPr>
      </p:pic>
    </p:spTree>
    <p:extLst>
      <p:ext uri="{BB962C8B-B14F-4D97-AF65-F5344CB8AC3E}">
        <p14:creationId xmlns:p14="http://schemas.microsoft.com/office/powerpoint/2010/main" val="9363226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Druppelleidingen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Bij druppelirrigatie maak je gebruik van  een druppelleiding.</a:t>
            </a:r>
          </a:p>
          <a:p>
            <a:pPr indent="0">
              <a:buNone/>
              <a:defRPr/>
            </a:pPr>
            <a:endParaRPr lang="nl-NL" dirty="0"/>
          </a:p>
          <a:p>
            <a:pPr indent="0">
              <a:buNone/>
              <a:defRPr/>
            </a:pPr>
            <a:r>
              <a:rPr lang="nl-NL" dirty="0"/>
              <a:t>De plant krijgt dan druppel voor druppel water.</a:t>
            </a:r>
          </a:p>
          <a:p>
            <a:pPr indent="0">
              <a:buNone/>
              <a:defRPr/>
            </a:pPr>
            <a:endParaRPr lang="nl-NL" dirty="0"/>
          </a:p>
          <a:p>
            <a:pPr indent="0">
              <a:buNone/>
              <a:defRPr/>
            </a:pPr>
            <a:r>
              <a:rPr lang="nl-NL" dirty="0"/>
              <a:t>Onderscheid in 3 soorten</a:t>
            </a:r>
          </a:p>
          <a:p>
            <a:pPr indent="0">
              <a:buNone/>
              <a:defRPr/>
            </a:pPr>
            <a:endParaRPr lang="nl-NL" dirty="0"/>
          </a:p>
          <a:p>
            <a:pPr marL="257175" indent="-257175">
              <a:defRPr/>
            </a:pPr>
            <a:r>
              <a:rPr lang="nl-NL" dirty="0" err="1"/>
              <a:t>Capilair</a:t>
            </a:r>
            <a:r>
              <a:rPr lang="nl-NL" dirty="0"/>
              <a:t> systeem</a:t>
            </a:r>
          </a:p>
          <a:p>
            <a:pPr marL="257175" indent="-257175">
              <a:defRPr/>
            </a:pPr>
            <a:r>
              <a:rPr lang="nl-NL" dirty="0"/>
              <a:t>Labyrint systeem</a:t>
            </a:r>
          </a:p>
          <a:p>
            <a:pPr marL="257175" indent="-257175">
              <a:defRPr/>
            </a:pPr>
            <a:r>
              <a:rPr lang="nl-NL" dirty="0" err="1"/>
              <a:t>Inline</a:t>
            </a:r>
            <a:r>
              <a:rPr lang="nl-NL" dirty="0"/>
              <a:t> systeem</a:t>
            </a:r>
          </a:p>
          <a:p>
            <a:pPr marL="257175" indent="-257175">
              <a:defRPr/>
            </a:pPr>
            <a:endParaRPr lang="nl-NL" dirty="0"/>
          </a:p>
        </p:txBody>
      </p:sp>
      <p:pic>
        <p:nvPicPr>
          <p:cNvPr id="4098" name="Picture 2" descr="Capillair (Rood/C) 2lt 85cm 3,2x0,8 cap-s zwart">
            <a:extLst>
              <a:ext uri="{FF2B5EF4-FFF2-40B4-BE49-F238E27FC236}">
                <a16:creationId xmlns:a16="http://schemas.microsoft.com/office/drawing/2014/main" id="{764264E2-2847-43F1-BE4D-D0A51F7FB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810" y="1157422"/>
            <a:ext cx="1850231" cy="13858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ducten - Meteor Systems">
            <a:extLst>
              <a:ext uri="{FF2B5EF4-FFF2-40B4-BE49-F238E27FC236}">
                <a16:creationId xmlns:a16="http://schemas.microsoft.com/office/drawing/2014/main" id="{0A7C1B54-D0AA-4E11-8788-2916FEF3C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384" y="3524498"/>
            <a:ext cx="1928813" cy="133588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ruppelaars - Vos Capelle">
            <a:extLst>
              <a:ext uri="{FF2B5EF4-FFF2-40B4-BE49-F238E27FC236}">
                <a16:creationId xmlns:a16="http://schemas.microsoft.com/office/drawing/2014/main" id="{395BF1B9-56EA-4251-BDA0-02DA17D7DB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5135" y="4085686"/>
            <a:ext cx="1029447" cy="111523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oducten - Meteor Systems">
            <a:extLst>
              <a:ext uri="{FF2B5EF4-FFF2-40B4-BE49-F238E27FC236}">
                <a16:creationId xmlns:a16="http://schemas.microsoft.com/office/drawing/2014/main" id="{281249F7-6D97-4F3C-9F27-2AD8807DE7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6766" y="4507975"/>
            <a:ext cx="1850231" cy="1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935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1000"/>
                                        <p:tgtEl>
                                          <p:spTgt spid="4098"/>
                                        </p:tgtEl>
                                      </p:cBhvr>
                                    </p:animEffect>
                                    <p:anim calcmode="lin" valueType="num">
                                      <p:cBhvr>
                                        <p:cTn id="26" dur="1000" fill="hold"/>
                                        <p:tgtEl>
                                          <p:spTgt spid="4098"/>
                                        </p:tgtEl>
                                        <p:attrNameLst>
                                          <p:attrName>ppt_x</p:attrName>
                                        </p:attrNameLst>
                                      </p:cBhvr>
                                      <p:tavLst>
                                        <p:tav tm="0">
                                          <p:val>
                                            <p:strVal val="#ppt_x"/>
                                          </p:val>
                                        </p:tav>
                                        <p:tav tm="100000">
                                          <p:val>
                                            <p:strVal val="#ppt_x"/>
                                          </p:val>
                                        </p:tav>
                                      </p:tavLst>
                                    </p:anim>
                                    <p:anim calcmode="lin" valueType="num">
                                      <p:cBhvr>
                                        <p:cTn id="27"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 calcmode="lin" valueType="num">
                                      <p:cBhvr additive="base">
                                        <p:cTn id="32"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102"/>
                                        </p:tgtEl>
                                        <p:attrNameLst>
                                          <p:attrName>style.visibility</p:attrName>
                                        </p:attrNameLst>
                                      </p:cBhvr>
                                      <p:to>
                                        <p:strVal val="visible"/>
                                      </p:to>
                                    </p:set>
                                    <p:animEffect transition="in" filter="fade">
                                      <p:cBhvr>
                                        <p:cTn id="38" dur="1000"/>
                                        <p:tgtEl>
                                          <p:spTgt spid="4102"/>
                                        </p:tgtEl>
                                      </p:cBhvr>
                                    </p:animEffect>
                                    <p:anim calcmode="lin" valueType="num">
                                      <p:cBhvr>
                                        <p:cTn id="39" dur="1000" fill="hold"/>
                                        <p:tgtEl>
                                          <p:spTgt spid="4102"/>
                                        </p:tgtEl>
                                        <p:attrNameLst>
                                          <p:attrName>ppt_x</p:attrName>
                                        </p:attrNameLst>
                                      </p:cBhvr>
                                      <p:tavLst>
                                        <p:tav tm="0">
                                          <p:val>
                                            <p:strVal val="#ppt_x"/>
                                          </p:val>
                                        </p:tav>
                                        <p:tav tm="100000">
                                          <p:val>
                                            <p:strVal val="#ppt_x"/>
                                          </p:val>
                                        </p:tav>
                                      </p:tavLst>
                                    </p:anim>
                                    <p:anim calcmode="lin" valueType="num">
                                      <p:cBhvr>
                                        <p:cTn id="40" dur="1000" fill="hold"/>
                                        <p:tgtEl>
                                          <p:spTgt spid="410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104"/>
                                        </p:tgtEl>
                                        <p:attrNameLst>
                                          <p:attrName>style.visibility</p:attrName>
                                        </p:attrNameLst>
                                      </p:cBhvr>
                                      <p:to>
                                        <p:strVal val="visible"/>
                                      </p:to>
                                    </p:set>
                                    <p:animEffect transition="in" filter="fade">
                                      <p:cBhvr>
                                        <p:cTn id="43" dur="1000"/>
                                        <p:tgtEl>
                                          <p:spTgt spid="4104"/>
                                        </p:tgtEl>
                                      </p:cBhvr>
                                    </p:animEffect>
                                    <p:anim calcmode="lin" valueType="num">
                                      <p:cBhvr>
                                        <p:cTn id="44" dur="1000" fill="hold"/>
                                        <p:tgtEl>
                                          <p:spTgt spid="4104"/>
                                        </p:tgtEl>
                                        <p:attrNameLst>
                                          <p:attrName>ppt_x</p:attrName>
                                        </p:attrNameLst>
                                      </p:cBhvr>
                                      <p:tavLst>
                                        <p:tav tm="0">
                                          <p:val>
                                            <p:strVal val="#ppt_x"/>
                                          </p:val>
                                        </p:tav>
                                        <p:tav tm="100000">
                                          <p:val>
                                            <p:strVal val="#ppt_x"/>
                                          </p:val>
                                        </p:tav>
                                      </p:tavLst>
                                    </p:anim>
                                    <p:anim calcmode="lin" valueType="num">
                                      <p:cBhvr>
                                        <p:cTn id="45"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171">
                                            <p:txEl>
                                              <p:pRg st="8" end="8"/>
                                            </p:txEl>
                                          </p:spTgt>
                                        </p:tgtEl>
                                        <p:attrNameLst>
                                          <p:attrName>style.visibility</p:attrName>
                                        </p:attrNameLst>
                                      </p:cBhvr>
                                      <p:to>
                                        <p:strVal val="visible"/>
                                      </p:to>
                                    </p:set>
                                    <p:anim calcmode="lin" valueType="num">
                                      <p:cBhvr additive="base">
                                        <p:cTn id="50"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106"/>
                                        </p:tgtEl>
                                        <p:attrNameLst>
                                          <p:attrName>style.visibility</p:attrName>
                                        </p:attrNameLst>
                                      </p:cBhvr>
                                      <p:to>
                                        <p:strVal val="visible"/>
                                      </p:to>
                                    </p:set>
                                    <p:animEffect transition="in" filter="fade">
                                      <p:cBhvr>
                                        <p:cTn id="56" dur="1000"/>
                                        <p:tgtEl>
                                          <p:spTgt spid="4106"/>
                                        </p:tgtEl>
                                      </p:cBhvr>
                                    </p:animEffect>
                                    <p:anim calcmode="lin" valueType="num">
                                      <p:cBhvr>
                                        <p:cTn id="57" dur="1000" fill="hold"/>
                                        <p:tgtEl>
                                          <p:spTgt spid="4106"/>
                                        </p:tgtEl>
                                        <p:attrNameLst>
                                          <p:attrName>ppt_x</p:attrName>
                                        </p:attrNameLst>
                                      </p:cBhvr>
                                      <p:tavLst>
                                        <p:tav tm="0">
                                          <p:val>
                                            <p:strVal val="#ppt_x"/>
                                          </p:val>
                                        </p:tav>
                                        <p:tav tm="100000">
                                          <p:val>
                                            <p:strVal val="#ppt_x"/>
                                          </p:val>
                                        </p:tav>
                                      </p:tavLst>
                                    </p:anim>
                                    <p:anim calcmode="lin" valueType="num">
                                      <p:cBhvr>
                                        <p:cTn id="58"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Capillair systeem</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Uit een heel dun slangetje komt het water naar buiten.</a:t>
            </a:r>
          </a:p>
          <a:p>
            <a:pPr indent="0">
              <a:buNone/>
              <a:defRPr/>
            </a:pPr>
            <a:endParaRPr lang="nl-NL" dirty="0"/>
          </a:p>
          <a:p>
            <a:pPr indent="0">
              <a:buNone/>
              <a:defRPr/>
            </a:pPr>
            <a:r>
              <a:rPr lang="nl-NL" dirty="0"/>
              <a:t>Waterafgifte wordt bepaald door:</a:t>
            </a:r>
          </a:p>
          <a:p>
            <a:pPr indent="0">
              <a:buNone/>
              <a:defRPr/>
            </a:pPr>
            <a:endParaRPr lang="nl-NL" dirty="0"/>
          </a:p>
          <a:p>
            <a:pPr marL="257175" indent="-257175">
              <a:defRPr/>
            </a:pPr>
            <a:r>
              <a:rPr lang="nl-NL" dirty="0"/>
              <a:t>Druk die op de leiding staat</a:t>
            </a:r>
          </a:p>
          <a:p>
            <a:pPr marL="257175" indent="-257175">
              <a:defRPr/>
            </a:pPr>
            <a:r>
              <a:rPr lang="nl-NL" dirty="0"/>
              <a:t>Lengte van het slangetje</a:t>
            </a:r>
          </a:p>
          <a:p>
            <a:pPr marL="257175" indent="-257175">
              <a:defRPr/>
            </a:pPr>
            <a:r>
              <a:rPr lang="nl-NL" dirty="0"/>
              <a:t>Diameter van het slangetje</a:t>
            </a:r>
          </a:p>
        </p:txBody>
      </p:sp>
      <p:pic>
        <p:nvPicPr>
          <p:cNvPr id="4" name="Picture 2" descr="Capillair (Rood/C) 2lt 85cm 3,2x0,8 cap-s zwart">
            <a:extLst>
              <a:ext uri="{FF2B5EF4-FFF2-40B4-BE49-F238E27FC236}">
                <a16:creationId xmlns:a16="http://schemas.microsoft.com/office/drawing/2014/main" id="{3FABD5AB-57C0-4320-966C-EA3DEF5C2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351" y="1486540"/>
            <a:ext cx="1850231" cy="138588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CD919A56-880D-4B5D-B459-A849A6FCDA62}"/>
              </a:ext>
            </a:extLst>
          </p:cNvPr>
          <p:cNvPicPr>
            <a:picLocks noChangeAspect="1"/>
          </p:cNvPicPr>
          <p:nvPr/>
        </p:nvPicPr>
        <p:blipFill>
          <a:blip r:embed="rId4"/>
          <a:stretch>
            <a:fillRect/>
          </a:stretch>
        </p:blipFill>
        <p:spPr>
          <a:xfrm>
            <a:off x="5738606" y="4422250"/>
            <a:ext cx="1971675" cy="1300163"/>
          </a:xfrm>
          <a:prstGeom prst="rect">
            <a:avLst/>
          </a:prstGeom>
        </p:spPr>
      </p:pic>
    </p:spTree>
    <p:extLst>
      <p:ext uri="{BB962C8B-B14F-4D97-AF65-F5344CB8AC3E}">
        <p14:creationId xmlns:p14="http://schemas.microsoft.com/office/powerpoint/2010/main" val="18403934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anim calcmode="lin" valueType="num">
                                      <p:cBhvr additive="base">
                                        <p:cTn id="20"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171">
                                            <p:txEl>
                                              <p:pRg st="4" end="4"/>
                                            </p:txEl>
                                          </p:spTgt>
                                        </p:tgtEl>
                                        <p:attrNameLst>
                                          <p:attrName>style.visibility</p:attrName>
                                        </p:attrNameLst>
                                      </p:cBhvr>
                                      <p:to>
                                        <p:strVal val="visible"/>
                                      </p:to>
                                    </p:set>
                                    <p:anim calcmode="lin" valueType="num">
                                      <p:cBhvr additive="base">
                                        <p:cTn id="26"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 calcmode="lin" valueType="num">
                                      <p:cBhvr additive="base">
                                        <p:cTn id="32"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171">
                                            <p:txEl>
                                              <p:pRg st="6" end="6"/>
                                            </p:txEl>
                                          </p:spTgt>
                                        </p:tgtEl>
                                        <p:attrNameLst>
                                          <p:attrName>style.visibility</p:attrName>
                                        </p:attrNameLst>
                                      </p:cBhvr>
                                      <p:to>
                                        <p:strVal val="visible"/>
                                      </p:to>
                                    </p:set>
                                    <p:anim calcmode="lin" valueType="num">
                                      <p:cBhvr additive="base">
                                        <p:cTn id="4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Labyrint systeem</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Het labyrint is een slingerend kanaal waardoor het water wordt geleid.</a:t>
            </a:r>
          </a:p>
          <a:p>
            <a:pPr indent="0">
              <a:buNone/>
              <a:defRPr/>
            </a:pPr>
            <a:endParaRPr lang="nl-NL" dirty="0"/>
          </a:p>
          <a:p>
            <a:pPr indent="0">
              <a:buNone/>
              <a:defRPr/>
            </a:pPr>
            <a:r>
              <a:rPr lang="nl-NL" dirty="0"/>
              <a:t>Hierdoor komt er een werveling in het water waardoor de druppelaar minder snel vervuilt</a:t>
            </a:r>
          </a:p>
          <a:p>
            <a:pPr indent="0">
              <a:buNone/>
              <a:defRPr/>
            </a:pPr>
            <a:endParaRPr lang="nl-NL" dirty="0"/>
          </a:p>
          <a:p>
            <a:pPr indent="0">
              <a:buNone/>
              <a:defRPr/>
            </a:pPr>
            <a:r>
              <a:rPr lang="nl-NL" dirty="0"/>
              <a:t>Om voldoende werveling te krijgen moet je de druk boven de 1 bar instellen.</a:t>
            </a:r>
          </a:p>
        </p:txBody>
      </p:sp>
      <p:pic>
        <p:nvPicPr>
          <p:cNvPr id="2" name="Picture 2" descr="WOODPECKER DRUPPELAAR | Netafim - Netafim">
            <a:extLst>
              <a:ext uri="{FF2B5EF4-FFF2-40B4-BE49-F238E27FC236}">
                <a16:creationId xmlns:a16="http://schemas.microsoft.com/office/drawing/2014/main" id="{C0421A8F-498B-448C-8667-69F1C0F4E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443" y="1259579"/>
            <a:ext cx="1628775" cy="157876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BA0AA79F-7AD1-411D-9891-01B96215EA25}"/>
              </a:ext>
            </a:extLst>
          </p:cNvPr>
          <p:cNvPicPr>
            <a:picLocks noChangeAspect="1"/>
          </p:cNvPicPr>
          <p:nvPr/>
        </p:nvPicPr>
        <p:blipFill rotWithShape="1">
          <a:blip r:embed="rId4"/>
          <a:srcRect t="5570" b="1"/>
          <a:stretch/>
        </p:blipFill>
        <p:spPr>
          <a:xfrm>
            <a:off x="6273627" y="4428586"/>
            <a:ext cx="2530324" cy="987118"/>
          </a:xfrm>
          <a:prstGeom prst="rect">
            <a:avLst/>
          </a:prstGeom>
        </p:spPr>
      </p:pic>
      <p:sp>
        <p:nvSpPr>
          <p:cNvPr id="4" name="AutoShape 6" descr="Blauw Rood Zwart">
            <a:extLst>
              <a:ext uri="{FF2B5EF4-FFF2-40B4-BE49-F238E27FC236}">
                <a16:creationId xmlns:a16="http://schemas.microsoft.com/office/drawing/2014/main" id="{26641E01-5138-49FB-A909-19DB50A1ACC4}"/>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nl-NL" sz="1350">
              <a:solidFill>
                <a:prstClr val="black"/>
              </a:solidFill>
              <a:latin typeface="Arial"/>
            </a:endParaRPr>
          </a:p>
        </p:txBody>
      </p:sp>
      <p:sp>
        <p:nvSpPr>
          <p:cNvPr id="5" name="AutoShape 8" descr="Blauw Rood Zwart">
            <a:extLst>
              <a:ext uri="{FF2B5EF4-FFF2-40B4-BE49-F238E27FC236}">
                <a16:creationId xmlns:a16="http://schemas.microsoft.com/office/drawing/2014/main" id="{DA5EE26D-600C-4C72-928D-55290A548C05}"/>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nl-NL" sz="1350">
              <a:solidFill>
                <a:prstClr val="black"/>
              </a:solidFill>
              <a:latin typeface="Arial"/>
            </a:endParaRPr>
          </a:p>
        </p:txBody>
      </p:sp>
      <p:sp>
        <p:nvSpPr>
          <p:cNvPr id="6" name="AutoShape 10" descr="Blauw Rood Zwart">
            <a:extLst>
              <a:ext uri="{FF2B5EF4-FFF2-40B4-BE49-F238E27FC236}">
                <a16:creationId xmlns:a16="http://schemas.microsoft.com/office/drawing/2014/main" id="{CFF69FA3-D19C-46FC-8641-DADDF71C5C3F}"/>
              </a:ext>
            </a:extLst>
          </p:cNvPr>
          <p:cNvSpPr>
            <a:spLocks noChangeAspect="1" noChangeArrowheads="1"/>
          </p:cNvSpPr>
          <p:nvPr/>
        </p:nvSpPr>
        <p:spPr bwMode="auto">
          <a:xfrm>
            <a:off x="4686300" y="3543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pPr>
            <a:endParaRPr lang="nl-NL" sz="1350">
              <a:solidFill>
                <a:prstClr val="black"/>
              </a:solidFill>
              <a:latin typeface="Arial"/>
            </a:endParaRPr>
          </a:p>
        </p:txBody>
      </p:sp>
      <p:pic>
        <p:nvPicPr>
          <p:cNvPr id="7" name="Afbeelding 6">
            <a:extLst>
              <a:ext uri="{FF2B5EF4-FFF2-40B4-BE49-F238E27FC236}">
                <a16:creationId xmlns:a16="http://schemas.microsoft.com/office/drawing/2014/main" id="{881BFB32-E7CF-4C2F-8C63-3DDE518D081B}"/>
              </a:ext>
            </a:extLst>
          </p:cNvPr>
          <p:cNvPicPr>
            <a:picLocks noChangeAspect="1"/>
          </p:cNvPicPr>
          <p:nvPr/>
        </p:nvPicPr>
        <p:blipFill>
          <a:blip r:embed="rId5"/>
          <a:stretch>
            <a:fillRect/>
          </a:stretch>
        </p:blipFill>
        <p:spPr>
          <a:xfrm>
            <a:off x="4128279" y="4499460"/>
            <a:ext cx="1344643" cy="1344643"/>
          </a:xfrm>
          <a:prstGeom prst="rect">
            <a:avLst/>
          </a:prstGeom>
        </p:spPr>
      </p:pic>
    </p:spTree>
    <p:extLst>
      <p:ext uri="{BB962C8B-B14F-4D97-AF65-F5344CB8AC3E}">
        <p14:creationId xmlns:p14="http://schemas.microsoft.com/office/powerpoint/2010/main" val="1908415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 calcmode="lin" valueType="num">
                                      <p:cBhvr additive="base">
                                        <p:cTn id="1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calcmode="lin" valueType="num">
                                      <p:cBhvr additive="base">
                                        <p:cTn id="20"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err="1"/>
              <a:t>Zelfsafsluitende</a:t>
            </a:r>
            <a:r>
              <a:rPr lang="nl-NL" altLang="nl-NL" b="1" dirty="0"/>
              <a:t> druppelaar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5094118" cy="3553695"/>
          </a:xfrm>
        </p:spPr>
        <p:txBody>
          <a:bodyPr>
            <a:normAutofit/>
          </a:bodyPr>
          <a:lstStyle/>
          <a:p>
            <a:pPr indent="0">
              <a:buNone/>
              <a:defRPr/>
            </a:pPr>
            <a:r>
              <a:rPr lang="nl-NL" dirty="0"/>
              <a:t>Deze druppelaar openen en sluiten  vanzelf bij een bepaalde druk.</a:t>
            </a:r>
          </a:p>
          <a:p>
            <a:pPr indent="0">
              <a:buNone/>
              <a:defRPr/>
            </a:pPr>
            <a:endParaRPr lang="nl-NL" dirty="0"/>
          </a:p>
          <a:p>
            <a:pPr indent="0">
              <a:buNone/>
              <a:defRPr/>
            </a:pPr>
            <a:r>
              <a:rPr lang="nl-NL" dirty="0"/>
              <a:t>Als de druk wegvalt sluiten ze, zo loopt de leiding niet leeg.</a:t>
            </a:r>
          </a:p>
          <a:p>
            <a:pPr indent="0">
              <a:buNone/>
              <a:defRPr/>
            </a:pPr>
            <a:endParaRPr lang="nl-NL" dirty="0"/>
          </a:p>
          <a:p>
            <a:pPr indent="0">
              <a:buNone/>
              <a:defRPr/>
            </a:pPr>
            <a:r>
              <a:rPr lang="nl-NL" dirty="0"/>
              <a:t>Tevens zorgt dit ervoor dat de druppelaars op het zelfde tijdstip beginnen te druppelen</a:t>
            </a:r>
          </a:p>
          <a:p>
            <a:pPr indent="0">
              <a:buNone/>
              <a:defRPr/>
            </a:pPr>
            <a:endParaRPr lang="nl-NL" dirty="0"/>
          </a:p>
        </p:txBody>
      </p:sp>
      <p:pic>
        <p:nvPicPr>
          <p:cNvPr id="7170" name="Picture 2" descr="Kameleon druppelaar los 2L rood">
            <a:extLst>
              <a:ext uri="{FF2B5EF4-FFF2-40B4-BE49-F238E27FC236}">
                <a16:creationId xmlns:a16="http://schemas.microsoft.com/office/drawing/2014/main" id="{957769C2-3159-4DEF-A4D7-65AE54E2F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92" y="4244196"/>
            <a:ext cx="1936631" cy="145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1333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calcmode="lin" valueType="num">
                                      <p:cBhvr additive="base">
                                        <p:cTn id="20"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6345527" cy="747713"/>
          </a:xfrm>
        </p:spPr>
        <p:txBody>
          <a:bodyPr>
            <a:normAutofit fontScale="90000"/>
          </a:bodyPr>
          <a:lstStyle/>
          <a:p>
            <a:pPr eaLnBrk="1" hangingPunct="1"/>
            <a:r>
              <a:rPr lang="nl-NL" altLang="nl-NL" b="1" dirty="0"/>
              <a:t>Druk compenserende druppelaar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Deze geeft dezelfde waterafgifte bij een druk tussen 1,5 en 3,5 bar.</a:t>
            </a:r>
          </a:p>
          <a:p>
            <a:pPr indent="0">
              <a:buNone/>
              <a:defRPr/>
            </a:pPr>
            <a:endParaRPr lang="nl-NL" dirty="0"/>
          </a:p>
          <a:p>
            <a:pPr indent="0">
              <a:buNone/>
              <a:defRPr/>
            </a:pPr>
            <a:r>
              <a:rPr lang="nl-NL" dirty="0"/>
              <a:t>De druppelaars gaan pas open als de druk 1,5 bar is, zodat alle druppelaars gelijk beginnen met druppelen.</a:t>
            </a:r>
          </a:p>
          <a:p>
            <a:pPr indent="0">
              <a:buNone/>
              <a:defRPr/>
            </a:pPr>
            <a:endParaRPr lang="nl-NL" dirty="0"/>
          </a:p>
          <a:p>
            <a:pPr indent="0">
              <a:buNone/>
              <a:defRPr/>
            </a:pPr>
            <a:r>
              <a:rPr lang="nl-NL" dirty="0"/>
              <a:t>Op deze manier hebben drukverschillen in de installatie geen invloed op de watergift</a:t>
            </a:r>
          </a:p>
        </p:txBody>
      </p:sp>
      <p:pic>
        <p:nvPicPr>
          <p:cNvPr id="8194" name="Picture 2" descr="Kameleon 2ltr+50+Rapier-zwart">
            <a:extLst>
              <a:ext uri="{FF2B5EF4-FFF2-40B4-BE49-F238E27FC236}">
                <a16:creationId xmlns:a16="http://schemas.microsoft.com/office/drawing/2014/main" id="{CB96D102-A172-4EDE-8165-4BEE16DCF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614" y="3993482"/>
            <a:ext cx="2084357" cy="156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72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 calcmode="lin" valueType="num">
                                      <p:cBhvr additive="base">
                                        <p:cTn id="1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calcmode="lin" valueType="num">
                                      <p:cBhvr additive="base">
                                        <p:cTn id="20"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err="1"/>
              <a:t>Inline</a:t>
            </a:r>
            <a:r>
              <a:rPr lang="nl-NL" altLang="nl-NL" b="1" dirty="0"/>
              <a:t> slangen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5539535" cy="3553695"/>
          </a:xfrm>
        </p:spPr>
        <p:txBody>
          <a:bodyPr>
            <a:normAutofit/>
          </a:bodyPr>
          <a:lstStyle/>
          <a:p>
            <a:pPr indent="0">
              <a:buNone/>
              <a:defRPr/>
            </a:pPr>
            <a:r>
              <a:rPr lang="nl-NL" dirty="0"/>
              <a:t>Hier zitten de labyrintdruppelaars in de slangen zelf.</a:t>
            </a:r>
          </a:p>
          <a:p>
            <a:pPr indent="0">
              <a:buNone/>
              <a:defRPr/>
            </a:pPr>
            <a:endParaRPr lang="nl-NL" dirty="0"/>
          </a:p>
          <a:p>
            <a:pPr indent="0">
              <a:buNone/>
              <a:defRPr/>
            </a:pPr>
            <a:r>
              <a:rPr lang="nl-NL" dirty="0"/>
              <a:t>Door het labyrint verdeel je het water gelijkmatig, hier heb je ook afsluitbare en </a:t>
            </a:r>
            <a:r>
              <a:rPr lang="nl-NL" dirty="0" err="1"/>
              <a:t>drukcompenserende</a:t>
            </a:r>
            <a:r>
              <a:rPr lang="nl-NL" dirty="0"/>
              <a:t> systemen</a:t>
            </a:r>
          </a:p>
          <a:p>
            <a:pPr indent="0">
              <a:buNone/>
              <a:defRPr/>
            </a:pPr>
            <a:endParaRPr lang="nl-NL" dirty="0"/>
          </a:p>
          <a:p>
            <a:pPr indent="0">
              <a:buNone/>
              <a:defRPr/>
            </a:pPr>
            <a:r>
              <a:rPr lang="nl-NL" dirty="0"/>
              <a:t>Ook zie je nog wel eens gietdarmen, een plastic slurf met om de 4 cm een gaatje waar water uit komt</a:t>
            </a:r>
          </a:p>
          <a:p>
            <a:pPr indent="0">
              <a:buNone/>
              <a:defRPr/>
            </a:pPr>
            <a:endParaRPr lang="nl-NL" dirty="0"/>
          </a:p>
          <a:p>
            <a:pPr indent="0">
              <a:buNone/>
              <a:defRPr/>
            </a:pPr>
            <a:r>
              <a:rPr lang="nl-NL" dirty="0"/>
              <a:t>Bij gietdarmen geef je vooraan meer water dan achteraan</a:t>
            </a:r>
          </a:p>
        </p:txBody>
      </p:sp>
      <p:pic>
        <p:nvPicPr>
          <p:cNvPr id="2" name="Afbeelding 1">
            <a:extLst>
              <a:ext uri="{FF2B5EF4-FFF2-40B4-BE49-F238E27FC236}">
                <a16:creationId xmlns:a16="http://schemas.microsoft.com/office/drawing/2014/main" id="{BC757021-EF53-4748-B18C-D1B1469D9FDF}"/>
              </a:ext>
            </a:extLst>
          </p:cNvPr>
          <p:cNvPicPr>
            <a:picLocks noChangeAspect="1"/>
          </p:cNvPicPr>
          <p:nvPr/>
        </p:nvPicPr>
        <p:blipFill>
          <a:blip r:embed="rId3"/>
          <a:stretch>
            <a:fillRect/>
          </a:stretch>
        </p:blipFill>
        <p:spPr>
          <a:xfrm>
            <a:off x="6888259" y="1301251"/>
            <a:ext cx="1850231" cy="1385888"/>
          </a:xfrm>
          <a:prstGeom prst="rect">
            <a:avLst/>
          </a:prstGeom>
        </p:spPr>
      </p:pic>
      <p:pic>
        <p:nvPicPr>
          <p:cNvPr id="3" name="Afbeelding 2">
            <a:extLst>
              <a:ext uri="{FF2B5EF4-FFF2-40B4-BE49-F238E27FC236}">
                <a16:creationId xmlns:a16="http://schemas.microsoft.com/office/drawing/2014/main" id="{4483EA87-310A-489A-BD1F-08D294AB3941}"/>
              </a:ext>
            </a:extLst>
          </p:cNvPr>
          <p:cNvPicPr>
            <a:picLocks noChangeAspect="1"/>
          </p:cNvPicPr>
          <p:nvPr/>
        </p:nvPicPr>
        <p:blipFill>
          <a:blip r:embed="rId4"/>
          <a:stretch>
            <a:fillRect/>
          </a:stretch>
        </p:blipFill>
        <p:spPr>
          <a:xfrm>
            <a:off x="6992855" y="4334572"/>
            <a:ext cx="1964531" cy="1307306"/>
          </a:xfrm>
          <a:prstGeom prst="rect">
            <a:avLst/>
          </a:prstGeom>
        </p:spPr>
      </p:pic>
    </p:spTree>
    <p:extLst>
      <p:ext uri="{BB962C8B-B14F-4D97-AF65-F5344CB8AC3E}">
        <p14:creationId xmlns:p14="http://schemas.microsoft.com/office/powerpoint/2010/main" val="20975152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 calcmode="lin" valueType="num">
                                      <p:cBhvr additive="base">
                                        <p:cTn id="14"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calcmode="lin" valueType="num">
                                      <p:cBhvr additive="base">
                                        <p:cTn id="20"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Eb en vloed systemen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Water loopt op de teeltvloer tot een bepaalde hoogte (1 of 2 cm).</a:t>
            </a:r>
          </a:p>
          <a:p>
            <a:pPr indent="0">
              <a:buNone/>
              <a:defRPr/>
            </a:pPr>
            <a:endParaRPr lang="nl-NL" dirty="0"/>
          </a:p>
          <a:p>
            <a:pPr indent="0">
              <a:buNone/>
              <a:defRPr/>
            </a:pPr>
            <a:r>
              <a:rPr lang="nl-NL" dirty="0"/>
              <a:t>Water blijft een bepaalde tijd staan zodat de plant het water kan opzuigen.</a:t>
            </a:r>
          </a:p>
          <a:p>
            <a:pPr indent="0">
              <a:buNone/>
              <a:defRPr/>
            </a:pPr>
            <a:endParaRPr lang="nl-NL" dirty="0"/>
          </a:p>
          <a:p>
            <a:pPr indent="0">
              <a:buNone/>
              <a:defRPr/>
            </a:pPr>
            <a:r>
              <a:rPr lang="nl-NL" dirty="0"/>
              <a:t>Water loopt weer weg naar een opvangbak.</a:t>
            </a:r>
          </a:p>
        </p:txBody>
      </p:sp>
      <p:pic>
        <p:nvPicPr>
          <p:cNvPr id="2" name="Afbeelding 1">
            <a:extLst>
              <a:ext uri="{FF2B5EF4-FFF2-40B4-BE49-F238E27FC236}">
                <a16:creationId xmlns:a16="http://schemas.microsoft.com/office/drawing/2014/main" id="{C102FC55-09B6-4B20-905F-3B83D93B253A}"/>
              </a:ext>
            </a:extLst>
          </p:cNvPr>
          <p:cNvPicPr>
            <a:picLocks noChangeAspect="1"/>
          </p:cNvPicPr>
          <p:nvPr/>
        </p:nvPicPr>
        <p:blipFill>
          <a:blip r:embed="rId3"/>
          <a:stretch>
            <a:fillRect/>
          </a:stretch>
        </p:blipFill>
        <p:spPr>
          <a:xfrm>
            <a:off x="6507552" y="1259197"/>
            <a:ext cx="2171700" cy="1185863"/>
          </a:xfrm>
          <a:prstGeom prst="rect">
            <a:avLst/>
          </a:prstGeom>
        </p:spPr>
      </p:pic>
      <p:pic>
        <p:nvPicPr>
          <p:cNvPr id="3" name="Afbeelding 2">
            <a:extLst>
              <a:ext uri="{FF2B5EF4-FFF2-40B4-BE49-F238E27FC236}">
                <a16:creationId xmlns:a16="http://schemas.microsoft.com/office/drawing/2014/main" id="{DA1EA8FF-6A03-408A-B23F-E9623C95DDBF}"/>
              </a:ext>
            </a:extLst>
          </p:cNvPr>
          <p:cNvPicPr>
            <a:picLocks noChangeAspect="1"/>
          </p:cNvPicPr>
          <p:nvPr/>
        </p:nvPicPr>
        <p:blipFill>
          <a:blip r:embed="rId4"/>
          <a:stretch>
            <a:fillRect/>
          </a:stretch>
        </p:blipFill>
        <p:spPr>
          <a:xfrm>
            <a:off x="6552908" y="4249444"/>
            <a:ext cx="1964531" cy="1307306"/>
          </a:xfrm>
          <a:prstGeom prst="rect">
            <a:avLst/>
          </a:prstGeom>
        </p:spPr>
      </p:pic>
    </p:spTree>
    <p:extLst>
      <p:ext uri="{BB962C8B-B14F-4D97-AF65-F5344CB8AC3E}">
        <p14:creationId xmlns:p14="http://schemas.microsoft.com/office/powerpoint/2010/main" val="16796198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fontScale="90000"/>
          </a:bodyPr>
          <a:lstStyle/>
          <a:p>
            <a:pPr eaLnBrk="1" hangingPunct="1"/>
            <a:r>
              <a:rPr lang="nl-NL" altLang="nl-NL" b="1" dirty="0"/>
              <a:t>Automatische spuit/giet boom</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Een spuitboom is een buis met spuitdoppen/slangen die horizontaal over een gewas beweegt.</a:t>
            </a:r>
          </a:p>
          <a:p>
            <a:pPr indent="0">
              <a:buNone/>
              <a:defRPr/>
            </a:pPr>
            <a:endParaRPr lang="nl-NL" dirty="0"/>
          </a:p>
          <a:p>
            <a:pPr indent="0">
              <a:buNone/>
              <a:defRPr/>
            </a:pPr>
            <a:r>
              <a:rPr lang="nl-NL" dirty="0"/>
              <a:t>Om een gelijkmatige verdeling van de spuitvloeistof te krijgen, moet de spuitrobot een constante snelheid en hoogte of afstand hebben ten opzichte van het gewas.</a:t>
            </a:r>
          </a:p>
          <a:p>
            <a:pPr indent="0">
              <a:buNone/>
              <a:defRPr/>
            </a:pPr>
            <a:endParaRPr lang="nl-NL" dirty="0"/>
          </a:p>
          <a:p>
            <a:pPr indent="0">
              <a:buNone/>
              <a:defRPr/>
            </a:pPr>
            <a:r>
              <a:rPr lang="nl-NL" dirty="0"/>
              <a:t>Voor effectief spuiten is het essentieel dat je de rijsnelheid nauwkeurig kunt instellen.</a:t>
            </a:r>
          </a:p>
          <a:p>
            <a:pPr indent="0">
              <a:buNone/>
              <a:defRPr/>
            </a:pPr>
            <a:endParaRPr lang="nl-NL" dirty="0"/>
          </a:p>
        </p:txBody>
      </p:sp>
      <p:pic>
        <p:nvPicPr>
          <p:cNvPr id="4" name="Afbeelding 3">
            <a:extLst>
              <a:ext uri="{FF2B5EF4-FFF2-40B4-BE49-F238E27FC236}">
                <a16:creationId xmlns:a16="http://schemas.microsoft.com/office/drawing/2014/main" id="{4FF0FE7B-92CC-4BCF-B013-552153E6B657}"/>
              </a:ext>
            </a:extLst>
          </p:cNvPr>
          <p:cNvPicPr>
            <a:picLocks noChangeAspect="1"/>
          </p:cNvPicPr>
          <p:nvPr/>
        </p:nvPicPr>
        <p:blipFill>
          <a:blip r:embed="rId3"/>
          <a:stretch>
            <a:fillRect/>
          </a:stretch>
        </p:blipFill>
        <p:spPr>
          <a:xfrm>
            <a:off x="6707982" y="4262395"/>
            <a:ext cx="2013325" cy="1513327"/>
          </a:xfrm>
          <a:prstGeom prst="rect">
            <a:avLst/>
          </a:prstGeom>
        </p:spPr>
      </p:pic>
    </p:spTree>
    <p:extLst>
      <p:ext uri="{BB962C8B-B14F-4D97-AF65-F5344CB8AC3E}">
        <p14:creationId xmlns:p14="http://schemas.microsoft.com/office/powerpoint/2010/main" val="32213911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23253" y="1294032"/>
            <a:ext cx="6640536" cy="747713"/>
          </a:xfrm>
        </p:spPr>
        <p:txBody>
          <a:bodyPr>
            <a:normAutofit fontScale="90000"/>
          </a:bodyPr>
          <a:lstStyle/>
          <a:p>
            <a:pPr eaLnBrk="1" hangingPunct="1"/>
            <a:r>
              <a:rPr lang="nl-NL" altLang="nl-NL" b="1" dirty="0"/>
              <a:t>Radiografisch bestuurbare haspel</a:t>
            </a:r>
          </a:p>
        </p:txBody>
      </p:sp>
      <p:sp>
        <p:nvSpPr>
          <p:cNvPr id="8" name="Tijdelijke aanduiding voor inhoud 7">
            <a:extLst>
              <a:ext uri="{FF2B5EF4-FFF2-40B4-BE49-F238E27FC236}">
                <a16:creationId xmlns:a16="http://schemas.microsoft.com/office/drawing/2014/main" id="{095B7B65-3ED6-4825-B131-94623E6290D7}"/>
              </a:ext>
            </a:extLst>
          </p:cNvPr>
          <p:cNvSpPr>
            <a:spLocks noGrp="1"/>
          </p:cNvSpPr>
          <p:nvPr>
            <p:ph idx="1"/>
          </p:nvPr>
        </p:nvSpPr>
        <p:spPr>
          <a:xfrm>
            <a:off x="831543" y="2117155"/>
            <a:ext cx="5871182" cy="3263504"/>
          </a:xfrm>
        </p:spPr>
        <p:txBody>
          <a:bodyPr/>
          <a:lstStyle/>
          <a:p>
            <a:r>
              <a:rPr lang="nl-NL" dirty="0"/>
              <a:t>Rolt automatisch op, </a:t>
            </a:r>
            <a:r>
              <a:rPr lang="nl-NL" dirty="0" err="1"/>
              <a:t>dmv</a:t>
            </a:r>
            <a:r>
              <a:rPr lang="nl-NL" dirty="0"/>
              <a:t> druk op een knop</a:t>
            </a:r>
          </a:p>
          <a:p>
            <a:endParaRPr lang="nl-NL" dirty="0"/>
          </a:p>
          <a:p>
            <a:r>
              <a:rPr lang="nl-NL" dirty="0"/>
              <a:t>Voor </a:t>
            </a:r>
            <a:r>
              <a:rPr lang="nl-NL" dirty="0" err="1"/>
              <a:t>pleksgewijs</a:t>
            </a:r>
            <a:r>
              <a:rPr lang="nl-NL" dirty="0"/>
              <a:t> water geven</a:t>
            </a:r>
          </a:p>
          <a:p>
            <a:endParaRPr lang="nl-NL" dirty="0"/>
          </a:p>
          <a:p>
            <a:pPr marL="257175" indent="-257175"/>
            <a:r>
              <a:rPr lang="nl-NL" dirty="0"/>
              <a:t>Door automatisch oprollen kan je smalle paadjes maken</a:t>
            </a:r>
          </a:p>
        </p:txBody>
      </p:sp>
      <p:pic>
        <p:nvPicPr>
          <p:cNvPr id="2" name="Afbeelding 1">
            <a:extLst>
              <a:ext uri="{FF2B5EF4-FFF2-40B4-BE49-F238E27FC236}">
                <a16:creationId xmlns:a16="http://schemas.microsoft.com/office/drawing/2014/main" id="{254CEE9F-E466-4D2E-BE13-992C8FDEC6F8}"/>
              </a:ext>
            </a:extLst>
          </p:cNvPr>
          <p:cNvPicPr>
            <a:picLocks noChangeAspect="1"/>
          </p:cNvPicPr>
          <p:nvPr/>
        </p:nvPicPr>
        <p:blipFill>
          <a:blip r:embed="rId3"/>
          <a:stretch>
            <a:fillRect/>
          </a:stretch>
        </p:blipFill>
        <p:spPr>
          <a:xfrm>
            <a:off x="3643754" y="3749255"/>
            <a:ext cx="2889849" cy="2167387"/>
          </a:xfrm>
          <a:prstGeom prst="rect">
            <a:avLst/>
          </a:prstGeom>
        </p:spPr>
      </p:pic>
    </p:spTree>
    <p:extLst>
      <p:ext uri="{BB962C8B-B14F-4D97-AF65-F5344CB8AC3E}">
        <p14:creationId xmlns:p14="http://schemas.microsoft.com/office/powerpoint/2010/main" val="4083315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a:bodyPr>
          <a:lstStyle/>
          <a:p>
            <a:pPr eaLnBrk="1" hangingPunct="1"/>
            <a:r>
              <a:rPr lang="nl-NL" altLang="nl-NL" b="1" dirty="0"/>
              <a:t>leidingen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809418" y="2205008"/>
            <a:ext cx="5805000" cy="3263504"/>
          </a:xfrm>
        </p:spPr>
        <p:txBody>
          <a:bodyPr/>
          <a:lstStyle/>
          <a:p>
            <a:pPr indent="0">
              <a:buNone/>
            </a:pPr>
            <a:r>
              <a:rPr lang="nl-NL" dirty="0"/>
              <a:t>In de kas gebruiken we 2 soorten leidingen:</a:t>
            </a:r>
          </a:p>
          <a:p>
            <a:pPr indent="0">
              <a:buNone/>
            </a:pPr>
            <a:endParaRPr lang="nl-NL" dirty="0"/>
          </a:p>
          <a:p>
            <a:pPr marL="257175" indent="-257175"/>
            <a:r>
              <a:rPr lang="nl-NL" dirty="0"/>
              <a:t>PVC leidingen</a:t>
            </a:r>
          </a:p>
          <a:p>
            <a:pPr marL="257175" indent="-257175"/>
            <a:endParaRPr lang="nl-NL" dirty="0"/>
          </a:p>
          <a:p>
            <a:pPr marL="257175" indent="-257175"/>
            <a:r>
              <a:rPr lang="nl-NL" dirty="0"/>
              <a:t>PE Leidingen</a:t>
            </a:r>
          </a:p>
        </p:txBody>
      </p:sp>
      <p:pic>
        <p:nvPicPr>
          <p:cNvPr id="7" name="Afbeelding 6">
            <a:extLst>
              <a:ext uri="{FF2B5EF4-FFF2-40B4-BE49-F238E27FC236}">
                <a16:creationId xmlns:a16="http://schemas.microsoft.com/office/drawing/2014/main" id="{06DF1CEC-2218-4789-A166-00E9289E653B}"/>
              </a:ext>
            </a:extLst>
          </p:cNvPr>
          <p:cNvPicPr>
            <a:picLocks noChangeAspect="1"/>
          </p:cNvPicPr>
          <p:nvPr/>
        </p:nvPicPr>
        <p:blipFill>
          <a:blip r:embed="rId3"/>
          <a:stretch>
            <a:fillRect/>
          </a:stretch>
        </p:blipFill>
        <p:spPr>
          <a:xfrm>
            <a:off x="4057179" y="2620476"/>
            <a:ext cx="1793081" cy="1435894"/>
          </a:xfrm>
          <a:prstGeom prst="rect">
            <a:avLst/>
          </a:prstGeom>
        </p:spPr>
      </p:pic>
      <p:pic>
        <p:nvPicPr>
          <p:cNvPr id="1030" name="Picture 6" descr="PE Drinkwaterleidingen | Pipelife NL">
            <a:extLst>
              <a:ext uri="{FF2B5EF4-FFF2-40B4-BE49-F238E27FC236}">
                <a16:creationId xmlns:a16="http://schemas.microsoft.com/office/drawing/2014/main" id="{38BEADC5-2F00-4AC1-BD29-5B17761E6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6931" y="4379819"/>
            <a:ext cx="2093119"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733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1000"/>
                                        <p:tgtEl>
                                          <p:spTgt spid="1030"/>
                                        </p:tgtEl>
                                      </p:cBhvr>
                                    </p:animEffect>
                                    <p:anim calcmode="lin" valueType="num">
                                      <p:cBhvr>
                                        <p:cTn id="29" dur="1000" fill="hold"/>
                                        <p:tgtEl>
                                          <p:spTgt spid="1030"/>
                                        </p:tgtEl>
                                        <p:attrNameLst>
                                          <p:attrName>ppt_x</p:attrName>
                                        </p:attrNameLst>
                                      </p:cBhvr>
                                      <p:tavLst>
                                        <p:tav tm="0">
                                          <p:val>
                                            <p:strVal val="#ppt_x"/>
                                          </p:val>
                                        </p:tav>
                                        <p:tav tm="100000">
                                          <p:val>
                                            <p:strVal val="#ppt_x"/>
                                          </p:val>
                                        </p:tav>
                                      </p:tavLst>
                                    </p:anim>
                                    <p:anim calcmode="lin" valueType="num">
                                      <p:cBhvr>
                                        <p:cTn id="30"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Electrische kraan of magneetventiel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2" name="Rechthoek 1">
            <a:extLst>
              <a:ext uri="{FF2B5EF4-FFF2-40B4-BE49-F238E27FC236}">
                <a16:creationId xmlns:a16="http://schemas.microsoft.com/office/drawing/2014/main" id="{6B15D51A-6059-4B7F-B421-06F22B9807FD}"/>
              </a:ext>
            </a:extLst>
          </p:cNvPr>
          <p:cNvSpPr/>
          <p:nvPr/>
        </p:nvSpPr>
        <p:spPr>
          <a:xfrm>
            <a:off x="834630" y="2274837"/>
            <a:ext cx="6023370" cy="3046988"/>
          </a:xfrm>
          <a:prstGeom prst="rect">
            <a:avLst/>
          </a:prstGeom>
        </p:spPr>
        <p:txBody>
          <a:bodyPr wrap="square">
            <a:spAutoFit/>
          </a:bodyPr>
          <a:lstStyle/>
          <a:p>
            <a:pPr marL="0" indent="0" eaLnBrk="1" hangingPunct="1">
              <a:buNone/>
            </a:pPr>
            <a:r>
              <a:rPr lang="nl-NL" altLang="nl-NL" sz="2400" dirty="0"/>
              <a:t>Ook kun je een elektrische kraan plaatsen die op afstand (of computer gestuurd) open of dicht gaat.</a:t>
            </a:r>
          </a:p>
          <a:p>
            <a:pPr marL="0" indent="0" eaLnBrk="1" hangingPunct="1">
              <a:buNone/>
            </a:pPr>
            <a:endParaRPr lang="nl-NL" altLang="nl-NL" sz="2400" dirty="0"/>
          </a:p>
          <a:p>
            <a:pPr marL="0" indent="0" eaLnBrk="1" hangingPunct="1">
              <a:buNone/>
            </a:pPr>
            <a:endParaRPr lang="nl-NL" altLang="nl-NL" sz="2400" dirty="0"/>
          </a:p>
          <a:p>
            <a:pPr marL="0" indent="0" eaLnBrk="1" hangingPunct="1">
              <a:buNone/>
            </a:pPr>
            <a:endParaRPr lang="nl-NL" altLang="nl-NL" sz="2400" dirty="0"/>
          </a:p>
          <a:p>
            <a:pPr marL="0" indent="0" eaLnBrk="1" hangingPunct="1">
              <a:buNone/>
            </a:pPr>
            <a:endParaRPr lang="nl-NL" altLang="nl-NL" sz="2400" dirty="0"/>
          </a:p>
          <a:p>
            <a:pPr marL="0" indent="0" eaLnBrk="1" hangingPunct="1">
              <a:buNone/>
            </a:pPr>
            <a:r>
              <a:rPr lang="nl-NL" altLang="nl-NL" sz="2400" dirty="0"/>
              <a:t>Magneetventiel</a:t>
            </a:r>
          </a:p>
        </p:txBody>
      </p:sp>
      <p:pic>
        <p:nvPicPr>
          <p:cNvPr id="3" name="Afbeelding 2">
            <a:extLst>
              <a:ext uri="{FF2B5EF4-FFF2-40B4-BE49-F238E27FC236}">
                <a16:creationId xmlns:a16="http://schemas.microsoft.com/office/drawing/2014/main" id="{4368010F-D787-4DB8-A124-F233B4F3D778}"/>
              </a:ext>
            </a:extLst>
          </p:cNvPr>
          <p:cNvPicPr>
            <a:picLocks noChangeAspect="1"/>
          </p:cNvPicPr>
          <p:nvPr/>
        </p:nvPicPr>
        <p:blipFill>
          <a:blip r:embed="rId3"/>
          <a:stretch>
            <a:fillRect/>
          </a:stretch>
        </p:blipFill>
        <p:spPr>
          <a:xfrm>
            <a:off x="5173338" y="4077072"/>
            <a:ext cx="2170364" cy="2170364"/>
          </a:xfrm>
          <a:prstGeom prst="rect">
            <a:avLst/>
          </a:prstGeom>
        </p:spPr>
      </p:pic>
    </p:spTree>
    <p:extLst>
      <p:ext uri="{BB962C8B-B14F-4D97-AF65-F5344CB8AC3E}">
        <p14:creationId xmlns:p14="http://schemas.microsoft.com/office/powerpoint/2010/main" val="2032768587"/>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E62DEDDB-334C-47D9-B8C5-A5B3EFAE82EB}"/>
              </a:ext>
            </a:extLst>
          </p:cNvPr>
          <p:cNvSpPr>
            <a:spLocks noGrp="1" noChangeArrowheads="1"/>
          </p:cNvSpPr>
          <p:nvPr>
            <p:ph type="title"/>
          </p:nvPr>
        </p:nvSpPr>
        <p:spPr>
          <a:xfrm>
            <a:off x="763438" y="1374835"/>
            <a:ext cx="6766075" cy="858778"/>
          </a:xfrm>
        </p:spPr>
        <p:txBody>
          <a:bodyPr/>
          <a:lstStyle/>
          <a:p>
            <a:pPr eaLnBrk="1" hangingPunct="1"/>
            <a:r>
              <a:rPr lang="nl-NL" altLang="nl-NL" b="1" dirty="0"/>
              <a:t>Soorten PVC buizen</a:t>
            </a:r>
          </a:p>
        </p:txBody>
      </p:sp>
      <p:sp>
        <p:nvSpPr>
          <p:cNvPr id="7171" name="Tijdelijke aanduiding voor inhoud 2">
            <a:extLst>
              <a:ext uri="{FF2B5EF4-FFF2-40B4-BE49-F238E27FC236}">
                <a16:creationId xmlns:a16="http://schemas.microsoft.com/office/drawing/2014/main" id="{4DCFCB71-E004-4973-8260-472257F6E883}"/>
              </a:ext>
            </a:extLst>
          </p:cNvPr>
          <p:cNvSpPr>
            <a:spLocks noGrp="1" noChangeArrowheads="1"/>
          </p:cNvSpPr>
          <p:nvPr>
            <p:ph idx="1"/>
          </p:nvPr>
        </p:nvSpPr>
        <p:spPr>
          <a:xfrm>
            <a:off x="841480" y="2276480"/>
            <a:ext cx="5081588" cy="3293269"/>
          </a:xfrm>
        </p:spPr>
        <p:txBody>
          <a:bodyPr/>
          <a:lstStyle/>
          <a:p>
            <a:pPr indent="0">
              <a:buNone/>
              <a:defRPr/>
            </a:pPr>
            <a:r>
              <a:rPr lang="nl-NL" dirty="0"/>
              <a:t>Een PVC buis wordt gebruikt voor de aan- of afvoer van (vervuild) water.</a:t>
            </a:r>
            <a:br>
              <a:rPr lang="nl-NL" dirty="0"/>
            </a:br>
            <a:r>
              <a:rPr lang="nl-NL" dirty="0"/>
              <a:t> Er zijn twee soorten PVC buizen te onderscheiden:</a:t>
            </a:r>
          </a:p>
          <a:p>
            <a:pPr indent="0">
              <a:buNone/>
              <a:defRPr/>
            </a:pPr>
            <a:endParaRPr lang="nl-NL" dirty="0"/>
          </a:p>
          <a:p>
            <a:pPr>
              <a:defRPr/>
            </a:pPr>
            <a:r>
              <a:rPr lang="nl-NL" dirty="0"/>
              <a:t>PVC afvoerbuis</a:t>
            </a:r>
            <a:br>
              <a:rPr lang="nl-NL" dirty="0"/>
            </a:br>
            <a:br>
              <a:rPr lang="nl-NL" dirty="0"/>
            </a:br>
            <a:br>
              <a:rPr lang="nl-NL" dirty="0"/>
            </a:br>
            <a:br>
              <a:rPr lang="nl-NL" dirty="0"/>
            </a:br>
            <a:endParaRPr lang="nl-NL" dirty="0"/>
          </a:p>
          <a:p>
            <a:pPr>
              <a:defRPr/>
            </a:pPr>
            <a:r>
              <a:rPr lang="nl-NL" dirty="0"/>
              <a:t>PVC drukbuis</a:t>
            </a:r>
          </a:p>
          <a:p>
            <a:pPr>
              <a:defRPr/>
            </a:pPr>
            <a:endParaRPr lang="nl-NL" dirty="0"/>
          </a:p>
        </p:txBody>
      </p:sp>
      <p:pic>
        <p:nvPicPr>
          <p:cNvPr id="2" name="Afbeelding 1">
            <a:extLst>
              <a:ext uri="{FF2B5EF4-FFF2-40B4-BE49-F238E27FC236}">
                <a16:creationId xmlns:a16="http://schemas.microsoft.com/office/drawing/2014/main" id="{55D29308-FE1F-4326-8DF1-88932CFEF2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348" y="3105151"/>
            <a:ext cx="1512094"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1A421E51-5E6D-4E95-B1AB-0FBF3E0B6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10831">
            <a:off x="4436269" y="4386264"/>
            <a:ext cx="1562100" cy="125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BC87FB1D-1387-4A9C-A746-B9BEEA2F1340}"/>
              </a:ext>
            </a:extLst>
          </p:cNvPr>
          <p:cNvSpPr>
            <a:spLocks noGrp="1" noChangeArrowheads="1"/>
          </p:cNvSpPr>
          <p:nvPr>
            <p:ph type="title"/>
          </p:nvPr>
        </p:nvSpPr>
        <p:spPr>
          <a:xfrm>
            <a:off x="624606" y="1566910"/>
            <a:ext cx="5915025" cy="747713"/>
          </a:xfrm>
        </p:spPr>
        <p:txBody>
          <a:bodyPr/>
          <a:lstStyle/>
          <a:p>
            <a:pPr eaLnBrk="1" hangingPunct="1"/>
            <a:r>
              <a:rPr lang="nl-NL" altLang="nl-NL" b="1" dirty="0"/>
              <a:t>PVC afvoer leiding verbinden</a:t>
            </a:r>
          </a:p>
        </p:txBody>
      </p:sp>
      <p:sp>
        <p:nvSpPr>
          <p:cNvPr id="7171" name="Tijdelijke aanduiding voor inhoud 2">
            <a:extLst>
              <a:ext uri="{FF2B5EF4-FFF2-40B4-BE49-F238E27FC236}">
                <a16:creationId xmlns:a16="http://schemas.microsoft.com/office/drawing/2014/main" id="{4DCFCB71-E004-4973-8260-472257F6E883}"/>
              </a:ext>
            </a:extLst>
          </p:cNvPr>
          <p:cNvSpPr>
            <a:spLocks noGrp="1" noChangeArrowheads="1"/>
          </p:cNvSpPr>
          <p:nvPr>
            <p:ph idx="1"/>
          </p:nvPr>
        </p:nvSpPr>
        <p:spPr>
          <a:xfrm>
            <a:off x="757374" y="2386283"/>
            <a:ext cx="5189935" cy="3293269"/>
          </a:xfrm>
        </p:spPr>
        <p:txBody>
          <a:bodyPr/>
          <a:lstStyle/>
          <a:p>
            <a:pPr indent="0">
              <a:buNone/>
              <a:defRPr/>
            </a:pPr>
            <a:r>
              <a:rPr lang="nl-NL" dirty="0"/>
              <a:t>Een PVC buis voor de afvoer van water kan op 2 manieren worden verbonden.</a:t>
            </a:r>
          </a:p>
          <a:p>
            <a:pPr indent="0">
              <a:buNone/>
              <a:defRPr/>
            </a:pPr>
            <a:r>
              <a:rPr lang="nl-NL" dirty="0"/>
              <a:t> </a:t>
            </a:r>
          </a:p>
          <a:p>
            <a:pPr marL="257175" indent="-257175">
              <a:defRPr/>
            </a:pPr>
            <a:r>
              <a:rPr lang="nl-NL" dirty="0"/>
              <a:t>U kunt kiezen voor een PVC buis met een lijmverbinding </a:t>
            </a:r>
          </a:p>
          <a:p>
            <a:pPr indent="0">
              <a:buNone/>
              <a:defRPr/>
            </a:pPr>
            <a:endParaRPr lang="nl-NL" dirty="0"/>
          </a:p>
          <a:p>
            <a:pPr>
              <a:defRPr/>
            </a:pPr>
            <a:r>
              <a:rPr lang="nl-NL" dirty="0"/>
              <a:t>of een PVC buis met een manchetverbinding.</a:t>
            </a:r>
          </a:p>
        </p:txBody>
      </p:sp>
      <p:pic>
        <p:nvPicPr>
          <p:cNvPr id="6146" name="Picture 2" descr="Spiro-Safe steekverbinding diameter 80 mm voor spirobuis bij  Ventilatieland.nl">
            <a:extLst>
              <a:ext uri="{FF2B5EF4-FFF2-40B4-BE49-F238E27FC236}">
                <a16:creationId xmlns:a16="http://schemas.microsoft.com/office/drawing/2014/main" id="{96E9B72C-D5AA-4757-8D97-A9612DBEE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631" y="4362743"/>
            <a:ext cx="2293144" cy="11215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58638D99-5892-4FAB-B3E6-58DED9008A60}"/>
              </a:ext>
            </a:extLst>
          </p:cNvPr>
          <p:cNvSpPr>
            <a:spLocks noGrp="1" noChangeArrowheads="1"/>
          </p:cNvSpPr>
          <p:nvPr>
            <p:ph type="title"/>
          </p:nvPr>
        </p:nvSpPr>
        <p:spPr>
          <a:xfrm>
            <a:off x="795833" y="1295996"/>
            <a:ext cx="5860256" cy="747713"/>
          </a:xfrm>
        </p:spPr>
        <p:txBody>
          <a:bodyPr/>
          <a:lstStyle/>
          <a:p>
            <a:pPr eaLnBrk="1" hangingPunct="1"/>
            <a:r>
              <a:rPr lang="nl-NL" altLang="nl-NL" b="1" dirty="0"/>
              <a:t>Manchet verbindingen</a:t>
            </a:r>
          </a:p>
        </p:txBody>
      </p:sp>
      <p:sp>
        <p:nvSpPr>
          <p:cNvPr id="7171" name="Tijdelijke aanduiding voor inhoud 2">
            <a:extLst>
              <a:ext uri="{FF2B5EF4-FFF2-40B4-BE49-F238E27FC236}">
                <a16:creationId xmlns:a16="http://schemas.microsoft.com/office/drawing/2014/main" id="{A218B9E2-4FFB-414B-A872-C099D59583A2}"/>
              </a:ext>
            </a:extLst>
          </p:cNvPr>
          <p:cNvSpPr>
            <a:spLocks noGrp="1" noChangeArrowheads="1"/>
          </p:cNvSpPr>
          <p:nvPr>
            <p:ph idx="1"/>
          </p:nvPr>
        </p:nvSpPr>
        <p:spPr>
          <a:xfrm>
            <a:off x="795833" y="1340532"/>
            <a:ext cx="6162675" cy="3541154"/>
          </a:xfrm>
        </p:spPr>
        <p:txBody>
          <a:bodyPr/>
          <a:lstStyle/>
          <a:p>
            <a:pPr indent="0">
              <a:buNone/>
              <a:defRPr/>
            </a:pPr>
            <a:r>
              <a:rPr lang="nl-NL" altLang="nl-NL" dirty="0">
                <a:solidFill>
                  <a:schemeClr val="tx1"/>
                </a:solidFill>
              </a:rPr>
              <a:t>Manchet is een schuifverbinding.  </a:t>
            </a:r>
            <a:r>
              <a:rPr lang="nl-NL" altLang="nl-NL" sz="7200" dirty="0">
                <a:solidFill>
                  <a:schemeClr val="tx1"/>
                </a:solidFill>
              </a:rPr>
              <a:t> </a:t>
            </a:r>
            <a:r>
              <a:rPr lang="nl-NL" altLang="nl-NL" dirty="0">
                <a:solidFill>
                  <a:schemeClr val="tx1"/>
                </a:solidFill>
              </a:rPr>
              <a:t>                                   </a:t>
            </a:r>
            <a:br>
              <a:rPr lang="nl-NL" altLang="nl-NL" dirty="0">
                <a:solidFill>
                  <a:schemeClr val="tx1"/>
                </a:solidFill>
              </a:rPr>
            </a:br>
            <a:r>
              <a:rPr lang="nl-NL" altLang="nl-NL" dirty="0">
                <a:solidFill>
                  <a:schemeClr val="tx1"/>
                </a:solidFill>
              </a:rPr>
              <a:t>Deze heeft een mof met daarin een rubber rand. De buis (spie) schuift in de manchet en sluit af op het rubber. Deze verbinding hoeft niet te worden gelijmd met pvc lijm.</a:t>
            </a:r>
          </a:p>
          <a:p>
            <a:pPr indent="0">
              <a:buNone/>
              <a:defRPr/>
            </a:pPr>
            <a:br>
              <a:rPr lang="nl-NL" altLang="nl-NL" dirty="0">
                <a:solidFill>
                  <a:schemeClr val="tx1"/>
                </a:solidFill>
              </a:rPr>
            </a:br>
            <a:r>
              <a:rPr lang="nl-NL" altLang="nl-NL" dirty="0">
                <a:solidFill>
                  <a:schemeClr val="tx1"/>
                </a:solidFill>
              </a:rPr>
              <a:t>Manchet verbindingen worden enkel toegepast op plaatsen die altijd bereikbaar en waar geen druk op de leiding staat zoals een hemelwaterafvoer.</a:t>
            </a:r>
          </a:p>
          <a:p>
            <a:pPr>
              <a:defRPr/>
            </a:pPr>
            <a:endParaRPr lang="nl-NL" altLang="nl-NL" dirty="0"/>
          </a:p>
        </p:txBody>
      </p:sp>
      <p:sp>
        <p:nvSpPr>
          <p:cNvPr id="21509" name="Rectangle 5">
            <a:extLst>
              <a:ext uri="{FF2B5EF4-FFF2-40B4-BE49-F238E27FC236}">
                <a16:creationId xmlns:a16="http://schemas.microsoft.com/office/drawing/2014/main" id="{F2BF64E8-B07E-43A8-95B0-9205871585D3}"/>
              </a:ext>
            </a:extLst>
          </p:cNvPr>
          <p:cNvSpPr>
            <a:spLocks noChangeArrowheads="1"/>
          </p:cNvSpPr>
          <p:nvPr/>
        </p:nvSpPr>
        <p:spPr bwMode="auto">
          <a:xfrm>
            <a:off x="1143001" y="929644"/>
            <a:ext cx="65" cy="1981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4761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1" fontAlgn="auto" hangingPunct="1">
              <a:spcBef>
                <a:spcPts val="0"/>
              </a:spcBef>
              <a:spcAft>
                <a:spcPts val="0"/>
              </a:spcAft>
            </a:pPr>
            <a:endParaRPr lang="nl-NL" altLang="nl-NL" sz="975" dirty="0">
              <a:solidFill>
                <a:srgbClr val="666666"/>
              </a:solidFill>
              <a:latin typeface="opensans_regular"/>
            </a:endParaRPr>
          </a:p>
        </p:txBody>
      </p:sp>
      <p:pic>
        <p:nvPicPr>
          <p:cNvPr id="21510" name="Picture 6" descr="pvc verloopring met manchet">
            <a:extLst>
              <a:ext uri="{FF2B5EF4-FFF2-40B4-BE49-F238E27FC236}">
                <a16:creationId xmlns:a16="http://schemas.microsoft.com/office/drawing/2014/main" id="{C77630AB-EAE3-4C73-87BA-F1C7AC7B9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648" y="4440739"/>
            <a:ext cx="1502569"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a:bodyPr>
          <a:lstStyle/>
          <a:p>
            <a:pPr eaLnBrk="1" hangingPunct="1"/>
            <a:r>
              <a:rPr lang="nl-NL" altLang="nl-NL" b="1" dirty="0"/>
              <a:t>PE leidingen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809418" y="2205008"/>
            <a:ext cx="5805000" cy="3263504"/>
          </a:xfrm>
        </p:spPr>
        <p:txBody>
          <a:bodyPr>
            <a:normAutofit/>
          </a:bodyPr>
          <a:lstStyle/>
          <a:p>
            <a:pPr indent="0">
              <a:buNone/>
            </a:pPr>
            <a:r>
              <a:rPr lang="nl-NL" dirty="0"/>
              <a:t>De drukleidingen zijn de hoofdslagaderen van het tuinbouwbedrijf. Ze worden gebruikt in water-, verwarming-, en koeltechnische installaties, bijvoorbeeld voor het transport van gietwater naar de teelt. </a:t>
            </a:r>
          </a:p>
          <a:p>
            <a:pPr indent="0">
              <a:buNone/>
            </a:pPr>
            <a:endParaRPr lang="nl-NL" dirty="0"/>
          </a:p>
          <a:p>
            <a:pPr indent="0">
              <a:buNone/>
            </a:pPr>
            <a:r>
              <a:rPr lang="nl-NL" dirty="0"/>
              <a:t>Doordat in de loop van de jaren de kassen steeds groter zijn geworden, werden de volumes naar de kraanvakken ook groter en de leidingen in maat groter en langer. </a:t>
            </a:r>
          </a:p>
        </p:txBody>
      </p:sp>
      <p:pic>
        <p:nvPicPr>
          <p:cNvPr id="16386" name="Picture 2" descr="Pe leiding 25 mm. p/mtr. voor 0.65 | Cityplants.nl">
            <a:extLst>
              <a:ext uri="{FF2B5EF4-FFF2-40B4-BE49-F238E27FC236}">
                <a16:creationId xmlns:a16="http://schemas.microsoft.com/office/drawing/2014/main" id="{3A45885C-BE66-4197-8335-C99AD4CC4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773" y="4061627"/>
            <a:ext cx="1607344"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343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1000"/>
                                        <p:tgtEl>
                                          <p:spTgt spid="16386"/>
                                        </p:tgtEl>
                                      </p:cBhvr>
                                    </p:animEffect>
                                    <p:anim calcmode="lin" valueType="num">
                                      <p:cBhvr>
                                        <p:cTn id="15" dur="1000" fill="hold"/>
                                        <p:tgtEl>
                                          <p:spTgt spid="16386"/>
                                        </p:tgtEl>
                                        <p:attrNameLst>
                                          <p:attrName>ppt_x</p:attrName>
                                        </p:attrNameLst>
                                      </p:cBhvr>
                                      <p:tavLst>
                                        <p:tav tm="0">
                                          <p:val>
                                            <p:strVal val="#ppt_x"/>
                                          </p:val>
                                        </p:tav>
                                        <p:tav tm="100000">
                                          <p:val>
                                            <p:strVal val="#ppt_x"/>
                                          </p:val>
                                        </p:tav>
                                      </p:tavLst>
                                    </p:anim>
                                    <p:anim calcmode="lin" valueType="num">
                                      <p:cBhvr>
                                        <p:cTn id="16"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a:bodyPr>
          <a:lstStyle/>
          <a:p>
            <a:pPr eaLnBrk="1" hangingPunct="1"/>
            <a:r>
              <a:rPr lang="nl-NL" altLang="nl-NL" b="1" dirty="0"/>
              <a:t>PE leidingen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809418" y="2205008"/>
            <a:ext cx="5805000" cy="3263504"/>
          </a:xfrm>
        </p:spPr>
        <p:txBody>
          <a:bodyPr>
            <a:normAutofit/>
          </a:bodyPr>
          <a:lstStyle/>
          <a:p>
            <a:pPr indent="0">
              <a:buNone/>
            </a:pPr>
            <a:r>
              <a:rPr lang="nl-NL" dirty="0"/>
              <a:t>Al deze systemen liggen grotendeels ondergronds zonder dagelijks zicht erop. Voor de kweker is het van belang dat hij er vanuit kan gaan dat deze leidingen de bedrijfsvoering niet verstoren.</a:t>
            </a:r>
          </a:p>
          <a:p>
            <a:pPr indent="0">
              <a:buNone/>
            </a:pPr>
            <a:endParaRPr lang="nl-NL" dirty="0"/>
          </a:p>
          <a:p>
            <a:pPr indent="0">
              <a:buNone/>
            </a:pPr>
            <a:r>
              <a:rPr lang="nl-NL" dirty="0"/>
              <a:t>Doordat de PE-buis een taai en flexibel product is, kan deze in vele grondsoorten als leidingsysteem worden gebruikt. Kleine grondverplaatsingen kunnen met PE-buis worden opgevangen, waar andere leidingsystemen zullen breken.</a:t>
            </a:r>
          </a:p>
          <a:p>
            <a:pPr marL="257175" indent="-257175"/>
            <a:endParaRPr lang="nl-NL" dirty="0"/>
          </a:p>
        </p:txBody>
      </p:sp>
      <p:pic>
        <p:nvPicPr>
          <p:cNvPr id="17410" name="Picture 2" descr="Betrouwbaar watertransport met een PE-leidingensysteem: Glastuinbouw  Waterproof">
            <a:extLst>
              <a:ext uri="{FF2B5EF4-FFF2-40B4-BE49-F238E27FC236}">
                <a16:creationId xmlns:a16="http://schemas.microsoft.com/office/drawing/2014/main" id="{81BECD77-BDE7-44DC-AAE4-D99E1983C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507" y="4295753"/>
            <a:ext cx="1964531" cy="13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611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fade">
                                      <p:cBhvr>
                                        <p:cTn id="14" dur="1000"/>
                                        <p:tgtEl>
                                          <p:spTgt spid="17410"/>
                                        </p:tgtEl>
                                      </p:cBhvr>
                                    </p:animEffect>
                                    <p:anim calcmode="lin" valueType="num">
                                      <p:cBhvr>
                                        <p:cTn id="15" dur="1000" fill="hold"/>
                                        <p:tgtEl>
                                          <p:spTgt spid="17410"/>
                                        </p:tgtEl>
                                        <p:attrNameLst>
                                          <p:attrName>ppt_x</p:attrName>
                                        </p:attrNameLst>
                                      </p:cBhvr>
                                      <p:tavLst>
                                        <p:tav tm="0">
                                          <p:val>
                                            <p:strVal val="#ppt_x"/>
                                          </p:val>
                                        </p:tav>
                                        <p:tav tm="100000">
                                          <p:val>
                                            <p:strVal val="#ppt_x"/>
                                          </p:val>
                                        </p:tav>
                                      </p:tavLst>
                                    </p:anim>
                                    <p:anim calcmode="lin" valueType="num">
                                      <p:cBhvr>
                                        <p:cTn id="16"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a:bodyPr>
          <a:lstStyle/>
          <a:p>
            <a:pPr eaLnBrk="1" hangingPunct="1"/>
            <a:r>
              <a:rPr lang="nl-NL" altLang="nl-NL" b="1" dirty="0"/>
              <a:t>PE leidingen koppelen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809418" y="2205008"/>
            <a:ext cx="5805000" cy="3263504"/>
          </a:xfrm>
        </p:spPr>
        <p:txBody>
          <a:bodyPr/>
          <a:lstStyle/>
          <a:p>
            <a:pPr indent="0">
              <a:buNone/>
            </a:pPr>
            <a:r>
              <a:rPr lang="nl-NL" dirty="0"/>
              <a:t>PE leidingen kan je op 2 manieren verbinden:</a:t>
            </a:r>
          </a:p>
          <a:p>
            <a:pPr indent="0">
              <a:buNone/>
            </a:pPr>
            <a:endParaRPr lang="nl-NL" dirty="0"/>
          </a:p>
          <a:p>
            <a:pPr marL="257175" indent="-257175"/>
            <a:endParaRPr lang="nl-NL" dirty="0"/>
          </a:p>
          <a:p>
            <a:pPr marL="257175" indent="-257175"/>
            <a:r>
              <a:rPr lang="nl-NL" dirty="0"/>
              <a:t>Koppelingen</a:t>
            </a:r>
          </a:p>
          <a:p>
            <a:pPr marL="257175" indent="-257175"/>
            <a:endParaRPr lang="nl-NL" dirty="0"/>
          </a:p>
          <a:p>
            <a:pPr marL="257175" indent="-257175"/>
            <a:r>
              <a:rPr lang="nl-NL" dirty="0"/>
              <a:t>Elektrolassen</a:t>
            </a:r>
          </a:p>
        </p:txBody>
      </p:sp>
      <p:pic>
        <p:nvPicPr>
          <p:cNvPr id="2" name="Afbeelding 1">
            <a:extLst>
              <a:ext uri="{FF2B5EF4-FFF2-40B4-BE49-F238E27FC236}">
                <a16:creationId xmlns:a16="http://schemas.microsoft.com/office/drawing/2014/main" id="{C9F73241-1D03-4D55-8606-4776400EA290}"/>
              </a:ext>
            </a:extLst>
          </p:cNvPr>
          <p:cNvPicPr>
            <a:picLocks noChangeAspect="1"/>
          </p:cNvPicPr>
          <p:nvPr/>
        </p:nvPicPr>
        <p:blipFill>
          <a:blip r:embed="rId3"/>
          <a:stretch>
            <a:fillRect/>
          </a:stretch>
        </p:blipFill>
        <p:spPr>
          <a:xfrm>
            <a:off x="4396911" y="2631664"/>
            <a:ext cx="1928813" cy="1335881"/>
          </a:xfrm>
          <a:prstGeom prst="rect">
            <a:avLst/>
          </a:prstGeom>
        </p:spPr>
      </p:pic>
      <p:pic>
        <p:nvPicPr>
          <p:cNvPr id="18436" name="Picture 4" descr="Lassen van kunststoffen volgens DVS 2212">
            <a:extLst>
              <a:ext uri="{FF2B5EF4-FFF2-40B4-BE49-F238E27FC236}">
                <a16:creationId xmlns:a16="http://schemas.microsoft.com/office/drawing/2014/main" id="{442FCC94-5A46-416D-AF9D-2E43C72BB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187" y="4301318"/>
            <a:ext cx="2050256" cy="116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197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anim calcmode="lin" valueType="num">
                                      <p:cBhvr>
                                        <p:cTn id="2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436"/>
                                        </p:tgtEl>
                                        <p:attrNameLst>
                                          <p:attrName>style.visibility</p:attrName>
                                        </p:attrNameLst>
                                      </p:cBhvr>
                                      <p:to>
                                        <p:strVal val="visible"/>
                                      </p:to>
                                    </p:set>
                                    <p:animEffect transition="in" filter="fade">
                                      <p:cBhvr>
                                        <p:cTn id="24" dur="1000"/>
                                        <p:tgtEl>
                                          <p:spTgt spid="18436"/>
                                        </p:tgtEl>
                                      </p:cBhvr>
                                    </p:animEffect>
                                    <p:anim calcmode="lin" valueType="num">
                                      <p:cBhvr>
                                        <p:cTn id="25" dur="1000" fill="hold"/>
                                        <p:tgtEl>
                                          <p:spTgt spid="18436"/>
                                        </p:tgtEl>
                                        <p:attrNameLst>
                                          <p:attrName>ppt_x</p:attrName>
                                        </p:attrNameLst>
                                      </p:cBhvr>
                                      <p:tavLst>
                                        <p:tav tm="0">
                                          <p:val>
                                            <p:strVal val="#ppt_x"/>
                                          </p:val>
                                        </p:tav>
                                        <p:tav tm="100000">
                                          <p:val>
                                            <p:strVal val="#ppt_x"/>
                                          </p:val>
                                        </p:tav>
                                      </p:tavLst>
                                    </p:anim>
                                    <p:anim calcmode="lin" valueType="num">
                                      <p:cBhvr>
                                        <p:cTn id="26"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a:bodyPr>
          <a:lstStyle/>
          <a:p>
            <a:pPr eaLnBrk="1" hangingPunct="1"/>
            <a:r>
              <a:rPr lang="nl-NL" altLang="nl-NL" b="1" dirty="0"/>
              <a:t>Water ontijzeren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809418" y="2185599"/>
            <a:ext cx="5805000" cy="3263504"/>
          </a:xfrm>
        </p:spPr>
        <p:txBody>
          <a:bodyPr/>
          <a:lstStyle/>
          <a:p>
            <a:pPr indent="0">
              <a:buNone/>
            </a:pPr>
            <a:r>
              <a:rPr lang="nl-NL" dirty="0"/>
              <a:t>In Nederland maken veel kwekers gebruik van bronwater. Dit bevat vaak een te hoog ijzergehalte.</a:t>
            </a:r>
          </a:p>
          <a:p>
            <a:pPr indent="0">
              <a:buNone/>
            </a:pPr>
            <a:endParaRPr lang="nl-NL" dirty="0"/>
          </a:p>
          <a:p>
            <a:pPr indent="0">
              <a:buNone/>
            </a:pPr>
            <a:r>
              <a:rPr lang="nl-NL" dirty="0"/>
              <a:t>Dit ijzer veroorzaakt verstoppingen in het watergeef systeem.</a:t>
            </a:r>
          </a:p>
          <a:p>
            <a:pPr indent="0">
              <a:buNone/>
            </a:pPr>
            <a:endParaRPr lang="nl-NL" dirty="0"/>
          </a:p>
          <a:p>
            <a:pPr indent="0">
              <a:buNone/>
            </a:pPr>
            <a:r>
              <a:rPr lang="nl-NL" dirty="0"/>
              <a:t>Het maximaal toelaatbare gehalte aan ijzer voor het gewas hangt af van de manier van verdelen.</a:t>
            </a:r>
          </a:p>
          <a:p>
            <a:pPr indent="0">
              <a:buNone/>
            </a:pPr>
            <a:endParaRPr lang="nl-NL" dirty="0"/>
          </a:p>
          <a:p>
            <a:pPr indent="0">
              <a:buNone/>
            </a:pPr>
            <a:endParaRPr lang="nl-NL" dirty="0"/>
          </a:p>
          <a:p>
            <a:pPr indent="0">
              <a:buNone/>
            </a:pPr>
            <a:endParaRPr lang="nl-NL" dirty="0"/>
          </a:p>
          <a:p>
            <a:pPr indent="0">
              <a:buNone/>
            </a:pPr>
            <a:endParaRPr lang="nl-NL" dirty="0"/>
          </a:p>
        </p:txBody>
      </p:sp>
    </p:spTree>
    <p:extLst>
      <p:ext uri="{BB962C8B-B14F-4D97-AF65-F5344CB8AC3E}">
        <p14:creationId xmlns:p14="http://schemas.microsoft.com/office/powerpoint/2010/main" val="3849763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a:bodyPr>
          <a:lstStyle/>
          <a:p>
            <a:pPr eaLnBrk="1" hangingPunct="1"/>
            <a:r>
              <a:rPr lang="nl-NL" altLang="nl-NL" b="1" dirty="0"/>
              <a:t>Water ontijzeren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809418" y="2205008"/>
            <a:ext cx="5805000" cy="3263504"/>
          </a:xfrm>
        </p:spPr>
        <p:txBody>
          <a:bodyPr/>
          <a:lstStyle/>
          <a:p>
            <a:pPr indent="0">
              <a:buNone/>
            </a:pPr>
            <a:r>
              <a:rPr lang="nl-NL" dirty="0"/>
              <a:t>Water ontijzer je door het in contact te brengen met zuurstof.</a:t>
            </a:r>
          </a:p>
          <a:p>
            <a:pPr indent="0">
              <a:buNone/>
            </a:pPr>
            <a:endParaRPr lang="nl-NL" dirty="0"/>
          </a:p>
          <a:p>
            <a:pPr indent="0">
              <a:buNone/>
            </a:pPr>
            <a:r>
              <a:rPr lang="nl-NL" dirty="0"/>
              <a:t>Tweewaardig ijzer (Fe 2+) oxideert dan tot driewaardig ijzer (Fe 3+). Dit slaat neer als ijzeroxide en dit kun je eruit filteren</a:t>
            </a:r>
          </a:p>
          <a:p>
            <a:pPr indent="0">
              <a:buNone/>
            </a:pPr>
            <a:endParaRPr lang="nl-NL" dirty="0"/>
          </a:p>
          <a:p>
            <a:pPr indent="0">
              <a:buNone/>
            </a:pPr>
            <a:endParaRPr lang="nl-NL" dirty="0"/>
          </a:p>
          <a:p>
            <a:pPr indent="0">
              <a:buNone/>
            </a:pPr>
            <a:r>
              <a:rPr lang="nl-NL" dirty="0"/>
              <a:t>Het in contact brengen met zuurstof kan met een open of gesloten beluchting</a:t>
            </a:r>
          </a:p>
          <a:p>
            <a:pPr indent="0">
              <a:buNone/>
            </a:pPr>
            <a:endParaRPr lang="nl-NL" dirty="0"/>
          </a:p>
        </p:txBody>
      </p:sp>
    </p:spTree>
    <p:extLst>
      <p:ext uri="{BB962C8B-B14F-4D97-AF65-F5344CB8AC3E}">
        <p14:creationId xmlns:p14="http://schemas.microsoft.com/office/powerpoint/2010/main" val="18579200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1000"/>
                                        <p:tgtEl>
                                          <p:spTgt spid="5">
                                            <p:txEl>
                                              <p:pRg st="5" end="5"/>
                                            </p:txEl>
                                          </p:spTgt>
                                        </p:tgtEl>
                                      </p:cBhvr>
                                    </p:animEffect>
                                    <p:anim calcmode="lin" valueType="num">
                                      <p:cBhvr>
                                        <p:cTn id="1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a:bodyPr>
          <a:lstStyle/>
          <a:p>
            <a:pPr eaLnBrk="1" hangingPunct="1"/>
            <a:r>
              <a:rPr lang="nl-NL" altLang="nl-NL" b="1" dirty="0"/>
              <a:t>Open beluchting</a:t>
            </a:r>
          </a:p>
        </p:txBody>
      </p:sp>
      <p:pic>
        <p:nvPicPr>
          <p:cNvPr id="2" name="Tijdelijke aanduiding voor inhoud 1">
            <a:extLst>
              <a:ext uri="{FF2B5EF4-FFF2-40B4-BE49-F238E27FC236}">
                <a16:creationId xmlns:a16="http://schemas.microsoft.com/office/drawing/2014/main" id="{769C5E19-3A8C-438D-AF16-2A1DC2247776}"/>
              </a:ext>
            </a:extLst>
          </p:cNvPr>
          <p:cNvPicPr>
            <a:picLocks noGrp="1" noChangeAspect="1"/>
          </p:cNvPicPr>
          <p:nvPr>
            <p:ph idx="1"/>
          </p:nvPr>
        </p:nvPicPr>
        <p:blipFill>
          <a:blip r:embed="rId3"/>
          <a:stretch>
            <a:fillRect/>
          </a:stretch>
        </p:blipFill>
        <p:spPr>
          <a:xfrm>
            <a:off x="1050348" y="2205037"/>
            <a:ext cx="5322853" cy="3263504"/>
          </a:xfrm>
          <a:prstGeom prst="rect">
            <a:avLst/>
          </a:prstGeom>
        </p:spPr>
      </p:pic>
    </p:spTree>
    <p:extLst>
      <p:ext uri="{BB962C8B-B14F-4D97-AF65-F5344CB8AC3E}">
        <p14:creationId xmlns:p14="http://schemas.microsoft.com/office/powerpoint/2010/main" val="1738069585"/>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a:bodyPr>
          <a:lstStyle/>
          <a:p>
            <a:pPr eaLnBrk="1" hangingPunct="1"/>
            <a:r>
              <a:rPr lang="nl-NL" altLang="nl-NL" b="1" dirty="0"/>
              <a:t>Gesloten beluchting</a:t>
            </a:r>
          </a:p>
        </p:txBody>
      </p:sp>
      <p:pic>
        <p:nvPicPr>
          <p:cNvPr id="2" name="Tijdelijke aanduiding voor inhoud 1">
            <a:extLst>
              <a:ext uri="{FF2B5EF4-FFF2-40B4-BE49-F238E27FC236}">
                <a16:creationId xmlns:a16="http://schemas.microsoft.com/office/drawing/2014/main" id="{EC4D9E3F-9911-453F-94DA-341D06556F89}"/>
              </a:ext>
            </a:extLst>
          </p:cNvPr>
          <p:cNvPicPr>
            <a:picLocks noGrp="1" noChangeAspect="1"/>
          </p:cNvPicPr>
          <p:nvPr>
            <p:ph idx="1"/>
          </p:nvPr>
        </p:nvPicPr>
        <p:blipFill>
          <a:blip r:embed="rId3"/>
          <a:stretch>
            <a:fillRect/>
          </a:stretch>
        </p:blipFill>
        <p:spPr>
          <a:xfrm>
            <a:off x="665108" y="2354709"/>
            <a:ext cx="4928766" cy="3263504"/>
          </a:xfrm>
          <a:prstGeom prst="rect">
            <a:avLst/>
          </a:prstGeom>
        </p:spPr>
      </p:pic>
    </p:spTree>
    <p:extLst>
      <p:ext uri="{BB962C8B-B14F-4D97-AF65-F5344CB8AC3E}">
        <p14:creationId xmlns:p14="http://schemas.microsoft.com/office/powerpoint/2010/main" val="1451216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75C595FE-5A9F-4654-ACE0-669BBB20FDB1}"/>
              </a:ext>
            </a:extLst>
          </p:cNvPr>
          <p:cNvSpPr>
            <a:spLocks noGrp="1" noChangeArrowheads="1"/>
          </p:cNvSpPr>
          <p:nvPr>
            <p:ph type="title"/>
          </p:nvPr>
        </p:nvSpPr>
        <p:spPr>
          <a:xfrm>
            <a:off x="979005" y="758639"/>
            <a:ext cx="7886700" cy="743258"/>
          </a:xfrm>
        </p:spPr>
        <p:txBody>
          <a:bodyPr>
            <a:normAutofit fontScale="90000"/>
          </a:bodyPr>
          <a:lstStyle/>
          <a:p>
            <a:pPr eaLnBrk="1" hangingPunct="1"/>
            <a:r>
              <a:rPr lang="nl-NL" altLang="nl-NL" sz="2800" b="1" dirty="0"/>
              <a:t>Wat kan er kapot gaan aan de elektrische kraan </a:t>
            </a:r>
            <a:r>
              <a:rPr lang="nl-NL" altLang="nl-NL" b="1" dirty="0"/>
              <a:t>?</a:t>
            </a:r>
          </a:p>
        </p:txBody>
      </p:sp>
      <p:sp>
        <p:nvSpPr>
          <p:cNvPr id="4099" name="Tijdelijke aanduiding voor inhoud 2">
            <a:extLst>
              <a:ext uri="{FF2B5EF4-FFF2-40B4-BE49-F238E27FC236}">
                <a16:creationId xmlns:a16="http://schemas.microsoft.com/office/drawing/2014/main" id="{5A36D253-F0BA-49E8-92A4-A5C2CFB1146E}"/>
              </a:ext>
            </a:extLst>
          </p:cNvPr>
          <p:cNvSpPr>
            <a:spLocks noGrp="1" noChangeArrowheads="1"/>
          </p:cNvSpPr>
          <p:nvPr>
            <p:ph idx="1"/>
          </p:nvPr>
        </p:nvSpPr>
        <p:spPr>
          <a:xfrm>
            <a:off x="979005" y="2104959"/>
            <a:ext cx="5873353" cy="3263503"/>
          </a:xfrm>
        </p:spPr>
        <p:txBody>
          <a:bodyPr/>
          <a:lstStyle/>
          <a:p>
            <a:pPr eaLnBrk="1" hangingPunct="1"/>
            <a:endParaRPr lang="nl-NL" altLang="nl-NL" dirty="0"/>
          </a:p>
          <a:p>
            <a:pPr eaLnBrk="1" hangingPunct="1"/>
            <a:r>
              <a:rPr lang="nl-NL" altLang="nl-NL" dirty="0"/>
              <a:t>Spoel</a:t>
            </a:r>
          </a:p>
          <a:p>
            <a:pPr eaLnBrk="1" hangingPunct="1"/>
            <a:r>
              <a:rPr lang="nl-NL" altLang="nl-NL" dirty="0"/>
              <a:t>Membraam</a:t>
            </a:r>
          </a:p>
        </p:txBody>
      </p:sp>
      <p:pic>
        <p:nvPicPr>
          <p:cNvPr id="2" name="Afbeelding 1">
            <a:extLst>
              <a:ext uri="{FF2B5EF4-FFF2-40B4-BE49-F238E27FC236}">
                <a16:creationId xmlns:a16="http://schemas.microsoft.com/office/drawing/2014/main" id="{CDD56A25-1359-4723-885A-58AC98299BD4}"/>
              </a:ext>
            </a:extLst>
          </p:cNvPr>
          <p:cNvPicPr>
            <a:picLocks noChangeAspect="1"/>
          </p:cNvPicPr>
          <p:nvPr/>
        </p:nvPicPr>
        <p:blipFill>
          <a:blip r:embed="rId2"/>
          <a:stretch>
            <a:fillRect/>
          </a:stretch>
        </p:blipFill>
        <p:spPr>
          <a:xfrm>
            <a:off x="3214718" y="3069933"/>
            <a:ext cx="1488422" cy="1488422"/>
          </a:xfrm>
          <a:prstGeom prst="rect">
            <a:avLst/>
          </a:prstGeom>
        </p:spPr>
      </p:pic>
      <p:sp>
        <p:nvSpPr>
          <p:cNvPr id="3" name="Pijl: rechts 2">
            <a:extLst>
              <a:ext uri="{FF2B5EF4-FFF2-40B4-BE49-F238E27FC236}">
                <a16:creationId xmlns:a16="http://schemas.microsoft.com/office/drawing/2014/main" id="{B902B408-A6A1-464D-B13B-473AF483B69A}"/>
              </a:ext>
            </a:extLst>
          </p:cNvPr>
          <p:cNvSpPr/>
          <p:nvPr/>
        </p:nvSpPr>
        <p:spPr>
          <a:xfrm rot="11040593">
            <a:off x="4109399" y="3222381"/>
            <a:ext cx="1244338" cy="163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AD4D5523-F662-4F31-BC60-9D29B47BD178}"/>
              </a:ext>
            </a:extLst>
          </p:cNvPr>
          <p:cNvSpPr txBox="1"/>
          <p:nvPr/>
        </p:nvSpPr>
        <p:spPr>
          <a:xfrm>
            <a:off x="5288437" y="2391463"/>
            <a:ext cx="2442293" cy="1200329"/>
          </a:xfrm>
          <a:prstGeom prst="rect">
            <a:avLst/>
          </a:prstGeom>
          <a:noFill/>
        </p:spPr>
        <p:txBody>
          <a:bodyPr wrap="square" rtlCol="0">
            <a:spAutoFit/>
          </a:bodyPr>
          <a:lstStyle/>
          <a:p>
            <a:r>
              <a:rPr lang="nl-NL" dirty="0"/>
              <a:t>Druk schroef</a:t>
            </a:r>
          </a:p>
          <a:p>
            <a:r>
              <a:rPr lang="nl-NL" dirty="0"/>
              <a:t>Hiermee stel je doorstroom hoeveelheid in.</a:t>
            </a:r>
          </a:p>
        </p:txBody>
      </p:sp>
      <p:sp>
        <p:nvSpPr>
          <p:cNvPr id="5" name="Pijl: rechts 4">
            <a:extLst>
              <a:ext uri="{FF2B5EF4-FFF2-40B4-BE49-F238E27FC236}">
                <a16:creationId xmlns:a16="http://schemas.microsoft.com/office/drawing/2014/main" id="{C3BD07DE-F5B3-41F7-AD3F-BD8ADC2A0DF3}"/>
              </a:ext>
            </a:extLst>
          </p:cNvPr>
          <p:cNvSpPr/>
          <p:nvPr/>
        </p:nvSpPr>
        <p:spPr>
          <a:xfrm rot="20436203">
            <a:off x="1523607" y="4055235"/>
            <a:ext cx="2538167" cy="325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3500070E-90A3-4BB8-9A22-1F3CE472E03A}"/>
              </a:ext>
            </a:extLst>
          </p:cNvPr>
          <p:cNvSpPr txBox="1"/>
          <p:nvPr/>
        </p:nvSpPr>
        <p:spPr>
          <a:xfrm>
            <a:off x="757219" y="3906026"/>
            <a:ext cx="1813686" cy="369332"/>
          </a:xfrm>
          <a:prstGeom prst="rect">
            <a:avLst/>
          </a:prstGeom>
          <a:noFill/>
        </p:spPr>
        <p:txBody>
          <a:bodyPr wrap="square" rtlCol="0">
            <a:spAutoFit/>
          </a:bodyPr>
          <a:lstStyle/>
          <a:p>
            <a:r>
              <a:rPr lang="nl-NL" dirty="0"/>
              <a:t>Spoel</a:t>
            </a:r>
          </a:p>
        </p:txBody>
      </p:sp>
      <p:pic>
        <p:nvPicPr>
          <p:cNvPr id="7" name="Afbeelding 6">
            <a:extLst>
              <a:ext uri="{FF2B5EF4-FFF2-40B4-BE49-F238E27FC236}">
                <a16:creationId xmlns:a16="http://schemas.microsoft.com/office/drawing/2014/main" id="{D5E45C0C-BAE6-46F3-B001-B0C5BBC2324A}"/>
              </a:ext>
            </a:extLst>
          </p:cNvPr>
          <p:cNvPicPr>
            <a:picLocks noChangeAspect="1"/>
          </p:cNvPicPr>
          <p:nvPr/>
        </p:nvPicPr>
        <p:blipFill>
          <a:blip r:embed="rId3"/>
          <a:stretch>
            <a:fillRect/>
          </a:stretch>
        </p:blipFill>
        <p:spPr>
          <a:xfrm>
            <a:off x="1563218" y="4792787"/>
            <a:ext cx="1250576" cy="1091633"/>
          </a:xfrm>
          <a:prstGeom prst="rect">
            <a:avLst/>
          </a:prstGeom>
        </p:spPr>
      </p:pic>
    </p:spTree>
    <p:extLst>
      <p:ext uri="{BB962C8B-B14F-4D97-AF65-F5344CB8AC3E}">
        <p14:creationId xmlns:p14="http://schemas.microsoft.com/office/powerpoint/2010/main" val="36791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09278" y="1273543"/>
            <a:ext cx="5915025" cy="747713"/>
          </a:xfrm>
        </p:spPr>
        <p:txBody>
          <a:bodyPr/>
          <a:lstStyle/>
          <a:p>
            <a:pPr eaLnBrk="1" hangingPunct="1"/>
            <a:r>
              <a:rPr lang="nl-NL" altLang="nl-NL" b="1" dirty="0"/>
              <a:t>EC</a:t>
            </a:r>
          </a:p>
        </p:txBody>
      </p:sp>
      <p:sp>
        <p:nvSpPr>
          <p:cNvPr id="4" name="Tijdelijke aanduiding voor inhoud 3">
            <a:extLst>
              <a:ext uri="{FF2B5EF4-FFF2-40B4-BE49-F238E27FC236}">
                <a16:creationId xmlns:a16="http://schemas.microsoft.com/office/drawing/2014/main" id="{330B07F8-683C-4464-ADBA-6155E907C122}"/>
              </a:ext>
            </a:extLst>
          </p:cNvPr>
          <p:cNvSpPr>
            <a:spLocks noGrp="1"/>
          </p:cNvSpPr>
          <p:nvPr>
            <p:ph idx="1"/>
          </p:nvPr>
        </p:nvSpPr>
        <p:spPr>
          <a:xfrm>
            <a:off x="909278" y="2021255"/>
            <a:ext cx="5805000" cy="3263504"/>
          </a:xfrm>
        </p:spPr>
        <p:txBody>
          <a:bodyPr/>
          <a:lstStyle/>
          <a:p>
            <a:pPr indent="0">
              <a:buNone/>
            </a:pPr>
            <a:r>
              <a:rPr lang="nl-NL" dirty="0"/>
              <a:t>Electric </a:t>
            </a:r>
            <a:r>
              <a:rPr lang="nl-NL" dirty="0" err="1"/>
              <a:t>Conductivity</a:t>
            </a:r>
            <a:r>
              <a:rPr lang="nl-NL" dirty="0"/>
              <a:t> (EC) oftewel elektrisch geleidingsvermogen, meten in water is heel erg belangrijk voor het kweken van planten, bloemen, groente en fruit. </a:t>
            </a:r>
          </a:p>
          <a:p>
            <a:pPr indent="0">
              <a:buNone/>
            </a:pPr>
            <a:endParaRPr lang="nl-NL" dirty="0"/>
          </a:p>
          <a:p>
            <a:pPr indent="0">
              <a:buNone/>
            </a:pPr>
            <a:r>
              <a:rPr lang="nl-NL" dirty="0"/>
              <a:t>De EC waarde geeft namelijk aan wat het zoutgehalte is van het water. Hoe meer zout het water bevat, hoe beter het water geleid en dat meet de EC meter.</a:t>
            </a:r>
          </a:p>
          <a:p>
            <a:endParaRPr lang="nl-NL" dirty="0"/>
          </a:p>
        </p:txBody>
      </p:sp>
      <p:pic>
        <p:nvPicPr>
          <p:cNvPr id="2050" name="Picture 2">
            <a:extLst>
              <a:ext uri="{FF2B5EF4-FFF2-40B4-BE49-F238E27FC236}">
                <a16:creationId xmlns:a16="http://schemas.microsoft.com/office/drawing/2014/main" id="{064E16E5-AAF9-E225-1E76-672D683DF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293" y="1156558"/>
            <a:ext cx="2171700" cy="1185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gitale Ec Meter Analyzer Geleidbaarheid Test Gepot Planten Bloemen En  Planten Landbouw Hoge Precisie Bodem Ec Detector">
            <a:extLst>
              <a:ext uri="{FF2B5EF4-FFF2-40B4-BE49-F238E27FC236}">
                <a16:creationId xmlns:a16="http://schemas.microsoft.com/office/drawing/2014/main" id="{FB89F1FF-273C-FB5F-F4C7-404DB53F4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366" y="4094098"/>
            <a:ext cx="1607344"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91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dirty="0"/>
              <a:t>De EC-waarde geeft aan hoeveel opgeloste zouten in een bepaalde oplossing aanwezig zijn.</a:t>
            </a:r>
          </a:p>
          <a:p>
            <a:pPr indent="0">
              <a:buNone/>
              <a:defRPr/>
            </a:pPr>
            <a:endParaRPr lang="nl-NL" dirty="0"/>
          </a:p>
          <a:p>
            <a:pPr indent="0">
              <a:buNone/>
              <a:defRPr/>
            </a:pPr>
            <a:r>
              <a:rPr lang="nl-NL" dirty="0"/>
              <a:t>Hoe meer zout-ionen in een vloeistof aanwezig zijn, hoe beter de elektrische geleidbaarheid en hoe hoger de EC-waarde.</a:t>
            </a:r>
          </a:p>
          <a:p>
            <a:pPr indent="0">
              <a:buNone/>
              <a:defRPr/>
            </a:pPr>
            <a:endParaRPr lang="nl-NL" dirty="0"/>
          </a:p>
        </p:txBody>
      </p:sp>
      <p:pic>
        <p:nvPicPr>
          <p:cNvPr id="2" name="Afbeelding 1">
            <a:extLst>
              <a:ext uri="{FF2B5EF4-FFF2-40B4-BE49-F238E27FC236}">
                <a16:creationId xmlns:a16="http://schemas.microsoft.com/office/drawing/2014/main" id="{12188F63-4387-2B8B-0980-F21BE495305D}"/>
              </a:ext>
            </a:extLst>
          </p:cNvPr>
          <p:cNvPicPr>
            <a:picLocks noChangeAspect="1"/>
          </p:cNvPicPr>
          <p:nvPr/>
        </p:nvPicPr>
        <p:blipFill>
          <a:blip r:embed="rId3"/>
          <a:stretch>
            <a:fillRect/>
          </a:stretch>
        </p:blipFill>
        <p:spPr>
          <a:xfrm>
            <a:off x="6727239" y="1301251"/>
            <a:ext cx="1607344" cy="1600200"/>
          </a:xfrm>
          <a:prstGeom prst="rect">
            <a:avLst/>
          </a:prstGeom>
        </p:spPr>
      </p:pic>
      <p:pic>
        <p:nvPicPr>
          <p:cNvPr id="3076" name="Picture 4" descr="Kweken met een druppelirrigatiesysteem op steenwol">
            <a:extLst>
              <a:ext uri="{FF2B5EF4-FFF2-40B4-BE49-F238E27FC236}">
                <a16:creationId xmlns:a16="http://schemas.microsoft.com/office/drawing/2014/main" id="{16568353-DE71-6BCF-0A7B-9B584E8F2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3938" y="4121652"/>
            <a:ext cx="1850231" cy="1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19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5705682" cy="3553695"/>
          </a:xfrm>
        </p:spPr>
        <p:txBody>
          <a:bodyPr>
            <a:normAutofit/>
          </a:bodyPr>
          <a:lstStyle/>
          <a:p>
            <a:pPr indent="0">
              <a:buNone/>
              <a:defRPr/>
            </a:pPr>
            <a:r>
              <a:rPr lang="nl-NL" dirty="0"/>
              <a:t>De EC-waarde zegt alleen iets over de hoeveelheid zout-ionen en niets over samenstelling van de oplossing. </a:t>
            </a:r>
          </a:p>
          <a:p>
            <a:pPr indent="0">
              <a:buNone/>
              <a:defRPr/>
            </a:pPr>
            <a:endParaRPr lang="nl-NL" dirty="0"/>
          </a:p>
          <a:p>
            <a:pPr indent="0">
              <a:buNone/>
              <a:defRPr/>
            </a:pPr>
            <a:r>
              <a:rPr lang="nl-NL" dirty="0"/>
              <a:t>Twee oplossingen kunnen dezelfde EC hebben en toch heel andere soorten elementen bevatten. </a:t>
            </a:r>
          </a:p>
          <a:p>
            <a:pPr indent="0">
              <a:buNone/>
              <a:defRPr/>
            </a:pPr>
            <a:endParaRPr lang="nl-NL" dirty="0"/>
          </a:p>
          <a:p>
            <a:pPr indent="0">
              <a:buNone/>
              <a:defRPr/>
            </a:pPr>
            <a:r>
              <a:rPr lang="nl-NL" dirty="0"/>
              <a:t>Zeewater heeft een hoge EC-waarde maar dat wordt hoofdzakelijk bepaald door de aanwezigheid van Na + en Cl -, die beide geen voedingsstoffen zijn.</a:t>
            </a:r>
            <a:br>
              <a:rPr lang="nl-NL" dirty="0"/>
            </a:br>
            <a:endParaRPr lang="nl-NL" dirty="0"/>
          </a:p>
        </p:txBody>
      </p:sp>
      <p:pic>
        <p:nvPicPr>
          <p:cNvPr id="4098" name="Picture 2" descr="Vers zeewater 1000 liter (inclusief vat 1000L)">
            <a:extLst>
              <a:ext uri="{FF2B5EF4-FFF2-40B4-BE49-F238E27FC236}">
                <a16:creationId xmlns:a16="http://schemas.microsoft.com/office/drawing/2014/main" id="{F5F47460-24C5-1A6A-2A54-932E1C4EA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636" y="4851121"/>
            <a:ext cx="2578894" cy="99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32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95422" y="1301251"/>
            <a:ext cx="5915025" cy="747713"/>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95423" y="2186862"/>
            <a:ext cx="6223268" cy="3320901"/>
          </a:xfrm>
        </p:spPr>
        <p:txBody>
          <a:bodyPr>
            <a:normAutofit/>
          </a:bodyPr>
          <a:lstStyle/>
          <a:p>
            <a:pPr indent="0">
              <a:buNone/>
              <a:defRPr/>
            </a:pPr>
            <a:r>
              <a:rPr lang="nl-NL" dirty="0"/>
              <a:t>De EC wordt weergegeven in </a:t>
            </a:r>
            <a:r>
              <a:rPr lang="nl-NL" dirty="0" err="1"/>
              <a:t>milli</a:t>
            </a:r>
            <a:r>
              <a:rPr lang="nl-NL" dirty="0"/>
              <a:t>-Siemens per cm (</a:t>
            </a:r>
            <a:r>
              <a:rPr lang="nl-NL" dirty="0" err="1"/>
              <a:t>mS</a:t>
            </a:r>
            <a:r>
              <a:rPr lang="nl-NL" dirty="0"/>
              <a:t>/cm) bij een temperatuur van 25°C.</a:t>
            </a:r>
          </a:p>
          <a:p>
            <a:pPr indent="0">
              <a:buNone/>
              <a:defRPr/>
            </a:pPr>
            <a:endParaRPr lang="nl-NL" dirty="0"/>
          </a:p>
          <a:p>
            <a:pPr indent="0">
              <a:buNone/>
              <a:defRPr/>
            </a:pPr>
            <a:r>
              <a:rPr lang="nl-NL" dirty="0"/>
              <a:t>Als je EC heel precies wilt meten wordt het weergegeven in </a:t>
            </a:r>
            <a:r>
              <a:rPr lang="nl-NL" dirty="0" err="1"/>
              <a:t>μS</a:t>
            </a:r>
            <a:r>
              <a:rPr lang="nl-NL" dirty="0"/>
              <a:t>/cm (micro-Siemens).</a:t>
            </a:r>
          </a:p>
          <a:p>
            <a:pPr indent="0">
              <a:buNone/>
              <a:defRPr/>
            </a:pPr>
            <a:endParaRPr lang="nl-NL" dirty="0"/>
          </a:p>
          <a:p>
            <a:pPr indent="0">
              <a:buNone/>
              <a:defRPr/>
            </a:pPr>
            <a:r>
              <a:rPr lang="nl-NL" dirty="0"/>
              <a:t>1 </a:t>
            </a:r>
            <a:r>
              <a:rPr lang="nl-NL" dirty="0" err="1"/>
              <a:t>mS</a:t>
            </a:r>
            <a:r>
              <a:rPr lang="nl-NL" dirty="0"/>
              <a:t>/cm staat gelijk aan 1000 </a:t>
            </a:r>
            <a:r>
              <a:rPr lang="nl-NL" dirty="0" err="1"/>
              <a:t>μS</a:t>
            </a:r>
            <a:r>
              <a:rPr lang="nl-NL" dirty="0"/>
              <a:t>/cm</a:t>
            </a:r>
          </a:p>
          <a:p>
            <a:pPr indent="0">
              <a:buNone/>
              <a:defRPr/>
            </a:pPr>
            <a:endParaRPr lang="nl-NL" dirty="0"/>
          </a:p>
        </p:txBody>
      </p:sp>
      <p:pic>
        <p:nvPicPr>
          <p:cNvPr id="3" name="Afbeelding 2">
            <a:extLst>
              <a:ext uri="{FF2B5EF4-FFF2-40B4-BE49-F238E27FC236}">
                <a16:creationId xmlns:a16="http://schemas.microsoft.com/office/drawing/2014/main" id="{03F3AD30-BC0B-E579-7CEC-958A35BCA9A5}"/>
              </a:ext>
            </a:extLst>
          </p:cNvPr>
          <p:cNvPicPr>
            <a:picLocks noChangeAspect="1"/>
          </p:cNvPicPr>
          <p:nvPr/>
        </p:nvPicPr>
        <p:blipFill>
          <a:blip r:embed="rId3"/>
          <a:stretch>
            <a:fillRect/>
          </a:stretch>
        </p:blipFill>
        <p:spPr>
          <a:xfrm>
            <a:off x="4865258" y="4027765"/>
            <a:ext cx="4042999" cy="1851542"/>
          </a:xfrm>
          <a:prstGeom prst="rect">
            <a:avLst/>
          </a:prstGeom>
        </p:spPr>
      </p:pic>
    </p:spTree>
    <p:extLst>
      <p:ext uri="{BB962C8B-B14F-4D97-AF65-F5344CB8AC3E}">
        <p14:creationId xmlns:p14="http://schemas.microsoft.com/office/powerpoint/2010/main" val="3710185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Kalibreren EC meter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indent="0">
              <a:buNone/>
              <a:defRPr/>
            </a:pPr>
            <a:r>
              <a:rPr lang="nl-NL" b="1" dirty="0"/>
              <a:t>Neem de tijd!!!!</a:t>
            </a:r>
          </a:p>
          <a:p>
            <a:pPr indent="0">
              <a:buNone/>
              <a:defRPr/>
            </a:pPr>
            <a:endParaRPr lang="nl-NL" dirty="0"/>
          </a:p>
          <a:p>
            <a:pPr indent="0">
              <a:buNone/>
              <a:defRPr/>
            </a:pPr>
            <a:r>
              <a:rPr lang="nl-NL" dirty="0"/>
              <a:t>Gebruik verse kalibratie vloeistoffen!</a:t>
            </a:r>
          </a:p>
          <a:p>
            <a:pPr indent="0">
              <a:buNone/>
              <a:defRPr/>
            </a:pPr>
            <a:endParaRPr lang="nl-NL" dirty="0"/>
          </a:p>
          <a:p>
            <a:pPr indent="0">
              <a:buNone/>
              <a:defRPr/>
            </a:pPr>
            <a:r>
              <a:rPr lang="nl-NL" dirty="0" err="1"/>
              <a:t>Éénpunts</a:t>
            </a:r>
            <a:r>
              <a:rPr lang="nl-NL" dirty="0"/>
              <a:t> kalibratie is voldoende.</a:t>
            </a:r>
          </a:p>
          <a:p>
            <a:pPr indent="0">
              <a:buNone/>
              <a:defRPr/>
            </a:pPr>
            <a:endParaRPr lang="nl-NL" dirty="0"/>
          </a:p>
          <a:p>
            <a:pPr indent="0">
              <a:buNone/>
              <a:defRPr/>
            </a:pPr>
            <a:r>
              <a:rPr lang="nl-NL" dirty="0"/>
              <a:t>Kijk in de gebruiksaanwijzing welke vloeistof je moet gebruiken! (1423 </a:t>
            </a:r>
            <a:r>
              <a:rPr lang="nl-NL" dirty="0" err="1"/>
              <a:t>μS</a:t>
            </a:r>
            <a:r>
              <a:rPr lang="nl-NL" dirty="0"/>
              <a:t>/cm - 12,88 </a:t>
            </a:r>
            <a:r>
              <a:rPr lang="nl-NL" dirty="0" err="1"/>
              <a:t>mS</a:t>
            </a:r>
            <a:r>
              <a:rPr lang="nl-NL" dirty="0"/>
              <a:t>/cm)</a:t>
            </a:r>
          </a:p>
          <a:p>
            <a:pPr indent="0">
              <a:buNone/>
              <a:defRPr/>
            </a:pPr>
            <a:endParaRPr lang="nl-NL" dirty="0"/>
          </a:p>
          <a:p>
            <a:pPr indent="0">
              <a:buNone/>
              <a:defRPr/>
            </a:pPr>
            <a:r>
              <a:rPr lang="nl-NL" dirty="0"/>
              <a:t>Frequentie: afhankelijk van gebruik (elke dag – 1 keer per maand)</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487036B5-3F33-93C7-0E9A-C273894C6999}"/>
              </a:ext>
            </a:extLst>
          </p:cNvPr>
          <p:cNvPicPr>
            <a:picLocks noChangeAspect="1"/>
          </p:cNvPicPr>
          <p:nvPr/>
        </p:nvPicPr>
        <p:blipFill>
          <a:blip r:embed="rId3"/>
          <a:stretch>
            <a:fillRect/>
          </a:stretch>
        </p:blipFill>
        <p:spPr>
          <a:xfrm>
            <a:off x="7106355" y="4067255"/>
            <a:ext cx="1607344" cy="1607344"/>
          </a:xfrm>
          <a:prstGeom prst="rect">
            <a:avLst/>
          </a:prstGeom>
        </p:spPr>
      </p:pic>
    </p:spTree>
    <p:extLst>
      <p:ext uri="{BB962C8B-B14F-4D97-AF65-F5344CB8AC3E}">
        <p14:creationId xmlns:p14="http://schemas.microsoft.com/office/powerpoint/2010/main" val="7315372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a:bodyPr>
          <a:lstStyle/>
          <a:p>
            <a:pPr eaLnBrk="1" hangingPunct="1"/>
            <a:r>
              <a:rPr lang="nl-NL" altLang="nl-NL" b="1" dirty="0"/>
              <a:t>Vervanging elektrode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marL="257175" indent="-257175">
              <a:defRPr/>
            </a:pPr>
            <a:r>
              <a:rPr lang="nl-NL" dirty="0"/>
              <a:t>Als reiniging niet meer helpt</a:t>
            </a:r>
          </a:p>
          <a:p>
            <a:pPr marL="257175" indent="-257175">
              <a:defRPr/>
            </a:pPr>
            <a:r>
              <a:rPr lang="nl-NL" dirty="0"/>
              <a:t>Als kalibratie niet meer mogelijk is</a:t>
            </a:r>
          </a:p>
          <a:p>
            <a:pPr marL="257175" indent="-257175">
              <a:defRPr/>
            </a:pPr>
            <a:r>
              <a:rPr lang="nl-NL" dirty="0"/>
              <a:t>Te grote afwijkingen </a:t>
            </a:r>
            <a:r>
              <a:rPr lang="nl-NL" dirty="0" err="1"/>
              <a:t>tov</a:t>
            </a:r>
            <a:r>
              <a:rPr lang="nl-NL" dirty="0"/>
              <a:t> standaard</a:t>
            </a:r>
          </a:p>
          <a:p>
            <a:pPr marL="257175" indent="-257175">
              <a:defRPr/>
            </a:pPr>
            <a:r>
              <a:rPr lang="nl-NL" dirty="0"/>
              <a:t>Beschadiging kabel</a:t>
            </a:r>
          </a:p>
          <a:p>
            <a:pPr marL="257175" indent="-257175">
              <a:defRPr/>
            </a:pPr>
            <a:endParaRPr lang="nl-NL" dirty="0"/>
          </a:p>
          <a:p>
            <a:pPr indent="0">
              <a:buNone/>
              <a:defRPr/>
            </a:pPr>
            <a:r>
              <a:rPr lang="nl-NL" dirty="0"/>
              <a:t>Na vervanging altijd kalibreren!</a:t>
            </a:r>
          </a:p>
        </p:txBody>
      </p:sp>
      <p:pic>
        <p:nvPicPr>
          <p:cNvPr id="2" name="Afbeelding 1">
            <a:extLst>
              <a:ext uri="{FF2B5EF4-FFF2-40B4-BE49-F238E27FC236}">
                <a16:creationId xmlns:a16="http://schemas.microsoft.com/office/drawing/2014/main" id="{5B411770-0894-0D4E-BE4F-721AAD7BE63B}"/>
              </a:ext>
            </a:extLst>
          </p:cNvPr>
          <p:cNvPicPr>
            <a:picLocks noChangeAspect="1"/>
          </p:cNvPicPr>
          <p:nvPr/>
        </p:nvPicPr>
        <p:blipFill>
          <a:blip r:embed="rId3"/>
          <a:stretch>
            <a:fillRect/>
          </a:stretch>
        </p:blipFill>
        <p:spPr>
          <a:xfrm>
            <a:off x="6238608" y="4236759"/>
            <a:ext cx="1607344" cy="1607344"/>
          </a:xfrm>
          <a:prstGeom prst="rect">
            <a:avLst/>
          </a:prstGeom>
        </p:spPr>
      </p:pic>
      <p:pic>
        <p:nvPicPr>
          <p:cNvPr id="3" name="Afbeelding 2">
            <a:extLst>
              <a:ext uri="{FF2B5EF4-FFF2-40B4-BE49-F238E27FC236}">
                <a16:creationId xmlns:a16="http://schemas.microsoft.com/office/drawing/2014/main" id="{58156C99-FD65-1F11-50C3-61E4C5C20877}"/>
              </a:ext>
            </a:extLst>
          </p:cNvPr>
          <p:cNvPicPr>
            <a:picLocks noChangeAspect="1"/>
          </p:cNvPicPr>
          <p:nvPr/>
        </p:nvPicPr>
        <p:blipFill>
          <a:blip r:embed="rId4"/>
          <a:stretch>
            <a:fillRect/>
          </a:stretch>
        </p:blipFill>
        <p:spPr>
          <a:xfrm>
            <a:off x="6343578" y="1301251"/>
            <a:ext cx="1607344" cy="1607344"/>
          </a:xfrm>
          <a:prstGeom prst="rect">
            <a:avLst/>
          </a:prstGeom>
        </p:spPr>
      </p:pic>
    </p:spTree>
    <p:extLst>
      <p:ext uri="{BB962C8B-B14F-4D97-AF65-F5344CB8AC3E}">
        <p14:creationId xmlns:p14="http://schemas.microsoft.com/office/powerpoint/2010/main" val="18362280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684C5-A707-D2E0-4E16-3E3F9DC2C1CF}"/>
              </a:ext>
            </a:extLst>
          </p:cNvPr>
          <p:cNvSpPr>
            <a:spLocks noGrp="1"/>
          </p:cNvSpPr>
          <p:nvPr>
            <p:ph type="title"/>
          </p:nvPr>
        </p:nvSpPr>
        <p:spPr/>
        <p:txBody>
          <a:bodyPr/>
          <a:lstStyle/>
          <a:p>
            <a:r>
              <a:rPr lang="nl-NL" dirty="0"/>
              <a:t>PH </a:t>
            </a:r>
          </a:p>
        </p:txBody>
      </p:sp>
      <p:sp>
        <p:nvSpPr>
          <p:cNvPr id="3" name="Tijdelijke aanduiding voor inhoud 2">
            <a:extLst>
              <a:ext uri="{FF2B5EF4-FFF2-40B4-BE49-F238E27FC236}">
                <a16:creationId xmlns:a16="http://schemas.microsoft.com/office/drawing/2014/main" id="{A364DD0E-259E-C742-96B6-03CBBA86349C}"/>
              </a:ext>
            </a:extLst>
          </p:cNvPr>
          <p:cNvSpPr>
            <a:spLocks noGrp="1"/>
          </p:cNvSpPr>
          <p:nvPr>
            <p:ph idx="1"/>
          </p:nvPr>
        </p:nvSpPr>
        <p:spPr>
          <a:xfrm>
            <a:off x="489858" y="2153250"/>
            <a:ext cx="5794310" cy="3263504"/>
          </a:xfrm>
        </p:spPr>
        <p:txBody>
          <a:bodyPr/>
          <a:lstStyle/>
          <a:p>
            <a:pPr indent="0">
              <a:buNone/>
            </a:pPr>
            <a:r>
              <a:rPr lang="nl-NL" dirty="0"/>
              <a:t>De term pH staat voor de concentratie zuurdeeltjes (H+ ionen) die zich in een oplossing of medium bevindt. </a:t>
            </a:r>
          </a:p>
          <a:p>
            <a:pPr indent="0">
              <a:buNone/>
            </a:pPr>
            <a:endParaRPr lang="nl-NL" dirty="0"/>
          </a:p>
          <a:p>
            <a:pPr indent="0">
              <a:buNone/>
            </a:pPr>
            <a:r>
              <a:rPr lang="nl-NL" dirty="0"/>
              <a:t>De pH is van grote invloed op de beschikbaarheid van voedingselementen voor de plant. Bij een te lage pH zijn veel elementen niet beschikbaar, bij een te hoge pH zal er snel een tekort zijn aan fosfaat en mangaan. </a:t>
            </a:r>
          </a:p>
          <a:p>
            <a:pPr indent="0">
              <a:buNone/>
            </a:pPr>
            <a:endParaRPr lang="nl-NL" dirty="0"/>
          </a:p>
          <a:p>
            <a:pPr indent="0">
              <a:buNone/>
            </a:pPr>
            <a:r>
              <a:rPr lang="nl-NL" dirty="0"/>
              <a:t>Het is van belang om een goede controle van de pH uit te voeren in mestbakken, voedingswater en drainwater. Dit kan met behulp van een pH-meter</a:t>
            </a:r>
          </a:p>
        </p:txBody>
      </p:sp>
      <p:pic>
        <p:nvPicPr>
          <p:cNvPr id="4" name="Afbeelding 3">
            <a:extLst>
              <a:ext uri="{FF2B5EF4-FFF2-40B4-BE49-F238E27FC236}">
                <a16:creationId xmlns:a16="http://schemas.microsoft.com/office/drawing/2014/main" id="{259CF05F-1CB3-690C-EA1D-151369930209}"/>
              </a:ext>
            </a:extLst>
          </p:cNvPr>
          <p:cNvPicPr>
            <a:picLocks noChangeAspect="1"/>
          </p:cNvPicPr>
          <p:nvPr/>
        </p:nvPicPr>
        <p:blipFill>
          <a:blip r:embed="rId2"/>
          <a:stretch>
            <a:fillRect/>
          </a:stretch>
        </p:blipFill>
        <p:spPr>
          <a:xfrm>
            <a:off x="6389137" y="2099250"/>
            <a:ext cx="2754863" cy="3847500"/>
          </a:xfrm>
          <a:prstGeom prst="rect">
            <a:avLst/>
          </a:prstGeom>
        </p:spPr>
      </p:pic>
    </p:spTree>
    <p:extLst>
      <p:ext uri="{BB962C8B-B14F-4D97-AF65-F5344CB8AC3E}">
        <p14:creationId xmlns:p14="http://schemas.microsoft.com/office/powerpoint/2010/main" val="198562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PH in het kort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6608419" cy="3553695"/>
          </a:xfrm>
        </p:spPr>
        <p:txBody>
          <a:bodyPr>
            <a:normAutofit lnSpcReduction="10000"/>
          </a:bodyPr>
          <a:lstStyle/>
          <a:p>
            <a:pPr marL="257175" indent="-257175"/>
            <a:r>
              <a:rPr lang="nl-NL" dirty="0"/>
              <a:t>De pH-waarde geeft de zuurgraad van water of een substraat aan;</a:t>
            </a:r>
          </a:p>
          <a:p>
            <a:pPr marL="257175" indent="-257175"/>
            <a:r>
              <a:rPr lang="nl-NL" dirty="0"/>
              <a:t>De juiste pH-waarde is belangrijk voor de opname van voedingselementen;</a:t>
            </a:r>
          </a:p>
          <a:p>
            <a:pPr marL="257175" indent="-257175"/>
            <a:r>
              <a:rPr lang="nl-NL" dirty="0"/>
              <a:t>Er zijn mogelijkheden om de pH in (giet)water, de meststoffenoplossing en substraten bij te sturen;</a:t>
            </a:r>
          </a:p>
          <a:p>
            <a:pPr marL="257175" indent="-257175"/>
            <a:r>
              <a:rPr lang="nl-NL" dirty="0"/>
              <a:t>De ideale pH-waarde is niet hetzelfde voor (giet)water, substraat- en vollegrondsteelten;</a:t>
            </a:r>
          </a:p>
          <a:p>
            <a:pPr marL="257175" indent="-257175"/>
            <a:r>
              <a:rPr lang="nl-NL" dirty="0"/>
              <a:t>Denk eraan dat de pH-waarde in de A-bak anders is dan in de B-bak;</a:t>
            </a:r>
          </a:p>
          <a:p>
            <a:pPr marL="257175" indent="-257175"/>
            <a:r>
              <a:rPr lang="nl-NL" dirty="0"/>
              <a:t>De juiste manier om de pH-waarde te meten is afhankelijk van de vloeistof of het substraat waarvan de waarde wordt gemeten. </a:t>
            </a:r>
          </a:p>
          <a:p>
            <a:pPr indent="0">
              <a:buNone/>
              <a:defRPr/>
            </a:pPr>
            <a:endParaRPr lang="nl-NL" dirty="0"/>
          </a:p>
        </p:txBody>
      </p:sp>
    </p:spTree>
    <p:extLst>
      <p:ext uri="{BB962C8B-B14F-4D97-AF65-F5344CB8AC3E}">
        <p14:creationId xmlns:p14="http://schemas.microsoft.com/office/powerpoint/2010/main" val="1722155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Wat is 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lnSpcReduction="10000"/>
          </a:bodyPr>
          <a:lstStyle/>
          <a:p>
            <a:pPr indent="0">
              <a:buNone/>
              <a:defRPr/>
            </a:pPr>
            <a:r>
              <a:rPr lang="nl-NL" dirty="0"/>
              <a:t>Het begrip PH dateert van 1909 en is bedacht door S. </a:t>
            </a:r>
            <a:r>
              <a:rPr lang="nl-NL" dirty="0" err="1"/>
              <a:t>Sorensen</a:t>
            </a:r>
            <a:r>
              <a:rPr lang="nl-NL" dirty="0"/>
              <a:t> en geeft de zuurgraad aan.</a:t>
            </a:r>
          </a:p>
          <a:p>
            <a:pPr indent="0">
              <a:buNone/>
              <a:defRPr/>
            </a:pPr>
            <a:endParaRPr lang="nl-NL" dirty="0"/>
          </a:p>
          <a:p>
            <a:pPr indent="0">
              <a:buNone/>
              <a:defRPr/>
            </a:pPr>
            <a:r>
              <a:rPr lang="nl-NL" dirty="0"/>
              <a:t>PH = </a:t>
            </a:r>
            <a:r>
              <a:rPr lang="nl-NL" dirty="0" err="1"/>
              <a:t>pondus</a:t>
            </a:r>
            <a:r>
              <a:rPr lang="nl-NL" dirty="0"/>
              <a:t> </a:t>
            </a:r>
            <a:r>
              <a:rPr lang="nl-NL" dirty="0" err="1"/>
              <a:t>Hydrogeni</a:t>
            </a:r>
            <a:r>
              <a:rPr lang="nl-NL" dirty="0"/>
              <a:t> (latijn)</a:t>
            </a:r>
          </a:p>
          <a:p>
            <a:pPr indent="0">
              <a:buNone/>
              <a:defRPr/>
            </a:pPr>
            <a:r>
              <a:rPr lang="nl-NL" dirty="0" err="1"/>
              <a:t>Pondus</a:t>
            </a:r>
            <a:r>
              <a:rPr lang="nl-NL" dirty="0"/>
              <a:t> = gewicht</a:t>
            </a:r>
          </a:p>
          <a:p>
            <a:pPr indent="0">
              <a:buNone/>
              <a:defRPr/>
            </a:pPr>
            <a:r>
              <a:rPr lang="nl-NL" dirty="0" err="1"/>
              <a:t>Hydrogeni</a:t>
            </a:r>
            <a:r>
              <a:rPr lang="nl-NL" dirty="0"/>
              <a:t> = waterstofion (H+)</a:t>
            </a:r>
          </a:p>
          <a:p>
            <a:pPr indent="0">
              <a:buNone/>
              <a:defRPr/>
            </a:pPr>
            <a:endParaRPr lang="nl-NL" dirty="0"/>
          </a:p>
          <a:p>
            <a:pPr indent="0">
              <a:buNone/>
              <a:defRPr/>
            </a:pPr>
            <a:r>
              <a:rPr lang="nl-NL" dirty="0"/>
              <a:t>PH is een logaritmische schaal</a:t>
            </a:r>
          </a:p>
          <a:p>
            <a:pPr indent="0">
              <a:buNone/>
              <a:defRPr/>
            </a:pPr>
            <a:endParaRPr lang="nl-NL" dirty="0"/>
          </a:p>
          <a:p>
            <a:pPr indent="0">
              <a:buNone/>
              <a:defRPr/>
            </a:pPr>
            <a:r>
              <a:rPr lang="nl-NL" dirty="0"/>
              <a:t>PH 6 is 10 keer zo zuur als PH 7</a:t>
            </a:r>
          </a:p>
          <a:p>
            <a:pPr indent="0">
              <a:buNone/>
              <a:defRPr/>
            </a:pPr>
            <a:endParaRPr lang="nl-NL" dirty="0"/>
          </a:p>
          <a:p>
            <a:pPr indent="0">
              <a:buNone/>
              <a:defRPr/>
            </a:pPr>
            <a:r>
              <a:rPr lang="nl-NL" dirty="0"/>
              <a:t>PH is temperatuur gevoelig, goede meters rekenen altijd terug naar 25 C.</a:t>
            </a:r>
          </a:p>
          <a:p>
            <a:pPr indent="0">
              <a:buNone/>
              <a:defRPr/>
            </a:pPr>
            <a:endParaRPr lang="nl-NL" dirty="0"/>
          </a:p>
        </p:txBody>
      </p:sp>
      <p:pic>
        <p:nvPicPr>
          <p:cNvPr id="14338" name="Picture 2" descr="Søren Sørenson: The Pioneer of pH - Proto Magazine">
            <a:extLst>
              <a:ext uri="{FF2B5EF4-FFF2-40B4-BE49-F238E27FC236}">
                <a16:creationId xmlns:a16="http://schemas.microsoft.com/office/drawing/2014/main" id="{59559A60-B6AF-F1FB-2C25-9537E78E3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152" y="4031106"/>
            <a:ext cx="2496158" cy="166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09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anim calcmode="lin" valueType="num">
                                      <p:cBhvr additive="base">
                                        <p:cTn id="1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 calcmode="lin" valueType="num">
                                      <p:cBhvr additive="base">
                                        <p:cTn id="1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 calcmode="lin" valueType="num">
                                      <p:cBhvr additive="base">
                                        <p:cTn id="2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171">
                                            <p:txEl>
                                              <p:pRg st="10" end="10"/>
                                            </p:txEl>
                                          </p:spTgt>
                                        </p:tgtEl>
                                        <p:attrNameLst>
                                          <p:attrName>style.visibility</p:attrName>
                                        </p:attrNameLst>
                                      </p:cBhvr>
                                      <p:to>
                                        <p:strVal val="visible"/>
                                      </p:to>
                                    </p:set>
                                    <p:anim calcmode="lin" valueType="num">
                                      <p:cBhvr additive="base">
                                        <p:cTn id="29"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510852" y="1301251"/>
            <a:ext cx="6213592" cy="747713"/>
          </a:xfrm>
        </p:spPr>
        <p:txBody>
          <a:bodyPr/>
          <a:lstStyle/>
          <a:p>
            <a:pPr eaLnBrk="1" hangingPunct="1"/>
            <a:r>
              <a:rPr lang="nl-NL" altLang="nl-NL" b="1" dirty="0"/>
              <a:t>Wat is PH?</a:t>
            </a:r>
          </a:p>
        </p:txBody>
      </p:sp>
      <p:pic>
        <p:nvPicPr>
          <p:cNvPr id="7" name="Tijdelijke aanduiding voor inhoud 6">
            <a:extLst>
              <a:ext uri="{FF2B5EF4-FFF2-40B4-BE49-F238E27FC236}">
                <a16:creationId xmlns:a16="http://schemas.microsoft.com/office/drawing/2014/main" id="{C810B53D-DACE-6D88-A300-0711FAC67A1B}"/>
              </a:ext>
            </a:extLst>
          </p:cNvPr>
          <p:cNvPicPr>
            <a:picLocks noGrp="1" noChangeAspect="1"/>
          </p:cNvPicPr>
          <p:nvPr>
            <p:ph idx="1"/>
          </p:nvPr>
        </p:nvPicPr>
        <p:blipFill rotWithShape="1">
          <a:blip r:embed="rId3"/>
          <a:srcRect t="16746"/>
          <a:stretch/>
        </p:blipFill>
        <p:spPr>
          <a:xfrm>
            <a:off x="578644" y="2700338"/>
            <a:ext cx="6452902" cy="2717006"/>
          </a:xfrm>
        </p:spPr>
      </p:pic>
    </p:spTree>
    <p:extLst>
      <p:ext uri="{BB962C8B-B14F-4D97-AF65-F5344CB8AC3E}">
        <p14:creationId xmlns:p14="http://schemas.microsoft.com/office/powerpoint/2010/main" val="308430068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Doekfilter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6" y="2153250"/>
            <a:ext cx="6535274" cy="3263504"/>
          </a:xfrm>
        </p:spPr>
        <p:txBody>
          <a:bodyPr/>
          <a:lstStyle/>
          <a:p>
            <a:pPr indent="0">
              <a:buNone/>
            </a:pPr>
            <a:r>
              <a:rPr lang="nl-NL" sz="2400" dirty="0"/>
              <a:t>Een doekfilter - ook wel bandfilter of papierbandfilter genoemd - haalt met behulp van filterpapier vaste deeltjes uit het water met een filternauwkeurigheid van ongeveer 15 tot 50 micron. (1 micron = 0,001mm) </a:t>
            </a:r>
          </a:p>
          <a:p>
            <a:pPr indent="0">
              <a:buNone/>
            </a:pPr>
            <a:endParaRPr lang="nl-NL" sz="2400" dirty="0"/>
          </a:p>
          <a:p>
            <a:pPr indent="0">
              <a:buNone/>
            </a:pPr>
            <a:r>
              <a:rPr lang="nl-NL" sz="2400" dirty="0"/>
              <a:t>Een mensenhaar is tussen de 50 en 100 micron dik</a:t>
            </a:r>
          </a:p>
          <a:p>
            <a:pPr indent="0">
              <a:buNone/>
            </a:pPr>
            <a:endParaRPr lang="nl-NL" dirty="0"/>
          </a:p>
        </p:txBody>
      </p:sp>
    </p:spTree>
    <p:extLst>
      <p:ext uri="{BB962C8B-B14F-4D97-AF65-F5344CB8AC3E}">
        <p14:creationId xmlns:p14="http://schemas.microsoft.com/office/powerpoint/2010/main" val="1662364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lstStyle/>
          <a:p>
            <a:pPr eaLnBrk="1" hangingPunct="1"/>
            <a:r>
              <a:rPr lang="nl-NL" altLang="nl-NL" b="1" dirty="0"/>
              <a:t>Wat is het belang van 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6118562" cy="3553695"/>
          </a:xfrm>
        </p:spPr>
        <p:txBody>
          <a:bodyPr>
            <a:normAutofit/>
          </a:bodyPr>
          <a:lstStyle/>
          <a:p>
            <a:pPr indent="0">
              <a:buNone/>
              <a:defRPr/>
            </a:pPr>
            <a:r>
              <a:rPr lang="nl-NL" dirty="0"/>
              <a:t>Zo hebben de meeste sporenelementen een optimale beschikbaarheid bij een pH van 4,5 - 5,0. </a:t>
            </a:r>
          </a:p>
          <a:p>
            <a:pPr indent="0">
              <a:buNone/>
              <a:defRPr/>
            </a:pPr>
            <a:endParaRPr lang="nl-NL" dirty="0"/>
          </a:p>
          <a:p>
            <a:pPr indent="0">
              <a:buNone/>
              <a:defRPr/>
            </a:pPr>
            <a:endParaRPr lang="nl-NL" dirty="0"/>
          </a:p>
          <a:p>
            <a:pPr indent="0">
              <a:buNone/>
              <a:defRPr/>
            </a:pPr>
            <a:r>
              <a:rPr lang="nl-NL" dirty="0"/>
              <a:t>Dit terwijl veel hoofdelementen bij een pH van boven de 5 het beste opneembaar zijn. Om alle elementen in voldoende mate beschikbaar te hebben voor het gewas is een juiste pH dus heel belangrijk. </a:t>
            </a:r>
          </a:p>
          <a:p>
            <a:pPr indent="0">
              <a:buNone/>
              <a:defRPr/>
            </a:pPr>
            <a:endParaRPr lang="nl-NL" dirty="0"/>
          </a:p>
          <a:p>
            <a:pPr indent="0">
              <a:buNone/>
              <a:defRPr/>
            </a:pPr>
            <a:endParaRPr lang="nl-NL" dirty="0"/>
          </a:p>
          <a:p>
            <a:pPr indent="0">
              <a:buNone/>
              <a:defRPr/>
            </a:pPr>
            <a:r>
              <a:rPr lang="nl-NL" dirty="0"/>
              <a:t>Het pH van 5,2 - 5,4 wordt dan ook meest ideaal beschouwd voor een goede opneembaarheid voor de plant.</a:t>
            </a:r>
          </a:p>
          <a:p>
            <a:pPr indent="0">
              <a:buNone/>
              <a:defRPr/>
            </a:pPr>
            <a:endParaRPr lang="nl-NL" dirty="0"/>
          </a:p>
        </p:txBody>
      </p:sp>
    </p:spTree>
    <p:extLst>
      <p:ext uri="{BB962C8B-B14F-4D97-AF65-F5344CB8AC3E}">
        <p14:creationId xmlns:p14="http://schemas.microsoft.com/office/powerpoint/2010/main" val="12982748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9418" y="1301251"/>
            <a:ext cx="5915025" cy="747713"/>
          </a:xfrm>
        </p:spPr>
        <p:txBody>
          <a:bodyPr>
            <a:normAutofit fontScale="90000"/>
          </a:bodyPr>
          <a:lstStyle/>
          <a:p>
            <a:pPr eaLnBrk="1" hangingPunct="1"/>
            <a:r>
              <a:rPr lang="nl-NL" altLang="nl-NL" b="1" dirty="0"/>
              <a:t>Reinigen PH elektrode</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9418" y="2290407"/>
            <a:ext cx="4988621" cy="3553695"/>
          </a:xfrm>
        </p:spPr>
        <p:txBody>
          <a:bodyPr>
            <a:normAutofit/>
          </a:bodyPr>
          <a:lstStyle/>
          <a:p>
            <a:pPr marL="257175" indent="-257175">
              <a:defRPr/>
            </a:pPr>
            <a:r>
              <a:rPr lang="nl-NL" dirty="0"/>
              <a:t>Na </a:t>
            </a:r>
            <a:r>
              <a:rPr lang="nl-NL" b="1" u="sng" dirty="0"/>
              <a:t>iedere</a:t>
            </a:r>
            <a:r>
              <a:rPr lang="nl-NL" dirty="0"/>
              <a:t> meting afspoelen met water en demi water.</a:t>
            </a:r>
          </a:p>
          <a:p>
            <a:pPr marL="257175" indent="-257175">
              <a:defRPr/>
            </a:pPr>
            <a:endParaRPr lang="nl-NL" dirty="0"/>
          </a:p>
          <a:p>
            <a:pPr marL="257175" indent="-257175">
              <a:defRPr/>
            </a:pPr>
            <a:r>
              <a:rPr lang="nl-NL" dirty="0"/>
              <a:t>Bij sterke vervuiling chemisch reinigen met de juiste vloeistof. Voor verschillende verontreinigen zijn verschillende vloeistoffen te koop</a:t>
            </a:r>
          </a:p>
          <a:p>
            <a:pPr marL="257175" indent="-257175">
              <a:defRPr/>
            </a:pPr>
            <a:endParaRPr lang="nl-NL" dirty="0"/>
          </a:p>
          <a:p>
            <a:pPr indent="0">
              <a:buNone/>
              <a:defRPr/>
            </a:pPr>
            <a:r>
              <a:rPr lang="nl-NL" dirty="0"/>
              <a:t>PH – elektrode altijd vochtig bewaren in bewaarvloeistof (KCL),</a:t>
            </a:r>
          </a:p>
          <a:p>
            <a:pPr indent="0">
              <a:buNone/>
              <a:defRPr/>
            </a:pPr>
            <a:endParaRPr lang="nl-NL" dirty="0"/>
          </a:p>
          <a:p>
            <a:pPr marL="257175" indent="-257175">
              <a:defRPr/>
            </a:pPr>
            <a:endParaRPr lang="nl-NL" dirty="0"/>
          </a:p>
        </p:txBody>
      </p:sp>
      <p:pic>
        <p:nvPicPr>
          <p:cNvPr id="19460" name="Picture 4" descr="Reiniging-vloeistof voor pH-meter 500 ml - voordelig kopen - bij Braumarkt">
            <a:extLst>
              <a:ext uri="{FF2B5EF4-FFF2-40B4-BE49-F238E27FC236}">
                <a16:creationId xmlns:a16="http://schemas.microsoft.com/office/drawing/2014/main" id="{A92B61C3-89FA-CF80-6D97-2D8E441CE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437" y="4164879"/>
            <a:ext cx="1607344"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899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6">
            <a:extLst>
              <a:ext uri="{FF2B5EF4-FFF2-40B4-BE49-F238E27FC236}">
                <a16:creationId xmlns:a16="http://schemas.microsoft.com/office/drawing/2014/main" id="{03026312-F01A-4A57-A17D-B6FB3D3E8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3020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Afbeelding 3">
            <a:extLst>
              <a:ext uri="{FF2B5EF4-FFF2-40B4-BE49-F238E27FC236}">
                <a16:creationId xmlns:a16="http://schemas.microsoft.com/office/drawing/2014/main" id="{0ADA8848-F881-465A-8980-4120C85CA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557338"/>
            <a:ext cx="80168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Doekfilter</a:t>
            </a:r>
          </a:p>
        </p:txBody>
      </p:sp>
      <p:pic>
        <p:nvPicPr>
          <p:cNvPr id="2" name="Onlinemedia 1">
            <a:hlinkClick r:id="" action="ppaction://media"/>
            <a:extLst>
              <a:ext uri="{FF2B5EF4-FFF2-40B4-BE49-F238E27FC236}">
                <a16:creationId xmlns:a16="http://schemas.microsoft.com/office/drawing/2014/main" id="{6DCCB3CD-2F32-4FAF-9AD7-BAAAC9FC14BF}"/>
              </a:ext>
            </a:extLst>
          </p:cNvPr>
          <p:cNvPicPr>
            <a:picLocks noGrp="1" noRot="1" noChangeAspect="1"/>
          </p:cNvPicPr>
          <p:nvPr>
            <p:ph idx="1"/>
            <a:videoFile r:link="rId1"/>
          </p:nvPr>
        </p:nvPicPr>
        <p:blipFill>
          <a:blip r:embed="rId4"/>
          <a:stretch>
            <a:fillRect/>
          </a:stretch>
        </p:blipFill>
        <p:spPr>
          <a:xfrm>
            <a:off x="424666" y="2106966"/>
            <a:ext cx="7819742" cy="4398606"/>
          </a:xfrm>
          <a:prstGeom prst="rect">
            <a:avLst/>
          </a:prstGeom>
        </p:spPr>
      </p:pic>
    </p:spTree>
    <p:extLst>
      <p:ext uri="{BB962C8B-B14F-4D97-AF65-F5344CB8AC3E}">
        <p14:creationId xmlns:p14="http://schemas.microsoft.com/office/powerpoint/2010/main" val="401977326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Doekfilter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6" y="2153250"/>
            <a:ext cx="6535274" cy="3263504"/>
          </a:xfrm>
        </p:spPr>
        <p:txBody>
          <a:bodyPr>
            <a:normAutofit/>
          </a:bodyPr>
          <a:lstStyle/>
          <a:p>
            <a:pPr indent="0">
              <a:buNone/>
            </a:pPr>
            <a:r>
              <a:rPr lang="nl-NL" sz="2400" dirty="0"/>
              <a:t>Een doekfilter wordt gebruikt voor het filteren van verschillende waterstromen binnen glastuinbouwbedrijven, zoals het drainwater van eb- en vloedsystemen, bassinwater, spoelwater van zandfilters en bypassfiltratie van een schoonwatertank.</a:t>
            </a:r>
            <a:br>
              <a:rPr lang="nl-NL" sz="2400" dirty="0"/>
            </a:br>
            <a:br>
              <a:rPr lang="nl-NL" sz="2400" dirty="0"/>
            </a:br>
            <a:endParaRPr lang="nl-NL" sz="2400" dirty="0"/>
          </a:p>
        </p:txBody>
      </p:sp>
    </p:spTree>
    <p:extLst>
      <p:ext uri="{BB962C8B-B14F-4D97-AF65-F5344CB8AC3E}">
        <p14:creationId xmlns:p14="http://schemas.microsoft.com/office/powerpoint/2010/main" val="28879332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CC111C-FBD3-41C6-9DB8-9739C4E02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3BB418-2DF6-416C-A2C6-251D3EDDD072}">
  <ds:schemaRefs>
    <ds:schemaRef ds:uri="http://schemas.microsoft.com/office/2006/documentManagement/types"/>
    <ds:schemaRef ds:uri="http://purl.org/dc/elements/1.1/"/>
    <ds:schemaRef ds:uri="http://schemas.microsoft.com/office/2006/metadata/properties"/>
    <ds:schemaRef ds:uri="88fa185b-b6f4-4426-890a-edc6532e8d4f"/>
    <ds:schemaRef ds:uri="http://purl.org/dc/terms/"/>
    <ds:schemaRef ds:uri="http://schemas.microsoft.com/office/infopath/2007/PartnerControls"/>
    <ds:schemaRef ds:uri="http://schemas.openxmlformats.org/package/2006/metadata/core-properties"/>
    <ds:schemaRef ds:uri="521c7c86-cc27-4cef-8605-4ebb03422227"/>
    <ds:schemaRef ds:uri="http://www.w3.org/XML/1998/namespace"/>
    <ds:schemaRef ds:uri="http://purl.org/dc/dcmitype/"/>
  </ds:schemaRefs>
</ds:datastoreItem>
</file>

<file path=customXml/itemProps3.xml><?xml version="1.0" encoding="utf-8"?>
<ds:datastoreItem xmlns:ds="http://schemas.openxmlformats.org/officeDocument/2006/customXml" ds:itemID="{58AD6219-CCC8-4079-A1DD-ADC5C926B0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1085</TotalTime>
  <Words>3222</Words>
  <Application>Microsoft Office PowerPoint</Application>
  <PresentationFormat>Diavoorstelling (4:3)</PresentationFormat>
  <Paragraphs>477</Paragraphs>
  <Slides>72</Slides>
  <Notes>58</Notes>
  <HiddenSlides>0</HiddenSlides>
  <MMClips>4</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72</vt:i4>
      </vt:variant>
    </vt:vector>
  </HeadingPairs>
  <TitlesOfParts>
    <vt:vector size="78" baseType="lpstr">
      <vt:lpstr>Arial</vt:lpstr>
      <vt:lpstr>Calibri</vt:lpstr>
      <vt:lpstr>Calibri Light</vt:lpstr>
      <vt:lpstr>opensans_regular</vt:lpstr>
      <vt:lpstr>Kantoorthema</vt:lpstr>
      <vt:lpstr>1_Kantoorthema</vt:lpstr>
      <vt:lpstr>     Samenvatting </vt:lpstr>
      <vt:lpstr>Aftrap</vt:lpstr>
      <vt:lpstr>Dosatron</vt:lpstr>
      <vt:lpstr>Dosatron</vt:lpstr>
      <vt:lpstr>Electrische kraan of magneetventiel</vt:lpstr>
      <vt:lpstr>Wat kan er kapot gaan aan de elektrische kraan ?</vt:lpstr>
      <vt:lpstr>Doekfilter</vt:lpstr>
      <vt:lpstr>Doekfilter</vt:lpstr>
      <vt:lpstr>Doekfilter</vt:lpstr>
      <vt:lpstr>Doekfilter</vt:lpstr>
      <vt:lpstr>Gaas filters</vt:lpstr>
      <vt:lpstr>Gaas filters</vt:lpstr>
      <vt:lpstr>Gaas filter</vt:lpstr>
      <vt:lpstr>Zelfreinigende filters</vt:lpstr>
      <vt:lpstr>Schijvenfilter </vt:lpstr>
      <vt:lpstr>schijvenfilters</vt:lpstr>
      <vt:lpstr>Voordelen van een schijvenfilter ten opzichte van een gaasfilter </vt:lpstr>
      <vt:lpstr>Zand filters</vt:lpstr>
      <vt:lpstr>Zand filters</vt:lpstr>
      <vt:lpstr>Diepte filtratie</vt:lpstr>
      <vt:lpstr>Contact tijd</vt:lpstr>
      <vt:lpstr>Terug spoelen</vt:lpstr>
      <vt:lpstr>Zandfilters</vt:lpstr>
      <vt:lpstr>De Pomp</vt:lpstr>
      <vt:lpstr>Belangrijk bij een pomp</vt:lpstr>
      <vt:lpstr>Leidingweerstand</vt:lpstr>
      <vt:lpstr>Soorten pompen</vt:lpstr>
      <vt:lpstr>Waaiers centrifugaalpomp</vt:lpstr>
      <vt:lpstr>Gesloten waaier</vt:lpstr>
      <vt:lpstr>Open waaier</vt:lpstr>
      <vt:lpstr>Half open waaier</vt:lpstr>
      <vt:lpstr>Hyfrofoorpomp</vt:lpstr>
      <vt:lpstr>Hydrofoorpomp</vt:lpstr>
      <vt:lpstr>Regenleiding boven</vt:lpstr>
      <vt:lpstr>Regenleiding boven</vt:lpstr>
      <vt:lpstr>Regenleiding onder</vt:lpstr>
      <vt:lpstr>Pen en boog sproeiers</vt:lpstr>
      <vt:lpstr>Pensproeiers</vt:lpstr>
      <vt:lpstr>Roterende sproeiers</vt:lpstr>
      <vt:lpstr>Druppelleidingen</vt:lpstr>
      <vt:lpstr>Capillair systeem</vt:lpstr>
      <vt:lpstr>Labyrint systeem</vt:lpstr>
      <vt:lpstr>Zelfsafsluitende druppelaar</vt:lpstr>
      <vt:lpstr>Druk compenserende druppelaar</vt:lpstr>
      <vt:lpstr>Inline slangen</vt:lpstr>
      <vt:lpstr>Eb en vloed systemen</vt:lpstr>
      <vt:lpstr>Automatische spuit/giet boom</vt:lpstr>
      <vt:lpstr>Radiografisch bestuurbare haspel</vt:lpstr>
      <vt:lpstr>leidingen</vt:lpstr>
      <vt:lpstr>Soorten PVC buizen</vt:lpstr>
      <vt:lpstr>PVC afvoer leiding verbinden</vt:lpstr>
      <vt:lpstr>Manchet verbindingen</vt:lpstr>
      <vt:lpstr>PE leidingen</vt:lpstr>
      <vt:lpstr>PE leidingen</vt:lpstr>
      <vt:lpstr>PE leidingen koppelen</vt:lpstr>
      <vt:lpstr>Water ontijzeren</vt:lpstr>
      <vt:lpstr>Water ontijzeren</vt:lpstr>
      <vt:lpstr>Open beluchting</vt:lpstr>
      <vt:lpstr>Gesloten beluchting</vt:lpstr>
      <vt:lpstr>EC</vt:lpstr>
      <vt:lpstr>EC</vt:lpstr>
      <vt:lpstr>EC</vt:lpstr>
      <vt:lpstr>EC</vt:lpstr>
      <vt:lpstr>Kalibreren EC meter</vt:lpstr>
      <vt:lpstr>Vervanging elektrode</vt:lpstr>
      <vt:lpstr>PH </vt:lpstr>
      <vt:lpstr>PH in het kort</vt:lpstr>
      <vt:lpstr>Wat is PH?</vt:lpstr>
      <vt:lpstr>Wat is PH?</vt:lpstr>
      <vt:lpstr>Wat is het belang van PH?</vt:lpstr>
      <vt:lpstr>Reinigen PH elektrode </vt:lpstr>
      <vt:lpstr>PowerPoint-presentatie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ronald</dc:creator>
  <cp:lastModifiedBy>Gé Verbeek</cp:lastModifiedBy>
  <cp:revision>145</cp:revision>
  <dcterms:created xsi:type="dcterms:W3CDTF">2004-05-13T15:09:53Z</dcterms:created>
  <dcterms:modified xsi:type="dcterms:W3CDTF">2025-05-07T09:55:49Z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