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5"/>
  </p:handoutMasterIdLst>
  <p:sldIdLst>
    <p:sldId id="256" r:id="rId5"/>
    <p:sldId id="260" r:id="rId6"/>
    <p:sldId id="286" r:id="rId7"/>
    <p:sldId id="281" r:id="rId8"/>
    <p:sldId id="282" r:id="rId9"/>
    <p:sldId id="289" r:id="rId10"/>
    <p:sldId id="283" r:id="rId11"/>
    <p:sldId id="284" r:id="rId12"/>
    <p:sldId id="288" r:id="rId13"/>
    <p:sldId id="287" r:id="rId14"/>
  </p:sldIdLst>
  <p:sldSz cx="9144000" cy="6858000" type="screen4x3"/>
  <p:notesSz cx="9926638" cy="679767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197603D-0E50-41F0-9B69-265AF8116FD8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48CD844-B692-4F0A-8287-2FFE06AB6F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108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hoek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hoek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hoek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Afgeronde rechthoek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Afgeronde rechthoek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hthoek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hoek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hthoek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hthoek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7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2D65D-DC11-41A6-86E4-2D4CCAA5A69F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18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09342F-BD50-4799-92AB-3ACE9B2F5D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5A13-6C97-44E5-9BC0-45023AB5CCA9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8C40-3EC3-40D6-83C0-B84F4638A1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FDC0-8A53-45B8-9E80-82A5C0E826D5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8A9C-1208-483A-AA87-4857FB66E0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FA4FE-9625-48A7-83E4-4FFCCDDCCDD7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AB72-9874-4019-B006-B94DB50C6D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A662-F370-4F42-BAE1-DD21DC5C87C9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1021-D97A-4236-93C7-00253A24A7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4CAD-519C-4686-9DD4-318879F313B2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554F-90A5-4C2F-BD59-74B3FF382C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268B6F-7D8C-407E-B4FD-1ADEAAD0480A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8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C25EEA-6158-49C2-86FF-503C278C95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F49C-D588-45C8-999A-2A2BDFB494A9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3CED-91AF-46B3-A9B5-DE032A2A04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5ED0-54BE-4C25-B904-ED88526F7FC2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CB84-9F5E-48D7-97DD-A8DB4D946E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91C0-D583-4A90-B43B-9E00C0D8214E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4C3F-5B61-40FA-B79D-F937080236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989A-15E1-457E-B46B-89191A6598B3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83A6-4C79-48D5-87F7-15B80CDCAD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hthoe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hthoe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40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BCE4E94C-FEDD-4C6A-8E1C-50359F973DFC}" type="datetimeFigureOut">
              <a:rPr lang="nl-NL"/>
              <a:pPr>
                <a:defRPr/>
              </a:pPr>
              <a:t>31-1-2025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9855040-C319-40AC-8386-C281F29B9A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1g9PFtSCK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4" descr="http://www.zorgvisie.nl/upload_mm/9/1/3/9284_gehandicapt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620688"/>
            <a:ext cx="69135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506908" y="476672"/>
            <a:ext cx="8458200" cy="1181447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nl-NL" sz="6600" dirty="0"/>
              <a:t>Sociale Vaardigheden</a:t>
            </a:r>
          </a:p>
        </p:txBody>
      </p:sp>
      <p:sp>
        <p:nvSpPr>
          <p:cNvPr id="14339" name="Ondertitel 2"/>
          <p:cNvSpPr>
            <a:spLocks noGrp="1"/>
          </p:cNvSpPr>
          <p:nvPr>
            <p:ph type="subTitle" idx="1"/>
          </p:nvPr>
        </p:nvSpPr>
        <p:spPr>
          <a:xfrm>
            <a:off x="2555776" y="5085184"/>
            <a:ext cx="4953000" cy="1296144"/>
          </a:xfrm>
          <a:solidFill>
            <a:schemeClr val="accent1">
              <a:alpha val="47000"/>
            </a:schemeClr>
          </a:solidFill>
        </p:spPr>
        <p:txBody>
          <a:bodyPr/>
          <a:lstStyle/>
          <a:p>
            <a:pPr marL="63500" eaLnBrk="1" hangingPunct="1"/>
            <a:r>
              <a:rPr lang="nl-NL" sz="4800" b="1" dirty="0">
                <a:solidFill>
                  <a:srgbClr val="FFC000"/>
                </a:solidFill>
                <a:latin typeface="Arial" charset="0"/>
                <a:cs typeface="Arial" charset="0"/>
              </a:rPr>
              <a:t> Communicatie</a:t>
            </a:r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5" y="1124744"/>
            <a:ext cx="7713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/>
              <a:t>Oefening ‘Mijn familie’</a:t>
            </a:r>
          </a:p>
        </p:txBody>
      </p:sp>
      <p:sp>
        <p:nvSpPr>
          <p:cNvPr id="3" name="Rechthoek 2">
            <a:hlinkClick r:id="rId2"/>
          </p:cNvPr>
          <p:cNvSpPr/>
          <p:nvPr/>
        </p:nvSpPr>
        <p:spPr>
          <a:xfrm rot="20877439">
            <a:off x="3021722" y="5162799"/>
            <a:ext cx="5673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 care a lot</a:t>
            </a:r>
          </a:p>
        </p:txBody>
      </p:sp>
    </p:spTree>
    <p:extLst>
      <p:ext uri="{BB962C8B-B14F-4D97-AF65-F5344CB8AC3E}">
        <p14:creationId xmlns:p14="http://schemas.microsoft.com/office/powerpoint/2010/main" val="362105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18" descr="http://www.whoopsiedaisy.nl/wp-content/uploads/2010/08/Communice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636" y="476250"/>
            <a:ext cx="4286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2" descr="http://www.franq.nl/userfiles/image/communice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628775"/>
            <a:ext cx="2190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 descr="http://www.quality-contact.nl/site/effectief-communiceren-training/$FILE/Training_Effectief%20communicer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060575"/>
            <a:ext cx="20161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http://www.quality-contact.nl/../../../qc/fs3_site.nsf/fck_images/8A3612E04D7D286AC1257809004BA375/$FILE/Training_Presenter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3068638"/>
            <a:ext cx="233203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http://www.maastrichtevents.nl/data/photos/33a9/f98b/8180/91d3/3c73/e087/d751/7115/groepje-mensen-om-taf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6338"/>
            <a:ext cx="31067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http://www.btsw.nl/part/images/communiceren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5105400"/>
            <a:ext cx="2571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http://www.maastrichtevents.nl/data/photos/e5f2/9012/b64b/a586/6466/5e57/40b5/5eca/meeting-om-flipchar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0575" y="3357563"/>
            <a:ext cx="30368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6" descr="http://www.voc-quadraam.nl/sites/default/files/prof.%20communicere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620713"/>
            <a:ext cx="1939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0" descr="http://www.sezenacademy.nl/cms/userfiles/image/Communicere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4888" y="1366838"/>
            <a:ext cx="25908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2" descr="http://www.zonhn.nl/view/nieuws/image/gehandicaptenzorg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4437063"/>
            <a:ext cx="2857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4" descr="http://www.zorgvisie.nl/upload_mm/9/1/3/9284_gehandicapt30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16013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6" descr="http://zeist.sp.nl/images/20070708_meldpunt_gehandicaptenzorg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32363" y="476250"/>
            <a:ext cx="22875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8" descr="http://site176.primosite.com/images/gesprek200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20605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hoek 14"/>
          <p:cNvSpPr/>
          <p:nvPr/>
        </p:nvSpPr>
        <p:spPr>
          <a:xfrm>
            <a:off x="1654296" y="1448594"/>
            <a:ext cx="6274703" cy="1200329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nl-NL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nl-NL" sz="2000" b="1" dirty="0">
                <a:solidFill>
                  <a:srgbClr val="FFC000"/>
                </a:solidFill>
              </a:rPr>
              <a:t>Als je met andere mensen werkt, heb je goede sociale vaardigheden nodig</a:t>
            </a:r>
          </a:p>
          <a:p>
            <a:pPr algn="ctr">
              <a:defRPr/>
            </a:pPr>
            <a:endParaRPr lang="nl-NL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98878" y="4239054"/>
            <a:ext cx="6437008" cy="1077218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N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Goed communiceren </a:t>
            </a:r>
          </a:p>
          <a:p>
            <a:pPr algn="ctr"/>
            <a:r>
              <a:rPr lang="nl-NL" sz="2400" b="1" dirty="0">
                <a:solidFill>
                  <a:schemeClr val="accent6">
                    <a:lumMod val="75000"/>
                  </a:schemeClr>
                </a:solidFill>
              </a:rPr>
              <a:t>is een basis sociale vaardigheid</a:t>
            </a:r>
          </a:p>
          <a:p>
            <a:pPr algn="ctr"/>
            <a:endParaRPr lang="nl-NL" sz="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2492896"/>
            <a:ext cx="8190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Korte oefening</a:t>
            </a:r>
          </a:p>
        </p:txBody>
      </p:sp>
    </p:spTree>
    <p:extLst>
      <p:ext uri="{BB962C8B-B14F-4D97-AF65-F5344CB8AC3E}">
        <p14:creationId xmlns:p14="http://schemas.microsoft.com/office/powerpoint/2010/main" val="339705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694437"/>
            <a:ext cx="41644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Maar:</a:t>
            </a:r>
          </a:p>
          <a:p>
            <a:r>
              <a:rPr lang="nl-NL" sz="2800" b="1" dirty="0">
                <a:solidFill>
                  <a:srgbClr val="FFC000"/>
                </a:solidFill>
              </a:rPr>
              <a:t>Wat is ‘communicatie’?</a:t>
            </a:r>
          </a:p>
        </p:txBody>
      </p:sp>
      <p:sp>
        <p:nvSpPr>
          <p:cNvPr id="3" name="Tekstvak 9"/>
          <p:cNvSpPr txBox="1">
            <a:spLocks noChangeArrowheads="1"/>
          </p:cNvSpPr>
          <p:nvPr/>
        </p:nvSpPr>
        <p:spPr bwMode="auto">
          <a:xfrm>
            <a:off x="611560" y="1772816"/>
            <a:ext cx="84249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Communicatie is:	</a:t>
            </a:r>
          </a:p>
          <a:p>
            <a:pPr>
              <a:defRPr/>
            </a:pPr>
            <a:r>
              <a:rPr lang="nl-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het proces </a:t>
            </a:r>
          </a:p>
          <a:p>
            <a:pPr>
              <a:defRPr/>
            </a:pPr>
            <a:r>
              <a:rPr lang="nl-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waarin mensen informatie </a:t>
            </a:r>
            <a:r>
              <a:rPr lang="nl-N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nl-N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feiten</a:t>
            </a:r>
            <a:r>
              <a:rPr lang="nl-N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N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meningen</a:t>
            </a:r>
            <a:r>
              <a:rPr lang="nl-N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NL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gevoelens</a:t>
            </a:r>
            <a:r>
              <a:rPr lang="nl-N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defRPr/>
            </a:pPr>
            <a:r>
              <a:rPr lang="nl-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overdragen aan anderen, </a:t>
            </a:r>
          </a:p>
          <a:p>
            <a:pPr>
              <a:defRPr/>
            </a:pPr>
            <a:r>
              <a:rPr lang="nl-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met de bedoeling anderen te informeren, te overtuigen, te beïnvloeden	</a:t>
            </a:r>
            <a:endParaRPr lang="nl-NL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1560" y="3681898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Belangrijke communicatie wet:</a:t>
            </a:r>
          </a:p>
          <a:p>
            <a:r>
              <a:rPr lang="nl-NL" dirty="0">
                <a:solidFill>
                  <a:srgbClr val="002060"/>
                </a:solidFill>
              </a:rPr>
              <a:t>	Je kunt </a:t>
            </a:r>
            <a:r>
              <a:rPr lang="nl-NL" dirty="0" err="1">
                <a:solidFill>
                  <a:srgbClr val="002060"/>
                </a:solidFill>
              </a:rPr>
              <a:t>níet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u="sng" dirty="0">
                <a:solidFill>
                  <a:srgbClr val="002060"/>
                </a:solidFill>
              </a:rPr>
              <a:t>niet communiceren</a:t>
            </a:r>
          </a:p>
        </p:txBody>
      </p:sp>
      <p:pic>
        <p:nvPicPr>
          <p:cNvPr id="1026" name="Picture 2" descr="http://www.wvoo.nl/pics/webpagina%27s/communic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92418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366456" y="5006636"/>
            <a:ext cx="57775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Je draagt informatie over via:</a:t>
            </a:r>
          </a:p>
          <a:p>
            <a:pPr marL="742950" lvl="1" indent="-285750">
              <a:buFontTx/>
              <a:buChar char="-"/>
            </a:pPr>
            <a:r>
              <a:rPr lang="nl-NL" sz="1600" dirty="0">
                <a:solidFill>
                  <a:schemeClr val="accent6">
                    <a:lumMod val="50000"/>
                  </a:schemeClr>
                </a:solidFill>
              </a:rPr>
              <a:t>verbale communicatie </a:t>
            </a:r>
            <a:r>
              <a:rPr lang="nl-NL" sz="1400" dirty="0">
                <a:solidFill>
                  <a:schemeClr val="accent6">
                    <a:lumMod val="50000"/>
                  </a:schemeClr>
                </a:solidFill>
              </a:rPr>
              <a:t>(= communiceren met taal)</a:t>
            </a:r>
          </a:p>
          <a:p>
            <a:pPr marL="742950" lvl="1" indent="-285750">
              <a:buFontTx/>
              <a:buChar char="-"/>
            </a:pPr>
            <a:r>
              <a:rPr lang="nl-NL" sz="1600" dirty="0">
                <a:solidFill>
                  <a:srgbClr val="002060"/>
                </a:solidFill>
              </a:rPr>
              <a:t>non-verbale</a:t>
            </a:r>
            <a:r>
              <a:rPr lang="nl-NL" sz="1600" dirty="0">
                <a:solidFill>
                  <a:schemeClr val="accent6">
                    <a:lumMod val="50000"/>
                  </a:schemeClr>
                </a:solidFill>
              </a:rPr>
              <a:t> communicatie </a:t>
            </a:r>
            <a:r>
              <a:rPr lang="nl-NL" sz="1400" dirty="0">
                <a:solidFill>
                  <a:schemeClr val="accent6">
                    <a:lumMod val="50000"/>
                  </a:schemeClr>
                </a:solidFill>
              </a:rPr>
              <a:t>(= communiceren zonder taal)</a:t>
            </a:r>
          </a:p>
        </p:txBody>
      </p:sp>
    </p:spTree>
    <p:extLst>
      <p:ext uri="{BB962C8B-B14F-4D97-AF65-F5344CB8AC3E}">
        <p14:creationId xmlns:p14="http://schemas.microsoft.com/office/powerpoint/2010/main" val="635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694437"/>
            <a:ext cx="478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C000"/>
                </a:solidFill>
              </a:rPr>
              <a:t>Non-verbale communicatie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27787" y="1700808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Non-verbale communicatie is</a:t>
            </a:r>
          </a:p>
          <a:p>
            <a:r>
              <a:rPr lang="nl-NL" dirty="0">
                <a:solidFill>
                  <a:srgbClr val="002060"/>
                </a:solidFill>
              </a:rPr>
              <a:t>	communiceren zonder taal te gebruiken</a:t>
            </a:r>
          </a:p>
        </p:txBody>
      </p:sp>
      <p:pic>
        <p:nvPicPr>
          <p:cNvPr id="2050" name="Picture 2" descr="http://us.123rf.com/400wm/400/400/bg_knight/bg_knight0706/bg_knight070600046/1165343-cijfer-van-boze-man-die-zich-staande-met-de-vi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6" y="2549538"/>
            <a:ext cx="2520280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635896" y="2812286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Belangrijkste</a:t>
            </a:r>
            <a:r>
              <a:rPr lang="nl-NL" b="1" dirty="0">
                <a:solidFill>
                  <a:srgbClr val="002060"/>
                </a:solidFill>
              </a:rPr>
              <a:t> vormen:</a:t>
            </a:r>
          </a:p>
          <a:p>
            <a:endParaRPr lang="nl-NL" b="1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139952" y="3092767"/>
            <a:ext cx="2550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Gezichtsuitdrukking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Lichaamshouding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Gebaren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Oogcontact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437123" y="4293096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Ook communiceer je met: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Kleding / uiterlijk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</a:rPr>
              <a:t>Stemgebruik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779912" y="5733256"/>
            <a:ext cx="468052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Je lichaam is 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een soort zender 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die continu signalen uitzendt</a:t>
            </a:r>
          </a:p>
        </p:txBody>
      </p:sp>
    </p:spTree>
    <p:extLst>
      <p:ext uri="{BB962C8B-B14F-4D97-AF65-F5344CB8AC3E}">
        <p14:creationId xmlns:p14="http://schemas.microsoft.com/office/powerpoint/2010/main" val="22103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59632" y="1268760"/>
            <a:ext cx="4323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Functies van lichaamstaal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31640" y="2492896"/>
            <a:ext cx="6635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Extra duidelijk maken wat je zegt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Niet weten wat je met woorden moet zeggen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</a:rPr>
              <a:t>Het is de enige taal die je kunt gebruiken</a:t>
            </a:r>
          </a:p>
        </p:txBody>
      </p:sp>
    </p:spTree>
    <p:extLst>
      <p:ext uri="{BB962C8B-B14F-4D97-AF65-F5344CB8AC3E}">
        <p14:creationId xmlns:p14="http://schemas.microsoft.com/office/powerpoint/2010/main" val="36586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zoom.nl/7021468DAA6D95FFA94A6D1CD236BFD7-verdrietig-in-een-hoek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1975598" cy="29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6113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Wat zie je hier?</a:t>
            </a:r>
          </a:p>
        </p:txBody>
      </p:sp>
      <p:pic>
        <p:nvPicPr>
          <p:cNvPr id="3076" name="Picture 4" descr="https://encrypted-tbn3.gstatic.com/images?q=tbn:ANd9GcRLhIw351zymalgJp19ikFwWGXakRr6l-BkD2nPcHA05pjpcWF8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66" y="1124744"/>
            <a:ext cx="2018150" cy="29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ijnleescadeau.nl/afbeeldingen-boeken/ik-ben-blij-frank-woestenburg-250pix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5"/>
            <a:ext cx="1913393" cy="295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331640" y="4437112"/>
            <a:ext cx="5788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Het lichaam zendt informatie uit.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De ontvanger interpreteert wat hij ziet en daarbij voelt.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31640" y="5589240"/>
            <a:ext cx="6551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Dit maakt communiceren moeilijk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niet alles wat het lichaam laat zien is bewust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het hangt ook af van wat de ontvanger weet, denkt en voelt</a:t>
            </a:r>
          </a:p>
        </p:txBody>
      </p:sp>
    </p:spTree>
    <p:extLst>
      <p:ext uri="{BB962C8B-B14F-4D97-AF65-F5344CB8AC3E}">
        <p14:creationId xmlns:p14="http://schemas.microsoft.com/office/powerpoint/2010/main" val="16563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694437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C000"/>
                </a:solidFill>
              </a:rPr>
              <a:t>Communicatieschema</a:t>
            </a:r>
          </a:p>
        </p:txBody>
      </p:sp>
      <p:sp>
        <p:nvSpPr>
          <p:cNvPr id="4" name="Rechthoek 3"/>
          <p:cNvSpPr/>
          <p:nvPr/>
        </p:nvSpPr>
        <p:spPr>
          <a:xfrm>
            <a:off x="1520924" y="1556792"/>
            <a:ext cx="4897438" cy="1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1954312" y="1947987"/>
            <a:ext cx="908050" cy="401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2060"/>
                </a:solidFill>
                <a:latin typeface="Calibri" pitchFamily="34" charset="0"/>
              </a:rPr>
              <a:t>zender</a:t>
            </a: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4689574" y="1989262"/>
            <a:ext cx="127000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2060"/>
                </a:solidFill>
                <a:latin typeface="Calibri" pitchFamily="34" charset="0"/>
              </a:rPr>
              <a:t>ontvanger</a:t>
            </a:r>
          </a:p>
        </p:txBody>
      </p:sp>
      <p:sp>
        <p:nvSpPr>
          <p:cNvPr id="7" name="PIJL-RECHTS 6"/>
          <p:cNvSpPr/>
          <p:nvPr/>
        </p:nvSpPr>
        <p:spPr>
          <a:xfrm>
            <a:off x="3033812" y="1844799"/>
            <a:ext cx="1512887" cy="6477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b="1" dirty="0">
                <a:latin typeface="Arial" pitchFamily="34" charset="0"/>
                <a:cs typeface="Arial" pitchFamily="34" charset="0"/>
              </a:rPr>
              <a:t>boodschap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481527" y="3172326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Zender</a:t>
            </a:r>
            <a:r>
              <a:rPr lang="nl-NL" dirty="0">
                <a:solidFill>
                  <a:srgbClr val="002060"/>
                </a:solidFill>
              </a:rPr>
              <a:t> = de persoon die informatie geeft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467785" y="3563724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Ontvanger </a:t>
            </a:r>
            <a:r>
              <a:rPr lang="nl-NL" dirty="0">
                <a:solidFill>
                  <a:srgbClr val="002060"/>
                </a:solidFill>
              </a:rPr>
              <a:t>= de persoon die de boodschap krijgt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475656" y="4427820"/>
            <a:ext cx="552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Boodschap </a:t>
            </a:r>
            <a:r>
              <a:rPr lang="nl-NL" dirty="0">
                <a:solidFill>
                  <a:srgbClr val="002060"/>
                </a:solidFill>
              </a:rPr>
              <a:t>= de informatie die wordt overgedragen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485508" y="4941168"/>
            <a:ext cx="748153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Om de boodschap over te dragen, wordt een bepaald </a:t>
            </a:r>
            <a:r>
              <a:rPr lang="nl-NL" b="1" dirty="0">
                <a:solidFill>
                  <a:srgbClr val="FFC000"/>
                </a:solidFill>
              </a:rPr>
              <a:t>medium</a:t>
            </a:r>
            <a:r>
              <a:rPr lang="nl-NL" dirty="0">
                <a:solidFill>
                  <a:srgbClr val="002060"/>
                </a:solidFill>
              </a:rPr>
              <a:t> gebruikt: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rgbClr val="002060"/>
                </a:solidFill>
              </a:rPr>
              <a:t>stem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rgbClr val="002060"/>
                </a:solidFill>
              </a:rPr>
              <a:t>lichaam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rgbClr val="002060"/>
                </a:solidFill>
              </a:rPr>
              <a:t>brief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rgbClr val="002060"/>
                </a:solidFill>
              </a:rPr>
              <a:t>telefoon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rgbClr val="002060"/>
                </a:solidFill>
              </a:rPr>
              <a:t>enz.</a:t>
            </a:r>
          </a:p>
        </p:txBody>
      </p:sp>
    </p:spTree>
    <p:extLst>
      <p:ext uri="{BB962C8B-B14F-4D97-AF65-F5344CB8AC3E}">
        <p14:creationId xmlns:p14="http://schemas.microsoft.com/office/powerpoint/2010/main" val="38856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1196752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C000"/>
                </a:solidFill>
              </a:rPr>
              <a:t>Ruis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2204864"/>
            <a:ext cx="58272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Een </a:t>
            </a:r>
            <a:r>
              <a:rPr lang="nl-NL" b="1" dirty="0">
                <a:solidFill>
                  <a:schemeClr val="tx2"/>
                </a:solidFill>
              </a:rPr>
              <a:t>misverstand</a:t>
            </a:r>
            <a:r>
              <a:rPr lang="nl-NL" dirty="0">
                <a:solidFill>
                  <a:schemeClr val="tx2"/>
                </a:solidFill>
              </a:rPr>
              <a:t> in de communicatie noemen we ruis.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r>
              <a:rPr lang="nl-NL" b="1" dirty="0">
                <a:solidFill>
                  <a:schemeClr val="tx2"/>
                </a:solidFill>
              </a:rPr>
              <a:t>Oorzaken: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chemeClr val="tx2"/>
                </a:solidFill>
              </a:rPr>
              <a:t>De zender brengt de boodschap niet goed over.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chemeClr val="tx2"/>
                </a:solidFill>
              </a:rPr>
              <a:t>De ontvanger begrijpt de boodschap verkeerd.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chemeClr val="tx2"/>
                </a:solidFill>
              </a:rPr>
              <a:t>De boodschap is onduidelijk.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solidFill>
                  <a:schemeClr val="tx2"/>
                </a:solidFill>
              </a:rPr>
              <a:t>De omgeving verhindert goede communicatie.</a:t>
            </a:r>
          </a:p>
        </p:txBody>
      </p:sp>
    </p:spTree>
    <p:extLst>
      <p:ext uri="{BB962C8B-B14F-4D97-AF65-F5344CB8AC3E}">
        <p14:creationId xmlns:p14="http://schemas.microsoft.com/office/powerpoint/2010/main" val="2603921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B9B47BCBD04644AFA8DDB715F9E5C9" ma:contentTypeVersion="" ma:contentTypeDescription="Een nieuw document maken." ma:contentTypeScope="" ma:versionID="92f88b3cc055bfd676977db3c445103d">
  <xsd:schema xmlns:xsd="http://www.w3.org/2001/XMLSchema" xmlns:xs="http://www.w3.org/2001/XMLSchema" xmlns:p="http://schemas.microsoft.com/office/2006/metadata/properties" xmlns:ns2="http://schemas.microsoft.com/sharepoint/v4" xmlns:ns3="06bc2b97-0f57-456a-9bcc-c52c3fd17f49" targetNamespace="http://schemas.microsoft.com/office/2006/metadata/properties" ma:root="true" ma:fieldsID="17002a140a371b83f664e6a714a048c9" ns2:_="" ns3:_="">
    <xsd:import namespace="http://schemas.microsoft.com/sharepoint/v4"/>
    <xsd:import namespace="06bc2b97-0f57-456a-9bcc-c52c3fd17f49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c2b97-0f57-456a-9bcc-c52c3fd17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B5CBAB-ED15-4E6E-ABEE-3B730DBEA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06bc2b97-0f57-456a-9bcc-c52c3fd17f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73C73C-D689-4E56-8473-050806E729F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54A8DF38-9F37-45F2-BDE6-FDADA13F18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1625</TotalTime>
  <Words>257</Words>
  <Application>Microsoft Office PowerPoint</Application>
  <PresentationFormat>Diavoorstelling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Urban</vt:lpstr>
      <vt:lpstr>Sociale Vaardigheden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</dc:title>
  <dc:creator>Bouwer</dc:creator>
  <cp:lastModifiedBy>Marlies Brusselaars</cp:lastModifiedBy>
  <cp:revision>77</cp:revision>
  <cp:lastPrinted>2014-09-25T07:39:16Z</cp:lastPrinted>
  <dcterms:created xsi:type="dcterms:W3CDTF">2011-11-01T21:04:30Z</dcterms:created>
  <dcterms:modified xsi:type="dcterms:W3CDTF">2025-01-31T14:24:22Z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0x010100A5B9B47BCBD04644AFA8DDB715F9E5C9</vt:lpwstr>
  </property>
</Properties>
</file>