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68" r:id="rId3"/>
    <p:sldId id="258" r:id="rId4"/>
    <p:sldId id="259" r:id="rId5"/>
    <p:sldId id="280" r:id="rId6"/>
    <p:sldId id="275" r:id="rId7"/>
    <p:sldId id="279" r:id="rId8"/>
    <p:sldId id="283" r:id="rId9"/>
    <p:sldId id="305" r:id="rId10"/>
    <p:sldId id="304" r:id="rId11"/>
    <p:sldId id="284" r:id="rId12"/>
    <p:sldId id="286" r:id="rId13"/>
    <p:sldId id="285" r:id="rId14"/>
    <p:sldId id="287" r:id="rId15"/>
    <p:sldId id="260" r:id="rId16"/>
    <p:sldId id="265" r:id="rId17"/>
    <p:sldId id="276" r:id="rId18"/>
    <p:sldId id="309" r:id="rId19"/>
    <p:sldId id="281" r:id="rId20"/>
    <p:sldId id="289" r:id="rId21"/>
    <p:sldId id="288" r:id="rId22"/>
    <p:sldId id="290" r:id="rId23"/>
    <p:sldId id="291" r:id="rId24"/>
    <p:sldId id="292" r:id="rId25"/>
    <p:sldId id="293" r:id="rId26"/>
    <p:sldId id="261" r:id="rId27"/>
    <p:sldId id="269" r:id="rId28"/>
    <p:sldId id="277" r:id="rId29"/>
    <p:sldId id="299" r:id="rId30"/>
    <p:sldId id="294" r:id="rId31"/>
    <p:sldId id="296" r:id="rId32"/>
    <p:sldId id="295" r:id="rId33"/>
    <p:sldId id="298" r:id="rId34"/>
    <p:sldId id="297" r:id="rId35"/>
    <p:sldId id="262" r:id="rId36"/>
    <p:sldId id="271" r:id="rId37"/>
    <p:sldId id="300" r:id="rId38"/>
    <p:sldId id="302" r:id="rId39"/>
    <p:sldId id="301" r:id="rId40"/>
    <p:sldId id="278" r:id="rId41"/>
    <p:sldId id="307" r:id="rId42"/>
    <p:sldId id="308" r:id="rId43"/>
    <p:sldId id="306" r:id="rId44"/>
    <p:sldId id="303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1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046"/>
    <a:srgbClr val="FE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 autoAdjust="0"/>
    <p:restoredTop sz="86456" autoAdjust="0"/>
  </p:normalViewPr>
  <p:slideViewPr>
    <p:cSldViewPr snapToGrid="0" snapToObjects="1">
      <p:cViewPr varScale="1">
        <p:scale>
          <a:sx n="99" d="100"/>
          <a:sy n="99" d="100"/>
        </p:scale>
        <p:origin x="1626" y="72"/>
      </p:cViewPr>
      <p:guideLst>
        <p:guide orient="horz" pos="527"/>
        <p:guide pos="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ubroeks, Wendy" userId="2b2fd451-cd80-42fd-89a1-c728696a242c" providerId="ADAL" clId="{E5C03B8A-6D78-44B2-8AF0-A63C33E622BA}"/>
    <pc:docChg chg="modSld">
      <pc:chgData name="Roubroeks, Wendy" userId="2b2fd451-cd80-42fd-89a1-c728696a242c" providerId="ADAL" clId="{E5C03B8A-6D78-44B2-8AF0-A63C33E622BA}" dt="2019-06-21T06:57:20.252" v="3" actId="20577"/>
      <pc:docMkLst>
        <pc:docMk/>
      </pc:docMkLst>
      <pc:sldChg chg="modNotesTx">
        <pc:chgData name="Roubroeks, Wendy" userId="2b2fd451-cd80-42fd-89a1-c728696a242c" providerId="ADAL" clId="{E5C03B8A-6D78-44B2-8AF0-A63C33E622BA}" dt="2019-06-21T06:57:20.252" v="3" actId="20577"/>
        <pc:sldMkLst>
          <pc:docMk/>
          <pc:sldMk cId="1301066417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07F65-CFAC-5247-8595-156CBA99DA3E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18424-8749-6046-ABDA-228AA614D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2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02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764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60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428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94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84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56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06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2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97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25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580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179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5AB09-4CA7-D747-B82D-D3DEF5EE8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BDD055-C364-2747-B152-B56ADEC26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A3A6F9-1842-6E48-86E4-D8929AF3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B15EAD-B1DC-6649-AB73-9F01F11B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A5C75E-FED0-1145-A3A7-5A934523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07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97F4D-BFE0-5346-9C8F-84BE8C67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C71451-EB86-B64D-87DE-5F804EC76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61EBA6-ED61-E640-9D71-281CED8C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62D619-2588-FB41-9CCB-F9C327BA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A492B6-5CF0-C940-AF0A-4335FD79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83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2A533B5-7DD2-A249-A589-7DA03380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3F9B69-A897-1941-B33C-433EF2318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8ABE8E-4CEC-E14B-A8F6-280B9499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D02BD6-6698-6141-AFD0-39F62DF1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9AA4E2-84EF-C246-A20E-B1DFD700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97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E255D-8AA0-8642-9666-2B01FEB7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3F0079-524D-DE49-AACC-A934F7FC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97972F-4300-D444-8F85-D1EA336D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0B247F-7846-F349-BC6E-DEB5BD7C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44D80C-9736-6D44-8644-71CE9FD3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81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7613D-EDE9-C24E-8118-6A0335F8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A782CE-FD73-9448-AB49-0C874C773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CF6ACA-CF8A-B441-B33F-CA8263E6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7AEC07-A1E2-634E-831D-D05F85B6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9C5BB1-461A-9448-8935-65C873DF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13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08D5A-8068-004E-AD25-AC742F02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967FF4-E8B7-C945-985B-F969738E2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311C90-E83E-1E42-B4E6-4D1E04065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760ECB-2139-0F40-963A-B886E629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F53287-ACE0-C04B-A6E9-1C21960D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281F53-CE69-454D-B88B-EF55B902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47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FE8B2-9BCD-F64F-99FE-1149DDF6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184C28-EAA5-CD4F-B22E-616A3783E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1FC3A9-6BC3-1845-87D1-51943A03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07C23B3-01E3-B848-8D1E-0796F6BEB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0CC3546-9948-7746-BAE6-70CC6A83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975DC29-4DFD-604D-AFB6-87A1786F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4F0DA25-AEC4-3B45-AB73-6A153B3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461D8F-42E1-D042-904A-93AB6475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89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0B0CA-730F-604A-B8D1-7CF2ACE5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D85D4B-B12F-DD45-8AA7-81E9243C7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79AA77-B391-7848-BFA7-3FD1781B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ADDF59-119E-C34F-B70E-70AB7BA9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54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77576E0-C8A2-1B42-BC39-D8E73032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64BFAB2-F7F8-E549-B69B-63998010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06F34D-9020-074D-B672-3A719D95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10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72986-5F0C-F34E-A47D-6B0C9B4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C5E801-C344-9E4E-BFAC-4EB5DD895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6FA135-D79D-B646-A24D-8D9F7BF19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A65724-93B5-DE48-8A6D-0E54448E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EE7847-384B-F64F-8102-AC836B64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C5BCE6-FB53-A24F-9F94-F7DD3493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96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0E351-1AD6-7646-B9BE-FD9A3C48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4923C82-AF4C-F04E-BD7F-4D203CD67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404053-C3AD-C144-86EE-D608316D8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F2A5702-A264-5C49-915C-2CD338C3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49E3CF1-3D4C-C64C-8C6C-C852948B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219550-92EC-DE44-AFEB-78A00C0C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528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DD2ECF9-CD63-E44A-9EF9-EB699771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D70920-EDEF-A748-8103-39ABEE90F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96C686-0FBC-A04B-9199-49CE6A6EF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F6CFF-13CC-0341-BE6E-A419A802E77C}" type="datetimeFigureOut">
              <a:rPr lang="nl-NL" smtClean="0"/>
              <a:t>8-8-2019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6F48D4-8B66-6346-9B34-D9577B5B5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34EDAE-3BFB-2A43-9394-8E7BBD457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92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50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 breedteligging van een plaats heeft grote invloed op de temperatuur.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hoge breedte: koud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lage breedte: warm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Oorzaak 1: loodrechte zonnestralen </a:t>
            </a:r>
            <a:r>
              <a:rPr lang="nl-NL" sz="2000" dirty="0">
                <a:sym typeface="Wingdings" panose="05000000000000000000" pitchFamily="2" charset="2"/>
              </a:rPr>
              <a:t> verwarmen kleiner oppervlak dan schuine zonnestralen</a:t>
            </a: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Oorzaak 2: loodrechte zonnestralen </a:t>
            </a:r>
            <a:r>
              <a:rPr lang="nl-NL" sz="2000" dirty="0">
                <a:sym typeface="Wingdings" panose="05000000000000000000" pitchFamily="2" charset="2"/>
              </a:rPr>
              <a:t> kortere weg door dampkring  minder stofdeeltjes en wolken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383032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383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B48 Breedteligging en temperatuur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53C4AB-0F2E-49D7-BC9F-43583595A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" y="3619039"/>
            <a:ext cx="4650105" cy="31263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6597A0-F39E-48A3-80BF-E05E5C21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265" y="3747670"/>
            <a:ext cx="6495575" cy="29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 dampkring bevat water in drie vormen:</a:t>
            </a:r>
            <a:br>
              <a:rPr lang="nl-NL" sz="2000" dirty="0"/>
            </a:br>
            <a:r>
              <a:rPr lang="nl-NL" sz="2000" dirty="0"/>
              <a:t>     - bevroren (ijs of sneeuw)</a:t>
            </a:r>
            <a:br>
              <a:rPr lang="nl-NL" sz="2000" dirty="0"/>
            </a:br>
            <a:r>
              <a:rPr lang="nl-NL" sz="2000" dirty="0"/>
              <a:t>     - vloeibaar (water)</a:t>
            </a:r>
            <a:br>
              <a:rPr lang="nl-NL" sz="2000" dirty="0"/>
            </a:br>
            <a:r>
              <a:rPr lang="nl-NL" sz="2000" dirty="0"/>
              <a:t>     - gasvormig (waterdamp)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zichtbaar als wolken</a:t>
            </a: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</a:t>
            </a:r>
            <a:r>
              <a:rPr lang="nl-NL" sz="2000" dirty="0"/>
              <a:t>Twee regels: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/>
              <a:t>1 Lucht die opstijgt, koelt af.</a:t>
            </a:r>
            <a:br>
              <a:rPr lang="nl-NL" sz="2000" dirty="0"/>
            </a:br>
            <a:r>
              <a:rPr lang="nl-NL" sz="2000" dirty="0"/>
              <a:t>2 Koude lucht kan minder waterdamp bevatten dan warme lucht.</a:t>
            </a:r>
            <a:br>
              <a:rPr lang="nl-NL" sz="2000" dirty="0"/>
            </a:br>
            <a:r>
              <a:rPr lang="nl-NL" sz="2000" dirty="0">
                <a:sym typeface="Wingdings" panose="05000000000000000000" pitchFamily="2" charset="2"/>
              </a:rPr>
              <a:t> gevolg = neerslag</a:t>
            </a:r>
            <a:br>
              <a:rPr lang="nl-NL" sz="2000" dirty="0"/>
            </a:br>
            <a:r>
              <a:rPr lang="nl-NL" sz="2000" dirty="0"/>
              <a:t>   </a:t>
            </a: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248920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241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B57 Neerslagfactoren</a:t>
            </a:r>
          </a:p>
        </p:txBody>
      </p:sp>
    </p:spTree>
    <p:extLst>
      <p:ext uri="{BB962C8B-B14F-4D97-AF65-F5344CB8AC3E}">
        <p14:creationId xmlns:p14="http://schemas.microsoft.com/office/powerpoint/2010/main" val="185481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11069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Evenaar </a:t>
            </a:r>
            <a:r>
              <a:rPr lang="nl-NL" sz="2000" dirty="0">
                <a:sym typeface="Wingdings" panose="05000000000000000000" pitchFamily="2" charset="2"/>
              </a:rPr>
              <a:t> altijd warm  warme lucht stijgt op  koelt af  kan minder waterdamp bevatten  stijgingsregen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De gebieden met stijgingsregens zijn goed te herkennen op wereldschaal.</a:t>
            </a: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248920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241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B59 Stijgingsregen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F32F19-D87F-4918-8301-1C9CF6204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06" y="3236913"/>
            <a:ext cx="5141154" cy="35418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507C78-87B5-4342-9A60-FEF380C49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3135312"/>
            <a:ext cx="5141154" cy="36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2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Een klimaatdiagram brengt de gemiddelde temperatuur en neerslag van een plaats in beeld. </a:t>
            </a: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248920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241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B72 Klimaatdiagram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BCED67-F553-4151-945D-860F0F2D9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33" y="2273581"/>
            <a:ext cx="5202327" cy="43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4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Als landschappen door mensen zijn ingericht, </a:t>
            </a:r>
            <a:br>
              <a:rPr lang="nl-NL" sz="2000" dirty="0"/>
            </a:br>
            <a:r>
              <a:rPr lang="nl-NL" sz="2000" dirty="0"/>
              <a:t>     is er meestal weinig over van de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oorspronkelijke / natuurlijke plantengroei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vegetatie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Hoe meer mensen, hoe minder natuurlijke </a:t>
            </a:r>
            <a:br>
              <a:rPr lang="nl-NL" sz="2000" dirty="0"/>
            </a:br>
            <a:r>
              <a:rPr lang="nl-NL" sz="2000" dirty="0"/>
              <a:t>     begroeiing en hoe meer cultuurgrond.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ingericht landschap = cultuurlandschap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Dunbevolkte gebieden met natuurlandschappen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tropisch regenwoud, hooggebergten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362712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3627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B77 Cultuur- en natuurlandschap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6D50D4-D0DC-4B90-8ED0-6013E895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20" y="1949061"/>
            <a:ext cx="6328210" cy="34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710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6" y="177740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De bevolkingsdichtheid van het grote land Australië </a:t>
            </a:r>
            <a:br>
              <a:rPr lang="nl-NL" sz="2000" dirty="0"/>
            </a:br>
            <a:r>
              <a:rPr lang="nl-NL" sz="2000" dirty="0"/>
              <a:t>     is laag: ruim 3 inwoners per km².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/>
              <a:t>De bevolkingsspreiding is wel ongelijk:</a:t>
            </a:r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Kustgebied: dichtbevolkt.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9 van de 10 grootste steden van Australië in </a:t>
            </a:r>
            <a:r>
              <a:rPr lang="nl-NL" sz="2000" dirty="0"/>
              <a:t>het </a:t>
            </a:r>
            <a:br>
              <a:rPr lang="nl-NL" sz="2000" dirty="0"/>
            </a:br>
            <a:r>
              <a:rPr lang="nl-NL" sz="2000" dirty="0"/>
              <a:t>          oosten en het zuidoosten</a:t>
            </a:r>
            <a:r>
              <a:rPr lang="nl-NL" sz="2000" dirty="0">
                <a:sym typeface="Wingdings" panose="05000000000000000000" pitchFamily="2" charset="2"/>
              </a:rPr>
              <a:t>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85% van de </a:t>
            </a:r>
            <a:r>
              <a:rPr lang="nl-NL" sz="2000" i="1" dirty="0">
                <a:sym typeface="Wingdings" panose="05000000000000000000" pitchFamily="2" charset="2"/>
              </a:rPr>
              <a:t>Aussies </a:t>
            </a:r>
            <a:r>
              <a:rPr lang="nl-NL" sz="2000" dirty="0">
                <a:sym typeface="Wingdings" panose="05000000000000000000" pitchFamily="2" charset="2"/>
              </a:rPr>
              <a:t>woont minder dan 50 km uit de kust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Binnenland: leeg en bijna onbewoond</a:t>
            </a: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2168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Ongelijke spreiding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A8C3AA-0DBD-4596-95D7-96BB89D13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29" y="1064566"/>
            <a:ext cx="5371898" cy="56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2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Reden ongelijke bevolkingsspreiding: de </a:t>
            </a:r>
            <a:r>
              <a:rPr lang="nl-NL" sz="2000" dirty="0">
                <a:solidFill>
                  <a:srgbClr val="0070C0"/>
                </a:solidFill>
              </a:rPr>
              <a:t>neerslag</a:t>
            </a:r>
            <a:r>
              <a:rPr lang="nl-NL" sz="2000" dirty="0"/>
              <a:t>.</a:t>
            </a:r>
          </a:p>
          <a:p>
            <a:pPr marL="0" indent="0">
              <a:buNone/>
            </a:pPr>
            <a:r>
              <a:rPr lang="nl-NL" sz="1200" dirty="0"/>
              <a:t> </a:t>
            </a: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Kustgebied: voldoende neerslag voor </a:t>
            </a:r>
            <a:br>
              <a:rPr lang="nl-NL" sz="2000" dirty="0"/>
            </a:br>
            <a:r>
              <a:rPr lang="nl-NL" sz="2000" dirty="0"/>
              <a:t>     plantengroei </a:t>
            </a:r>
            <a:r>
              <a:rPr lang="nl-NL" sz="2000" dirty="0">
                <a:sym typeface="Wingdings" panose="05000000000000000000" pitchFamily="2" charset="2"/>
              </a:rPr>
              <a:t> akkers, weilanden, bos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Binnenland: hoe verder van zee, hoe droger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</a:t>
            </a:r>
            <a:r>
              <a:rPr lang="nl-NL" sz="2000" i="1" dirty="0" err="1">
                <a:sym typeface="Wingdings" panose="05000000000000000000" pitchFamily="2" charset="2"/>
              </a:rPr>
              <a:t>outback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</a:t>
            </a: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>
                <a:solidFill>
                  <a:srgbClr val="FF0000"/>
                </a:solidFill>
              </a:rPr>
              <a:t>Outback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E462AF-5F2C-4B94-BEEB-C1205AFC8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4084320"/>
            <a:ext cx="5720135" cy="27217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E693EB-1370-481D-9261-0EB1FD90B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793" y="1116880"/>
            <a:ext cx="5371898" cy="56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0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In de </a:t>
            </a:r>
            <a:r>
              <a:rPr lang="nl-NL" sz="2000" dirty="0" err="1"/>
              <a:t>outback</a:t>
            </a:r>
            <a:r>
              <a:rPr lang="nl-NL" sz="2000" dirty="0"/>
              <a:t>:</a:t>
            </a:r>
            <a:br>
              <a:rPr lang="nl-NL" sz="2000" dirty="0"/>
            </a:br>
            <a:r>
              <a:rPr lang="nl-NL" sz="2000" dirty="0"/>
              <a:t>     - geen akkers, alleen vee</a:t>
            </a:r>
            <a:br>
              <a:rPr lang="nl-NL" sz="2000" dirty="0"/>
            </a:br>
            <a:r>
              <a:rPr lang="nl-NL" sz="2000" dirty="0"/>
              <a:t>     - weinig vee per hectare = </a:t>
            </a:r>
            <a:r>
              <a:rPr lang="nl-NL" sz="2000" dirty="0">
                <a:solidFill>
                  <a:srgbClr val="0070C0"/>
                </a:solidFill>
              </a:rPr>
              <a:t>extensieve veeteelt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kustgebied: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intensieve veeteelt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</a:t>
            </a: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>
                <a:solidFill>
                  <a:srgbClr val="FF0000"/>
                </a:solidFill>
              </a:rPr>
              <a:t>Outback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E693EB-1370-481D-9261-0EB1FD90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93" y="1116880"/>
            <a:ext cx="5371898" cy="564677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9BA05F-0361-4B50-9EC3-0C447E82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6" y="3099334"/>
            <a:ext cx="5220830" cy="37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2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Grote verschillen in neerslag in Australië.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8.000 mm per jaar in de omgeving van Cairns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250 mm per jaar in het binnenland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Noordelijkste deel van Australië: </a:t>
            </a:r>
            <a:r>
              <a:rPr lang="nl-NL" sz="2000" dirty="0">
                <a:sym typeface="Wingdings" panose="05000000000000000000" pitchFamily="2" charset="2"/>
              </a:rPr>
              <a:t>warme en vochtige tropen.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november t/m april: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regentijd</a:t>
            </a:r>
            <a:b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     </a:t>
            </a:r>
            <a:r>
              <a:rPr lang="nl-NL" sz="2000" dirty="0">
                <a:sym typeface="Wingdings" panose="05000000000000000000" pitchFamily="2" charset="2"/>
              </a:rPr>
              <a:t> rest jaar: droger</a:t>
            </a:r>
            <a:b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     </a:t>
            </a:r>
            <a:r>
              <a:rPr lang="nl-NL" sz="2000" dirty="0">
                <a:sym typeface="Wingdings" panose="05000000000000000000" pitchFamily="2" charset="2"/>
              </a:rPr>
              <a:t> geen tropische bossen maar een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savanne</a:t>
            </a:r>
          </a:p>
          <a:p>
            <a:pPr marL="0" indent="0">
              <a:buNone/>
            </a:pPr>
            <a:endParaRPr lang="nl-NL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Grootste deel Australië hoort bij de droge gebieden op aarde.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minder dan 500 mm neerslag per jaar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250-500mm per jaar: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steppe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&lt; 250 mm per jaar: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woestijn</a:t>
            </a: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02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Droogte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3F23AE6-5578-44C2-A9CC-EC1DBF03D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37" y="1087120"/>
            <a:ext cx="4997454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802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02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Droogte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5728C-29E1-4AE4-8113-5059707F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8258"/>
            <a:ext cx="12039600" cy="399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5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 Dalende lucht </a:t>
            </a:r>
            <a:r>
              <a:rPr lang="nl-NL" sz="2000" dirty="0">
                <a:sym typeface="Wingdings" panose="05000000000000000000" pitchFamily="2" charset="2"/>
              </a:rPr>
              <a:t> warmt op  warme lucht kan meer waterdamp bevatten  de bewolking lost op  droog</a:t>
            </a:r>
            <a:endParaRPr lang="nl-NL" sz="2000" dirty="0"/>
          </a:p>
          <a:p>
            <a:pPr marL="0" indent="0">
              <a:buNone/>
            </a:pPr>
            <a:r>
              <a:rPr lang="nl-NL" sz="1200" dirty="0"/>
              <a:t> </a:t>
            </a: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Droge gebieden: </a:t>
            </a:r>
            <a:br>
              <a:rPr lang="nl-NL" sz="2000" dirty="0"/>
            </a:br>
            <a:r>
              <a:rPr lang="nl-NL" sz="2000" dirty="0"/>
              <a:t>     - steppe: 250-500 mm neerslag per jaar</a:t>
            </a:r>
            <a:br>
              <a:rPr lang="nl-NL" sz="2000" dirty="0"/>
            </a:br>
            <a:r>
              <a:rPr lang="nl-NL" sz="2000" dirty="0"/>
              <a:t>     - woestijn: &lt; 250 mm neerslag per jaar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Veel woestijnen liggen net ten noorden en zuiden van de tropen door dalende lucht.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539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B60  Droogte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451F5D-EFBC-4AAE-800C-6429F8EDC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66" y="3748203"/>
            <a:ext cx="4440114" cy="305890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DA9C0C5-4F80-454F-B618-C050631FB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040" y="3687455"/>
            <a:ext cx="4481946" cy="31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0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2334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B72  Klimaatdiagram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704769-DB80-427B-918C-5E2067E6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765581"/>
            <a:ext cx="5720487" cy="48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07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Ten noorden en ten zuiden van de evenaar is een droge tijd:</a:t>
            </a:r>
            <a:r>
              <a:rPr lang="nl-NL" sz="2000" dirty="0">
                <a:sym typeface="Wingdings" panose="05000000000000000000" pitchFamily="2" charset="2"/>
              </a:rPr>
              <a:t> savanne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wel in de tropen, geen tropische regenwouden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lange gras met groepen bomen en struiken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</a:t>
            </a: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B82 Savanne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F98ABE-82A4-462F-A840-79A92468A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" y="2747852"/>
            <a:ext cx="6250940" cy="38805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73E266-007E-44BB-A617-AA5C444F5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92"/>
          <a:stretch/>
        </p:blipFill>
        <p:spPr>
          <a:xfrm>
            <a:off x="7825323" y="1811441"/>
            <a:ext cx="4285368" cy="48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97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Een steppe is een droog gebied waar tussen de 250 en </a:t>
            </a:r>
            <a:br>
              <a:rPr lang="nl-NL" sz="2000" dirty="0"/>
            </a:br>
            <a:r>
              <a:rPr lang="nl-NL" sz="2000" dirty="0"/>
              <a:t>     500 mm neerslag per jaar valt.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kort gras en lage struikjes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369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B83 Steppe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62D4B1-6B1A-48E6-8902-94C2CFFE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019" y="1283310"/>
            <a:ext cx="5248351" cy="52698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F450DA7-2830-4B64-B633-F13A01DEC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66" y="2793297"/>
            <a:ext cx="5817891" cy="37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0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Een woestijn is een gebied waar minder dan 250 mm </a:t>
            </a:r>
            <a:br>
              <a:rPr lang="nl-NL" sz="2000" dirty="0"/>
            </a:br>
            <a:r>
              <a:rPr lang="nl-NL" sz="2000" dirty="0"/>
              <a:t>     neerslag per jaar valt.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andere naam droge gebieden: aride zone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er groeit niets of bijna niets (woestijnsteppe) door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de droogte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oasen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/>
              <a:t>•   Misverstanden: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</a:t>
            </a:r>
            <a:r>
              <a:rPr lang="nl-NL" sz="2000" dirty="0"/>
              <a:t> een woestijn bestaat altijd alleen maar uit zand.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grind- of rotsbodem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in een woestijn is het altijd warm.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‘s nachts en in de winter koelt het flink af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er zijn ook poolwoestijnen</a:t>
            </a: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1"/>
            <a:ext cx="255890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0" y="1188000"/>
            <a:ext cx="1560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B84 Woestijn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B0CFB8-E155-46DA-8635-41E6D25B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605" y="1719071"/>
            <a:ext cx="5163820" cy="45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77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11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Het noordpoolgebied ligt binnen de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olidFill>
                  <a:srgbClr val="0070C0"/>
                </a:solidFill>
              </a:rPr>
              <a:t>noordpoolcirkel</a:t>
            </a:r>
            <a:r>
              <a:rPr lang="nl-NL" sz="2000" dirty="0"/>
              <a:t>: de breedtegraad van 66½⁰ N.B.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hoge breedte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hele jaar koud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Inuit</a:t>
            </a:r>
            <a:br>
              <a:rPr lang="nl-NL" sz="2000" dirty="0"/>
            </a:br>
            <a:r>
              <a:rPr lang="nl-NL" sz="2000" dirty="0"/>
              <a:t>    - bewoners kustgebied Noordelijke IJszee</a:t>
            </a:r>
            <a:br>
              <a:rPr lang="nl-NL" sz="2000" dirty="0"/>
            </a:br>
            <a:r>
              <a:rPr lang="nl-NL" sz="2000" dirty="0"/>
              <a:t>    - 150.000 mensen</a:t>
            </a:r>
          </a:p>
          <a:p>
            <a:pPr marL="0" indent="0">
              <a:buNone/>
            </a:pP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Groenland:</a:t>
            </a:r>
            <a:br>
              <a:rPr lang="nl-NL" sz="2000" dirty="0"/>
            </a:br>
            <a:r>
              <a:rPr lang="nl-NL" sz="2000" dirty="0"/>
              <a:t>- grootste eiland op aarde</a:t>
            </a:r>
            <a:br>
              <a:rPr lang="nl-NL" sz="2000" dirty="0"/>
            </a:br>
            <a:r>
              <a:rPr lang="nl-NL" sz="2000" dirty="0"/>
              <a:t>- 50x groter dan Nederland</a:t>
            </a:r>
            <a:br>
              <a:rPr lang="nl-NL" sz="2000" dirty="0"/>
            </a:br>
            <a:r>
              <a:rPr lang="nl-NL" sz="2000" dirty="0"/>
              <a:t>- 60.000 inwoners in de kustgebieden</a:t>
            </a:r>
            <a:br>
              <a:rPr lang="nl-NL" sz="2000" dirty="0"/>
            </a:br>
            <a:r>
              <a:rPr lang="nl-NL" sz="2000" dirty="0"/>
              <a:t>- binnenland is bedekt met sneeuw en ijs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351196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2310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Enorme oppervlakte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7FA1699-6124-4244-A017-058C12BF9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3" r="41797"/>
          <a:stretch/>
        </p:blipFill>
        <p:spPr>
          <a:xfrm>
            <a:off x="7365412" y="1039319"/>
            <a:ext cx="4227148" cy="29833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0122057-237E-423E-8FBC-26A054024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412" y="4085474"/>
            <a:ext cx="4227148" cy="27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6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In de bewoonde streken rond de poolcirkel is het koud.</a:t>
            </a:r>
            <a:br>
              <a:rPr lang="nl-NL" sz="2000" dirty="0"/>
            </a:br>
            <a:r>
              <a:rPr lang="nl-NL" sz="1200" dirty="0"/>
              <a:t> </a:t>
            </a: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</a:t>
            </a:r>
            <a:r>
              <a:rPr lang="nl-NL" sz="2000" dirty="0"/>
              <a:t>  </a:t>
            </a:r>
            <a:r>
              <a:rPr lang="nl-NL" sz="2000" dirty="0">
                <a:solidFill>
                  <a:srgbClr val="0070C0"/>
                </a:solidFill>
              </a:rPr>
              <a:t>Toendra</a:t>
            </a:r>
            <a:br>
              <a:rPr lang="nl-NL" sz="2000" dirty="0"/>
            </a:br>
            <a:r>
              <a:rPr lang="nl-NL" sz="2000" dirty="0"/>
              <a:t>    - bewoonde delen Groenland</a:t>
            </a:r>
            <a:br>
              <a:rPr lang="nl-NL" sz="2000" dirty="0"/>
            </a:br>
            <a:r>
              <a:rPr lang="nl-NL" sz="2000" dirty="0"/>
              <a:t>    - ook ‘s zomers &lt; 10 ⁰C</a:t>
            </a:r>
            <a:br>
              <a:rPr lang="nl-NL" sz="2000" dirty="0"/>
            </a:br>
            <a:r>
              <a:rPr lang="nl-NL" sz="2000" dirty="0"/>
              <a:t>    - grassen, mossen en lage struikjes</a:t>
            </a:r>
            <a:br>
              <a:rPr lang="nl-NL" sz="2000" dirty="0"/>
            </a:br>
            <a:r>
              <a:rPr lang="nl-NL" sz="2000" dirty="0"/>
              <a:t>    - geen bomen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boomgrens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1200" dirty="0">
                <a:sym typeface="Wingdings" panose="05000000000000000000" pitchFamily="2" charset="2"/>
              </a:rPr>
              <a:t> </a:t>
            </a: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>
                <a:solidFill>
                  <a:srgbClr val="0070C0"/>
                </a:solidFill>
              </a:rPr>
              <a:t>Taiga</a:t>
            </a:r>
            <a:br>
              <a:rPr lang="nl-NL" sz="2000" dirty="0">
                <a:solidFill>
                  <a:srgbClr val="0070C0"/>
                </a:solidFill>
              </a:rPr>
            </a:br>
            <a:r>
              <a:rPr lang="nl-NL" sz="2000" dirty="0">
                <a:solidFill>
                  <a:srgbClr val="0070C0"/>
                </a:solidFill>
              </a:rPr>
              <a:t>    </a:t>
            </a:r>
            <a:r>
              <a:rPr lang="nl-NL" sz="2000" dirty="0"/>
              <a:t>- Canada en Rusland</a:t>
            </a:r>
            <a:br>
              <a:rPr lang="nl-NL" sz="2000" dirty="0">
                <a:solidFill>
                  <a:srgbClr val="0070C0"/>
                </a:solidFill>
              </a:rPr>
            </a:br>
            <a:r>
              <a:rPr lang="nl-NL" sz="2000" dirty="0">
                <a:solidFill>
                  <a:srgbClr val="0070C0"/>
                </a:solidFill>
              </a:rPr>
              <a:t>    </a:t>
            </a:r>
            <a:r>
              <a:rPr lang="nl-NL" sz="2000" dirty="0"/>
              <a:t>- ‘s zomers &gt; 10 ⁰C</a:t>
            </a:r>
            <a:br>
              <a:rPr lang="nl-NL" sz="2000" dirty="0">
                <a:solidFill>
                  <a:srgbClr val="0070C0"/>
                </a:solidFill>
              </a:rPr>
            </a:br>
            <a:r>
              <a:rPr lang="nl-NL" sz="2000" dirty="0">
                <a:solidFill>
                  <a:srgbClr val="0070C0"/>
                </a:solidFill>
              </a:rPr>
              <a:t>    </a:t>
            </a:r>
            <a:r>
              <a:rPr lang="nl-NL" sz="2000" dirty="0"/>
              <a:t>- naaldbossen</a:t>
            </a: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351196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1027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Toendra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2D97F28-E1E0-4A19-805A-4AD65E4B8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870"/>
          <a:stretch/>
        </p:blipFill>
        <p:spPr>
          <a:xfrm>
            <a:off x="7471590" y="1056640"/>
            <a:ext cx="4043001" cy="438912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A68B18B-F100-479A-A1BC-54348E4BB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106"/>
          <a:stretch/>
        </p:blipFill>
        <p:spPr>
          <a:xfrm>
            <a:off x="7471590" y="5481510"/>
            <a:ext cx="1924050" cy="13185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3B88F03-1342-41CB-9437-1E31A905F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347" y="3988087"/>
            <a:ext cx="3076893" cy="27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30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</a:t>
            </a:r>
            <a:r>
              <a:rPr lang="nl-NL" sz="2000" dirty="0"/>
              <a:t>  Kenmerken van de toendra in de: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winter: </a:t>
            </a:r>
            <a:br>
              <a:rPr lang="nl-NL" sz="2000" dirty="0"/>
            </a:br>
            <a:r>
              <a:rPr lang="nl-NL" sz="2000" dirty="0"/>
              <a:t>    - lange winters</a:t>
            </a:r>
            <a:br>
              <a:rPr lang="nl-NL" sz="2000" dirty="0"/>
            </a:br>
            <a:r>
              <a:rPr lang="nl-NL" sz="2000" dirty="0"/>
              <a:t>    - sneeuw en ijs</a:t>
            </a:r>
            <a:br>
              <a:rPr lang="nl-NL" sz="2000" dirty="0"/>
            </a:br>
            <a:r>
              <a:rPr lang="nl-NL" sz="2000" dirty="0"/>
              <a:t>    - 9 maanden per jaar bevroren bodem</a:t>
            </a:r>
            <a:br>
              <a:rPr lang="nl-NL" sz="2000" dirty="0">
                <a:solidFill>
                  <a:srgbClr val="0070C0"/>
                </a:solidFill>
              </a:rPr>
            </a:br>
            <a:r>
              <a:rPr lang="nl-NL" sz="2000" dirty="0">
                <a:solidFill>
                  <a:srgbClr val="0070C0"/>
                </a:solidFill>
              </a:rPr>
              <a:t>   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permafrost</a:t>
            </a: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000" dirty="0"/>
              <a:t>   zomer:</a:t>
            </a:r>
            <a:br>
              <a:rPr lang="nl-NL" sz="2000" dirty="0"/>
            </a:br>
            <a:r>
              <a:rPr lang="nl-NL" sz="2000" dirty="0"/>
              <a:t>   - korte zomers</a:t>
            </a:r>
            <a:br>
              <a:rPr lang="nl-NL" sz="2000" dirty="0"/>
            </a:br>
            <a:r>
              <a:rPr lang="nl-NL" sz="2000" dirty="0"/>
              <a:t>   - sneeuw en ijs smelten</a:t>
            </a:r>
            <a:br>
              <a:rPr lang="nl-NL" sz="2000" dirty="0"/>
            </a:br>
            <a:r>
              <a:rPr lang="nl-NL" sz="2000" dirty="0"/>
              <a:t>   - smeltwater kan niet in de grond </a:t>
            </a:r>
            <a:br>
              <a:rPr lang="nl-NL" sz="2000" dirty="0"/>
            </a:br>
            <a:r>
              <a:rPr lang="nl-NL" sz="2000" dirty="0"/>
              <a:t>     zakken + weinig verdamping = drassig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351196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1027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Toendra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D186A28-FA9F-4BC9-9947-6DCBC616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90"/>
          <a:stretch/>
        </p:blipFill>
        <p:spPr>
          <a:xfrm>
            <a:off x="4474419" y="1874563"/>
            <a:ext cx="7548909" cy="33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34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Hoe noordelijker je komt, hoe kouder het wordt.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geen plantengroei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alleen sneeuw</a:t>
            </a:r>
            <a:br>
              <a:rPr lang="nl-NL" sz="2000" dirty="0"/>
            </a:br>
            <a:r>
              <a:rPr lang="nl-NL" sz="2000" dirty="0"/>
              <a:t>    </a:t>
            </a: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De laag met eeuwige sneeuw wordt steeds dikker </a:t>
            </a:r>
            <a:br>
              <a:rPr lang="nl-NL" sz="2000" dirty="0"/>
            </a:br>
            <a:r>
              <a:rPr lang="nl-NL" sz="2000" dirty="0"/>
              <a:t>    en samengeperst tot ijs </a:t>
            </a:r>
            <a:r>
              <a:rPr lang="nl-NL" sz="2000" dirty="0">
                <a:sym typeface="Wingdings" panose="05000000000000000000" pitchFamily="2" charset="2"/>
              </a:rPr>
              <a:t>=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landijs</a:t>
            </a: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Bevroren zeewater </a:t>
            </a:r>
            <a:r>
              <a:rPr lang="nl-NL" sz="2000" dirty="0">
                <a:sym typeface="Wingdings" panose="05000000000000000000" pitchFamily="2" charset="2"/>
              </a:rPr>
              <a:t>=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zee-ijs</a:t>
            </a:r>
            <a:b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      </a:t>
            </a:r>
            <a:r>
              <a:rPr lang="nl-NL" sz="2000" dirty="0">
                <a:sym typeface="Wingdings" panose="05000000000000000000" pitchFamily="2" charset="2"/>
              </a:rPr>
              <a:t> pakijs en drijfijs</a:t>
            </a:r>
          </a:p>
          <a:p>
            <a:pPr marL="0" indent="0">
              <a:buNone/>
            </a:pPr>
            <a:endParaRPr lang="nl-NL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Door de opwarming van de aarde smelt een deel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van het landijs en zee-ijs.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351196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Sneeuw en ijs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BFE2BAF-2698-4422-85F9-E01D8C9B5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116" y="1211360"/>
            <a:ext cx="6231884" cy="493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28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/>
              <a:t>      </a:t>
            </a:r>
            <a:r>
              <a:rPr lang="nl-NL" sz="2000" dirty="0"/>
              <a:t>De breedteligging van een plaats heeft grote invloed op de temperatuur.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hoge breedte: koud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lage breedte: warm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Oorzaak 1: loodrechte zonnestralen </a:t>
            </a:r>
            <a:r>
              <a:rPr lang="nl-NL" sz="2000" dirty="0">
                <a:sym typeface="Wingdings" panose="05000000000000000000" pitchFamily="2" charset="2"/>
              </a:rPr>
              <a:t> verwarmen kleiner oppervlak dan schuine zonnestralen</a:t>
            </a: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Oorzaak 2: loodrechte zonnestralen </a:t>
            </a:r>
            <a:r>
              <a:rPr lang="nl-NL" sz="2000" dirty="0">
                <a:sym typeface="Wingdings" panose="05000000000000000000" pitchFamily="2" charset="2"/>
              </a:rPr>
              <a:t> kortere weg door dampkring  minder stofdeeltjes en wolken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9420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4118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B48 Breedteligging en temperatuur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58FDCD3-AEBD-4932-A114-9650C3AF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" y="3619039"/>
            <a:ext cx="4650105" cy="31263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8E835B-701F-4531-B100-45D483E63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265" y="3747670"/>
            <a:ext cx="6495575" cy="29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49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/>
              <a:t>      </a:t>
            </a:r>
            <a:r>
              <a:rPr lang="nl-NL" sz="2000" dirty="0"/>
              <a:t>De temperatuurzones op aarde noem je luchtstreken.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wiskundige begrenzing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thermische begrenzing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tropen / tropische zone</a:t>
            </a:r>
            <a:br>
              <a:rPr lang="nl-NL" sz="2000" dirty="0"/>
            </a:br>
            <a:r>
              <a:rPr lang="nl-NL" sz="2000" dirty="0"/>
              <a:t>     - altijd warm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tussen de 23½⁰ N.B. en Z.B.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keerkringen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700" dirty="0">
                <a:sym typeface="Wingdings" panose="05000000000000000000" pitchFamily="2" charset="2"/>
              </a:rPr>
              <a:t> </a:t>
            </a: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gematigde zone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 niet te warm, niet te koud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tussen de 23½⁰ en 66 ½⁰ N.B. en Z.B.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subtropen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poolstreken / polaire zone</a:t>
            </a:r>
            <a:br>
              <a:rPr lang="nl-NL" sz="2000" dirty="0"/>
            </a:br>
            <a:r>
              <a:rPr lang="nl-NL" sz="2000" dirty="0"/>
              <a:t>     - altijd koud</a:t>
            </a:r>
            <a:br>
              <a:rPr lang="nl-NL" sz="2000" dirty="0"/>
            </a:br>
            <a:r>
              <a:rPr lang="nl-NL" sz="2000" dirty="0"/>
              <a:t>     - vanaf </a:t>
            </a:r>
            <a:r>
              <a:rPr lang="nl-NL" sz="2000" dirty="0">
                <a:sym typeface="Wingdings" panose="05000000000000000000" pitchFamily="2" charset="2"/>
              </a:rPr>
              <a:t>66 ½⁰ N.B. en Z.B.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poolcirkels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9420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4118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B49 Luchtstreken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9C328F-F2CE-4406-B96B-170B8DC16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69" y="1075137"/>
            <a:ext cx="4828310" cy="272932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C8B376E-A2B1-4DBA-A1D1-4DBB0E512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169" y="3720313"/>
            <a:ext cx="4828310" cy="30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91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/>
              <a:t>      </a:t>
            </a:r>
            <a:r>
              <a:rPr lang="nl-NL" sz="2000" dirty="0"/>
              <a:t>In de gematigde zone: in de zomer gemiddeld &gt; 10 ⁰C en in de winter &gt; -3 ⁰C: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loofbomen, zoals eiken en beuken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loofboomgordel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olidFill>
                  <a:srgbClr val="FF0000"/>
                </a:solidFill>
              </a:rPr>
              <a:t>•</a:t>
            </a:r>
            <a:r>
              <a:rPr lang="nl-NL" sz="2000" dirty="0"/>
              <a:t>  In de subtropen is het gemiddeld warmer en in de zomer droger.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/>
              <a:t>mediterrane plantengroei, palmen, olijfbomen, vijgen, kurkeiken</a:t>
            </a:r>
            <a:br>
              <a:rPr lang="nl-NL" sz="2000" dirty="0"/>
            </a:b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9420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4118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B85 Loofbos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68DC0EB-8A83-4DFC-913D-1817045A9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5" b="3672"/>
          <a:stretch/>
        </p:blipFill>
        <p:spPr>
          <a:xfrm>
            <a:off x="355406" y="3530933"/>
            <a:ext cx="6990274" cy="31546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D03C64-DC46-4C60-8A6F-CC41A44C7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198" y="3530932"/>
            <a:ext cx="4522132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74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/>
              <a:t>      </a:t>
            </a:r>
            <a:r>
              <a:rPr lang="nl-NL" sz="2000" dirty="0"/>
              <a:t>In de naaldboomgordel of taiga groeien bijna alleen naaldbomen.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in de gematigde zone tegen de poolstreken aan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in de zomer is het gemiddeld </a:t>
            </a:r>
            <a:r>
              <a:rPr lang="nl-NL" sz="2000" dirty="0"/>
              <a:t>&gt; 10 ⁰C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als het kouder is: boomgrens en toendra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Geen scherpe grens tussen loofboomgordel en naaldboomgordel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gemengd bos</a:t>
            </a:r>
            <a:br>
              <a:rPr lang="nl-NL" sz="2000" dirty="0"/>
            </a:b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0" y="1206000"/>
            <a:ext cx="39420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4118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B86 Naaldbos (taiga)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C969528-077B-4586-B12D-DC80E9BB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27" y="3850640"/>
            <a:ext cx="4196413" cy="29556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906DBA6-ED7B-4C7C-BB65-42F231F5C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3850640"/>
            <a:ext cx="5720715" cy="29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4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703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135127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rgbClr val="FF0000"/>
                </a:solidFill>
              </a:rPr>
              <a:t>  De Alpen</a:t>
            </a:r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DB80FA6-1ADA-470B-B863-598D5FC15BED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79735DE-8BB0-4235-A27C-643F1E7F50CA}"/>
              </a:ext>
            </a:extLst>
          </p:cNvPr>
          <p:cNvSpPr/>
          <p:nvPr/>
        </p:nvSpPr>
        <p:spPr>
          <a:xfrm>
            <a:off x="156861" y="1704280"/>
            <a:ext cx="77069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    </a:t>
            </a:r>
            <a:r>
              <a:rPr lang="nl-NL" sz="2000" dirty="0"/>
              <a:t>De Alpen is het grootste berggebied </a:t>
            </a:r>
            <a:br>
              <a:rPr lang="nl-NL" sz="2000" dirty="0"/>
            </a:br>
            <a:r>
              <a:rPr lang="nl-NL" sz="2000" dirty="0"/>
              <a:t>    van Europa.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hooggebergte</a:t>
            </a:r>
            <a:endParaRPr lang="nl-NL" sz="2000" dirty="0">
              <a:solidFill>
                <a:srgbClr val="0070C0"/>
              </a:solidFill>
            </a:endParaRPr>
          </a:p>
          <a:p>
            <a:r>
              <a:rPr lang="nl-NL" sz="2000" dirty="0">
                <a:solidFill>
                  <a:srgbClr val="FF0000"/>
                </a:solidFill>
              </a:rPr>
              <a:t>    </a:t>
            </a: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nl-NL" sz="2000" dirty="0">
                <a:sym typeface="Wingdings" panose="05000000000000000000" pitchFamily="2" charset="2"/>
              </a:rPr>
              <a:t>Mont Blanc 4.810 m </a:t>
            </a:r>
            <a:endParaRPr lang="nl-NL" sz="2000" dirty="0"/>
          </a:p>
          <a:p>
            <a:endParaRPr lang="nl-NL" sz="2000" dirty="0">
              <a:solidFill>
                <a:srgbClr val="FF0000"/>
              </a:solidFill>
            </a:endParaRPr>
          </a:p>
          <a:p>
            <a:r>
              <a:rPr lang="nl-NL" sz="2000" dirty="0">
                <a:solidFill>
                  <a:srgbClr val="FF0000"/>
                </a:solidFill>
              </a:rPr>
              <a:t>•</a:t>
            </a:r>
            <a:r>
              <a:rPr lang="nl-NL" sz="2000" dirty="0"/>
              <a:t>   Lage bevolkingsdichtheid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hoog in de bergen: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natuurlandschap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in de dalen: meer ingericht landschap</a:t>
            </a: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4FFD45-D55D-4BD4-8456-F1A66D406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68" r="35181"/>
          <a:stretch/>
        </p:blipFill>
        <p:spPr>
          <a:xfrm>
            <a:off x="5106981" y="1104103"/>
            <a:ext cx="2392680" cy="5004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C32675A-CA06-4E21-B9E5-FE846C63D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36"/>
          <a:stretch/>
        </p:blipFill>
        <p:spPr>
          <a:xfrm>
            <a:off x="7499661" y="3986031"/>
            <a:ext cx="4367219" cy="281364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CFD65A-35DC-41AF-BA2B-76E0CC360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92"/>
          <a:stretch/>
        </p:blipFill>
        <p:spPr>
          <a:xfrm>
            <a:off x="7499661" y="1119343"/>
            <a:ext cx="4367219" cy="283851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388A612-7A88-4439-854A-B8EFAEF32F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120" r="36974"/>
          <a:stretch/>
        </p:blipFill>
        <p:spPr>
          <a:xfrm>
            <a:off x="5106981" y="6260179"/>
            <a:ext cx="2392680" cy="53949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D44C2FB-24FB-47EC-933C-C0C34C2E0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87" y="4356923"/>
            <a:ext cx="3637474" cy="24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316991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rgbClr val="FF0000"/>
                </a:solidFill>
              </a:rPr>
              <a:t>  Inzoomen: het Lötschental</a:t>
            </a:r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DB80FA6-1ADA-470B-B863-598D5FC15BED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79735DE-8BB0-4235-A27C-643F1E7F50CA}"/>
              </a:ext>
            </a:extLst>
          </p:cNvPr>
          <p:cNvSpPr/>
          <p:nvPr/>
        </p:nvSpPr>
        <p:spPr>
          <a:xfrm>
            <a:off x="156861" y="1704280"/>
            <a:ext cx="109886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    </a:t>
            </a:r>
            <a:r>
              <a:rPr lang="nl-NL" sz="2000" dirty="0"/>
              <a:t>Het Lötschental is een gebied met veel </a:t>
            </a:r>
            <a:br>
              <a:rPr lang="nl-NL" sz="2000" dirty="0"/>
            </a:br>
            <a:r>
              <a:rPr lang="nl-NL" sz="2000" dirty="0"/>
              <a:t>    hoogteverschillen (= </a:t>
            </a:r>
            <a:r>
              <a:rPr lang="nl-NL" sz="2000" dirty="0">
                <a:solidFill>
                  <a:srgbClr val="0070C0"/>
                </a:solidFill>
              </a:rPr>
              <a:t>reliëf</a:t>
            </a:r>
            <a:r>
              <a:rPr lang="nl-NL" sz="2000" dirty="0"/>
              <a:t>) en aan het einde </a:t>
            </a:r>
            <a:br>
              <a:rPr lang="nl-NL" sz="2000" dirty="0"/>
            </a:br>
            <a:r>
              <a:rPr lang="nl-NL" sz="2000" dirty="0"/>
              <a:t>    een </a:t>
            </a:r>
            <a:r>
              <a:rPr lang="nl-NL" sz="2000" dirty="0">
                <a:solidFill>
                  <a:srgbClr val="0070C0"/>
                </a:solidFill>
              </a:rPr>
              <a:t>gletsjer</a:t>
            </a:r>
            <a:r>
              <a:rPr lang="nl-NL" sz="2000" dirty="0"/>
              <a:t>.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869499B-19F6-44A2-9D8E-31DC6077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63" y="1117600"/>
            <a:ext cx="5851076" cy="565912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ADC67A1-0AA6-4873-88FD-7C6A92DF1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0" y="2807311"/>
            <a:ext cx="5431139" cy="39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316991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rgbClr val="FF0000"/>
                </a:solidFill>
              </a:rPr>
              <a:t>  Inzoomen: het Lötschental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79735DE-8BB0-4235-A27C-643F1E7F50CA}"/>
              </a:ext>
            </a:extLst>
          </p:cNvPr>
          <p:cNvSpPr/>
          <p:nvPr/>
        </p:nvSpPr>
        <p:spPr>
          <a:xfrm>
            <a:off x="156861" y="1704280"/>
            <a:ext cx="109886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•</a:t>
            </a:r>
            <a:r>
              <a:rPr lang="nl-NL" sz="2000" dirty="0"/>
              <a:t>  Vroeger:</a:t>
            </a:r>
            <a:br>
              <a:rPr lang="nl-NL" sz="2000" dirty="0"/>
            </a:br>
            <a:r>
              <a:rPr lang="nl-NL" sz="2000" dirty="0"/>
              <a:t>    - vee ‘s zomers naar de </a:t>
            </a:r>
            <a:r>
              <a:rPr lang="nl-NL" sz="2000" dirty="0">
                <a:solidFill>
                  <a:srgbClr val="0070C0"/>
                </a:solidFill>
              </a:rPr>
              <a:t>alpenweiden</a:t>
            </a:r>
            <a:br>
              <a:rPr lang="nl-NL" sz="2000" dirty="0"/>
            </a:br>
            <a:r>
              <a:rPr lang="nl-NL" sz="2000" dirty="0"/>
              <a:t>    - boven de </a:t>
            </a:r>
            <a:r>
              <a:rPr lang="nl-NL" sz="2000" dirty="0">
                <a:solidFill>
                  <a:srgbClr val="0070C0"/>
                </a:solidFill>
              </a:rPr>
              <a:t>boomgrens </a:t>
            </a:r>
            <a:r>
              <a:rPr lang="nl-NL" sz="2000" dirty="0"/>
              <a:t>(net als op de toendra)</a:t>
            </a:r>
          </a:p>
          <a:p>
            <a:endParaRPr lang="nl-NL" sz="2000" dirty="0"/>
          </a:p>
          <a:p>
            <a:r>
              <a:rPr lang="nl-NL" sz="2000" dirty="0">
                <a:solidFill>
                  <a:srgbClr val="FF0000"/>
                </a:solidFill>
              </a:rPr>
              <a:t>•</a:t>
            </a:r>
            <a:r>
              <a:rPr lang="nl-NL" sz="2000" dirty="0"/>
              <a:t>  Tegenwoordig:</a:t>
            </a:r>
            <a:br>
              <a:rPr lang="nl-NL" sz="2000" dirty="0"/>
            </a:br>
            <a:r>
              <a:rPr lang="nl-NL" sz="2000" dirty="0"/>
              <a:t>    - betere </a:t>
            </a:r>
            <a:r>
              <a:rPr lang="nl-NL" sz="2000" dirty="0">
                <a:solidFill>
                  <a:srgbClr val="0070C0"/>
                </a:solidFill>
              </a:rPr>
              <a:t>bereikbaarheid</a:t>
            </a:r>
            <a:br>
              <a:rPr lang="nl-NL" sz="2000" dirty="0"/>
            </a:br>
            <a:r>
              <a:rPr lang="nl-NL" sz="2000" dirty="0"/>
              <a:t>    - toerisme of werk buiten het gebied</a:t>
            </a:r>
            <a:br>
              <a:rPr lang="nl-NL" sz="2000" dirty="0"/>
            </a:br>
            <a:r>
              <a:rPr lang="nl-NL" sz="2000" dirty="0"/>
              <a:t>    - andere inrichting van het gebied</a:t>
            </a:r>
          </a:p>
          <a:p>
            <a:endParaRPr lang="nl-NL" sz="2000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70C0"/>
                </a:solidFill>
              </a:rPr>
              <a:t>Dubbelseizoen</a:t>
            </a:r>
            <a:r>
              <a:rPr lang="nl-NL" sz="2000" dirty="0"/>
              <a:t>: toerisme in de zomer én de winter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869499B-19F6-44A2-9D8E-31DC6077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63" y="1117600"/>
            <a:ext cx="5851076" cy="5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02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316991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rgbClr val="FF0000"/>
                </a:solidFill>
              </a:rPr>
              <a:t>  Hoogtegordels</a:t>
            </a:r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DB80FA6-1ADA-470B-B863-598D5FC15BED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79735DE-8BB0-4235-A27C-643F1E7F50CA}"/>
              </a:ext>
            </a:extLst>
          </p:cNvPr>
          <p:cNvSpPr/>
          <p:nvPr/>
        </p:nvSpPr>
        <p:spPr>
          <a:xfrm>
            <a:off x="156861" y="1704280"/>
            <a:ext cx="109886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     Hoogtegordels </a:t>
            </a:r>
            <a:r>
              <a:rPr lang="nl-NL" sz="2000" dirty="0"/>
              <a:t>= zones van plantengroei in een gebergte.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Vergelijkbaar met poolgebied: opeenvolgend naaldbossen, toendra en sneeuw/ijs. </a:t>
            </a:r>
            <a:r>
              <a:rPr lang="nl-NL" sz="2000" dirty="0"/>
              <a:t> 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2A9F17-4B68-4B54-AD99-71F49E8AE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86" y="2659257"/>
            <a:ext cx="5557713" cy="36309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C20141D-93C6-4C57-8A0E-5E33DE913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21" y="2660356"/>
            <a:ext cx="5405119" cy="36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>
                <a:solidFill>
                  <a:srgbClr val="0070C0"/>
                </a:solidFill>
              </a:rPr>
              <a:t>Tropisch regenwoud </a:t>
            </a:r>
            <a:br>
              <a:rPr lang="nl-NL" sz="2000" dirty="0">
                <a:solidFill>
                  <a:srgbClr val="0070C0"/>
                </a:solidFill>
              </a:rPr>
            </a:br>
            <a:r>
              <a:rPr lang="nl-NL" sz="2000" dirty="0">
                <a:solidFill>
                  <a:srgbClr val="0070C0"/>
                </a:solidFill>
              </a:rPr>
              <a:t>     </a:t>
            </a:r>
            <a:r>
              <a:rPr lang="nl-NL" sz="2000" dirty="0"/>
              <a:t>= dicht, ondoordringbaar bos in de warme en vochtige tropen.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Amazonegebied in Zuid-Amerika</a:t>
            </a: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Kenmerken: </a:t>
            </a:r>
            <a:br>
              <a:rPr lang="nl-NL" sz="2000" dirty="0"/>
            </a:br>
            <a:r>
              <a:rPr lang="nl-NL" sz="2000" dirty="0"/>
              <a:t>     - in de </a:t>
            </a:r>
            <a:r>
              <a:rPr lang="nl-NL" sz="2000" dirty="0">
                <a:solidFill>
                  <a:srgbClr val="0070C0"/>
                </a:solidFill>
              </a:rPr>
              <a:t>tropen</a:t>
            </a:r>
            <a:r>
              <a:rPr lang="nl-NL" sz="2000" dirty="0"/>
              <a:t>: 23½⁰ N.B. en 23½⁰ Z.B.</a:t>
            </a:r>
            <a:br>
              <a:rPr lang="nl-NL" sz="2000" dirty="0"/>
            </a:br>
            <a:r>
              <a:rPr lang="nl-NL" sz="2000" dirty="0"/>
              <a:t>     - altijd warm</a:t>
            </a:r>
            <a:br>
              <a:rPr lang="nl-NL" sz="2000" dirty="0"/>
            </a:br>
            <a:r>
              <a:rPr lang="nl-NL" sz="2000" dirty="0"/>
              <a:t>     - veel regen </a:t>
            </a:r>
            <a:br>
              <a:rPr lang="nl-NL" sz="2000" dirty="0"/>
            </a:br>
            <a:r>
              <a:rPr lang="nl-NL" sz="2000" dirty="0"/>
              <a:t>     - grote biodiversiteit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70C0"/>
                </a:solidFill>
              </a:rPr>
              <a:t> Etages </a:t>
            </a:r>
            <a:r>
              <a:rPr lang="nl-NL" sz="2000" dirty="0"/>
              <a:t>van bomen in bos </a:t>
            </a:r>
            <a:r>
              <a:rPr lang="nl-NL" sz="2000" dirty="0">
                <a:sym typeface="Wingdings" panose="05000000000000000000" pitchFamily="2" charset="2"/>
              </a:rPr>
              <a:t> schemerig</a:t>
            </a: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175222"/>
            <a:ext cx="2797758" cy="400110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75222"/>
            <a:ext cx="279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Tropische regenwouden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0B45EA-6D07-47EA-8D67-1A2E53AEB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97"/>
          <a:stretch/>
        </p:blipFill>
        <p:spPr>
          <a:xfrm>
            <a:off x="6910608" y="1751680"/>
            <a:ext cx="5088971" cy="45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13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0070C0"/>
                </a:solidFill>
              </a:rPr>
              <a:t>      </a:t>
            </a:r>
            <a:r>
              <a:rPr lang="nl-NL" sz="2000" dirty="0"/>
              <a:t>Aardrijkskunde gaat over aardrijkskundige verschijnselen.</a:t>
            </a:r>
            <a:br>
              <a:rPr lang="nl-NL" sz="2000" dirty="0"/>
            </a:br>
            <a:endParaRPr lang="nl-NL" sz="2000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r>
              <a:rPr lang="nl-NL" sz="2000" dirty="0">
                <a:solidFill>
                  <a:srgbClr val="FF0000"/>
                </a:solidFill>
              </a:rPr>
              <a:t> </a:t>
            </a:r>
            <a:r>
              <a:rPr lang="nl-NL" sz="2000" dirty="0"/>
              <a:t>Voorbeelden: </a:t>
            </a:r>
            <a:br>
              <a:rPr lang="nl-NL" sz="2000" dirty="0"/>
            </a:br>
            <a:r>
              <a:rPr lang="nl-NL" sz="2000" dirty="0"/>
              <a:t> - natuurlijke verschijnselen: vulkanen en aardbevingen.</a:t>
            </a:r>
            <a:br>
              <a:rPr lang="nl-NL" sz="2000" dirty="0"/>
            </a:br>
            <a:r>
              <a:rPr lang="nl-NL" sz="2000" dirty="0"/>
              <a:t> - menselijke verschijnselen: steden en migratie.</a:t>
            </a:r>
            <a:br>
              <a:rPr lang="nl-NL" sz="2000" dirty="0"/>
            </a:br>
            <a:r>
              <a:rPr lang="nl-NL" sz="2000" dirty="0">
                <a:sym typeface="Wingdings" panose="05000000000000000000" pitchFamily="2" charset="2"/>
              </a:rPr>
              <a:t> inhoudsopgave Basisboek</a:t>
            </a:r>
          </a:p>
          <a:p>
            <a:pPr>
              <a:buClr>
                <a:srgbClr val="FF0000"/>
              </a:buClr>
            </a:pPr>
            <a:endParaRPr lang="nl-NL" sz="2000" dirty="0"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Soms zijn verschijnselen goed zichtbaar, andere verschijnselen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moet je meten.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 bevolkingscijfers, kracht van een aardbeving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3788816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0" y="1188000"/>
            <a:ext cx="3680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B3 Aardrijkskunde: verschijnselen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4C22F88D-B6E6-4C49-B6E5-09AADCD58488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48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0070C0"/>
                </a:solidFill>
              </a:rPr>
              <a:t>      </a:t>
            </a:r>
            <a:r>
              <a:rPr lang="nl-NL" sz="2000" dirty="0"/>
              <a:t>Bij aardrijkskunde gebruik je vijf schaalniveaus:</a:t>
            </a:r>
            <a:br>
              <a:rPr lang="nl-NL" sz="2000" dirty="0"/>
            </a:br>
            <a:r>
              <a:rPr lang="nl-NL" sz="2000" dirty="0"/>
              <a:t>      - lokale schaal: stad of dorp</a:t>
            </a:r>
            <a:br>
              <a:rPr lang="nl-NL" sz="2000" dirty="0"/>
            </a:br>
            <a:r>
              <a:rPr lang="nl-NL" sz="2000" dirty="0"/>
              <a:t>      - regionale schaal: landsdeel, provincie, streek</a:t>
            </a:r>
            <a:br>
              <a:rPr lang="nl-NL" sz="2000" dirty="0"/>
            </a:br>
            <a:r>
              <a:rPr lang="nl-NL" sz="2000" dirty="0"/>
              <a:t>      - nationale schaal: land</a:t>
            </a:r>
            <a:br>
              <a:rPr lang="nl-NL" sz="2000" dirty="0"/>
            </a:br>
            <a:r>
              <a:rPr lang="nl-NL" sz="2000" dirty="0"/>
              <a:t>      - continentale schaal: meer dan één land, werelddeel</a:t>
            </a:r>
            <a:br>
              <a:rPr lang="nl-NL" sz="2000" dirty="0"/>
            </a:br>
            <a:r>
              <a:rPr lang="nl-NL" sz="2000" dirty="0"/>
              <a:t>      - mondiale schaal: wereld</a:t>
            </a:r>
            <a:br>
              <a:rPr lang="nl-NL" sz="2000" dirty="0"/>
            </a:br>
            <a:r>
              <a:rPr lang="nl-NL" sz="2000" dirty="0"/>
              <a:t>      (- </a:t>
            </a:r>
            <a:r>
              <a:rPr lang="nl-NL" sz="2000" dirty="0" err="1"/>
              <a:t>fluviale</a:t>
            </a:r>
            <a:r>
              <a:rPr lang="nl-NL" sz="2000" dirty="0"/>
              <a:t> schaal: stroomgebied van een rivier)</a:t>
            </a:r>
            <a:br>
              <a:rPr lang="nl-NL" sz="2000" dirty="0"/>
            </a:br>
            <a:endParaRPr lang="nl-NL" sz="2000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r>
              <a:rPr lang="nl-NL" sz="2000" dirty="0"/>
              <a:t>Door inzoomen en uitzoomen kun je van schaalniveau </a:t>
            </a:r>
            <a:br>
              <a:rPr lang="nl-NL" sz="2000" dirty="0"/>
            </a:br>
            <a:r>
              <a:rPr lang="nl-NL" sz="2000" dirty="0"/>
              <a:t>veranderen.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366775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0" y="1188000"/>
            <a:ext cx="341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B13 Wisselen van schaalniveau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4C22F88D-B6E6-4C49-B6E5-09AADCD58488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4909E86-E126-4A5D-B853-9A7F2EAB0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1188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26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0070C0"/>
                </a:solidFill>
              </a:rPr>
              <a:t>      </a:t>
            </a:r>
            <a:r>
              <a:rPr lang="nl-NL" sz="2000" dirty="0"/>
              <a:t>Bij aardrijkskunde leg je relaties (verbanden) tussen verschijnselen en tussen gebieden.</a:t>
            </a:r>
            <a:br>
              <a:rPr lang="nl-NL" sz="2000" dirty="0"/>
            </a:br>
            <a:endParaRPr lang="nl-NL" sz="2000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r>
              <a:rPr lang="nl-NL" sz="2000" dirty="0"/>
              <a:t> Verbanden tussen verschijnselen:</a:t>
            </a:r>
            <a:br>
              <a:rPr lang="nl-NL" sz="2000" dirty="0"/>
            </a:br>
            <a:r>
              <a:rPr lang="nl-NL" sz="2000" dirty="0"/>
              <a:t> </a:t>
            </a:r>
            <a:r>
              <a:rPr lang="nl-NL" sz="2000" dirty="0">
                <a:sym typeface="Wingdings" panose="05000000000000000000" pitchFamily="2" charset="2"/>
              </a:rPr>
              <a:t> verschijnsel: massatoerisme in Spanje vanwege het weer en het landschap.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invloed: werkgelegenheid, vervuiling, watertekort</a:t>
            </a:r>
          </a:p>
          <a:p>
            <a:pPr>
              <a:buClr>
                <a:srgbClr val="FF0000"/>
              </a:buClr>
            </a:pPr>
            <a:endParaRPr lang="nl-NL" sz="2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</a:pPr>
            <a:r>
              <a:rPr lang="nl-NL" sz="2000" dirty="0">
                <a:sym typeface="Wingdings" panose="05000000000000000000" pitchFamily="2" charset="2"/>
              </a:rPr>
              <a:t>Verbanden tussen gebieden: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 door de onrustige politieke situatie in Turkije…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 gaan minder toeristen naar Turkije en meer naar Spanje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277367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0" y="1188000"/>
            <a:ext cx="253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B15 Verbanden leggen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4C22F88D-B6E6-4C49-B6E5-09AADCD58488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21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0070C0"/>
                </a:solidFill>
              </a:rPr>
              <a:t>    </a:t>
            </a:r>
            <a:r>
              <a:rPr lang="nl-NL" sz="2000" dirty="0"/>
              <a:t>Hoogtegordel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/>
              <a:t>= zone van plantengroei in een gebergte.</a:t>
            </a:r>
            <a:br>
              <a:rPr lang="nl-NL" sz="2000" dirty="0"/>
            </a:br>
            <a:endParaRPr lang="nl-NL" sz="2000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r>
              <a:rPr lang="nl-NL" sz="2000" dirty="0"/>
              <a:t>Ontstaan door verschillen in temperatuur:</a:t>
            </a:r>
            <a:br>
              <a:rPr lang="nl-NL" sz="2000" dirty="0"/>
            </a:b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/>
              <a:t> Hoe hoger je komt, hoe kouder het wordt.</a:t>
            </a:r>
          </a:p>
          <a:p>
            <a:pPr marL="0" indent="0">
              <a:buClr>
                <a:srgbClr val="FF0000"/>
              </a:buClr>
              <a:buNone/>
            </a:pPr>
            <a:br>
              <a:rPr lang="nl-NL" sz="2000" i="1" dirty="0"/>
            </a:br>
            <a:r>
              <a:rPr lang="nl-NL" sz="2000" i="1" dirty="0"/>
              <a:t>Van boven naar onder: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Eeuwige sneeuw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 err="1"/>
              <a:t>Rotsgordel</a:t>
            </a: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Alpenweide:</a:t>
            </a:r>
            <a:br>
              <a:rPr lang="nl-NL" sz="2000" dirty="0"/>
            </a:br>
            <a:r>
              <a:rPr lang="nl-NL" sz="2000" dirty="0"/>
              <a:t>- boomgrens: alleen grassen, kruiden en lage struikjes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Naaldboomgordel:</a:t>
            </a:r>
            <a:br>
              <a:rPr lang="nl-NL" sz="2000" dirty="0"/>
            </a:br>
            <a:r>
              <a:rPr lang="nl-NL" sz="2000" dirty="0"/>
              <a:t>- ‘s zomers &lt; 10 ⁰C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Loofboomgordel:</a:t>
            </a:r>
            <a:br>
              <a:rPr lang="nl-NL" sz="2000" dirty="0"/>
            </a:br>
            <a:r>
              <a:rPr lang="nl-NL" sz="2000" dirty="0"/>
              <a:t>- ‘s zomers &gt; 10 ⁰C en ‘s winters &gt; -3 ⁰C </a:t>
            </a:r>
          </a:p>
          <a:p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0"/>
            <a:ext cx="261560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0" y="1188000"/>
            <a:ext cx="2162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B51 Hoogtegordels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4C22F88D-B6E6-4C49-B6E5-09AADCD58488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4F12595-88FD-4217-8291-019E268DA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05"/>
          <a:stretch/>
        </p:blipFill>
        <p:spPr>
          <a:xfrm>
            <a:off x="8575040" y="1062194"/>
            <a:ext cx="3424539" cy="57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9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79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/>
              <a:t>        </a:t>
            </a:r>
            <a:r>
              <a:rPr lang="nl-NL" sz="2000" dirty="0"/>
              <a:t>Waardoor geldt: hoe hoger je komt, hoe kouder het wordt?</a:t>
            </a:r>
          </a:p>
          <a:p>
            <a:pPr marL="0" indent="0">
              <a:buNone/>
            </a:pPr>
            <a:endParaRPr lang="nl-NL" sz="2000" b="1" dirty="0"/>
          </a:p>
          <a:p>
            <a:pPr>
              <a:buClr>
                <a:srgbClr val="FF0000"/>
              </a:buClr>
            </a:pPr>
            <a:r>
              <a:rPr lang="nl-NL" sz="2000" b="1" dirty="0"/>
              <a:t>   </a:t>
            </a:r>
            <a:r>
              <a:rPr lang="nl-NL" sz="2000" dirty="0"/>
              <a:t>Stappenplan:</a:t>
            </a:r>
            <a:br>
              <a:rPr lang="nl-NL" sz="2000" b="1" dirty="0"/>
            </a:br>
            <a:r>
              <a:rPr lang="nl-NL" sz="2000" b="1" dirty="0"/>
              <a:t>   </a:t>
            </a:r>
            <a:r>
              <a:rPr lang="nl-NL" sz="2000" dirty="0"/>
              <a:t>1 De zon verwarmt de aarde</a:t>
            </a:r>
            <a:br>
              <a:rPr lang="nl-NL" sz="2000" dirty="0"/>
            </a:br>
            <a:r>
              <a:rPr lang="nl-NL" sz="2000" dirty="0"/>
              <a:t>   2 </a:t>
            </a:r>
            <a:r>
              <a:rPr lang="nl-NL" sz="2000" dirty="0">
                <a:sym typeface="Wingdings" panose="05000000000000000000" pitchFamily="2" charset="2"/>
              </a:rPr>
              <a:t>De zonnestralen geven pas warmte af als ze op het aardoppervlak vallen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3 Het aardoppervlak warmt op en gaat zelf warmte uitstralen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4 Deze warmte verwarmt de lucht van onderuit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5 Dicht bij het aardoppervlak is het daarom het warmst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 Conclusie: onderaan een berg is het warmer dan bovenop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 Regel: Als je 1.000 m tegen een berg op klimt, wordt het 6 ⁰C kouder.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0" y="1206000"/>
            <a:ext cx="397255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7999" y="1188000"/>
            <a:ext cx="3864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B52 Hoogteligging en temperatuur</a:t>
            </a:r>
            <a:endParaRPr lang="nl-NL" sz="2000" dirty="0"/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FA93427B-953E-4391-9675-B444F5580446}"/>
              </a:ext>
            </a:extLst>
          </p:cNvPr>
          <p:cNvSpPr/>
          <p:nvPr/>
        </p:nvSpPr>
        <p:spPr>
          <a:xfrm rot="5400000">
            <a:off x="179382" y="1840273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FBB5C46-6112-4331-9B00-BA0C88BD3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05"/>
          <a:stretch/>
        </p:blipFill>
        <p:spPr>
          <a:xfrm>
            <a:off x="8575040" y="1062194"/>
            <a:ext cx="3424539" cy="57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175222"/>
            <a:ext cx="2797758" cy="400110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75222"/>
            <a:ext cx="279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Tropische regenwouden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9B903B-4476-4AC7-AEEA-B18FB69D7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0961"/>
            <a:ext cx="12192000" cy="40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76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Het Braziliaanse regenwoud wordt </a:t>
            </a:r>
            <a:br>
              <a:rPr lang="nl-NL" sz="2000" dirty="0"/>
            </a:br>
            <a:r>
              <a:rPr lang="nl-NL" sz="2000" dirty="0"/>
              <a:t>     ernstig bedreigd door </a:t>
            </a:r>
            <a:r>
              <a:rPr lang="nl-NL" sz="2000" dirty="0">
                <a:solidFill>
                  <a:srgbClr val="0070C0"/>
                </a:solidFill>
              </a:rPr>
              <a:t>ontbossing</a:t>
            </a:r>
            <a:r>
              <a:rPr lang="nl-NL" sz="2000" dirty="0"/>
              <a:t>. </a:t>
            </a:r>
            <a:br>
              <a:rPr lang="nl-NL" sz="2000" dirty="0"/>
            </a:br>
            <a:r>
              <a:rPr lang="nl-NL" sz="2000" dirty="0"/>
              <a:t>     Oorzaken: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Ongelijke bevolkingsspreiding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srgbClr val="0070C0"/>
                </a:solidFill>
              </a:rPr>
              <a:t>Natuurlijke hulpbronnen</a:t>
            </a:r>
            <a:br>
              <a:rPr lang="nl-NL" sz="2000" dirty="0">
                <a:solidFill>
                  <a:srgbClr val="0070C0"/>
                </a:solidFill>
              </a:rPr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goud, uranium, rubber, hout</a:t>
            </a: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Landbouw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rundvlees, soja</a:t>
            </a: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151384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194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Ontbossing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68FC96-66CB-46E2-B0EC-F29640F21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032" y="1854530"/>
            <a:ext cx="7648547" cy="37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 bossen in het Amazonegebied zijn </a:t>
            </a:r>
            <a:br>
              <a:rPr lang="nl-NL" sz="2000" dirty="0"/>
            </a:br>
            <a:r>
              <a:rPr lang="nl-NL" sz="2000" dirty="0"/>
              <a:t>     belangrijk omdat ze: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het leefgebied zijn van indianen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ze zuurstof ‘produceren’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grote biodiversiteit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herkomstgebied dagelijkse producten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en medicijnen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Veel mensen willen daarom een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 duurzaam gebruik van het bos.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Duurzaam</a:t>
            </a:r>
            <a:r>
              <a:rPr lang="nl-NL" sz="2000" dirty="0">
                <a:sym typeface="Wingdings" panose="05000000000000000000" pitchFamily="2" charset="2"/>
              </a:rPr>
              <a:t> = ervoor zorgen dat het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altijd blijft bestaan.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Duurzame bosbouw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herbebossing </a:t>
            </a: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209296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209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Duurzaam gebruik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7294E4-C7ED-45A3-BBCD-FF72AB767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255" y="1854530"/>
            <a:ext cx="7376436" cy="43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2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Aardrijkskunde gaat over gebieden.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gebied / regio = stuk van het aardoppervlak.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gebied kan groot (werelddeel) en klein (eigen buurt) zijn.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Landschap = het zichtbare deel van het aardoppervlak.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7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 Natuurlandschap = (bijna) niets is door de mens veranderd.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bergen, rivieren, moerassen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fysische geografie bestudeert hoe een natuurlandschap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is ontstaan.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nl-NL" sz="7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 Ingericht landschap = is door mensen veranderd.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wegen, huizen, akkers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sociale geografie bestudeert hoe mensen het landschap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hebben ingericht, en hoe mensen leven.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325120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325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 Aardrijkskunde: gebieden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71B7ED-AF32-4AF7-998A-54413F87B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46"/>
          <a:stretch/>
        </p:blipFill>
        <p:spPr>
          <a:xfrm>
            <a:off x="7294173" y="1054418"/>
            <a:ext cx="4582867" cy="28782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9252A93-682B-44E1-9EF2-D1EAF5AB52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46"/>
          <a:stretch/>
        </p:blipFill>
        <p:spPr>
          <a:xfrm>
            <a:off x="7294173" y="3966762"/>
            <a:ext cx="4582867" cy="28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6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9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Bij aardrijkskunde beschrijf en verklaar je. 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Beschrijven: wat ergens is.</a:t>
            </a:r>
            <a:br>
              <a:rPr lang="nl-NL" sz="2000" dirty="0"/>
            </a:br>
            <a:r>
              <a:rPr lang="nl-NL" sz="2000" dirty="0"/>
              <a:t>      </a:t>
            </a:r>
            <a:r>
              <a:rPr lang="nl-NL" sz="2000" dirty="0">
                <a:sym typeface="Wingdings" panose="05000000000000000000" pitchFamily="2" charset="2"/>
              </a:rPr>
              <a:t> waar is de stad gebouwd?</a:t>
            </a: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Verklaren: waarom dat zo is.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waarom is de stad daar gebouwd?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verklaren doe je met: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- menselijke factoren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- natuurlijke factoren</a:t>
            </a:r>
            <a:br>
              <a:rPr lang="nl-NL" sz="2000" dirty="0"/>
            </a:b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2" y="1867569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0"/>
            <a:ext cx="31292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0" y="1188000"/>
            <a:ext cx="3515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B4 Beschrijven en verklaren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D42FA0E-5B88-4458-BDD7-9ACBFD60C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46"/>
          <a:stretch/>
        </p:blipFill>
        <p:spPr>
          <a:xfrm>
            <a:off x="7294173" y="1054418"/>
            <a:ext cx="4582867" cy="28782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B2B4897-9C0E-4A2B-856F-D1622A38EC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46"/>
          <a:stretch/>
        </p:blipFill>
        <p:spPr>
          <a:xfrm>
            <a:off x="7294173" y="3976922"/>
            <a:ext cx="4582867" cy="28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7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491</Words>
  <Application>Microsoft Office PowerPoint</Application>
  <PresentationFormat>Breedbeeld</PresentationFormat>
  <Paragraphs>195</Paragraphs>
  <Slides>44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Microsoft Office User</dc:creator>
  <cp:keywords/>
  <dc:description/>
  <cp:lastModifiedBy>Freek Jutte</cp:lastModifiedBy>
  <cp:revision>148</cp:revision>
  <dcterms:created xsi:type="dcterms:W3CDTF">2019-05-01T11:20:05Z</dcterms:created>
  <dcterms:modified xsi:type="dcterms:W3CDTF">2019-08-08T08:52:54Z</dcterms:modified>
  <cp:category/>
</cp:coreProperties>
</file>