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68" r:id="rId3"/>
    <p:sldId id="258" r:id="rId4"/>
    <p:sldId id="259" r:id="rId5"/>
    <p:sldId id="308" r:id="rId6"/>
    <p:sldId id="275" r:id="rId7"/>
    <p:sldId id="309" r:id="rId8"/>
    <p:sldId id="276" r:id="rId9"/>
    <p:sldId id="277" r:id="rId10"/>
    <p:sldId id="310" r:id="rId11"/>
    <p:sldId id="278" r:id="rId12"/>
    <p:sldId id="279" r:id="rId13"/>
    <p:sldId id="280" r:id="rId14"/>
    <p:sldId id="311" r:id="rId15"/>
    <p:sldId id="312" r:id="rId16"/>
    <p:sldId id="260" r:id="rId17"/>
    <p:sldId id="265" r:id="rId18"/>
    <p:sldId id="281" r:id="rId19"/>
    <p:sldId id="282" r:id="rId20"/>
    <p:sldId id="317" r:id="rId21"/>
    <p:sldId id="283" r:id="rId22"/>
    <p:sldId id="284" r:id="rId23"/>
    <p:sldId id="285" r:id="rId24"/>
    <p:sldId id="286" r:id="rId25"/>
    <p:sldId id="287" r:id="rId26"/>
    <p:sldId id="314" r:id="rId27"/>
    <p:sldId id="288" r:id="rId28"/>
    <p:sldId id="289" r:id="rId29"/>
    <p:sldId id="315" r:id="rId30"/>
    <p:sldId id="290" r:id="rId31"/>
    <p:sldId id="261" r:id="rId32"/>
    <p:sldId id="269" r:id="rId33"/>
    <p:sldId id="291" r:id="rId34"/>
    <p:sldId id="292" r:id="rId35"/>
    <p:sldId id="318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262" r:id="rId44"/>
    <p:sldId id="271" r:id="rId45"/>
    <p:sldId id="300" r:id="rId46"/>
    <p:sldId id="319" r:id="rId47"/>
    <p:sldId id="301" r:id="rId48"/>
    <p:sldId id="302" r:id="rId49"/>
    <p:sldId id="313" r:id="rId50"/>
    <p:sldId id="320" r:id="rId51"/>
    <p:sldId id="303" r:id="rId52"/>
    <p:sldId id="304" r:id="rId53"/>
    <p:sldId id="305" r:id="rId54"/>
    <p:sldId id="306" r:id="rId55"/>
    <p:sldId id="316" r:id="rId56"/>
    <p:sldId id="307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1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E8"/>
    <a:srgbClr val="EA5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87167" autoAdjust="0"/>
  </p:normalViewPr>
  <p:slideViewPr>
    <p:cSldViewPr snapToGrid="0" snapToObjects="1">
      <p:cViewPr varScale="1">
        <p:scale>
          <a:sx n="100" d="100"/>
          <a:sy n="100" d="100"/>
        </p:scale>
        <p:origin x="1182" y="78"/>
      </p:cViewPr>
      <p:guideLst>
        <p:guide orient="horz" pos="527"/>
        <p:guide pos="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07F65-CFAC-5247-8595-156CBA99DA3E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8424-8749-6046-ABDA-228AA614D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2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02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084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711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689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674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64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74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63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174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31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10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67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89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18424-8749-6046-ABDA-228AA614DA0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99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5AB09-4CA7-D747-B82D-D3DEF5EE8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BDD055-C364-2747-B152-B56ADEC26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3A6F9-1842-6E48-86E4-D8929AF3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B15EAD-B1DC-6649-AB73-9F01F11B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A5C75E-FED0-1145-A3A7-5A934523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07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7F4D-BFE0-5346-9C8F-84BE8C67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C71451-EB86-B64D-87DE-5F804EC76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61EBA6-ED61-E640-9D71-281CED8C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62D619-2588-FB41-9CCB-F9C327BA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A492B6-5CF0-C940-AF0A-4335FD79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83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2A533B5-7DD2-A249-A589-7DA03380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3F9B69-A897-1941-B33C-433EF2318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8ABE8E-4CEC-E14B-A8F6-280B9499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D02BD6-6698-6141-AFD0-39F62DF1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AA4E2-84EF-C246-A20E-B1DFD700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97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E255D-8AA0-8642-9666-2B01FEB7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3F0079-524D-DE49-AACC-A934F7F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97972F-4300-D444-8F85-D1EA336D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0B247F-7846-F349-BC6E-DEB5BD7C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44D80C-9736-6D44-8644-71CE9FD3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81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7613D-EDE9-C24E-8118-6A0335F8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A782CE-FD73-9448-AB49-0C874C773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CF6ACA-CF8A-B441-B33F-CA8263E6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7AEC07-A1E2-634E-831D-D05F85B6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9C5BB1-461A-9448-8935-65C873DF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13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08D5A-8068-004E-AD25-AC742F02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67FF4-E8B7-C945-985B-F969738E2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311C90-E83E-1E42-B4E6-4D1E04065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760ECB-2139-0F40-963A-B886E629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F53287-ACE0-C04B-A6E9-1C21960D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281F53-CE69-454D-B88B-EF55B902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47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FE8B2-9BCD-F64F-99FE-1149DDF6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184C28-EAA5-CD4F-B22E-616A3783E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1FC3A9-6BC3-1845-87D1-51943A03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07C23B3-01E3-B848-8D1E-0796F6BEB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0CC3546-9948-7746-BAE6-70CC6A833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975DC29-4DFD-604D-AFB6-87A1786F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F0DA25-AEC4-3B45-AB73-6A153B3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461D8F-42E1-D042-904A-93AB6475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89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0B0CA-730F-604A-B8D1-7CF2ACE5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D85D4B-B12F-DD45-8AA7-81E9243C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79AA77-B391-7848-BFA7-3FD1781B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ADDF59-119E-C34F-B70E-70AB7BA9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54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77576E0-C8A2-1B42-BC39-D8E73032F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4BFAB2-F7F8-E549-B69B-63998010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06F34D-9020-074D-B672-3A719D95A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10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72986-5F0C-F34E-A47D-6B0C9B4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C5E801-C344-9E4E-BFAC-4EB5DD895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6FA135-D79D-B646-A24D-8D9F7BF19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A65724-93B5-DE48-8A6D-0E54448E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EE7847-384B-F64F-8102-AC836B64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C5BCE6-FB53-A24F-9F94-F7DD3493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96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0E351-1AD6-7646-B9BE-FD9A3C48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4923C82-AF4C-F04E-BD7F-4D203CD67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404053-C3AD-C144-86EE-D608316D8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2A5702-A264-5C49-915C-2CD338C3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9E3CF1-3D4C-C64C-8C6C-C852948B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219550-92EC-DE44-AFEB-78A00C0C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28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DD2ECF9-CD63-E44A-9EF9-EB699771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D70920-EDEF-A748-8103-39ABEE90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96C686-0FBC-A04B-9199-49CE6A6EF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F6CFF-13CC-0341-BE6E-A419A802E77C}" type="datetimeFigureOut">
              <a:rPr lang="nl-NL" smtClean="0"/>
              <a:t>12-8-2020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6F48D4-8B66-6346-9B34-D9577B5B5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34EDAE-3BFB-2A43-9394-8E7BBD457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240DA-1079-2E41-810E-9EE8C5E086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92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50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lvl="0" indent="0" defTabSz="914400">
              <a:buNone/>
            </a:pPr>
            <a:r>
              <a:rPr lang="nl-NL" sz="1600" dirty="0">
                <a:solidFill>
                  <a:srgbClr val="FF0000"/>
                </a:solidFill>
              </a:rPr>
              <a:t>     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36474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3539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B73 Klimaatsysteem van </a:t>
            </a:r>
            <a:r>
              <a:rPr lang="nl-NL" sz="2000" dirty="0" err="1">
                <a:solidFill>
                  <a:srgbClr val="FF0000"/>
                </a:solidFill>
              </a:rPr>
              <a:t>Köppen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8E92D82-0C2A-4BC5-B4B8-E4B5A7EDA8FD}"/>
              </a:ext>
            </a:extLst>
          </p:cNvPr>
          <p:cNvSpPr/>
          <p:nvPr/>
        </p:nvSpPr>
        <p:spPr>
          <a:xfrm>
            <a:off x="108002" y="1799303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• </a:t>
            </a:r>
            <a:r>
              <a:rPr lang="nl-NL" sz="2000" dirty="0"/>
              <a:t>Onderverdeling met extra letters: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FF0000"/>
                </a:solidFill>
              </a:rPr>
              <a:t>  </a:t>
            </a:r>
            <a:r>
              <a:rPr lang="nl-NL" sz="2000" dirty="0"/>
              <a:t>B-klimaat: extra hoofdletters:</a:t>
            </a:r>
            <a:br>
              <a:rPr lang="nl-NL" sz="2000" dirty="0"/>
            </a:br>
            <a:r>
              <a:rPr lang="nl-NL" sz="2000" dirty="0"/>
              <a:t>    BS (250-500 mm per jaar)</a:t>
            </a:r>
            <a:br>
              <a:rPr lang="nl-NL" sz="2000" dirty="0"/>
            </a:br>
            <a:r>
              <a:rPr lang="nl-NL" sz="2000" dirty="0"/>
              <a:t>    BW (&lt; 250 mm per jaar)</a:t>
            </a:r>
            <a:br>
              <a:rPr lang="nl-NL" sz="2000" dirty="0"/>
            </a:b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 A,C,D-klimaten: extra kleine letters:</a:t>
            </a:r>
            <a:br>
              <a:rPr lang="nl-NL" sz="2000" dirty="0"/>
            </a:br>
            <a:r>
              <a:rPr lang="nl-NL" sz="2000" dirty="0"/>
              <a:t>    f = </a:t>
            </a:r>
            <a:r>
              <a:rPr lang="nl-NL" sz="2000" i="1" dirty="0" err="1"/>
              <a:t>fehlt</a:t>
            </a:r>
            <a:r>
              <a:rPr lang="nl-NL" sz="2000" i="1" dirty="0"/>
              <a:t> (</a:t>
            </a:r>
            <a:r>
              <a:rPr lang="nl-NL" sz="2000" dirty="0"/>
              <a:t>= ontbreekt): droge tijd ontbreekt, </a:t>
            </a:r>
            <a:br>
              <a:rPr lang="nl-NL" sz="2000" dirty="0"/>
            </a:br>
            <a:r>
              <a:rPr lang="nl-NL" sz="2000" dirty="0"/>
              <a:t>       neerslag in alle jaargetijden.</a:t>
            </a:r>
            <a:br>
              <a:rPr lang="nl-NL" sz="2000" dirty="0"/>
            </a:br>
            <a:r>
              <a:rPr lang="nl-NL" sz="2000" dirty="0"/>
              <a:t>    s = </a:t>
            </a:r>
            <a:r>
              <a:rPr lang="nl-NL" sz="2000" i="1" dirty="0" err="1"/>
              <a:t>sommer</a:t>
            </a:r>
            <a:r>
              <a:rPr lang="nl-NL" sz="2000" i="1" dirty="0"/>
              <a:t> </a:t>
            </a:r>
            <a:r>
              <a:rPr lang="nl-NL" sz="2000" dirty="0"/>
              <a:t>(= zomer): droge tijd in de zomer.</a:t>
            </a:r>
            <a:br>
              <a:rPr lang="nl-NL" sz="2000" dirty="0"/>
            </a:br>
            <a:r>
              <a:rPr lang="nl-NL" sz="2000" dirty="0"/>
              <a:t>    w = </a:t>
            </a:r>
            <a:r>
              <a:rPr lang="nl-NL" sz="2000" i="1" dirty="0"/>
              <a:t>winter </a:t>
            </a:r>
            <a:r>
              <a:rPr lang="nl-NL" sz="2000" dirty="0"/>
              <a:t>(= winter): droge tijd in de winter.</a:t>
            </a:r>
            <a:br>
              <a:rPr lang="nl-NL" sz="2000" dirty="0"/>
            </a:b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 E-klimaat: extra hoofdletters:</a:t>
            </a:r>
            <a:br>
              <a:rPr lang="nl-NL" sz="2000" dirty="0"/>
            </a:br>
            <a:r>
              <a:rPr lang="nl-NL" sz="2000" dirty="0"/>
              <a:t>    F = (eeuwige) sneeuw in poolgebieden.</a:t>
            </a:r>
            <a:br>
              <a:rPr lang="nl-NL" sz="2000" dirty="0"/>
            </a:br>
            <a:r>
              <a:rPr lang="nl-NL" sz="2000" dirty="0"/>
              <a:t>    H = (eeuwige) sneeuw in hooggebergte.</a:t>
            </a:r>
            <a:br>
              <a:rPr lang="nl-NL" sz="2000" dirty="0"/>
            </a:br>
            <a:r>
              <a:rPr lang="nl-NL" sz="2000" dirty="0"/>
              <a:t>    T = toendra</a:t>
            </a:r>
            <a:br>
              <a:rPr lang="nl-NL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AB8FF4-2065-4307-ACDA-63F57648D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71" r="74553" b="7302"/>
          <a:stretch/>
        </p:blipFill>
        <p:spPr>
          <a:xfrm>
            <a:off x="7058222" y="1066800"/>
            <a:ext cx="3183058" cy="15861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39F8FCD-C9A9-4631-977A-744CF590C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4" t="85626" r="36111"/>
          <a:stretch/>
        </p:blipFill>
        <p:spPr>
          <a:xfrm>
            <a:off x="7150702" y="3581983"/>
            <a:ext cx="4533407" cy="125099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BABEEE-22BD-487B-AE26-145324673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95" t="85054" b="3245"/>
          <a:stretch/>
        </p:blipFill>
        <p:spPr>
          <a:xfrm>
            <a:off x="7160862" y="5785221"/>
            <a:ext cx="4148195" cy="10090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702DA0-694B-48DC-BD5F-6FDA6B92E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4" t="75371" r="36111" b="14614"/>
          <a:stretch/>
        </p:blipFill>
        <p:spPr>
          <a:xfrm>
            <a:off x="7130382" y="2624431"/>
            <a:ext cx="4777138" cy="9184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D8E6627-FCF2-4E8B-8595-DF15A95F6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95" t="75371" b="14614"/>
          <a:stretch/>
        </p:blipFill>
        <p:spPr>
          <a:xfrm>
            <a:off x="7140542" y="4843134"/>
            <a:ext cx="4269138" cy="8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82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Demografie: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/>
              <a:t>aantal, spreiding en kenmerken van de bevolking.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Inrichting: hangt af van bevolkingsaantal en spreiding.</a:t>
            </a:r>
          </a:p>
          <a:p>
            <a:pPr marL="0" indent="0">
              <a:buNone/>
            </a:pP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Bevolkingsdichtheid: het gemiddelde aantal inwoners per km²</a:t>
            </a:r>
            <a:br>
              <a:rPr lang="nl-NL" sz="2000" dirty="0"/>
            </a:b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Bevolkingsspreiding: hoe de bevolking is verdeeld over een gebied</a:t>
            </a:r>
          </a:p>
          <a:p>
            <a:pPr marL="0" indent="0">
              <a:buNone/>
            </a:pPr>
            <a:r>
              <a:rPr lang="nl-NL" sz="2000" dirty="0">
                <a:sym typeface="Wingdings" panose="05000000000000000000" pitchFamily="2" charset="2"/>
              </a:rPr>
              <a:t>      Bevolkingsconcentratie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33020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367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B148 Bevolking en inrichting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646CBF-A6B1-4E22-B904-9DF38C09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137" y="1734680"/>
            <a:ext cx="4558983" cy="45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5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>
                <a:solidFill>
                  <a:prstClr val="black"/>
                </a:solidFill>
              </a:rPr>
              <a:t>De leeftijdsopbouw kun je laten zien in een bevolkingsdiagram.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elke staaf is een leeftijdsgroep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links mannen, rechts vrouwen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266192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2553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B154 Leeftijdsopbouw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87E09B-960A-40E8-80C4-7C14D2837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93"/>
          <a:stretch/>
        </p:blipFill>
        <p:spPr>
          <a:xfrm>
            <a:off x="270986" y="3093219"/>
            <a:ext cx="11006614" cy="35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>
                <a:solidFill>
                  <a:prstClr val="black"/>
                </a:solidFill>
              </a:rPr>
              <a:t>De vorm van een bevolkingsdiagram laat de kenmerken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van de leeftijdsopbouw zien.</a:t>
            </a:r>
          </a:p>
          <a:p>
            <a:pPr marL="0" lvl="0" indent="0" defTabSz="914400">
              <a:lnSpc>
                <a:spcPct val="100000"/>
              </a:lnSpc>
              <a:buNone/>
            </a:pPr>
            <a:endParaRPr lang="nl-NL" sz="2000" dirty="0">
              <a:solidFill>
                <a:prstClr val="black"/>
              </a:solidFill>
            </a:endParaRPr>
          </a:p>
          <a:p>
            <a:pPr marL="0" lvl="0" indent="0" defTabSz="91440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Gambia: piramidevorm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hoog geboortecijfer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snelgroeiende bevolking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ontwikkelingslanden: weinig family planning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188000"/>
            <a:ext cx="422656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411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B155 Soorten bevolkingsdiagrammen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12DB26-C183-43C9-A1C2-F8B279610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18" b="11495"/>
          <a:stretch/>
        </p:blipFill>
        <p:spPr>
          <a:xfrm>
            <a:off x="6735127" y="1600320"/>
            <a:ext cx="5019993" cy="47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58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vorm van een bevolkingsdiagram laat de kenmerken </a:t>
            </a:r>
            <a:br>
              <a:rPr lang="nl-NL" sz="2000" dirty="0"/>
            </a:br>
            <a:r>
              <a:rPr lang="nl-NL" sz="2000" dirty="0"/>
              <a:t>     van de leeftijdsopbouw zien.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  <a:p>
            <a:pPr marL="0" lv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Indonesië: granaat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lage geboortecijfers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langzame bevolkingsgroei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meer ontwikkeld land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188000"/>
            <a:ext cx="422656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411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B155 Soorten bevolkingsdiagrammen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50AFD3-CF5A-472D-96DF-FB26CE846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1" r="34182" b="9656"/>
          <a:stretch/>
        </p:blipFill>
        <p:spPr>
          <a:xfrm>
            <a:off x="6956265" y="1575332"/>
            <a:ext cx="4616400" cy="49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9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vorm van een bevolkingsdiagram laat de kenmerken </a:t>
            </a:r>
            <a:br>
              <a:rPr lang="nl-NL" sz="2000" dirty="0"/>
            </a:br>
            <a:r>
              <a:rPr lang="nl-NL" sz="2000" dirty="0"/>
              <a:t>     van de leeftijdsopbouw zien.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  <a:p>
            <a:pPr marL="0" lv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>
                <a:solidFill>
                  <a:prstClr val="black"/>
                </a:solidFill>
              </a:rPr>
              <a:t>Duitsland: urn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dalend geboortecijfer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dalende bevolkingsgroei of bevolkingsafname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rijke ontwikkelde landen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188000"/>
            <a:ext cx="422656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411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B155 Soorten bevolkingsdiagrammen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D3E05B-22AE-4287-AB95-2C72C7C16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8" b="9195"/>
          <a:stretch/>
        </p:blipFill>
        <p:spPr>
          <a:xfrm>
            <a:off x="7193280" y="1539240"/>
            <a:ext cx="4599884" cy="47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710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8216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Tot 1980: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alle macht bij de </a:t>
            </a:r>
            <a:r>
              <a:rPr lang="nl-NL" sz="2000" dirty="0">
                <a:solidFill>
                  <a:srgbClr val="0070C0"/>
                </a:solidFill>
              </a:rPr>
              <a:t>communistische</a:t>
            </a:r>
            <a:r>
              <a:rPr lang="nl-NL" sz="2000" dirty="0"/>
              <a:t> partij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alle bedrijven in handen van de staat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geen vrijheid voor de mensen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westerse cultuur verboden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bevolking: arm en afgesloten van de buitenwereld</a:t>
            </a:r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70510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59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China in 1980: gesloten</a:t>
            </a:r>
          </a:p>
        </p:txBody>
      </p:sp>
    </p:spTree>
    <p:extLst>
      <p:ext uri="{BB962C8B-B14F-4D97-AF65-F5344CB8AC3E}">
        <p14:creationId xmlns:p14="http://schemas.microsoft.com/office/powerpoint/2010/main" val="404052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Nu: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nog steeds communistisch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Big </a:t>
            </a:r>
            <a:r>
              <a:rPr lang="nl-NL" sz="2000" dirty="0" err="1">
                <a:sym typeface="Wingdings" panose="05000000000000000000" pitchFamily="2" charset="2"/>
              </a:rPr>
              <a:t>Brother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internationale bedrijven zijn welkom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Apple, Mercedes, Microsoft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/>
              <a:t>     - veel Chinese (</a:t>
            </a:r>
            <a:r>
              <a:rPr lang="nl-NL" sz="2000" dirty="0" err="1"/>
              <a:t>tech</a:t>
            </a:r>
            <a:r>
              <a:rPr lang="nl-NL" sz="2000" dirty="0"/>
              <a:t>)bedrijven in de top </a:t>
            </a:r>
            <a:br>
              <a:rPr lang="nl-NL" sz="2000" dirty="0"/>
            </a:br>
            <a:r>
              <a:rPr lang="nl-NL" sz="2000" dirty="0"/>
              <a:t>       van de wereld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westerse sociale media zijn verboden</a:t>
            </a:r>
            <a:br>
              <a:rPr lang="nl-NL" sz="2000" dirty="0"/>
            </a:br>
            <a:r>
              <a:rPr lang="nl-NL" sz="2000" dirty="0"/>
              <a:t>       </a:t>
            </a:r>
            <a:r>
              <a:rPr lang="nl-NL" sz="2000" dirty="0">
                <a:sym typeface="Wingdings" panose="05000000000000000000" pitchFamily="2" charset="2"/>
              </a:rPr>
              <a:t> WhatsApp, Facebook, Twitter, Google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183509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183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China nu: open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8B9349-B172-443E-BE8F-1C57D6D1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948" y="1772000"/>
            <a:ext cx="59245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De verandering begon in 1980 in </a:t>
            </a:r>
            <a:r>
              <a:rPr lang="nl-NL" sz="2000" dirty="0" err="1"/>
              <a:t>Shenzhen</a:t>
            </a:r>
            <a:r>
              <a:rPr lang="nl-NL" sz="2000" dirty="0"/>
              <a:t>: </a:t>
            </a:r>
            <a:br>
              <a:rPr lang="nl-NL" sz="2000" dirty="0"/>
            </a:br>
            <a:r>
              <a:rPr lang="nl-NL" sz="2000" dirty="0"/>
              <a:t>     eerste </a:t>
            </a:r>
            <a:r>
              <a:rPr lang="nl-NL" sz="2000" dirty="0">
                <a:solidFill>
                  <a:srgbClr val="0070C0"/>
                </a:solidFill>
              </a:rPr>
              <a:t>speciale economische zone (</a:t>
            </a:r>
            <a:r>
              <a:rPr lang="nl-NL" sz="2000" dirty="0" err="1">
                <a:solidFill>
                  <a:srgbClr val="0070C0"/>
                </a:solidFill>
              </a:rPr>
              <a:t>sez</a:t>
            </a:r>
            <a:r>
              <a:rPr lang="nl-NL" sz="2000" dirty="0">
                <a:solidFill>
                  <a:srgbClr val="0070C0"/>
                </a:solidFill>
              </a:rPr>
              <a:t>)</a:t>
            </a:r>
            <a:r>
              <a:rPr lang="nl-NL" sz="2000" dirty="0"/>
              <a:t>: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vlakbij Hongkong: rijk, hoogontwikkeld, voormalige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Britse kolonie 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door lage lonen geschikt voor arbeidsintensieve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producten =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lagelonenland</a:t>
            </a:r>
            <a:br>
              <a:rPr lang="nl-NL" sz="2000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chemeClr val="accent1"/>
                </a:solidFill>
                <a:sym typeface="Wingdings" panose="05000000000000000000" pitchFamily="2" charset="2"/>
              </a:rPr>
              <a:t>        </a:t>
            </a:r>
            <a:r>
              <a:rPr lang="nl-NL" sz="2000" dirty="0">
                <a:sym typeface="Wingdings" panose="05000000000000000000" pitchFamily="2" charset="2"/>
              </a:rPr>
              <a:t> schoenen, speelgoed, kleding</a:t>
            </a:r>
            <a:br>
              <a:rPr lang="nl-NL" sz="2000" dirty="0">
                <a:solidFill>
                  <a:srgbClr val="0070C0"/>
                </a:solidFill>
              </a:rPr>
            </a:br>
            <a:r>
              <a:rPr lang="nl-NL" sz="2000" dirty="0">
                <a:solidFill>
                  <a:srgbClr val="0070C0"/>
                </a:solidFill>
              </a:rPr>
              <a:t>   </a:t>
            </a:r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57175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57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Fabriek van de wereld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DD19D5-7BE2-4276-9DC4-96B3BE3EF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60" y="1236942"/>
            <a:ext cx="5588618" cy="54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6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802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De </a:t>
            </a:r>
            <a:r>
              <a:rPr lang="nl-NL" sz="2000" i="1" dirty="0"/>
              <a:t>opendeurpolitiek </a:t>
            </a:r>
            <a:r>
              <a:rPr lang="nl-NL" sz="2000" dirty="0"/>
              <a:t>in </a:t>
            </a:r>
            <a:r>
              <a:rPr lang="nl-NL" sz="2000" dirty="0" err="1"/>
              <a:t>Shenzhen</a:t>
            </a:r>
            <a:r>
              <a:rPr lang="nl-NL" sz="2000" dirty="0"/>
              <a:t> was een enorm succes:</a:t>
            </a:r>
            <a:br>
              <a:rPr lang="nl-NL" sz="2000" dirty="0"/>
            </a:br>
            <a:r>
              <a:rPr lang="nl-NL" sz="2000" dirty="0"/>
              <a:t>      </a:t>
            </a:r>
            <a:r>
              <a:rPr lang="nl-NL" sz="2000" dirty="0">
                <a:sym typeface="Wingdings" panose="05000000000000000000" pitchFamily="2" charset="2"/>
              </a:rPr>
              <a:t>- van vissersdorp tot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megastad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- na </a:t>
            </a:r>
            <a:r>
              <a:rPr lang="nl-NL" sz="2000" dirty="0" err="1">
                <a:sym typeface="Wingdings" panose="05000000000000000000" pitchFamily="2" charset="2"/>
              </a:rPr>
              <a:t>Shenzhen</a:t>
            </a:r>
            <a:r>
              <a:rPr lang="nl-NL" sz="2000" dirty="0">
                <a:sym typeface="Wingdings" panose="05000000000000000000" pitchFamily="2" charset="2"/>
              </a:rPr>
              <a:t> meerdere </a:t>
            </a:r>
            <a:r>
              <a:rPr lang="nl-NL" sz="2000" dirty="0" err="1">
                <a:sym typeface="Wingdings" panose="05000000000000000000" pitchFamily="2" charset="2"/>
              </a:rPr>
              <a:t>sez’s</a:t>
            </a:r>
            <a:r>
              <a:rPr lang="nl-NL" sz="2000" dirty="0">
                <a:sym typeface="Wingdings" panose="05000000000000000000" pitchFamily="2" charset="2"/>
              </a:rPr>
              <a:t> in China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- sterke verstedelijking kustgebied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 China werd de ‘fabriek van de wereld’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 miljoenen arbeidsmigranten van west naar oost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 slechte werkomstandigheden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57175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57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Fabriek van de wereld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6E4E71-0259-4E97-9DD8-61C057E8D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276" y="1074381"/>
            <a:ext cx="4324084" cy="28406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1B79728-CF7F-4E38-94D3-291711B26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276" y="3955659"/>
            <a:ext cx="4356080" cy="27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4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De economie verandert snel.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Niet alleen meer eenvoudige producten voor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de uitvoer (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export</a:t>
            </a:r>
            <a:r>
              <a:rPr lang="nl-NL" sz="2000" dirty="0">
                <a:sym typeface="Wingdings" panose="05000000000000000000" pitchFamily="2" charset="2"/>
              </a:rPr>
              <a:t>).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Snelgroeiende binnenlandse </a:t>
            </a:r>
            <a:r>
              <a:rPr lang="nl-NL" sz="2000" dirty="0">
                <a:solidFill>
                  <a:srgbClr val="0070C0"/>
                </a:solidFill>
              </a:rPr>
              <a:t>afzetmarkt</a:t>
            </a:r>
            <a:r>
              <a:rPr lang="nl-NL" sz="2000" dirty="0"/>
              <a:t>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reden: gestegen lonen.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Ontwikkeling eigen </a:t>
            </a:r>
            <a:r>
              <a:rPr lang="nl-NL" sz="2000" dirty="0">
                <a:solidFill>
                  <a:srgbClr val="0070C0"/>
                </a:solidFill>
              </a:rPr>
              <a:t>hightechindustrie </a:t>
            </a:r>
            <a:r>
              <a:rPr lang="nl-NL" sz="2000" dirty="0"/>
              <a:t>op basis van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hoogstaande technische kennis.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van maakland naar innovatieland.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levert meer op dan assemblage.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Buitenlandse fabrieken vestigen zich vaker in:</a:t>
            </a:r>
            <a:br>
              <a:rPr lang="nl-NL" sz="2000" dirty="0"/>
            </a:br>
            <a:r>
              <a:rPr lang="nl-NL" sz="2000" dirty="0"/>
              <a:t> - groeipolen in het binnenland.</a:t>
            </a:r>
            <a:br>
              <a:rPr lang="nl-NL" sz="2000" dirty="0"/>
            </a:br>
            <a:r>
              <a:rPr lang="nl-NL" sz="2000" dirty="0"/>
              <a:t> - Aziatische landen met lagere lonen.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149424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14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Het nieuwe China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955A56-9AAA-46D7-880A-287B756BE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35" y="1772000"/>
            <a:ext cx="5832876" cy="36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79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Bij aardrijkskunde gebruik je vijf schaalniveaus:</a:t>
            </a:r>
            <a:br>
              <a:rPr lang="nl-NL" sz="2000" dirty="0"/>
            </a:br>
            <a:r>
              <a:rPr lang="nl-NL" sz="2000" dirty="0"/>
              <a:t>      - lokale schaal: stad of dorp</a:t>
            </a:r>
            <a:br>
              <a:rPr lang="nl-NL" sz="2000" dirty="0"/>
            </a:br>
            <a:r>
              <a:rPr lang="nl-NL" sz="2000" dirty="0"/>
              <a:t>      - regionale schaal: landsdeel, provincie, streek</a:t>
            </a:r>
            <a:br>
              <a:rPr lang="nl-NL" sz="2000" dirty="0"/>
            </a:br>
            <a:r>
              <a:rPr lang="nl-NL" sz="2000" dirty="0"/>
              <a:t>      - nationale schaal: land</a:t>
            </a:r>
            <a:br>
              <a:rPr lang="nl-NL" sz="2000" dirty="0"/>
            </a:br>
            <a:r>
              <a:rPr lang="nl-NL" sz="2000" dirty="0"/>
              <a:t>      - continentale schaal: meer dan één land, werelddeel</a:t>
            </a:r>
            <a:br>
              <a:rPr lang="nl-NL" sz="2000" dirty="0"/>
            </a:br>
            <a:r>
              <a:rPr lang="nl-NL" sz="2000" dirty="0"/>
              <a:t>      - mondiale schaal: wereld</a:t>
            </a:r>
            <a:br>
              <a:rPr lang="nl-NL" sz="2000" dirty="0"/>
            </a:br>
            <a:r>
              <a:rPr lang="nl-NL" sz="2000" dirty="0"/>
              <a:t>      (- </a:t>
            </a:r>
            <a:r>
              <a:rPr lang="nl-NL" sz="2000" dirty="0" err="1"/>
              <a:t>fluviale</a:t>
            </a:r>
            <a:r>
              <a:rPr lang="nl-NL" sz="2000" dirty="0"/>
              <a:t> schaal: stroomgebied van een rivier)</a:t>
            </a:r>
            <a:br>
              <a:rPr lang="nl-NL" sz="2000" dirty="0"/>
            </a:br>
            <a:endParaRPr lang="nl-NL" sz="200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nl-NL" sz="2000" dirty="0"/>
              <a:t>Veranderen van schaalniveau: inzoomen en uitzoomen.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35356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363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B13 Wisselen van schaalniveau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43F6A3-1980-4584-B8EB-7E0F2F8A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79"/>
          <a:stretch/>
        </p:blipFill>
        <p:spPr>
          <a:xfrm>
            <a:off x="6370320" y="1388055"/>
            <a:ext cx="5486400" cy="48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0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NL" sz="2000" dirty="0"/>
              <a:t>     </a:t>
            </a:r>
            <a:r>
              <a:rPr lang="nl-NL" sz="2000" dirty="0">
                <a:solidFill>
                  <a:prstClr val="black"/>
                </a:solidFill>
              </a:rPr>
              <a:t>De ontwikkelingskenmerken laten zien of een land is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ontwikkeld of niet.</a:t>
            </a:r>
          </a:p>
          <a:p>
            <a:pPr marL="0" lvl="0" indent="0">
              <a:buNone/>
            </a:pP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Bnp per inwoner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hoe hoger het bnp per inwoner, hoe hoger de welvaart</a:t>
            </a:r>
            <a:endParaRPr lang="nl-NL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nl-NL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Welzijn = kwaliteit van leven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4 basisbehoeften: voedsel, huisvesting, 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onderwijs, gezondheidszorg</a:t>
            </a:r>
          </a:p>
          <a:p>
            <a:pPr marL="0" lvl="0" indent="0">
              <a:lnSpc>
                <a:spcPct val="100000"/>
              </a:lnSpc>
              <a:buNone/>
            </a:pPr>
            <a:endParaRPr lang="nl-NL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Andere ontwikkelingskenmerken: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snelle bevolkingsgroei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groter aandeel mensen werkzaam in de landbouw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- snellere groei percentage stedelingen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386455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386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B224 Kenmerken van ontwikkeling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CE9228-ADC6-40EE-A9E0-B0AACD33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45" y="1054409"/>
            <a:ext cx="4003039" cy="294551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3DC6F9-49A7-460B-883D-56ABFC75D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1" y="4064454"/>
            <a:ext cx="4246879" cy="27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20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NL" sz="2000" dirty="0"/>
              <a:t>     </a:t>
            </a:r>
            <a:r>
              <a:rPr lang="nl-NL" sz="2000" dirty="0">
                <a:solidFill>
                  <a:prstClr val="black"/>
                </a:solidFill>
              </a:rPr>
              <a:t>Globalisering = het doorgaande proces van internationale uitwisseling van mensen, goederen, geld en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informatie (kennis, cultuur).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mondialisering</a:t>
            </a:r>
            <a:endParaRPr lang="nl-NL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Drie soorten: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 - economische globalisering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 - politieke globalisering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 - culturele globalisering</a:t>
            </a:r>
          </a:p>
          <a:p>
            <a:pPr marL="0" lvl="0" indent="0">
              <a:buNone/>
            </a:pPr>
            <a:endParaRPr lang="nl-NL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De aarde als </a:t>
            </a:r>
            <a:r>
              <a:rPr lang="nl-NL" sz="2000" i="1" dirty="0" err="1">
                <a:solidFill>
                  <a:prstClr val="black"/>
                </a:solidFill>
              </a:rPr>
              <a:t>global</a:t>
            </a:r>
            <a:r>
              <a:rPr lang="nl-NL" sz="2000" i="1" dirty="0">
                <a:solidFill>
                  <a:prstClr val="black"/>
                </a:solidFill>
              </a:rPr>
              <a:t> </a:t>
            </a:r>
            <a:r>
              <a:rPr lang="nl-NL" sz="2000" i="1" dirty="0" err="1">
                <a:solidFill>
                  <a:prstClr val="black"/>
                </a:solidFill>
              </a:rPr>
              <a:t>village</a:t>
            </a:r>
            <a:r>
              <a:rPr lang="nl-NL" sz="2000" i="1" dirty="0">
                <a:solidFill>
                  <a:prstClr val="black"/>
                </a:solidFill>
              </a:rPr>
              <a:t> </a:t>
            </a:r>
            <a:r>
              <a:rPr lang="nl-NL" sz="2000" dirty="0">
                <a:solidFill>
                  <a:prstClr val="black"/>
                </a:solidFill>
              </a:rPr>
              <a:t>door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afname relatieve afstand.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ook negatieve gevolgen</a:t>
            </a:r>
            <a:endParaRPr lang="nl-NL" sz="2000" dirty="0">
              <a:solidFill>
                <a:prstClr val="black"/>
              </a:solidFill>
            </a:endParaRPr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3164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208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B247 Globalisering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A5E35A-6C83-4D1C-89FB-2F3ACC2E4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840" y="2418080"/>
            <a:ext cx="7501412" cy="39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02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 Wereldstad (metropool, </a:t>
            </a:r>
            <a:r>
              <a:rPr lang="nl-NL" sz="2000" dirty="0" err="1"/>
              <a:t>global</a:t>
            </a:r>
            <a:r>
              <a:rPr lang="nl-NL" sz="2000" dirty="0"/>
              <a:t> </a:t>
            </a:r>
            <a:r>
              <a:rPr lang="nl-NL" sz="2000" dirty="0" err="1"/>
              <a:t>city</a:t>
            </a:r>
            <a:r>
              <a:rPr lang="nl-NL" sz="2000" dirty="0"/>
              <a:t>) = een heel grote stad die op mondiale schaal </a:t>
            </a:r>
            <a:br>
              <a:rPr lang="nl-NL" sz="2000" dirty="0"/>
            </a:br>
            <a:r>
              <a:rPr lang="nl-NL" sz="2000" dirty="0"/>
              <a:t>      een rol van betekenis speelt op het gebied van economie, cultuur en politiek.</a:t>
            </a:r>
            <a:br>
              <a:rPr lang="nl-NL" sz="2000" dirty="0"/>
            </a:br>
            <a:r>
              <a:rPr lang="nl-NL" sz="2000" dirty="0"/>
              <a:t>      </a:t>
            </a:r>
            <a:r>
              <a:rPr lang="nl-NL" sz="2000" dirty="0">
                <a:sym typeface="Wingdings" panose="05000000000000000000" pitchFamily="2" charset="2"/>
              </a:rPr>
              <a:t> kenmerken: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 - veel hoogopgeleide en goedbetaalde mensen van over de hele wereld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 - Engels is de voertaal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 megastad = stad met meer dan 10 miljoen mensen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Westerse cultuur verspreidt zich via </a:t>
            </a:r>
            <a:r>
              <a:rPr lang="nl-NL" sz="2000" dirty="0" err="1"/>
              <a:t>global</a:t>
            </a:r>
            <a:r>
              <a:rPr lang="nl-NL" sz="2000" dirty="0"/>
              <a:t> </a:t>
            </a:r>
            <a:r>
              <a:rPr lang="nl-NL" sz="2000" dirty="0" err="1"/>
              <a:t>cities</a:t>
            </a:r>
            <a:r>
              <a:rPr lang="nl-NL" sz="2000" dirty="0"/>
              <a:t> over de wereld.</a:t>
            </a:r>
            <a:br>
              <a:rPr lang="nl-NL" sz="2000" dirty="0"/>
            </a:br>
            <a:r>
              <a:rPr lang="nl-NL" sz="2000" dirty="0"/>
              <a:t>      </a:t>
            </a:r>
            <a:r>
              <a:rPr lang="nl-NL" sz="2000" dirty="0">
                <a:sym typeface="Wingdings" panose="05000000000000000000" pitchFamily="2" charset="2"/>
              </a:rPr>
              <a:t> verwestersing / culturele globalisering</a:t>
            </a:r>
          </a:p>
          <a:p>
            <a:pPr marL="0" indent="0"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Goede vestigingslocatie voor bedrijven door agglomeratievoordelen.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uitwisselen kennis en creativiteit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verspreiding producten en technieken vanuit deze steden.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149424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14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B258 Global </a:t>
            </a:r>
            <a:r>
              <a:rPr lang="nl-NL" sz="2000" dirty="0" err="1">
                <a:solidFill>
                  <a:srgbClr val="FF0000"/>
                </a:solidFill>
              </a:rPr>
              <a:t>cities</a:t>
            </a: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2149424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2149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B258 Global </a:t>
            </a:r>
            <a:r>
              <a:rPr lang="nl-NL" sz="2000" dirty="0" err="1">
                <a:solidFill>
                  <a:srgbClr val="FF0000"/>
                </a:solidFill>
              </a:rPr>
              <a:t>cities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7DC531-C869-4D1E-859D-ED793DF55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1" y="1606572"/>
            <a:ext cx="7773511" cy="52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40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6184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Multinationale onderneming (</a:t>
            </a:r>
            <a:r>
              <a:rPr lang="nl-NL" sz="2000" dirty="0" err="1"/>
              <a:t>mno</a:t>
            </a:r>
            <a:r>
              <a:rPr lang="nl-NL" sz="2000" dirty="0"/>
              <a:t>) = bedrijf met </a:t>
            </a:r>
            <a:br>
              <a:rPr lang="nl-NL" sz="2000" dirty="0"/>
            </a:br>
            <a:r>
              <a:rPr lang="nl-NL" sz="2000" dirty="0"/>
              <a:t>     vestigingen in verschillende landen.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voorbeeld: McDonald’s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Verschillende soorten: productie goederen, </a:t>
            </a:r>
            <a:br>
              <a:rPr lang="nl-NL" sz="2000" dirty="0"/>
            </a:br>
            <a:r>
              <a:rPr lang="nl-NL" sz="2000" dirty="0"/>
              <a:t>     (zakelijke) dienstverlening.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Grote wereldwijde invloed:</a:t>
            </a:r>
            <a:br>
              <a:rPr lang="nl-NL" sz="2000" dirty="0"/>
            </a:br>
            <a:r>
              <a:rPr lang="nl-NL" sz="2000" dirty="0"/>
              <a:t>     - veel kennis</a:t>
            </a:r>
            <a:br>
              <a:rPr lang="nl-NL" sz="2000" dirty="0"/>
            </a:br>
            <a:r>
              <a:rPr lang="nl-NL" sz="2000" dirty="0"/>
              <a:t>     - veel geld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42570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4027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B259 Multinationale ondernemingen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807719-013E-4A11-966D-34ABFA33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755" y="1761840"/>
            <a:ext cx="6066935" cy="44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19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Internationale arbeidsverdeling = de verdeling van het werk </a:t>
            </a:r>
            <a:br>
              <a:rPr lang="nl-NL" sz="2000" dirty="0"/>
            </a:br>
            <a:r>
              <a:rPr lang="nl-NL" sz="2000" dirty="0"/>
              <a:t>     over verschillende landen.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mogelijk door globalisering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Goederen worden in 3 fasen geproduceerd.</a:t>
            </a:r>
          </a:p>
          <a:p>
            <a:pPr marL="0" indent="0">
              <a:buNone/>
            </a:pP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Fase 1: het ontwerpen van het product.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onderzoek en ontwikkeling (research </a:t>
            </a:r>
            <a:r>
              <a:rPr lang="nl-NL" sz="2000" dirty="0" err="1">
                <a:sym typeface="Wingdings" panose="05000000000000000000" pitchFamily="2" charset="2"/>
              </a:rPr>
              <a:t>and</a:t>
            </a:r>
            <a:r>
              <a:rPr lang="nl-NL" sz="2000" dirty="0">
                <a:sym typeface="Wingdings" panose="05000000000000000000" pitchFamily="2" charset="2"/>
              </a:rPr>
              <a:t> development)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Fase 2: het produceren van de goederen in fabrieken.</a:t>
            </a:r>
            <a:br>
              <a:rPr lang="nl-NL" sz="2000" dirty="0"/>
            </a:br>
            <a:endParaRPr lang="nl-NL" sz="20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Fase 3: vervoer en verkoop van de producten.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marketing (reclame) en distributie (verspreiding)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41452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426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B260 Internationale arbeidsverdeling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A1D898-2DDD-4A12-BF07-4C2FECA13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6"/>
          <a:stretch/>
        </p:blipFill>
        <p:spPr>
          <a:xfrm>
            <a:off x="7748855" y="1129951"/>
            <a:ext cx="3322336" cy="55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9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De meeste bedrijven knippen de productieketen op.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fase 1 en 3: centrumlanden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hoofdkantoren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fase 2: opkomende landen / semiperiferie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belangrijkste oorzaak: lage arbeidskosten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lagelonenland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Steeds meer technisch ingewikkeld werk in opkomende landen.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voorbeelden: India en China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nieuwe internationale arbeidsverdeling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414528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426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B260 Internationale arbeidsverdeling</a:t>
            </a:r>
          </a:p>
        </p:txBody>
      </p:sp>
    </p:spTree>
    <p:extLst>
      <p:ext uri="{BB962C8B-B14F-4D97-AF65-F5344CB8AC3E}">
        <p14:creationId xmlns:p14="http://schemas.microsoft.com/office/powerpoint/2010/main" val="162554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34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7200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/>
              <a:t>     </a:t>
            </a:r>
            <a:r>
              <a:rPr lang="nl-NL" sz="2000" dirty="0" err="1"/>
              <a:t>Newly</a:t>
            </a:r>
            <a:r>
              <a:rPr lang="nl-NL" sz="2000" dirty="0"/>
              <a:t> </a:t>
            </a:r>
            <a:r>
              <a:rPr lang="nl-NL" sz="2000" dirty="0" err="1"/>
              <a:t>Industrializing</a:t>
            </a:r>
            <a:r>
              <a:rPr lang="nl-NL" sz="2000" dirty="0"/>
              <a:t> </a:t>
            </a:r>
            <a:r>
              <a:rPr lang="nl-NL" sz="2000" dirty="0" err="1"/>
              <a:t>Countries</a:t>
            </a:r>
            <a:r>
              <a:rPr lang="nl-NL" sz="2000" dirty="0"/>
              <a:t> (</a:t>
            </a:r>
            <a:r>
              <a:rPr lang="nl-NL" sz="2000" dirty="0" err="1"/>
              <a:t>NIC’s</a:t>
            </a:r>
            <a:r>
              <a:rPr lang="nl-NL" sz="2000" dirty="0"/>
              <a:t>) = landen waar de </a:t>
            </a:r>
            <a:br>
              <a:rPr lang="nl-NL" sz="2000" dirty="0"/>
            </a:br>
            <a:r>
              <a:rPr lang="nl-NL" sz="2000" dirty="0"/>
              <a:t>     industrie snel is opgekomen en belangrijk is voor de </a:t>
            </a:r>
            <a:br>
              <a:rPr lang="nl-NL" sz="2000" dirty="0"/>
            </a:br>
            <a:r>
              <a:rPr lang="nl-NL" sz="2000" dirty="0"/>
              <a:t>     economie.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opkomende landen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Kenmerk 1: exportgerichtheid</a:t>
            </a:r>
          </a:p>
          <a:p>
            <a:pPr marL="0" indent="0">
              <a:buNone/>
            </a:pPr>
            <a:endParaRPr lang="nl-NL" sz="1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Kenmerk 2: grote buitenlandse investeringen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uitschuiven industrie door centrumlanden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eerst: arbeidsintensieve producten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nu ook: kennisintensieve producten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Eerste </a:t>
            </a:r>
            <a:r>
              <a:rPr lang="nl-NL" sz="2000" dirty="0" err="1">
                <a:sym typeface="Wingdings" panose="05000000000000000000" pitchFamily="2" charset="2"/>
              </a:rPr>
              <a:t>NIC’s</a:t>
            </a:r>
            <a:r>
              <a:rPr lang="nl-NL" sz="2000" dirty="0">
                <a:sym typeface="Wingdings" panose="05000000000000000000" pitchFamily="2" charset="2"/>
              </a:rPr>
              <a:t>: Zuid-Korea, Taiwan, Singapore en Hongkong.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tijgerlanden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schuiven nu zelf arbeidsintensieve werk uit door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stijgende lonen.</a:t>
            </a:r>
            <a:endParaRPr lang="nl-NL" sz="2000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16B1F4C5-DB61-470F-8A98-C0356D2ACB0D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BED8F4E-F6D4-3447-BCD6-40CFAFFF3A77}"/>
              </a:ext>
            </a:extLst>
          </p:cNvPr>
          <p:cNvSpPr/>
          <p:nvPr/>
        </p:nvSpPr>
        <p:spPr>
          <a:xfrm>
            <a:off x="0" y="1206462"/>
            <a:ext cx="41046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1" y="1188000"/>
            <a:ext cx="417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B261 </a:t>
            </a:r>
            <a:r>
              <a:rPr lang="nl-NL" sz="2000" dirty="0" err="1">
                <a:solidFill>
                  <a:srgbClr val="FF0000"/>
                </a:solidFill>
              </a:rPr>
              <a:t>Newly</a:t>
            </a:r>
            <a:r>
              <a:rPr lang="nl-NL" sz="2000" dirty="0">
                <a:solidFill>
                  <a:srgbClr val="FF0000"/>
                </a:solidFill>
              </a:rPr>
              <a:t> </a:t>
            </a:r>
            <a:r>
              <a:rPr lang="nl-NL" sz="2000" dirty="0" err="1">
                <a:solidFill>
                  <a:srgbClr val="FF0000"/>
                </a:solidFill>
              </a:rPr>
              <a:t>Industrializing</a:t>
            </a:r>
            <a:r>
              <a:rPr lang="nl-NL" sz="2000" dirty="0">
                <a:solidFill>
                  <a:srgbClr val="FF0000"/>
                </a:solidFill>
              </a:rPr>
              <a:t> </a:t>
            </a:r>
            <a:r>
              <a:rPr lang="nl-NL" sz="2000" dirty="0" err="1">
                <a:solidFill>
                  <a:srgbClr val="FF0000"/>
                </a:solidFill>
              </a:rPr>
              <a:t>Countries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00BEF7-6DB4-4F30-8F5E-EB82C7AB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414" y="1874850"/>
            <a:ext cx="5360894" cy="36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5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11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332450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De urbanisatiegraad neemt snel toe.</a:t>
            </a:r>
            <a:br>
              <a:rPr lang="nl-NL" sz="2000" dirty="0"/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Door migratie loopt het platteland leeg.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werkloosheid op het platteland door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mechanisatie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grote aantrekkingskracht steden op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migranten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enorme welvaartskloof stad en platteland</a:t>
            </a:r>
          </a:p>
          <a:p>
            <a:pPr marL="0" indent="0"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Drijvende bevolking </a:t>
            </a:r>
            <a:r>
              <a:rPr lang="nl-NL" sz="2000" dirty="0">
                <a:sym typeface="Wingdings" panose="05000000000000000000" pitchFamily="2" charset="2"/>
              </a:rPr>
              <a:t>= 250 miljoen Chinezen wonen ‘illegaal’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ergens anders dan waar ze officieel staan ingeschreven.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geen recht op voorzieningen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253206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Migratie naar de stad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7FB7C6-93E4-4249-B014-B96E386B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978" y="1827235"/>
            <a:ext cx="5167353" cy="43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6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Chinese overheid: binnenland mag niet leeglopen.</a:t>
            </a:r>
            <a:br>
              <a:rPr lang="nl-NL" sz="2000" dirty="0"/>
            </a:br>
            <a:r>
              <a:rPr lang="nl-NL" sz="2000" dirty="0"/>
              <a:t>    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Maatregelen om bedrijven aan te trekken: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verbetering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infrastructuur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lage belastingen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minder strenge milieuregels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met succes: veel migranten en bedrijven.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andere belangrijke reden komst bedrijven: lagere lonen.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/>
            </a:b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2968575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96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Kustgebied en binnenland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BDD1922-6DA5-4664-8402-9E4DD8EF2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542" y="1121498"/>
            <a:ext cx="4592658" cy="563576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19F0CB-6528-42C6-B0EB-D18143F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01" y="4073935"/>
            <a:ext cx="4380419" cy="27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43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Door de </a:t>
            </a:r>
            <a:r>
              <a:rPr lang="nl-NL" sz="2000" dirty="0">
                <a:solidFill>
                  <a:srgbClr val="0070C0"/>
                </a:solidFill>
              </a:rPr>
              <a:t>urbanisatie </a:t>
            </a:r>
            <a:r>
              <a:rPr lang="nl-NL" sz="2000" dirty="0"/>
              <a:t>verandert het uiterlijk van de steden:</a:t>
            </a:r>
            <a:br>
              <a:rPr lang="nl-NL" sz="2000" dirty="0"/>
            </a:b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 - vroeger: veel traditionele, Chinese wijkjes.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i="1" dirty="0" err="1">
                <a:sym typeface="Wingdings" panose="05000000000000000000" pitchFamily="2" charset="2"/>
              </a:rPr>
              <a:t>hutongs</a:t>
            </a:r>
            <a:r>
              <a:rPr lang="nl-NL" sz="2000" dirty="0">
                <a:sym typeface="Wingdings" panose="05000000000000000000" pitchFamily="2" charset="2"/>
              </a:rPr>
              <a:t>: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+ 10 tot 12 kleine huizen rond een open ruimte (hofje)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gemeenschappelijke toiletgebouwen en wasruimten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nu: veel </a:t>
            </a:r>
            <a:r>
              <a:rPr lang="nl-NL" sz="2000" i="1" dirty="0" err="1">
                <a:sym typeface="Wingdings" panose="05000000000000000000" pitchFamily="2" charset="2"/>
              </a:rPr>
              <a:t>hutongs</a:t>
            </a:r>
            <a:r>
              <a:rPr lang="nl-NL" sz="2000" i="1" dirty="0">
                <a:sym typeface="Wingdings" panose="05000000000000000000" pitchFamily="2" charset="2"/>
              </a:rPr>
              <a:t> </a:t>
            </a:r>
            <a:r>
              <a:rPr lang="nl-NL" sz="2000" dirty="0">
                <a:sym typeface="Wingdings" panose="05000000000000000000" pitchFamily="2" charset="2"/>
              </a:rPr>
              <a:t>en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stadsdorpen</a:t>
            </a:r>
            <a:r>
              <a:rPr lang="nl-NL" sz="2000" dirty="0">
                <a:sym typeface="Wingdings" panose="05000000000000000000" pitchFamily="2" charset="2"/>
              </a:rPr>
              <a:t> vervangen door hoogbouw.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stadsdorpen: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voormalige dorpen, ingesloten door stedelijke bebouwing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geen landbouwgrond meer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bouw extra woonlagen om te verhuren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enorm hoge woningdichtheid</a:t>
            </a:r>
            <a:b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          </a:t>
            </a:r>
            <a:r>
              <a:rPr lang="nl-NL" sz="2000" dirty="0">
                <a:sym typeface="Wingdings" panose="05000000000000000000" pitchFamily="2" charset="2"/>
              </a:rPr>
              <a:t>+ rommelige bebouwing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228599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54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Vernieuwde steden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DE3E2D7-B8D1-4B8A-9F7A-366D011A1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505" y="1066224"/>
            <a:ext cx="3981895" cy="57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87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Grote rol projectontwikkelaars bij vernieuwing steden.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door hoge grondprijzen vooral bouw dure appartementen, kantoren en winkelcentra.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oorspronkelijke bewoners moeten verhuizen 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Voordelen verhuizing: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centrale verwarming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airco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wc, bad, douche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Nadelen verhuizing: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ver weg van hun winkel / werk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ver weg van vrienden / familie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+ geen geld om de flat te betalen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228599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54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Vernieuwde steden</a:t>
            </a:r>
          </a:p>
        </p:txBody>
      </p:sp>
    </p:spTree>
    <p:extLst>
      <p:ext uri="{BB962C8B-B14F-4D97-AF65-F5344CB8AC3E}">
        <p14:creationId xmlns:p14="http://schemas.microsoft.com/office/powerpoint/2010/main" val="600260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/>
              <a:t>      </a:t>
            </a:r>
            <a:r>
              <a:rPr lang="nl-NL" sz="2000" dirty="0"/>
              <a:t>Bij aardrijkskunde beschrijf en verklaar je. </a:t>
            </a: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Beschrijven: wat ergens is.</a:t>
            </a:r>
            <a:br>
              <a:rPr lang="nl-NL" sz="2000" dirty="0"/>
            </a:br>
            <a:r>
              <a:rPr lang="nl-NL" sz="2000" dirty="0"/>
              <a:t>      </a:t>
            </a:r>
            <a:r>
              <a:rPr lang="nl-NL" sz="2000" dirty="0">
                <a:sym typeface="Wingdings" panose="05000000000000000000" pitchFamily="2" charset="2"/>
              </a:rPr>
              <a:t> waar is de stad gebouwd?</a:t>
            </a: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Verklaren: waarom dat zo is.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waarom is de stad daar gebouwd?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verklaren doe je met: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- menselijke factoren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- natuurlijke factoren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321055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3305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B4 Beschrijven en verklaren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8F4B009-9E40-45AF-9B65-2A4584B45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46"/>
          <a:stretch/>
        </p:blipFill>
        <p:spPr>
          <a:xfrm>
            <a:off x="7294173" y="1054418"/>
            <a:ext cx="4582867" cy="287824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1E8C12B-B6E0-45EB-8760-DB61C6D7E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46"/>
          <a:stretch/>
        </p:blipFill>
        <p:spPr>
          <a:xfrm>
            <a:off x="7294173" y="3966762"/>
            <a:ext cx="4582867" cy="287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5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Kaartvaardigheden die je nodig hebt:</a:t>
            </a:r>
          </a:p>
          <a:p>
            <a:pPr marL="0" indent="0">
              <a:buNone/>
            </a:pPr>
            <a:endParaRPr lang="nl-NL" sz="700" dirty="0"/>
          </a:p>
          <a:p>
            <a:pPr>
              <a:buClr>
                <a:srgbClr val="FF0000"/>
              </a:buClr>
            </a:pPr>
            <a:r>
              <a:rPr lang="nl-NL" sz="2000" dirty="0"/>
              <a:t> </a:t>
            </a:r>
            <a:r>
              <a:rPr lang="nl-NL" sz="2000" i="1" dirty="0"/>
              <a:t>Kaartlezen</a:t>
            </a:r>
            <a:r>
              <a:rPr lang="nl-NL" sz="2000" dirty="0"/>
              <a:t>: je benoemt waar plaatsen liggen of verschijnselen voorkomen.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titel, schaal, legenda</a:t>
            </a:r>
            <a:br>
              <a:rPr lang="nl-NL" sz="2000" i="1" dirty="0"/>
            </a:br>
            <a:endParaRPr lang="nl-NL" sz="2000" i="1" dirty="0"/>
          </a:p>
          <a:p>
            <a:pPr>
              <a:buClr>
                <a:srgbClr val="FF0000"/>
              </a:buClr>
            </a:pPr>
            <a:r>
              <a:rPr lang="nl-NL" sz="2000" i="1" dirty="0"/>
              <a:t> Kaartanalyse</a:t>
            </a:r>
            <a:r>
              <a:rPr lang="nl-NL" sz="2000" dirty="0"/>
              <a:t>: ordenen van gegevens op een kaart.</a:t>
            </a:r>
            <a:endParaRPr lang="nl-NL" sz="2000" i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Het herkennen van patronen.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je verdeelt het gebied in delen en gaat op zoek naar spreidingspatronen.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</a:t>
            </a:r>
            <a:r>
              <a:rPr lang="nl-NL" sz="2000" dirty="0" err="1">
                <a:sym typeface="Wingdings" panose="05000000000000000000" pitchFamily="2" charset="2"/>
              </a:rPr>
              <a:t>vb</a:t>
            </a:r>
            <a:r>
              <a:rPr lang="nl-NL" sz="2000" dirty="0">
                <a:sym typeface="Wingdings" panose="05000000000000000000" pitchFamily="2" charset="2"/>
              </a:rPr>
              <a:t>: het zuiden van Canada is dichtbevolkt, het noorden is dunbevolkt.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 Het leggen van verbanden.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je vergelijkt een verschijnsel met iets anders.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</a:t>
            </a:r>
            <a:r>
              <a:rPr lang="nl-NL" sz="2000" dirty="0" err="1">
                <a:sym typeface="Wingdings" panose="05000000000000000000" pitchFamily="2" charset="2"/>
              </a:rPr>
              <a:t>vb</a:t>
            </a:r>
            <a:r>
              <a:rPr lang="nl-NL" sz="2000" dirty="0">
                <a:sym typeface="Wingdings" panose="05000000000000000000" pitchFamily="2" charset="2"/>
              </a:rPr>
              <a:t>: de bevolkingsspreiding in Canada en het klimaat.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  <a:p>
            <a:pPr>
              <a:buClr>
                <a:srgbClr val="FF0000"/>
              </a:buClr>
            </a:pPr>
            <a:r>
              <a:rPr lang="nl-NL" sz="2000" dirty="0"/>
              <a:t> </a:t>
            </a:r>
            <a:r>
              <a:rPr lang="nl-NL" sz="2000" i="1" dirty="0"/>
              <a:t>Kaartinterpretatie</a:t>
            </a:r>
            <a:r>
              <a:rPr lang="nl-NL" sz="2000" dirty="0"/>
              <a:t>: verklaren van de gevonden verbanden / patronen.</a:t>
            </a:r>
            <a:br>
              <a:rPr lang="nl-NL" sz="2000" dirty="0"/>
            </a:b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 in het noorden van Canada is het te koud voor bewoning.</a:t>
            </a:r>
            <a:endParaRPr lang="nl-NL" sz="2000" b="1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2" y="1206001"/>
            <a:ext cx="2765474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6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B21 Kaartvaardigheden</a:t>
            </a:r>
          </a:p>
        </p:txBody>
      </p:sp>
    </p:spTree>
    <p:extLst>
      <p:ext uri="{BB962C8B-B14F-4D97-AF65-F5344CB8AC3E}">
        <p14:creationId xmlns:p14="http://schemas.microsoft.com/office/powerpoint/2010/main" val="515459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1" y="1206461"/>
            <a:ext cx="20052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Beschrijven, verklaren, waarderen.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waarderen = je mening geven over een aardrijkskundig probleem.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1" y="1206001"/>
            <a:ext cx="191007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1" y="1188000"/>
            <a:ext cx="200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B29 Waarderen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E643B5B-856D-49C4-8589-8C00673B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775" y="1129279"/>
            <a:ext cx="4427224" cy="559181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BF4159B-84A6-4D68-87F5-5085B31E6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5" y="2526347"/>
            <a:ext cx="6880262" cy="43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89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lvl="0" indent="0" defTabSz="914400">
              <a:buNone/>
            </a:pPr>
            <a:r>
              <a:rPr lang="nl-NL" sz="1600" dirty="0"/>
              <a:t>      </a:t>
            </a:r>
            <a:r>
              <a:rPr lang="nl-NL" sz="2000" dirty="0">
                <a:solidFill>
                  <a:prstClr val="black"/>
                </a:solidFill>
              </a:rPr>
              <a:t>Twee soorten redenen om te verhuizen.</a:t>
            </a:r>
            <a:br>
              <a:rPr lang="nl-NL" sz="2000" dirty="0">
                <a:solidFill>
                  <a:prstClr val="black"/>
                </a:solidFill>
              </a:rPr>
            </a:b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>
                <a:solidFill>
                  <a:prstClr val="black"/>
                </a:solidFill>
              </a:rPr>
              <a:t>Pushfactoren / afstotingsfactoren: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mensen 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willen vertrekken uit een gebied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 armoede, werkloosheid, discriminatie</a:t>
            </a:r>
          </a:p>
          <a:p>
            <a:pPr marL="0" lvl="0" indent="0" defTabSz="914400">
              <a:buNone/>
            </a:pPr>
            <a:endParaRPr lang="nl-NL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0" lvl="0" indent="0" defTabSz="91440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>
                <a:solidFill>
                  <a:prstClr val="black"/>
                </a:solidFill>
              </a:rPr>
              <a:t>Pullfactoren / aantrekkingsfactoren: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mensen 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willen naar een gebied toe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 werkgelegenheid, hoge inkomens, 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goede opleidingen, fijn klimaat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2" y="1206001"/>
            <a:ext cx="310895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3183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B159 Push- en pullfactoren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D704798-6029-4FEA-94AB-AD366B18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85" y="1726447"/>
            <a:ext cx="6807215" cy="435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9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bevolkingsspreiding in China is erg ongelijk.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oosten = dichtbevolkt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westen = dunbevolkt: te droog, te hoog / koud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totaal: 1,4 miljard mensen</a:t>
            </a:r>
            <a:br>
              <a:rPr lang="nl-NL" sz="2000" dirty="0"/>
            </a:br>
            <a:endParaRPr lang="nl-NL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Grote verschillen in neerslag per gebied.</a:t>
            </a:r>
            <a:br>
              <a:rPr lang="nl-NL" sz="2000" dirty="0"/>
            </a:br>
            <a:r>
              <a:rPr lang="nl-NL" sz="2000" dirty="0"/>
              <a:t>     - zuidoosten: 1.000 tot 2.000 mm per jaar</a:t>
            </a:r>
            <a:br>
              <a:rPr lang="nl-NL" sz="2000" dirty="0"/>
            </a:br>
            <a:r>
              <a:rPr lang="nl-NL" sz="2000" dirty="0"/>
              <a:t>     - noordwesten: minder dan 200 mm per jaar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81858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2809875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270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Leeg westen, vol oosten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30C7CB-C62A-4A4D-9371-3EC6272CD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1182537"/>
            <a:ext cx="5303521" cy="54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3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Kenmerken opkomende landen (groeilanden):</a:t>
            </a:r>
            <a:br>
              <a:rPr lang="nl-NL" sz="2000" dirty="0"/>
            </a:br>
            <a:r>
              <a:rPr lang="nl-NL" sz="2000" dirty="0"/>
              <a:t>    </a:t>
            </a:r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Kenmerk 1: snelle economische groei.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veel buitenlandse investeringen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BRICS-landen: van gesloten naar vrijemarkteconomie</a:t>
            </a:r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Kenmerk 2: bnp per inwoner is nog relatief laag.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nog steeds aantrekkelijk voor buitenlandse bedrijven door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relatief lage lonen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Kenmerk 3: grote sociale en regionale ongelijkheid.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sommige mensen profiteren, anderen niet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groeiende middenklasse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grote verschillen tussen regio’s en tussen stad en platteland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2" y="1206001"/>
            <a:ext cx="295016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2950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B229 Opkomende landen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C6B481-C066-4F77-A2A0-FEA86FB35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086" y="1053140"/>
            <a:ext cx="4063114" cy="58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26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6574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Urbanisatiegraad = hoog in rijke landen (80%), laag in minst </a:t>
            </a:r>
            <a:br>
              <a:rPr lang="nl-NL" sz="2000" dirty="0"/>
            </a:br>
            <a:r>
              <a:rPr lang="nl-NL" sz="2000" dirty="0"/>
              <a:t>     ontwikkelde landen (32%).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percentage stedelingen in een land.</a:t>
            </a:r>
            <a:br>
              <a:rPr lang="nl-NL" sz="2000" dirty="0"/>
            </a:br>
            <a:r>
              <a:rPr lang="nl-NL" sz="2000" dirty="0"/>
              <a:t>    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Urbanisatietempo = hoog in arme landen door </a:t>
            </a:r>
            <a:br>
              <a:rPr lang="nl-NL" sz="2000" dirty="0"/>
            </a:br>
            <a:r>
              <a:rPr lang="nl-NL" sz="2000" dirty="0"/>
              <a:t>     ruraal-urbane migratie.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urbanisatietempo = snelheid waarmee de urbanisatiegraad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toeneemt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ruraal-urbane migratie = migratie van platteland naar stad</a:t>
            </a:r>
          </a:p>
          <a:p>
            <a:pPr marL="0" indent="0"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De verstedelijking gaat eigenlijk te snel.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onvoldoende voorzieningen en woningen in de steden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krottenwijken</a:t>
            </a:r>
            <a:endParaRPr lang="nl-NL" sz="2000" b="1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2" y="1206001"/>
            <a:ext cx="332231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321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B239 Percentage stedelingen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BF773DB-BC6A-4AD7-8A06-CEA294564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2" y="1107440"/>
            <a:ext cx="3489418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08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BB68F6C-ACFF-D143-BD1D-00EF18835E81}"/>
              </a:ext>
            </a:extLst>
          </p:cNvPr>
          <p:cNvSpPr/>
          <p:nvPr/>
        </p:nvSpPr>
        <p:spPr>
          <a:xfrm>
            <a:off x="0" y="1206461"/>
            <a:ext cx="202560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D13DC34-9670-A747-B407-8324E239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nl-NL" sz="1600" dirty="0"/>
              <a:t>      </a:t>
            </a:r>
            <a:r>
              <a:rPr lang="nl-NL" sz="2000" dirty="0">
                <a:solidFill>
                  <a:prstClr val="black"/>
                </a:solidFill>
              </a:rPr>
              <a:t>Globalisering heeft voor- en nadelen.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voordelen: toename welvaart en vrijheid en meer 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      uitwisseling informatie.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000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>
                <a:solidFill>
                  <a:prstClr val="black"/>
                </a:solidFill>
              </a:rPr>
              <a:t>Economisch nadeel: de ongelijkheid neemt toe.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de één profiteert van globalisering, de ander niet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regionale ongelijkheid</a:t>
            </a: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     sociale ongelijkheid</a:t>
            </a:r>
            <a:endParaRPr lang="nl-NL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813D61A0-9F85-4497-9B52-D32C0E95B6F2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E3415CA-2E61-2749-A79C-128DEC04F48C}"/>
              </a:ext>
            </a:extLst>
          </p:cNvPr>
          <p:cNvSpPr/>
          <p:nvPr/>
        </p:nvSpPr>
        <p:spPr>
          <a:xfrm>
            <a:off x="2" y="1206001"/>
            <a:ext cx="36410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BC81A6-F3CC-044A-A57B-B72279F1E90C}"/>
              </a:ext>
            </a:extLst>
          </p:cNvPr>
          <p:cNvSpPr txBox="1"/>
          <p:nvPr/>
        </p:nvSpPr>
        <p:spPr>
          <a:xfrm>
            <a:off x="108000" y="1188000"/>
            <a:ext cx="364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B256 Gevolgen van globalisering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D81E503-DCC7-4C77-A0A2-3F707D5E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611" y="1115021"/>
            <a:ext cx="4333622" cy="56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0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703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</a:t>
            </a:r>
            <a:r>
              <a:rPr lang="nl-NL" sz="2000" dirty="0"/>
              <a:t> De rivier de </a:t>
            </a:r>
            <a:r>
              <a:rPr lang="nl-NL" sz="2000" dirty="0" err="1"/>
              <a:t>Jangste</a:t>
            </a:r>
            <a:r>
              <a:rPr lang="nl-NL" sz="2000" dirty="0"/>
              <a:t>:</a:t>
            </a:r>
            <a:br>
              <a:rPr lang="nl-NL" sz="2000" dirty="0"/>
            </a:br>
            <a:r>
              <a:rPr lang="nl-NL" sz="2000" dirty="0"/>
              <a:t>     - </a:t>
            </a:r>
            <a:r>
              <a:rPr lang="nl-NL" sz="2000" dirty="0">
                <a:solidFill>
                  <a:srgbClr val="0070C0"/>
                </a:solidFill>
              </a:rPr>
              <a:t>stroomgebied</a:t>
            </a:r>
            <a:r>
              <a:rPr lang="nl-NL" sz="2000" dirty="0"/>
              <a:t> in het natte zuiden</a:t>
            </a:r>
            <a:br>
              <a:rPr lang="nl-NL" sz="2000" dirty="0"/>
            </a:br>
            <a:r>
              <a:rPr lang="nl-NL" sz="2000" dirty="0"/>
              <a:t>     - overstromingen door </a:t>
            </a:r>
            <a:r>
              <a:rPr lang="nl-NL" sz="2000" dirty="0">
                <a:solidFill>
                  <a:srgbClr val="0070C0"/>
                </a:solidFill>
              </a:rPr>
              <a:t>piekafvoer</a:t>
            </a:r>
            <a:r>
              <a:rPr lang="nl-NL" sz="2000" dirty="0"/>
              <a:t> in de lente en zomer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Rol van mensen bij de wateroverlast: </a:t>
            </a:r>
            <a:br>
              <a:rPr lang="nl-NL" sz="2000" dirty="0"/>
            </a:br>
            <a:r>
              <a:rPr lang="nl-NL" sz="2000" dirty="0"/>
              <a:t>     - ontbossing </a:t>
            </a:r>
            <a:r>
              <a:rPr lang="nl-NL" sz="2000" dirty="0">
                <a:sym typeface="Wingdings" panose="05000000000000000000" pitchFamily="2" charset="2"/>
              </a:rPr>
              <a:t> hogere piekafvoer + ondieper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aanleg dijken  minder ruimte rivier + overstromingen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Maatregel: bouw Drieklovendam.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grootste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stuwdam</a:t>
            </a:r>
            <a:r>
              <a:rPr lang="nl-NL" sz="2000" dirty="0">
                <a:sym typeface="Wingdings" panose="05000000000000000000" pitchFamily="2" charset="2"/>
              </a:rPr>
              <a:t> ter wereld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voordelen: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beter bevaarbaar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drink- en irrigatiewater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+ hydro-elektriciteit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1" y="1206001"/>
            <a:ext cx="176197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653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Wateroverlast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4D62D98-8412-42D8-8696-6EABC3C9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1751680"/>
            <a:ext cx="5241908" cy="47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</a:t>
            </a:r>
            <a:r>
              <a:rPr lang="nl-NL" sz="2000" dirty="0"/>
              <a:t> De rivier de </a:t>
            </a:r>
            <a:r>
              <a:rPr lang="nl-NL" sz="2000" dirty="0" err="1"/>
              <a:t>Huang</a:t>
            </a:r>
            <a:r>
              <a:rPr lang="nl-NL" sz="2000" dirty="0"/>
              <a:t> He (Gele Rivier):</a:t>
            </a:r>
            <a:br>
              <a:rPr lang="nl-NL" sz="2000" dirty="0"/>
            </a:br>
            <a:r>
              <a:rPr lang="nl-NL" sz="2000" dirty="0"/>
              <a:t>     - stroomgebied in het droge noorden</a:t>
            </a:r>
            <a:br>
              <a:rPr lang="nl-NL" sz="2000" dirty="0"/>
            </a:br>
            <a:r>
              <a:rPr lang="nl-NL" sz="2000" dirty="0"/>
              <a:t>     - stroomt over het Lössplateau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löss komt in de rivier terecht door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wind en water (= gele kleur)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bodemerosie</a:t>
            </a:r>
            <a:r>
              <a:rPr lang="nl-NL" sz="2000" dirty="0">
                <a:sym typeface="Wingdings" panose="05000000000000000000" pitchFamily="2" charset="2"/>
              </a:rPr>
              <a:t> = verdwijnen bovenste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(vruchtbare) deel bodem</a:t>
            </a:r>
            <a:br>
              <a:rPr lang="nl-NL" sz="2000" dirty="0"/>
            </a:br>
            <a:r>
              <a:rPr lang="nl-NL" sz="2000" dirty="0"/>
              <a:t>    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Watertekorten door:</a:t>
            </a:r>
            <a:br>
              <a:rPr lang="nl-NL" sz="2000" dirty="0"/>
            </a:br>
            <a:r>
              <a:rPr lang="nl-NL" sz="2000" dirty="0"/>
              <a:t>     - bevolkingsgroei</a:t>
            </a:r>
            <a:br>
              <a:rPr lang="nl-NL" sz="2000" dirty="0"/>
            </a:br>
            <a:r>
              <a:rPr lang="nl-NL" sz="2000" dirty="0"/>
              <a:t>     - economische groei</a:t>
            </a:r>
            <a:br>
              <a:rPr lang="nl-NL" sz="2000" dirty="0"/>
            </a:br>
            <a:r>
              <a:rPr lang="nl-NL" sz="2000" dirty="0"/>
              <a:t>     - toename irrigatie landbouw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bouw stuwdammen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veel verdamping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overgebleven water is heel vies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59109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Watertekort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2FDFB1E-A0B8-46C5-ABA6-15A5BC903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0" y="1827235"/>
            <a:ext cx="7031338" cy="28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</a:t>
            </a:r>
            <a:r>
              <a:rPr lang="nl-NL" sz="2000" dirty="0">
                <a:sym typeface="Wingdings" panose="05000000000000000000" pitchFamily="2" charset="2"/>
              </a:rPr>
              <a:t>Daarom: steeds meer gebruik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grondwater</a:t>
            </a:r>
            <a:r>
              <a:rPr lang="nl-NL" sz="2000" dirty="0">
                <a:sym typeface="Wingdings" panose="05000000000000000000" pitchFamily="2" charset="2"/>
              </a:rPr>
              <a:t> uit </a:t>
            </a:r>
            <a:r>
              <a:rPr lang="nl-NL" sz="2000" dirty="0" err="1">
                <a:solidFill>
                  <a:srgbClr val="0070C0"/>
                </a:solidFill>
                <a:sym typeface="Wingdings" panose="05000000000000000000" pitchFamily="2" charset="2"/>
              </a:rPr>
              <a:t>aquifers</a:t>
            </a:r>
            <a:r>
              <a:rPr lang="nl-NL" sz="2000" dirty="0">
                <a:sym typeface="Wingdings" panose="05000000000000000000" pitchFamily="2" charset="2"/>
              </a:rPr>
              <a:t>.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</a:t>
            </a:r>
            <a:r>
              <a:rPr lang="nl-NL" sz="2000" dirty="0" err="1">
                <a:sym typeface="Wingdings" panose="05000000000000000000" pitchFamily="2" charset="2"/>
              </a:rPr>
              <a:t>Aquifer</a:t>
            </a:r>
            <a:r>
              <a:rPr lang="nl-NL" sz="2000" dirty="0">
                <a:sym typeface="Wingdings" panose="05000000000000000000" pitchFamily="2" charset="2"/>
              </a:rPr>
              <a:t> = bodemlaag met veel grondwater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Beijing: daling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grondwaterpeil</a:t>
            </a:r>
            <a:r>
              <a:rPr lang="nl-NL" sz="2000" dirty="0">
                <a:sym typeface="Wingdings" panose="05000000000000000000" pitchFamily="2" charset="2"/>
              </a:rPr>
              <a:t> met al zo’n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100 tot 300 m!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 niet duurzaam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59109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Watertekort</a:t>
            </a:r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22E0B5-A353-469D-9E1C-05D1ECB9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647" y="1187999"/>
            <a:ext cx="4892993" cy="55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83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Het water is oneerlijk over China verdeeld:</a:t>
            </a:r>
            <a:br>
              <a:rPr lang="nl-NL" sz="2000" dirty="0"/>
            </a:br>
            <a:r>
              <a:rPr lang="nl-NL" sz="2000" dirty="0"/>
              <a:t>     - overschot in het natte zuiden</a:t>
            </a:r>
            <a:br>
              <a:rPr lang="nl-NL" sz="2000" dirty="0"/>
            </a:br>
            <a:r>
              <a:rPr lang="nl-NL" sz="2000" dirty="0"/>
              <a:t>     - tekort in het droge noorden </a:t>
            </a:r>
            <a:r>
              <a:rPr lang="nl-NL" sz="2000" dirty="0">
                <a:sym typeface="Wingdings" panose="05000000000000000000" pitchFamily="2" charset="2"/>
              </a:rPr>
              <a:t> waterstress</a:t>
            </a:r>
            <a:br>
              <a:rPr lang="nl-NL" sz="2000" dirty="0"/>
            </a:br>
            <a:r>
              <a:rPr lang="nl-NL" sz="2000" dirty="0"/>
              <a:t>    </a:t>
            </a: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Oplossing: </a:t>
            </a:r>
            <a:br>
              <a:rPr lang="nl-NL" sz="2000" dirty="0"/>
            </a:br>
            <a:r>
              <a:rPr lang="nl-NL" sz="2000" dirty="0"/>
              <a:t>    Zuid-naar-Noord Waterverdelingsproject.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drie verbindingen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heel duur</a:t>
            </a:r>
            <a:br>
              <a:rPr lang="nl-NL" sz="2000" dirty="0">
                <a:sym typeface="Wingdings" panose="05000000000000000000" pitchFamily="2" charset="2"/>
              </a:rPr>
            </a:b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is veel werk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90499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796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Waterverdeling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5A6B3B-8A0F-45A7-846C-80ADFDE2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03" y="1751680"/>
            <a:ext cx="66198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51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 </a:t>
            </a:r>
            <a:r>
              <a:rPr lang="nl-NL" sz="2000" dirty="0"/>
              <a:t>Dimensies / invalshoeken van waaruit je een gebied of gebeurtenis kunt bekijken:</a:t>
            </a:r>
          </a:p>
          <a:p>
            <a:endParaRPr lang="nl-NL" sz="2000" dirty="0"/>
          </a:p>
          <a:p>
            <a:pPr marL="342900" indent="-342900">
              <a:buClr>
                <a:srgbClr val="FF0000"/>
              </a:buClr>
            </a:pPr>
            <a:r>
              <a:rPr lang="nl-NL" sz="2000" dirty="0"/>
              <a:t>Economische dimensie: (het bezit van) grondstoffen, werk, geld.</a:t>
            </a:r>
          </a:p>
          <a:p>
            <a:pPr>
              <a:buClr>
                <a:srgbClr val="FF0000"/>
              </a:buClr>
            </a:pPr>
            <a:endParaRPr lang="nl-NL" sz="2000" dirty="0"/>
          </a:p>
          <a:p>
            <a:pPr marL="342900" indent="-342900">
              <a:buClr>
                <a:srgbClr val="FF0000"/>
              </a:buClr>
            </a:pPr>
            <a:r>
              <a:rPr lang="nl-NL" sz="2000" dirty="0"/>
              <a:t>Sociaal-culturele dimensie: hoe mensen met elkaar willen omgaan en hoe ze voor elkaar zorgen.</a:t>
            </a:r>
          </a:p>
          <a:p>
            <a:pPr>
              <a:buClr>
                <a:srgbClr val="FF0000"/>
              </a:buClr>
            </a:pPr>
            <a:endParaRPr lang="nl-NL" sz="2000" dirty="0"/>
          </a:p>
          <a:p>
            <a:pPr marL="342900" indent="-342900">
              <a:buClr>
                <a:srgbClr val="FF0000"/>
              </a:buClr>
            </a:pPr>
            <a:r>
              <a:rPr lang="nl-NL" sz="2000" dirty="0"/>
              <a:t>Politieke dimensie: gaat over het verdelen van de macht.</a:t>
            </a:r>
          </a:p>
          <a:p>
            <a:pPr>
              <a:buClr>
                <a:srgbClr val="FF0000"/>
              </a:buClr>
            </a:pPr>
            <a:endParaRPr lang="nl-NL" sz="2000" dirty="0"/>
          </a:p>
          <a:p>
            <a:pPr marL="342900" indent="-342900">
              <a:buClr>
                <a:srgbClr val="FF0000"/>
              </a:buClr>
            </a:pPr>
            <a:r>
              <a:rPr lang="nl-NL" sz="2000" dirty="0"/>
              <a:t>Fysische dimensie: vanuit de belangen van de natuur.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86303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92422" y="1206001"/>
            <a:ext cx="186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B14 Dimensies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9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 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86303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86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B14 Dimensies</a:t>
            </a: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AF39AA-2611-4B6F-8C93-5B68D46EB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1710040"/>
            <a:ext cx="9317673" cy="50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4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8929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Reliëf: trap met 3 treden.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FF0000"/>
                </a:solidFill>
              </a:rPr>
              <a:t> </a:t>
            </a:r>
            <a:r>
              <a:rPr lang="nl-NL" sz="2000" dirty="0"/>
              <a:t>Bovenste trede: op zo’n 4.500 m hoogte</a:t>
            </a:r>
            <a:br>
              <a:rPr lang="nl-NL" sz="2000" dirty="0"/>
            </a:br>
            <a:r>
              <a:rPr lang="nl-NL" sz="2000" dirty="0"/>
              <a:t> - Hoogland van Tibet (‘dak van de wereld’)</a:t>
            </a:r>
            <a:br>
              <a:rPr lang="nl-NL" sz="2000" dirty="0"/>
            </a:br>
            <a:r>
              <a:rPr lang="nl-NL" sz="2000" dirty="0"/>
              <a:t> - toendra</a:t>
            </a:r>
            <a:br>
              <a:rPr lang="nl-NL" sz="2000" dirty="0"/>
            </a:br>
            <a:r>
              <a:rPr lang="nl-NL" sz="2000" dirty="0"/>
              <a:t> - brongebied alle grote rivieren in China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Middelste trede: </a:t>
            </a:r>
            <a:r>
              <a:rPr lang="nl-NL" sz="2000" dirty="0">
                <a:solidFill>
                  <a:srgbClr val="0070C0"/>
                </a:solidFill>
              </a:rPr>
              <a:t>hoogvlakten</a:t>
            </a:r>
            <a:r>
              <a:rPr lang="nl-NL" sz="2000" dirty="0"/>
              <a:t> van 1.000 tot 2.000 m hoog</a:t>
            </a:r>
            <a:br>
              <a:rPr lang="nl-NL" sz="2000" dirty="0"/>
            </a:br>
            <a:r>
              <a:rPr lang="nl-NL" sz="2000" dirty="0"/>
              <a:t> - Tarimbekken (woestijn)</a:t>
            </a:r>
            <a:br>
              <a:rPr lang="nl-NL" sz="2000" dirty="0"/>
            </a:br>
            <a:r>
              <a:rPr lang="nl-NL" sz="2000" dirty="0"/>
              <a:t> - Mongoolse Hoogvlakte (woestijn, steppen)</a:t>
            </a:r>
            <a:br>
              <a:rPr lang="nl-NL" sz="2000" dirty="0"/>
            </a:br>
            <a:r>
              <a:rPr lang="nl-NL" sz="2000" dirty="0"/>
              <a:t> - Lössplateau (akkerbouwgebied)</a:t>
            </a: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 Laagste trede: </a:t>
            </a:r>
            <a:r>
              <a:rPr lang="nl-NL" sz="2000" dirty="0">
                <a:solidFill>
                  <a:srgbClr val="0070C0"/>
                </a:solidFill>
              </a:rPr>
              <a:t>laagvlakte</a:t>
            </a:r>
            <a:r>
              <a:rPr lang="nl-NL" sz="2000" dirty="0"/>
              <a:t> van 0 tot 200 m hoogte</a:t>
            </a:r>
            <a:br>
              <a:rPr lang="nl-NL" sz="2000" dirty="0"/>
            </a:br>
            <a:r>
              <a:rPr lang="nl-NL" sz="2000" dirty="0"/>
              <a:t> - delta’s van de grote rivieren</a:t>
            </a:r>
            <a:br>
              <a:rPr lang="nl-NL" sz="2000" dirty="0"/>
            </a:br>
            <a:r>
              <a:rPr lang="nl-NL" sz="2000" dirty="0"/>
              <a:t> - 2/3 van de bevolking</a:t>
            </a:r>
            <a:br>
              <a:rPr lang="nl-NL" sz="2000" dirty="0"/>
            </a:br>
            <a:r>
              <a:rPr lang="nl-NL" sz="2000" dirty="0"/>
              <a:t> - dichtbevolkt, sterk verstedelijkt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2809875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270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Leeg westen, vol oosten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7D42E3-FBE3-445E-9E9B-E9AF90562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87" y="1086400"/>
            <a:ext cx="5541911" cy="56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4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 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272663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272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B15 Verbanden leggen</a:t>
            </a:r>
            <a:endParaRPr lang="nl-NL" sz="2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7B93C3A-334F-4B27-A4CC-C0E59FA9F6F2}"/>
              </a:ext>
            </a:extLst>
          </p:cNvPr>
          <p:cNvSpPr txBox="1"/>
          <p:nvPr/>
        </p:nvSpPr>
        <p:spPr>
          <a:xfrm>
            <a:off x="108000" y="1749217"/>
            <a:ext cx="972179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Bij aardrijkskunde leg je relaties (verbanden) tussen verschijnselen en tussen gebieden.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Verbanden tussen verschijnselen: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verschijnsel: massatoerisme in Spanje vanwege het weer en het landschap.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 invloed: werkgelegenheid, vervuiling, watertekort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Verbanden tussen gebieden: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door de onrustige politieke situatie in Turkije…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gaan minder toeristen naar Turkije en meer naar Spanje</a:t>
            </a:r>
            <a:endParaRPr lang="nl-NL" dirty="0"/>
          </a:p>
        </p:txBody>
      </p:sp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CE0FE27E-CFB3-4788-8456-F9373AC80268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4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>
                <a:solidFill>
                  <a:prstClr val="black"/>
                </a:solidFill>
              </a:rPr>
              <a:t>Beschrijven, verklaren, waarderen.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 waarderen = je mening geven over een aardrijkskundig probleem.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89991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79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B29 Waarderen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FA4903-CCB8-4E6E-AE90-02EDEF61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" y="2526347"/>
            <a:ext cx="6880262" cy="43228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B72E51-95C2-47D6-8104-8C1F067A2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775" y="1129279"/>
            <a:ext cx="4427224" cy="55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7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In de grond bevindt zich water in de kleine </a:t>
            </a:r>
            <a:br>
              <a:rPr lang="nl-NL" sz="2000" dirty="0"/>
            </a:br>
            <a:r>
              <a:rPr lang="nl-NL" sz="2000" dirty="0"/>
              <a:t>     openingen (poriën) tussen de bodemdeeltjes.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grond met veel poriën = poreus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water kan dan ver weg zakken (infiltratie)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</a:t>
            </a:r>
            <a:r>
              <a:rPr lang="nl-NL" sz="2000" dirty="0" err="1">
                <a:sym typeface="Wingdings" panose="05000000000000000000" pitchFamily="2" charset="2"/>
              </a:rPr>
              <a:t>aquifer</a:t>
            </a:r>
            <a:r>
              <a:rPr lang="nl-NL" sz="2000" dirty="0">
                <a:sym typeface="Wingdings" panose="05000000000000000000" pitchFamily="2" charset="2"/>
              </a:rPr>
              <a:t> = </a:t>
            </a:r>
            <a:r>
              <a:rPr lang="nl-NL" sz="2000" dirty="0" err="1">
                <a:sym typeface="Wingdings" panose="05000000000000000000" pitchFamily="2" charset="2"/>
              </a:rPr>
              <a:t>waterdragende</a:t>
            </a:r>
            <a:r>
              <a:rPr lang="nl-NL" sz="2000" dirty="0">
                <a:sym typeface="Wingdings" panose="05000000000000000000" pitchFamily="2" charset="2"/>
              </a:rPr>
              <a:t> laag in de ondergrond</a:t>
            </a:r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Grondwaterpeil / grondwaterspiegel = bovenkant </a:t>
            </a:r>
            <a:br>
              <a:rPr lang="nl-NL" sz="2000" dirty="0"/>
            </a:br>
            <a:r>
              <a:rPr lang="nl-NL" sz="2000" dirty="0"/>
              <a:t>     van het grondwater.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maaiveld = oppervlak van de grond.</a:t>
            </a: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2035759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2035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B93 Grondwater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AF0E0A-5ACD-48D5-AA30-58E7C77D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50" y="1827235"/>
            <a:ext cx="6100128" cy="39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43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Rivier = natuurlijke waterloop die water afvoert </a:t>
            </a:r>
            <a:br>
              <a:rPr lang="nl-NL" sz="2000" dirty="0"/>
            </a:br>
            <a:r>
              <a:rPr lang="nl-NL" sz="2000" dirty="0"/>
              <a:t>     uit een gebied.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regenrivier = afhankelijk regenwater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gletsjerrivier = afhankelijk smeltwater gletsjers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gemengde rivier = regenwater en smeltwater 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Stroomstelsel = alle waterlopen </a:t>
            </a:r>
            <a:br>
              <a:rPr lang="nl-NL" sz="2000" dirty="0"/>
            </a:br>
            <a:r>
              <a:rPr lang="nl-NL" sz="2000" dirty="0"/>
              <a:t>    (hoofdrivier, zijrivieren, beekjes) samen.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Stroomgebied = het hele gebied dat afwatert </a:t>
            </a:r>
            <a:br>
              <a:rPr lang="nl-NL" sz="2000" dirty="0"/>
            </a:br>
            <a:r>
              <a:rPr lang="nl-NL" sz="2000" dirty="0"/>
              <a:t>    op de hoofdrivier.</a:t>
            </a:r>
            <a:br>
              <a:rPr lang="nl-NL" sz="2000" dirty="0"/>
            </a:br>
            <a:br>
              <a:rPr lang="nl-NL" sz="2000" dirty="0"/>
            </a:br>
            <a:r>
              <a:rPr lang="nl-NL" sz="2000" dirty="0"/>
              <a:t>    Waterscheiding = grens tussen twee </a:t>
            </a:r>
            <a:br>
              <a:rPr lang="nl-NL" sz="2000" dirty="0"/>
            </a:br>
            <a:r>
              <a:rPr lang="nl-NL" sz="2000" dirty="0"/>
              <a:t>    stroomgebieden.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165607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1548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B94 Rivieren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2B67D9D-B757-41E0-A989-6A17FFC6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78" y="1751680"/>
            <a:ext cx="6057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Het dwarsprofiel laat zien hoe diep en hoe breed de rivier is.</a:t>
            </a:r>
          </a:p>
          <a:p>
            <a:pPr marL="0" indent="0">
              <a:buNone/>
            </a:pPr>
            <a:br>
              <a:rPr lang="nl-NL" sz="2000" dirty="0"/>
            </a:b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255015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244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B96 Debiet en regiem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3432CE6-464F-4758-894C-32BD5295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" y="2246629"/>
            <a:ext cx="4925377" cy="42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46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Debiet = hoeveelheid water die op een bepaald punt door </a:t>
            </a:r>
            <a:br>
              <a:rPr lang="nl-NL" sz="2000" dirty="0"/>
            </a:br>
            <a:r>
              <a:rPr lang="nl-NL" sz="2000" dirty="0"/>
              <a:t>    de rivier stroomt.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in m³ per seconde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Regiem = schommelingen in de waterafvoer.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vaak minder water in de zomer door verdamping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wadi = rivier die deel van het jaar droogvalt</a:t>
            </a:r>
          </a:p>
          <a:p>
            <a:pPr marL="0" indent="0">
              <a:buNone/>
            </a:pPr>
            <a:endParaRPr lang="nl-NL" sz="2000" dirty="0">
              <a:sym typeface="Wingdings" panose="05000000000000000000" pitchFamily="2" charset="2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ym typeface="Wingdings" panose="05000000000000000000" pitchFamily="2" charset="2"/>
              </a:rPr>
              <a:t>Vertragingstijd = de tijd tussen neerslag en stijging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waterpeil stroomafwaarts.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korter in de winter door minder vegetatie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255015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244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B96 Debiet en regiem</a:t>
            </a:r>
            <a:endParaRPr lang="nl-NL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0D9479-AA0E-4EF6-9021-7D866910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83" y="1618240"/>
            <a:ext cx="3848417" cy="39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5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28A0E49-22DE-124A-A22C-913880B62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933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/>
              <a:t>      </a:t>
            </a:r>
            <a:r>
              <a:rPr lang="nl-NL" sz="2000" dirty="0"/>
              <a:t>Natuurramp = ramp veroorzaakt door natuurgeweld.</a:t>
            </a:r>
            <a:br>
              <a:rPr lang="nl-NL" sz="2000" dirty="0"/>
            </a:br>
            <a:r>
              <a:rPr lang="nl-NL" sz="2000" dirty="0"/>
              <a:t>     Milieuramp = ramp veroorzaakt door de mens.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effect op natuurlijke omgeving (fysisch milieu)</a:t>
            </a:r>
            <a:endParaRPr lang="nl-NL" sz="2000" dirty="0"/>
          </a:p>
          <a:p>
            <a:pPr marL="0" indent="0">
              <a:buNone/>
            </a:pPr>
            <a:br>
              <a:rPr lang="nl-NL" sz="2000" dirty="0"/>
            </a:b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Milieuvervuiling (milieuverontreiniging) = gebruik van </a:t>
            </a:r>
            <a:br>
              <a:rPr lang="nl-NL" sz="2000" dirty="0"/>
            </a:br>
            <a:r>
              <a:rPr lang="nl-NL" sz="2000" dirty="0"/>
              <a:t>    het milieu als afvalbak waarin te veel schadelijke </a:t>
            </a:r>
            <a:br>
              <a:rPr lang="nl-NL" sz="2000" dirty="0"/>
            </a:br>
            <a:r>
              <a:rPr lang="nl-NL" sz="2000" dirty="0"/>
              <a:t>    stoffen komen.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Milieu-uitputting = het opraken van natuurlijke hulpbronnen.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Milieuaantasting = ingrepen in de natuur door de mens.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ontbossing, verwoestijning, bodemerosie</a:t>
            </a:r>
            <a:endParaRPr lang="nl-NL" sz="20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BF30A0-5CF4-DB47-B2F2-3729BB837FE8}"/>
              </a:ext>
            </a:extLst>
          </p:cNvPr>
          <p:cNvSpPr/>
          <p:nvPr/>
        </p:nvSpPr>
        <p:spPr>
          <a:xfrm>
            <a:off x="2" y="1206001"/>
            <a:ext cx="3576318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88CE6F-56A9-AD41-834E-83E749A33F96}"/>
              </a:ext>
            </a:extLst>
          </p:cNvPr>
          <p:cNvSpPr txBox="1"/>
          <p:nvPr/>
        </p:nvSpPr>
        <p:spPr>
          <a:xfrm>
            <a:off x="108001" y="1188000"/>
            <a:ext cx="346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B139 Natuur- en milieurampen</a:t>
            </a:r>
            <a:endParaRPr lang="nl-NL" sz="2000" dirty="0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08FC3748-65B6-4C0B-939E-80F1D5BBD089}"/>
              </a:ext>
            </a:extLst>
          </p:cNvPr>
          <p:cNvSpPr/>
          <p:nvPr/>
        </p:nvSpPr>
        <p:spPr>
          <a:xfrm rot="5400000">
            <a:off x="179383" y="1840274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6D1B12-C1BE-47E1-843B-9181AD2F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374" y="1064697"/>
            <a:ext cx="4067831" cy="27338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4F5F79-B56B-4D5F-B5B0-9CF8C60C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374" y="3893208"/>
            <a:ext cx="4067831" cy="286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sz="1600" dirty="0">
                <a:solidFill>
                  <a:srgbClr val="FF0000"/>
                </a:solidFill>
              </a:rPr>
              <a:t>      </a:t>
            </a:r>
            <a:r>
              <a:rPr lang="nl-NL" sz="2000" dirty="0"/>
              <a:t>De Chinese overheid doet aan </a:t>
            </a:r>
            <a:r>
              <a:rPr lang="nl-NL" sz="2000" dirty="0">
                <a:solidFill>
                  <a:srgbClr val="0070C0"/>
                </a:solidFill>
              </a:rPr>
              <a:t>bevolkingspolitiek</a:t>
            </a:r>
            <a:r>
              <a:rPr lang="nl-NL" sz="2000" dirty="0"/>
              <a:t>. 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aantal en de spreiding bevolking</a:t>
            </a:r>
            <a:br>
              <a:rPr lang="nl-NL" sz="2000" dirty="0"/>
            </a:br>
            <a:r>
              <a:rPr lang="nl-NL" sz="2000" dirty="0"/>
              <a:t>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Tussen 1979 en 2015: </a:t>
            </a:r>
            <a:r>
              <a:rPr lang="nl-NL" sz="2000" dirty="0" err="1">
                <a:solidFill>
                  <a:srgbClr val="0070C0"/>
                </a:solidFill>
              </a:rPr>
              <a:t>eenkindpolitiek</a:t>
            </a:r>
            <a:r>
              <a:rPr lang="nl-NL" sz="2000" dirty="0"/>
              <a:t>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- voordeel: veel minder kinderen geboren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- nadeel: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vergrijzing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 ook door sterke stijging levensverwachting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    (van 41 jaar in 1955 naar 76,5 in 2018!)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nl-NL" sz="2000" dirty="0">
                <a:sym typeface="Wingdings" panose="05000000000000000000" pitchFamily="2" charset="2"/>
              </a:rPr>
              <a:t> zie het </a:t>
            </a:r>
            <a:r>
              <a:rPr lang="nl-NL" sz="2000" dirty="0">
                <a:solidFill>
                  <a:srgbClr val="0070C0"/>
                </a:solidFill>
                <a:sym typeface="Wingdings" panose="05000000000000000000" pitchFamily="2" charset="2"/>
              </a:rPr>
              <a:t>bevolkingsdiagram</a:t>
            </a:r>
            <a:r>
              <a:rPr lang="nl-NL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nl-NL" sz="2000" dirty="0">
                <a:sym typeface="Wingdings" panose="05000000000000000000" pitchFamily="2" charset="2"/>
              </a:rPr>
              <a:t>van China</a:t>
            </a:r>
            <a:endParaRPr lang="nl-NL" sz="20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nl-NL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  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2168473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216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Bevolkingspolitiek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27CA6B-4B8B-4167-A0BB-07F30E0E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582" y="1751680"/>
            <a:ext cx="6068996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467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FF0000"/>
                </a:solidFill>
              </a:rPr>
              <a:t> </a:t>
            </a:r>
            <a:r>
              <a:rPr lang="nl-NL" sz="2000" dirty="0" err="1"/>
              <a:t>Eenkindpolitiek</a:t>
            </a:r>
            <a:r>
              <a:rPr lang="nl-NL" sz="2000" dirty="0"/>
              <a:t> afgeschaft, m</a:t>
            </a:r>
            <a:r>
              <a:rPr lang="nl-NL" sz="2000" dirty="0">
                <a:sym typeface="Wingdings" panose="05000000000000000000" pitchFamily="2" charset="2"/>
              </a:rPr>
              <a:t>aar: 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- duur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- lastig te combineren met werk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nl-NL" sz="2000" dirty="0">
                <a:solidFill>
                  <a:srgbClr val="FF0000"/>
                </a:solidFill>
              </a:rPr>
              <a:t>•  </a:t>
            </a:r>
            <a:r>
              <a:rPr lang="nl-NL" sz="2000" dirty="0"/>
              <a:t>Betere spreiding van de bevolking:</a:t>
            </a:r>
            <a:br>
              <a:rPr lang="nl-NL" sz="2000" dirty="0"/>
            </a:br>
            <a:r>
              <a:rPr lang="nl-NL" sz="2000" dirty="0"/>
              <a:t>    - volle oosten: Han-Chinezen</a:t>
            </a:r>
            <a:br>
              <a:rPr lang="nl-NL" sz="2000" dirty="0"/>
            </a:br>
            <a:r>
              <a:rPr lang="nl-NL" sz="2000" dirty="0"/>
              <a:t>    </a:t>
            </a:r>
            <a:r>
              <a:rPr lang="nl-NL" sz="2000" dirty="0">
                <a:sym typeface="Wingdings" panose="05000000000000000000" pitchFamily="2" charset="2"/>
              </a:rPr>
              <a:t> ‘echte Chinezen’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- lege westen: andere bevolkingsgroepen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     </a:t>
            </a:r>
            <a:r>
              <a:rPr lang="nl-NL" sz="2000" dirty="0" err="1">
                <a:sym typeface="Wingdings" panose="05000000000000000000" pitchFamily="2" charset="2"/>
              </a:rPr>
              <a:t>Oeigoeren</a:t>
            </a:r>
            <a:r>
              <a:rPr lang="nl-NL" sz="2000" dirty="0">
                <a:sym typeface="Wingdings" panose="05000000000000000000" pitchFamily="2" charset="2"/>
              </a:rPr>
              <a:t> 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nl-NL" sz="2000" dirty="0"/>
              <a:t>Overheidsmaatregel: migratie Han-Chinezen </a:t>
            </a:r>
            <a:br>
              <a:rPr lang="nl-NL" sz="2000" dirty="0"/>
            </a:br>
            <a:r>
              <a:rPr lang="nl-NL" sz="2000" dirty="0"/>
              <a:t>stimuleren van oost naar west.</a:t>
            </a:r>
            <a:br>
              <a:rPr lang="nl-NL" sz="2000" dirty="0"/>
            </a:br>
            <a:r>
              <a:rPr lang="nl-NL" sz="2000" dirty="0">
                <a:sym typeface="Wingdings" panose="05000000000000000000" pitchFamily="2" charset="2"/>
              </a:rPr>
              <a:t> baan en gratis huis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‘</a:t>
            </a:r>
            <a:r>
              <a:rPr lang="nl-NL" sz="2000" dirty="0" err="1">
                <a:sym typeface="Wingdings" panose="05000000000000000000" pitchFamily="2" charset="2"/>
              </a:rPr>
              <a:t>verchinezen</a:t>
            </a:r>
            <a:r>
              <a:rPr lang="nl-NL" sz="2000" dirty="0">
                <a:sym typeface="Wingdings" panose="05000000000000000000" pitchFamily="2" charset="2"/>
              </a:rPr>
              <a:t>’ van afgelegen gebieden</a:t>
            </a:r>
            <a:br>
              <a:rPr lang="nl-NL" sz="2000" dirty="0">
                <a:sym typeface="Wingdings" panose="05000000000000000000" pitchFamily="2" charset="2"/>
              </a:rPr>
            </a:br>
            <a:r>
              <a:rPr lang="nl-NL" sz="2000" dirty="0">
                <a:sym typeface="Wingdings" panose="05000000000000000000" pitchFamily="2" charset="2"/>
              </a:rPr>
              <a:t> ook: meer overheidscontrole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2168473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216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Bevolkingspolitiek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E1F6E6-3BA2-4A93-99D2-B2DE068F9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80" y="1870074"/>
            <a:ext cx="6126480" cy="37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0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rgbClr val="FF0000"/>
                </a:solidFill>
              </a:rPr>
              <a:t>     </a:t>
            </a:r>
            <a:r>
              <a:rPr lang="nl-NL" sz="2000" dirty="0"/>
              <a:t>Isothermen = lijnen die plaatsen met een</a:t>
            </a:r>
            <a:br>
              <a:rPr lang="nl-NL" sz="2000" dirty="0"/>
            </a:br>
            <a:r>
              <a:rPr lang="nl-NL" sz="2000" dirty="0"/>
              <a:t>     gelijke temperatuur verbinden.</a:t>
            </a:r>
            <a:br>
              <a:rPr lang="nl-NL" sz="2000" dirty="0"/>
            </a:br>
            <a:r>
              <a:rPr lang="nl-NL" sz="2000" dirty="0"/>
              <a:t>     </a:t>
            </a:r>
            <a:r>
              <a:rPr lang="nl-NL" sz="2000" dirty="0">
                <a:sym typeface="Wingdings" panose="05000000000000000000" pitchFamily="2" charset="2"/>
              </a:rPr>
              <a:t> begrenzing luchtstreken</a:t>
            </a:r>
            <a:endParaRPr lang="nl-NL" sz="2000" dirty="0">
              <a:solidFill>
                <a:srgbClr val="0070C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Grens tropen = isotherm 18⁰C </a:t>
            </a:r>
            <a:r>
              <a:rPr lang="nl-NL" sz="2000" dirty="0">
                <a:sym typeface="Wingdings" panose="05000000000000000000" pitchFamily="2" charset="2"/>
              </a:rPr>
              <a:t> kokospalmgrens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/>
              <a:t>Grens poolstreken = isotherm 10 ⁰C </a:t>
            </a:r>
            <a:r>
              <a:rPr lang="nl-NL" sz="2000" dirty="0">
                <a:sym typeface="Wingdings" panose="05000000000000000000" pitchFamily="2" charset="2"/>
              </a:rPr>
              <a:t> boomgrens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1971041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3" y="1188000"/>
            <a:ext cx="1863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B50 Isothermen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EA6436D-6B69-442C-B0A4-52AC2D4C0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6" y="3619040"/>
            <a:ext cx="4791073" cy="313726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4D744A-4575-4EAE-8774-2BC540D982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07"/>
          <a:stretch/>
        </p:blipFill>
        <p:spPr>
          <a:xfrm>
            <a:off x="6080510" y="1668284"/>
            <a:ext cx="5919068" cy="39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80749B-1817-6C4F-9F56-64AF39BB5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0" y="1751680"/>
            <a:ext cx="12019021" cy="3734720"/>
          </a:xfrm>
        </p:spPr>
        <p:txBody>
          <a:bodyPr>
            <a:noAutofit/>
          </a:bodyPr>
          <a:lstStyle/>
          <a:p>
            <a:pPr marL="0" lvl="0" indent="0" defTabSz="914400">
              <a:buNone/>
            </a:pPr>
            <a:r>
              <a:rPr lang="nl-NL" sz="1600" dirty="0">
                <a:solidFill>
                  <a:srgbClr val="FF0000"/>
                </a:solidFill>
              </a:rPr>
              <a:t>     </a:t>
            </a:r>
            <a:r>
              <a:rPr lang="nl-NL" sz="2000" dirty="0">
                <a:solidFill>
                  <a:prstClr val="black"/>
                </a:solidFill>
              </a:rPr>
              <a:t> 5 klimaatzones van </a:t>
            </a:r>
            <a:r>
              <a:rPr lang="nl-NL" sz="2000" dirty="0" err="1">
                <a:solidFill>
                  <a:prstClr val="black"/>
                </a:solidFill>
              </a:rPr>
              <a:t>Köppen</a:t>
            </a:r>
            <a:r>
              <a:rPr lang="nl-NL" sz="2000" dirty="0">
                <a:solidFill>
                  <a:prstClr val="black"/>
                </a:solidFill>
              </a:rPr>
              <a:t> met hoofdletters: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A tropisch klimaat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B droog klimaat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C zeeklimaat (maritiem klimaat)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D landklimaat (continentaal klimaat)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E koud klimaat (poolklimaat of polair klimaat)</a:t>
            </a:r>
          </a:p>
          <a:p>
            <a:pPr marL="0" lvl="0" indent="0" defTabSz="914400">
              <a:buNone/>
            </a:pPr>
            <a:br>
              <a:rPr lang="nl-NL" sz="20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000" dirty="0">
                <a:solidFill>
                  <a:srgbClr val="FF0000"/>
                </a:solidFill>
              </a:rPr>
              <a:t>•   </a:t>
            </a:r>
            <a:r>
              <a:rPr lang="nl-NL" sz="2000" dirty="0">
                <a:solidFill>
                  <a:prstClr val="black"/>
                </a:solidFill>
              </a:rPr>
              <a:t>A,C,D,E = op basis van temperatuur </a:t>
            </a:r>
            <a:br>
              <a:rPr lang="nl-NL" sz="2000" dirty="0">
                <a:solidFill>
                  <a:prstClr val="black"/>
                </a:solidFill>
              </a:rPr>
            </a:br>
            <a:r>
              <a:rPr lang="nl-NL" sz="2000" dirty="0">
                <a:solidFill>
                  <a:prstClr val="black"/>
                </a:solidFill>
              </a:rPr>
              <a:t>     B = op basis van neerslag</a:t>
            </a:r>
            <a:endParaRPr lang="nl-NL" sz="2000" dirty="0"/>
          </a:p>
        </p:txBody>
      </p:sp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8E870EA6-E690-47AD-9836-FD72B3075076}"/>
              </a:ext>
            </a:extLst>
          </p:cNvPr>
          <p:cNvSpPr/>
          <p:nvPr/>
        </p:nvSpPr>
        <p:spPr>
          <a:xfrm rot="5400000">
            <a:off x="179383" y="1867570"/>
            <a:ext cx="189063" cy="1629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41B721D-C712-184B-85E3-517BB5EB9941}"/>
              </a:ext>
            </a:extLst>
          </p:cNvPr>
          <p:cNvSpPr/>
          <p:nvPr/>
        </p:nvSpPr>
        <p:spPr>
          <a:xfrm>
            <a:off x="0" y="1206001"/>
            <a:ext cx="3647440" cy="369332"/>
          </a:xfrm>
          <a:prstGeom prst="rect">
            <a:avLst/>
          </a:prstGeom>
          <a:solidFill>
            <a:srgbClr val="FE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54A330-0C0D-F149-8227-824612D05C46}"/>
              </a:ext>
            </a:extLst>
          </p:cNvPr>
          <p:cNvSpPr txBox="1"/>
          <p:nvPr/>
        </p:nvSpPr>
        <p:spPr>
          <a:xfrm>
            <a:off x="108002" y="1188000"/>
            <a:ext cx="3539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B73 Klimaatsysteem van </a:t>
            </a:r>
            <a:r>
              <a:rPr lang="nl-NL" sz="2000" dirty="0" err="1">
                <a:solidFill>
                  <a:srgbClr val="FF0000"/>
                </a:solidFill>
              </a:rPr>
              <a:t>Köppen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BFB6D3-5113-4F2E-B118-C97932E42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1"/>
          <a:stretch/>
        </p:blipFill>
        <p:spPr>
          <a:xfrm>
            <a:off x="5212080" y="1575333"/>
            <a:ext cx="6979920" cy="51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04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</TotalTime>
  <Words>3530</Words>
  <Application>Microsoft Office PowerPoint</Application>
  <PresentationFormat>Breedbeeld</PresentationFormat>
  <Paragraphs>221</Paragraphs>
  <Slides>56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Microsoft Office User</dc:creator>
  <cp:keywords/>
  <dc:description/>
  <cp:lastModifiedBy>Freek Jutte</cp:lastModifiedBy>
  <cp:revision>185</cp:revision>
  <dcterms:created xsi:type="dcterms:W3CDTF">2019-05-01T11:20:05Z</dcterms:created>
  <dcterms:modified xsi:type="dcterms:W3CDTF">2020-08-12T10:23:08Z</dcterms:modified>
  <cp:category/>
</cp:coreProperties>
</file>