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7" r:id="rId3"/>
    <p:sldId id="281" r:id="rId4"/>
    <p:sldId id="257" r:id="rId5"/>
    <p:sldId id="262" r:id="rId6"/>
    <p:sldId id="269" r:id="rId7"/>
    <p:sldId id="264" r:id="rId8"/>
    <p:sldId id="265" r:id="rId9"/>
    <p:sldId id="259" r:id="rId10"/>
    <p:sldId id="266" r:id="rId11"/>
    <p:sldId id="267" r:id="rId12"/>
    <p:sldId id="268" r:id="rId13"/>
    <p:sldId id="280" r:id="rId14"/>
    <p:sldId id="274" r:id="rId15"/>
    <p:sldId id="275" r:id="rId16"/>
    <p:sldId id="284" r:id="rId17"/>
    <p:sldId id="288" r:id="rId18"/>
    <p:sldId id="276" r:id="rId19"/>
    <p:sldId id="278" r:id="rId20"/>
    <p:sldId id="283" r:id="rId21"/>
    <p:sldId id="287" r:id="rId22"/>
    <p:sldId id="279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34320672-6849-4F0A-A62F-2BAAFF6BBCE1}">
          <p14:sldIdLst>
            <p14:sldId id="256"/>
            <p14:sldId id="277"/>
          </p14:sldIdLst>
        </p14:section>
        <p14:section name="Les 1" id="{4CE4A4F1-A8CB-48E6-8B5F-871A65B63DDD}">
          <p14:sldIdLst>
            <p14:sldId id="281"/>
            <p14:sldId id="257"/>
            <p14:sldId id="262"/>
            <p14:sldId id="269"/>
            <p14:sldId id="264"/>
            <p14:sldId id="265"/>
            <p14:sldId id="259"/>
            <p14:sldId id="266"/>
            <p14:sldId id="267"/>
            <p14:sldId id="268"/>
          </p14:sldIdLst>
        </p14:section>
        <p14:section name="Les 2" id="{C27D63D0-CE85-4AD5-8E87-CAF0C40B4C8F}">
          <p14:sldIdLst>
            <p14:sldId id="280"/>
            <p14:sldId id="274"/>
            <p14:sldId id="275"/>
            <p14:sldId id="284"/>
            <p14:sldId id="288"/>
            <p14:sldId id="276"/>
            <p14:sldId id="278"/>
          </p14:sldIdLst>
        </p14:section>
        <p14:section name="Les 3" id="{124CA609-3C00-4E68-B988-01BF6E09D6CA}">
          <p14:sldIdLst>
            <p14:sldId id="283"/>
            <p14:sldId id="287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1F3"/>
    <a:srgbClr val="F6F5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327" autoAdjust="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Blad1!$C$2</c:f>
              <c:strCache>
                <c:ptCount val="1"/>
                <c:pt idx="0">
                  <c:v>g CO2 / kWh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Blad1!$B$3:$B$9</c:f>
              <c:strCache>
                <c:ptCount val="7"/>
                <c:pt idx="0">
                  <c:v>Kolen</c:v>
                </c:pt>
                <c:pt idx="1">
                  <c:v>Olie</c:v>
                </c:pt>
                <c:pt idx="2">
                  <c:v>Aardgas</c:v>
                </c:pt>
                <c:pt idx="3">
                  <c:v>Zonnepanelen</c:v>
                </c:pt>
                <c:pt idx="4">
                  <c:v>Kern energie</c:v>
                </c:pt>
                <c:pt idx="5">
                  <c:v>Wind energie</c:v>
                </c:pt>
                <c:pt idx="6">
                  <c:v>Waterkracht</c:v>
                </c:pt>
              </c:strCache>
            </c:strRef>
          </c:cat>
          <c:val>
            <c:numRef>
              <c:f>Blad1!$C$3:$C$9</c:f>
              <c:numCache>
                <c:formatCode>General</c:formatCode>
                <c:ptCount val="7"/>
                <c:pt idx="0">
                  <c:v>1214.5</c:v>
                </c:pt>
                <c:pt idx="1">
                  <c:v>840</c:v>
                </c:pt>
                <c:pt idx="2">
                  <c:v>610</c:v>
                </c:pt>
                <c:pt idx="3">
                  <c:v>41</c:v>
                </c:pt>
                <c:pt idx="4">
                  <c:v>12</c:v>
                </c:pt>
                <c:pt idx="5">
                  <c:v>11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28-48B9-BA7D-1A34E36ACC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186448"/>
        <c:axId val="36185968"/>
      </c:barChart>
      <c:catAx>
        <c:axId val="36186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6185968"/>
        <c:crosses val="autoZero"/>
        <c:auto val="1"/>
        <c:lblAlgn val="ctr"/>
        <c:lblOffset val="100"/>
        <c:noMultiLvlLbl val="0"/>
      </c:catAx>
      <c:valAx>
        <c:axId val="36185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/>
                  <a:t>CO2 emissies (g CO2 / kWh)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6186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Blad1!$C$2</c:f>
              <c:strCache>
                <c:ptCount val="1"/>
                <c:pt idx="0">
                  <c:v>g CO2 / kWh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Blad1!$B$3:$B$9</c:f>
              <c:strCache>
                <c:ptCount val="7"/>
                <c:pt idx="0">
                  <c:v>Kolen</c:v>
                </c:pt>
                <c:pt idx="1">
                  <c:v>Olie</c:v>
                </c:pt>
                <c:pt idx="2">
                  <c:v>Aardgas</c:v>
                </c:pt>
                <c:pt idx="3">
                  <c:v>Zonnepanelen</c:v>
                </c:pt>
                <c:pt idx="4">
                  <c:v>Kern energie</c:v>
                </c:pt>
                <c:pt idx="5">
                  <c:v>Wind energie</c:v>
                </c:pt>
                <c:pt idx="6">
                  <c:v>Waterkracht</c:v>
                </c:pt>
              </c:strCache>
            </c:strRef>
          </c:cat>
          <c:val>
            <c:numRef>
              <c:f>Blad1!$C$3:$C$9</c:f>
              <c:numCache>
                <c:formatCode>General</c:formatCode>
                <c:ptCount val="7"/>
                <c:pt idx="0">
                  <c:v>1214.5</c:v>
                </c:pt>
                <c:pt idx="1">
                  <c:v>840</c:v>
                </c:pt>
                <c:pt idx="2">
                  <c:v>610</c:v>
                </c:pt>
                <c:pt idx="3">
                  <c:v>41</c:v>
                </c:pt>
                <c:pt idx="4">
                  <c:v>12</c:v>
                </c:pt>
                <c:pt idx="5">
                  <c:v>11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28-48B9-BA7D-1A34E36ACC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186448"/>
        <c:axId val="36185968"/>
      </c:barChart>
      <c:catAx>
        <c:axId val="36186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6185968"/>
        <c:crosses val="autoZero"/>
        <c:auto val="1"/>
        <c:lblAlgn val="ctr"/>
        <c:lblOffset val="100"/>
        <c:noMultiLvlLbl val="0"/>
      </c:catAx>
      <c:valAx>
        <c:axId val="36185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/>
                  <a:t>CO2 emissies (g CO2 / kWh)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6186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B207E-8427-49ED-A84F-FDE945BA9199}" type="datetimeFigureOut">
              <a:rPr lang="nl-NL" smtClean="0"/>
              <a:t>30-6-2024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A2DD1-99AE-459F-A28D-F835C2EE4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4698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A2DD1-99AE-459F-A28D-F835C2EE40D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49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A2DD1-99AE-459F-A28D-F835C2EE40D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723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A2DD1-99AE-459F-A28D-F835C2EE40D1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8239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2286A-3E3F-233C-7DC2-2627939AE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151E61D-5475-F857-528B-4457E67CA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F865CD-6C71-0458-FB03-7670052FA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A4CF-AAF7-443B-8B24-E7935B822B89}" type="datetimeFigureOut">
              <a:rPr lang="nl-NL" smtClean="0"/>
              <a:t>30-6-2024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C59A9C-08B1-B06B-1665-C79F254A2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750C63-2350-1096-7AD4-A18FFA82C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5F2A-1764-4275-858D-FB8B0A75E8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870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F394AF-DF7A-4CE1-D73E-78D32694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C4525CF-B982-26A9-6A95-CD41C2D8F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8AB1B9-7892-01D3-4C93-6A7711E15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A4CF-AAF7-443B-8B24-E7935B822B89}" type="datetimeFigureOut">
              <a:rPr lang="nl-NL" smtClean="0"/>
              <a:t>30-6-2024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A840F9-9BF0-F59F-AE16-F510CB3E0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9EB0B5-A929-3571-B6CC-13CE770C6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5F2A-1764-4275-858D-FB8B0A75E8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99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7403EF9-3B5B-6807-F179-868BCEB294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13E2A48-0759-0858-324B-696AE4CD7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33839C-0625-603E-F86F-5912B9EA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A4CF-AAF7-443B-8B24-E7935B822B89}" type="datetimeFigureOut">
              <a:rPr lang="nl-NL" smtClean="0"/>
              <a:t>30-6-2024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AA4C77-9E5C-51B3-642C-CA979E84B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817C77-F45C-49D9-8D2C-9D8DD781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5F2A-1764-4275-858D-FB8B0A75E8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84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12F14D-6F62-6254-0E2C-63B906C57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927FE0-A3EA-5035-955C-57A96331C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6FDD81-CABD-B6E3-49C9-94E2C56C4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A4CF-AAF7-443B-8B24-E7935B822B89}" type="datetimeFigureOut">
              <a:rPr lang="nl-NL" smtClean="0"/>
              <a:t>30-6-2024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579F03-3840-D4CC-AC52-AB35ECED1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AC1773-92CA-AA4A-A30B-AD1B1DFE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5F2A-1764-4275-858D-FB8B0A75E8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676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CFFAC-029E-18D7-9AA5-5EDD3C02E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CF37CE-50D4-9D19-DFE4-462A62D07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D1205B-FA3C-79DC-0976-996E15A16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A4CF-AAF7-443B-8B24-E7935B822B89}" type="datetimeFigureOut">
              <a:rPr lang="nl-NL" smtClean="0"/>
              <a:t>30-6-2024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339F4D-0CFD-5ED0-1DA4-3BF54D8EE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657C2B-32AA-6CC5-CCC2-A1FD48974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5F2A-1764-4275-858D-FB8B0A75E8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036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ED9D13-C8EB-7DF5-2957-83A2744BD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482EB2-41AC-0E90-B14C-73776F1CC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FCC3790-B6A9-3100-CC59-DE68DC98F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1B22E46-65CF-E188-53A7-6708FFB6A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A4CF-AAF7-443B-8B24-E7935B822B89}" type="datetimeFigureOut">
              <a:rPr lang="nl-NL" smtClean="0"/>
              <a:t>30-6-2024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C9CB78C-5063-4FF1-0ED1-19F9A7F9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B2CC1EC-13F3-F732-20CC-FB54FC6F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5F2A-1764-4275-858D-FB8B0A75E8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02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2F9CFB-33B9-36E1-DEA1-2AEE0E93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307B68-9B91-0BEB-6454-FB62E54D0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5A33BF-D3D8-9623-7D4A-22D79385C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074637B-47E5-6B54-5541-D27B11B6D9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55399F9-0DE9-A29C-5C36-88D063C704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ED7BF7C-CD5F-E1D5-4CBA-4F6550A0D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A4CF-AAF7-443B-8B24-E7935B822B89}" type="datetimeFigureOut">
              <a:rPr lang="nl-NL" smtClean="0"/>
              <a:t>30-6-2024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E3C0CA2-1586-38F1-387D-1D11545F8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4A779E2-D021-7B5E-66B2-5A26638F8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5F2A-1764-4275-858D-FB8B0A75E8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82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9F8CCD-2E65-90F4-D634-9308D4534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5FFB571-D535-A369-A6A6-2ED825B1E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A4CF-AAF7-443B-8B24-E7935B822B89}" type="datetimeFigureOut">
              <a:rPr lang="nl-NL" smtClean="0"/>
              <a:t>30-6-2024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04B5D3E-3D4D-1CBF-9EE8-AE0576EF1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3BC7DAD-CB68-2411-B8FF-7E300B65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5F2A-1764-4275-858D-FB8B0A75E8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252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B5FEDE4-F748-7FC3-16C0-3BC256C3B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A4CF-AAF7-443B-8B24-E7935B822B89}" type="datetimeFigureOut">
              <a:rPr lang="nl-NL" smtClean="0"/>
              <a:t>30-6-2024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49E05B9-80C4-5975-B845-C364188A0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41EA55-80C3-B1BE-43DD-4B49A16C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5F2A-1764-4275-858D-FB8B0A75E8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575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BCBDC0-6150-F212-DEFC-8E4276F65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0842D2-904B-F077-F6E2-427897702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E71AE65-9966-BE5A-5DCA-78831EE9E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63453E-C3E6-6384-8129-97D24921B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A4CF-AAF7-443B-8B24-E7935B822B89}" type="datetimeFigureOut">
              <a:rPr lang="nl-NL" smtClean="0"/>
              <a:t>30-6-2024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CE51732-8664-FCC5-50A1-6FF27767B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42C14CB-DAA3-1D98-4082-9EB7FD40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5F2A-1764-4275-858D-FB8B0A75E8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01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907496-2A52-BBC0-AF27-95CBE5B0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9E4469C-F72B-4D74-0D0A-530B44DD4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E5F4A0C-F126-0973-150A-9462C9E8E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1A9C935-E5FB-6C26-985C-3D963F28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A4CF-AAF7-443B-8B24-E7935B822B89}" type="datetimeFigureOut">
              <a:rPr lang="nl-NL" smtClean="0"/>
              <a:t>30-6-2024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125EAD4-6AB5-9A91-BBBA-5C7BB4BB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DA513E-98BF-688E-ED93-B5471CA0C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5F2A-1764-4275-858D-FB8B0A75E8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77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BA62F67-355D-65E5-DC3E-EEBA84D4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DAB1BE-EB01-7BC3-390E-98E4EF023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258045-14E6-BB4F-7028-13987AA9AA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FCA4CF-AAF7-443B-8B24-E7935B822B89}" type="datetimeFigureOut">
              <a:rPr lang="nl-NL" smtClean="0"/>
              <a:t>30-6-2024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72090C-E006-D174-186B-D1F86EC70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F6E99F-8D1D-0327-EE3E-D179A1CB4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D5F2A-1764-4275-858D-FB8B0A75E8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85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n3vJRd6oj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9uiYKTZsmg" TargetMode="External"/><Relationship Id="rId5" Type="http://schemas.openxmlformats.org/officeDocument/2006/relationships/hyperlink" Target="https://www.youtube.com/watch?v=UiSrVLKZ-TA" TargetMode="External"/><Relationship Id="rId4" Type="http://schemas.openxmlformats.org/officeDocument/2006/relationships/hyperlink" Target="https://www.youtube.com/watch?v=aoy_WJ3mE50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Nuclear Power Plant Photos, Download The BEST Free Nuclear Power Plant  Stock Photos &amp; HD Images">
            <a:extLst>
              <a:ext uri="{FF2B5EF4-FFF2-40B4-BE49-F238E27FC236}">
                <a16:creationId xmlns:a16="http://schemas.microsoft.com/office/drawing/2014/main" id="{855FE42F-4104-4272-6645-1D504764A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503081F-0E56-28D8-9B8B-7CC7000CF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Kerncentrales</a:t>
            </a:r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07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EADEB1-3285-98A9-8E9B-00A568EF6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Uranium - 235</a:t>
            </a: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3714F269-B7A6-2050-61ED-12423071C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432581"/>
            <a:ext cx="7188199" cy="398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8FBDB3B-E90C-6E03-29D8-3CD0481163A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48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/>
              <a:t>Waarom is kernsplijting gevaarlijk?</a:t>
            </a:r>
            <a:endParaRPr lang="nl-NL" sz="3600" b="1"/>
          </a:p>
        </p:txBody>
      </p:sp>
    </p:spTree>
    <p:extLst>
      <p:ext uri="{BB962C8B-B14F-4D97-AF65-F5344CB8AC3E}">
        <p14:creationId xmlns:p14="http://schemas.microsoft.com/office/powerpoint/2010/main" val="1331450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3714F269-B7A6-2050-61ED-12423071C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3285" y="1432581"/>
            <a:ext cx="7188199" cy="398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EADEB1-3285-98A9-8E9B-00A568EF6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Uranium - 235</a:t>
            </a:r>
          </a:p>
        </p:txBody>
      </p:sp>
      <p:pic>
        <p:nvPicPr>
          <p:cNvPr id="3" name="Picture 4" descr="undefined">
            <a:extLst>
              <a:ext uri="{FF2B5EF4-FFF2-40B4-BE49-F238E27FC236}">
                <a16:creationId xmlns:a16="http://schemas.microsoft.com/office/drawing/2014/main" id="{8B3D95C2-FE90-214D-0730-E7F0B90FA6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/>
          <a:stretch/>
        </p:blipFill>
        <p:spPr bwMode="auto">
          <a:xfrm rot="20576635">
            <a:off x="7313501" y="1281418"/>
            <a:ext cx="2876124" cy="176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undefined">
            <a:extLst>
              <a:ext uri="{FF2B5EF4-FFF2-40B4-BE49-F238E27FC236}">
                <a16:creationId xmlns:a16="http://schemas.microsoft.com/office/drawing/2014/main" id="{01BC0EBB-447B-CBAF-A174-DB1B1E050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/>
          <a:stretch/>
        </p:blipFill>
        <p:spPr bwMode="auto">
          <a:xfrm>
            <a:off x="7508783" y="2498364"/>
            <a:ext cx="2876124" cy="176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undefined">
            <a:extLst>
              <a:ext uri="{FF2B5EF4-FFF2-40B4-BE49-F238E27FC236}">
                <a16:creationId xmlns:a16="http://schemas.microsoft.com/office/drawing/2014/main" id="{21D4AE27-5B0A-D45D-732D-589D9A6A77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/>
          <a:stretch/>
        </p:blipFill>
        <p:spPr bwMode="auto">
          <a:xfrm rot="1304580">
            <a:off x="7362861" y="3769562"/>
            <a:ext cx="2876124" cy="176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451A98FB-10A0-06E7-D914-D719F99C9C2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48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/>
              <a:t>Kettingreactie</a:t>
            </a:r>
            <a:endParaRPr lang="nl-NL" sz="3600" b="1"/>
          </a:p>
        </p:txBody>
      </p:sp>
      <p:sp>
        <p:nvSpPr>
          <p:cNvPr id="7" name="Explosie: 14 punten 6">
            <a:extLst>
              <a:ext uri="{FF2B5EF4-FFF2-40B4-BE49-F238E27FC236}">
                <a16:creationId xmlns:a16="http://schemas.microsoft.com/office/drawing/2014/main" id="{13CA0CE8-1844-24EA-6092-12845F1F7AFC}"/>
              </a:ext>
            </a:extLst>
          </p:cNvPr>
          <p:cNvSpPr/>
          <p:nvPr/>
        </p:nvSpPr>
        <p:spPr>
          <a:xfrm>
            <a:off x="4793345" y="2609753"/>
            <a:ext cx="1844040" cy="1635103"/>
          </a:xfrm>
          <a:prstGeom prst="irregularSeal2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tx1"/>
                </a:solidFill>
              </a:rPr>
              <a:t>200 MeV</a:t>
            </a:r>
            <a:endParaRPr lang="nl-NL" sz="2400" b="1">
              <a:solidFill>
                <a:schemeClr val="tx1"/>
              </a:solidFill>
            </a:endParaRPr>
          </a:p>
        </p:txBody>
      </p:sp>
      <p:sp>
        <p:nvSpPr>
          <p:cNvPr id="8" name="Explosie: 14 punten 7">
            <a:extLst>
              <a:ext uri="{FF2B5EF4-FFF2-40B4-BE49-F238E27FC236}">
                <a16:creationId xmlns:a16="http://schemas.microsoft.com/office/drawing/2014/main" id="{2EFD17B4-D6F5-D495-D926-768F91702E55}"/>
              </a:ext>
            </a:extLst>
          </p:cNvPr>
          <p:cNvSpPr/>
          <p:nvPr/>
        </p:nvSpPr>
        <p:spPr>
          <a:xfrm>
            <a:off x="8471269" y="1592212"/>
            <a:ext cx="1087523" cy="964302"/>
          </a:xfrm>
          <a:prstGeom prst="irregularSeal2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</a:rPr>
              <a:t>200 MeV</a:t>
            </a:r>
            <a:endParaRPr lang="nl-NL" sz="1100" b="1">
              <a:solidFill>
                <a:schemeClr val="tx1"/>
              </a:solidFill>
            </a:endParaRPr>
          </a:p>
        </p:txBody>
      </p:sp>
      <p:sp>
        <p:nvSpPr>
          <p:cNvPr id="9" name="Explosie: 14 punten 8">
            <a:extLst>
              <a:ext uri="{FF2B5EF4-FFF2-40B4-BE49-F238E27FC236}">
                <a16:creationId xmlns:a16="http://schemas.microsoft.com/office/drawing/2014/main" id="{D0A55EB9-9871-D6A7-0476-FA68794D0C8F}"/>
              </a:ext>
            </a:extLst>
          </p:cNvPr>
          <p:cNvSpPr/>
          <p:nvPr/>
        </p:nvSpPr>
        <p:spPr>
          <a:xfrm>
            <a:off x="8800923" y="2834521"/>
            <a:ext cx="1087523" cy="964302"/>
          </a:xfrm>
          <a:prstGeom prst="irregularSeal2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</a:rPr>
              <a:t>200 MeV</a:t>
            </a:r>
            <a:endParaRPr lang="nl-NL" sz="1100" b="1">
              <a:solidFill>
                <a:schemeClr val="tx1"/>
              </a:solidFill>
            </a:endParaRPr>
          </a:p>
        </p:txBody>
      </p:sp>
      <p:sp>
        <p:nvSpPr>
          <p:cNvPr id="10" name="Explosie: 14 punten 9">
            <a:extLst>
              <a:ext uri="{FF2B5EF4-FFF2-40B4-BE49-F238E27FC236}">
                <a16:creationId xmlns:a16="http://schemas.microsoft.com/office/drawing/2014/main" id="{5799A6D6-8906-C612-70CD-98C5B9E91580}"/>
              </a:ext>
            </a:extLst>
          </p:cNvPr>
          <p:cNvSpPr/>
          <p:nvPr/>
        </p:nvSpPr>
        <p:spPr>
          <a:xfrm>
            <a:off x="8619705" y="4341167"/>
            <a:ext cx="1087523" cy="964302"/>
          </a:xfrm>
          <a:prstGeom prst="irregularSeal2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1"/>
                </a:solidFill>
              </a:rPr>
              <a:t>200 MeV</a:t>
            </a:r>
            <a:endParaRPr lang="nl-NL" sz="11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71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ukushima Daiichi Nuclear Disaster - Product Safety by Design">
            <a:extLst>
              <a:ext uri="{FF2B5EF4-FFF2-40B4-BE49-F238E27FC236}">
                <a16:creationId xmlns:a16="http://schemas.microsoft.com/office/drawing/2014/main" id="{23D02B0F-3336-488F-D0AD-1D46055EBF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5" b="5768"/>
          <a:stretch/>
        </p:blipFill>
        <p:spPr bwMode="auto">
          <a:xfrm>
            <a:off x="-1524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3206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19590A-5326-3DD5-74FB-09C5B471D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162916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Kernrampen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55390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44677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3DFBDE6E-36C5-4DD2-94C0-0C2455C2960E}"/>
              </a:ext>
            </a:extLst>
          </p:cNvPr>
          <p:cNvSpPr txBox="1"/>
          <p:nvPr/>
        </p:nvSpPr>
        <p:spPr>
          <a:xfrm>
            <a:off x="9974483" y="6416041"/>
            <a:ext cx="2118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Fukushima, Japan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9930E0-1735-BDC2-3325-035020EE5F42}"/>
              </a:ext>
            </a:extLst>
          </p:cNvPr>
          <p:cNvSpPr txBox="1">
            <a:spLocks/>
          </p:cNvSpPr>
          <p:nvPr/>
        </p:nvSpPr>
        <p:spPr>
          <a:xfrm>
            <a:off x="1" y="2621519"/>
            <a:ext cx="12176740" cy="2901653"/>
          </a:xfrm>
          <a:prstGeom prst="rect">
            <a:avLst/>
          </a:prstGeom>
          <a:solidFill>
            <a:schemeClr val="tx1">
              <a:alpha val="24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>
                <a:solidFill>
                  <a:schemeClr val="bg1"/>
                </a:solidFill>
              </a:rPr>
              <a:t>Maak in groepjes van twee een presentatie over een kernramp  (Fukushima, Chernobyl, Kyshtym, …) met daarin de volgende onderdelen: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nl-NL">
                <a:solidFill>
                  <a:schemeClr val="bg1"/>
                </a:solidFill>
              </a:rPr>
              <a:t>Wat was de oorzaak van de kernramp?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nl-NL">
                <a:solidFill>
                  <a:schemeClr val="bg1"/>
                </a:solidFill>
              </a:rPr>
              <a:t>Wat zijn de gevolgen voor de bevolking en omgeving?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nl-NL">
                <a:solidFill>
                  <a:schemeClr val="bg1"/>
                </a:solidFill>
              </a:rPr>
              <a:t>Hoe had de ramp voorkomen kunnen worden?</a:t>
            </a:r>
          </a:p>
          <a:p>
            <a:pPr marL="0" indent="0" algn="ctr">
              <a:buNone/>
            </a:pPr>
            <a:r>
              <a:rPr lang="nl-NL" b="1">
                <a:solidFill>
                  <a:schemeClr val="bg1"/>
                </a:solidFill>
              </a:rPr>
              <a:t>Lever de gemaakte presentatie/slides in voor de volgende les</a:t>
            </a:r>
          </a:p>
        </p:txBody>
      </p:sp>
    </p:spTree>
    <p:extLst>
      <p:ext uri="{BB962C8B-B14F-4D97-AF65-F5344CB8AC3E}">
        <p14:creationId xmlns:p14="http://schemas.microsoft.com/office/powerpoint/2010/main" val="252529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adioactive Waste Disposal | DMT GROUP">
            <a:extLst>
              <a:ext uri="{FF2B5EF4-FFF2-40B4-BE49-F238E27FC236}">
                <a16:creationId xmlns:a16="http://schemas.microsoft.com/office/drawing/2014/main" id="{BB4907A4-40E8-1D0E-CF39-88F458BEB4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5" b="526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Rectangle 615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C973E8-1BDC-A711-4CE6-717ADB23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Les 2: Kernafval</a:t>
            </a:r>
          </a:p>
        </p:txBody>
      </p:sp>
      <p:cxnSp>
        <p:nvCxnSpPr>
          <p:cNvPr id="6158" name="Straight Connector 615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9" name="Straight Connector 615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168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adioactive Waste Disposal | DMT GROUP">
            <a:extLst>
              <a:ext uri="{FF2B5EF4-FFF2-40B4-BE49-F238E27FC236}">
                <a16:creationId xmlns:a16="http://schemas.microsoft.com/office/drawing/2014/main" id="{BB4907A4-40E8-1D0E-CF39-88F458BEB4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5" b="526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Rectangle 615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382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C973E8-1BDC-A711-4CE6-717ADB23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7092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Kernafval</a:t>
            </a:r>
          </a:p>
        </p:txBody>
      </p:sp>
      <p:cxnSp>
        <p:nvCxnSpPr>
          <p:cNvPr id="6158" name="Straight Connector 615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9566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9" name="Straight Connector 615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8853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017DB7-829F-6871-68EF-6708429BAC3F}"/>
              </a:ext>
            </a:extLst>
          </p:cNvPr>
          <p:cNvSpPr txBox="1">
            <a:spLocks/>
          </p:cNvSpPr>
          <p:nvPr/>
        </p:nvSpPr>
        <p:spPr>
          <a:xfrm>
            <a:off x="0" y="1309823"/>
            <a:ext cx="12192000" cy="998888"/>
          </a:xfrm>
          <a:prstGeom prst="rect">
            <a:avLst/>
          </a:prstGeom>
          <a:solidFill>
            <a:srgbClr val="F0F1F3">
              <a:alpha val="75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/>
              <a:t>Hieronder staan de atomen die ontstaan bij de splijting van Uranium-235.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/>
              <a:t>Welke isotoop is het gevaarlijkste nu en welke over 1000 jaar?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 3">
                <a:extLst>
                  <a:ext uri="{FF2B5EF4-FFF2-40B4-BE49-F238E27FC236}">
                    <a16:creationId xmlns:a16="http://schemas.microsoft.com/office/drawing/2014/main" id="{11726A71-2BDD-06FB-6551-B12E1CE2B0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188047"/>
                  </p:ext>
                </p:extLst>
              </p:nvPr>
            </p:nvGraphicFramePr>
            <p:xfrm>
              <a:off x="1757997" y="2405456"/>
              <a:ext cx="8742680" cy="33439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536">
                      <a:extLst>
                        <a:ext uri="{9D8B030D-6E8A-4147-A177-3AD203B41FA5}">
                          <a16:colId xmlns:a16="http://schemas.microsoft.com/office/drawing/2014/main" val="993039420"/>
                        </a:ext>
                      </a:extLst>
                    </a:gridCol>
                    <a:gridCol w="1748536">
                      <a:extLst>
                        <a:ext uri="{9D8B030D-6E8A-4147-A177-3AD203B41FA5}">
                          <a16:colId xmlns:a16="http://schemas.microsoft.com/office/drawing/2014/main" val="2358520507"/>
                        </a:ext>
                      </a:extLst>
                    </a:gridCol>
                    <a:gridCol w="1748536">
                      <a:extLst>
                        <a:ext uri="{9D8B030D-6E8A-4147-A177-3AD203B41FA5}">
                          <a16:colId xmlns:a16="http://schemas.microsoft.com/office/drawing/2014/main" val="241569182"/>
                        </a:ext>
                      </a:extLst>
                    </a:gridCol>
                    <a:gridCol w="1748536">
                      <a:extLst>
                        <a:ext uri="{9D8B030D-6E8A-4147-A177-3AD203B41FA5}">
                          <a16:colId xmlns:a16="http://schemas.microsoft.com/office/drawing/2014/main" val="1540927600"/>
                        </a:ext>
                      </a:extLst>
                    </a:gridCol>
                    <a:gridCol w="1748536">
                      <a:extLst>
                        <a:ext uri="{9D8B030D-6E8A-4147-A177-3AD203B41FA5}">
                          <a16:colId xmlns:a16="http://schemas.microsoft.com/office/drawing/2014/main" val="1186111782"/>
                        </a:ext>
                      </a:extLst>
                    </a:gridCol>
                  </a:tblGrid>
                  <a:tr h="6348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/>
                            <a:t>Isotoop</a:t>
                          </a:r>
                          <a:endParaRPr lang="nl-N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l-NL" sz="2400"/>
                        </a:p>
                        <a:p>
                          <a:pPr algn="ctr"/>
                          <a:r>
                            <a:rPr lang="nl-NL" sz="2400"/>
                            <a:t> (jaar)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/>
                            <a:t>Productie </a:t>
                          </a:r>
                        </a:p>
                        <a:p>
                          <a:pPr algn="ctr"/>
                          <a:r>
                            <a:rPr lang="en-GB" sz="2400"/>
                            <a:t>(%)</a:t>
                          </a:r>
                          <a:endParaRPr lang="nl-N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/>
                            <a:t>Energie </a:t>
                          </a:r>
                        </a:p>
                        <a:p>
                          <a:pPr algn="ctr"/>
                          <a:r>
                            <a:rPr lang="en-GB" sz="2400"/>
                            <a:t>(keV)</a:t>
                          </a:r>
                          <a:endParaRPr lang="nl-N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/>
                            <a:t>Straling</a:t>
                          </a:r>
                          <a:endParaRPr lang="nl-NL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4748114"/>
                      </a:ext>
                    </a:extLst>
                  </a:tr>
                  <a:tr h="24629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nl-N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GB" sz="2400" b="0" i="0" smtClean="0">
                                        <a:latin typeface="Cambria Math" panose="02040503050406030204" pitchFamily="18" charset="0"/>
                                      </a:rPr>
                                      <m:t>90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400" b="0" i="0" smtClean="0">
                                        <a:latin typeface="Cambria Math" panose="02040503050406030204" pitchFamily="18" charset="0"/>
                                      </a:rPr>
                                      <m:t>Sr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nl-NL" sz="2400" i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nl-N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nl-N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  <m:t>2826</m:t>
                                </m:r>
                              </m:oMath>
                            </m:oMathPara>
                          </a14:m>
                          <a:endParaRPr lang="nl-N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2400" i="0" smtClean="0">
                                    <a:latin typeface="Cambria Math" panose="02040503050406030204" pitchFamily="18" charset="0"/>
                                  </a:rPr>
                                  <m:t>β</m:t>
                                </m:r>
                              </m:oMath>
                            </m:oMathPara>
                          </a14:m>
                          <a:endParaRPr lang="nl-NL" sz="2400" i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4742169"/>
                      </a:ext>
                    </a:extLst>
                  </a:tr>
                  <a:tr h="24629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nl-N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GB" sz="2400" b="0" i="0" smtClean="0">
                                        <a:latin typeface="Cambria Math" panose="02040503050406030204" pitchFamily="18" charset="0"/>
                                      </a:rPr>
                                      <m:t>137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400" b="0" i="0" smtClean="0">
                                        <a:latin typeface="Cambria Math" panose="02040503050406030204" pitchFamily="18" charset="0"/>
                                      </a:rPr>
                                      <m:t>Cs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nl-NL" sz="2400" i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nl-N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nl-N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  <m:t>1176</m:t>
                                </m:r>
                              </m:oMath>
                            </m:oMathPara>
                          </a14:m>
                          <a:endParaRPr lang="nl-N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2400" i="0" smtClean="0">
                                    <a:latin typeface="Cambria Math" panose="02040503050406030204" pitchFamily="18" charset="0"/>
                                  </a:rPr>
                                  <m:t>βγ</m:t>
                                </m:r>
                              </m:oMath>
                            </m:oMathPara>
                          </a14:m>
                          <a:endParaRPr lang="nl-NL" sz="2400" i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7948561"/>
                      </a:ext>
                    </a:extLst>
                  </a:tr>
                  <a:tr h="24629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nl-N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99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400" b="0" i="0" smtClean="0">
                                        <a:latin typeface="Cambria Math" panose="02040503050406030204" pitchFamily="18" charset="0"/>
                                      </a:rPr>
                                      <m:t>Tc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nl-NL" sz="2400" i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2,1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l-N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nl-N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/>
                            <a:t>294</a:t>
                          </a:r>
                          <a:endParaRPr lang="nl-N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2400" i="0" smtClean="0">
                                    <a:latin typeface="Cambria Math" panose="02040503050406030204" pitchFamily="18" charset="0"/>
                                  </a:rPr>
                                  <m:t>β</m:t>
                                </m:r>
                              </m:oMath>
                            </m:oMathPara>
                          </a14:m>
                          <a:endParaRPr lang="nl-NL" sz="2400" i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4080076"/>
                      </a:ext>
                    </a:extLst>
                  </a:tr>
                  <a:tr h="24629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nl-N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135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400" b="0" i="0" smtClean="0">
                                        <a:latin typeface="Cambria Math" panose="02040503050406030204" pitchFamily="18" charset="0"/>
                                      </a:rPr>
                                      <m:t>Cs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nl-NL" sz="2400" i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1,3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l-N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6,9</m:t>
                                </m:r>
                              </m:oMath>
                            </m:oMathPara>
                          </a14:m>
                          <a:endParaRPr lang="nl-N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269</m:t>
                                </m:r>
                              </m:oMath>
                            </m:oMathPara>
                          </a14:m>
                          <a:endParaRPr lang="nl-N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2400" i="0" smtClean="0">
                                    <a:latin typeface="Cambria Math" panose="02040503050406030204" pitchFamily="18" charset="0"/>
                                  </a:rPr>
                                  <m:t>β</m:t>
                                </m:r>
                              </m:oMath>
                            </m:oMathPara>
                          </a14:m>
                          <a:endParaRPr lang="nl-NL" sz="2400" i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4203772"/>
                      </a:ext>
                    </a:extLst>
                  </a:tr>
                  <a:tr h="24629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nl-N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93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400" b="0" i="0" smtClean="0">
                                        <a:latin typeface="Cambria Math" panose="02040503050406030204" pitchFamily="18" charset="0"/>
                                      </a:rPr>
                                      <m:t>Zr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nl-NL" sz="2400" i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1,5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l-N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5,5</m:t>
                                </m:r>
                              </m:oMath>
                            </m:oMathPara>
                          </a14:m>
                          <a:endParaRPr lang="nl-N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91</m:t>
                                </m:r>
                              </m:oMath>
                            </m:oMathPara>
                          </a14:m>
                          <a:endParaRPr lang="nl-N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2400" i="0" smtClean="0">
                                    <a:latin typeface="Cambria Math" panose="02040503050406030204" pitchFamily="18" charset="0"/>
                                  </a:rPr>
                                  <m:t>βγ</m:t>
                                </m:r>
                              </m:oMath>
                            </m:oMathPara>
                          </a14:m>
                          <a:endParaRPr lang="nl-NL" sz="2400" i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5568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 3">
                <a:extLst>
                  <a:ext uri="{FF2B5EF4-FFF2-40B4-BE49-F238E27FC236}">
                    <a16:creationId xmlns:a16="http://schemas.microsoft.com/office/drawing/2014/main" id="{11726A71-2BDD-06FB-6551-B12E1CE2B0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188047"/>
                  </p:ext>
                </p:extLst>
              </p:nvPr>
            </p:nvGraphicFramePr>
            <p:xfrm>
              <a:off x="1757997" y="2405456"/>
              <a:ext cx="8742680" cy="33439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536">
                      <a:extLst>
                        <a:ext uri="{9D8B030D-6E8A-4147-A177-3AD203B41FA5}">
                          <a16:colId xmlns:a16="http://schemas.microsoft.com/office/drawing/2014/main" val="993039420"/>
                        </a:ext>
                      </a:extLst>
                    </a:gridCol>
                    <a:gridCol w="1748536">
                      <a:extLst>
                        <a:ext uri="{9D8B030D-6E8A-4147-A177-3AD203B41FA5}">
                          <a16:colId xmlns:a16="http://schemas.microsoft.com/office/drawing/2014/main" val="2358520507"/>
                        </a:ext>
                      </a:extLst>
                    </a:gridCol>
                    <a:gridCol w="1748536">
                      <a:extLst>
                        <a:ext uri="{9D8B030D-6E8A-4147-A177-3AD203B41FA5}">
                          <a16:colId xmlns:a16="http://schemas.microsoft.com/office/drawing/2014/main" val="241569182"/>
                        </a:ext>
                      </a:extLst>
                    </a:gridCol>
                    <a:gridCol w="1748536">
                      <a:extLst>
                        <a:ext uri="{9D8B030D-6E8A-4147-A177-3AD203B41FA5}">
                          <a16:colId xmlns:a16="http://schemas.microsoft.com/office/drawing/2014/main" val="1540927600"/>
                        </a:ext>
                      </a:extLst>
                    </a:gridCol>
                    <a:gridCol w="1748536">
                      <a:extLst>
                        <a:ext uri="{9D8B030D-6E8A-4147-A177-3AD203B41FA5}">
                          <a16:colId xmlns:a16="http://schemas.microsoft.com/office/drawing/2014/main" val="1186111782"/>
                        </a:ext>
                      </a:extLst>
                    </a:gridCol>
                  </a:tblGrid>
                  <a:tr h="8557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/>
                            <a:t>Isotoop</a:t>
                          </a:r>
                          <a:endParaRPr lang="nl-N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100348" t="-4965" r="-301394" b="-294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/>
                            <a:t>Productie </a:t>
                          </a:r>
                        </a:p>
                        <a:p>
                          <a:pPr algn="ctr"/>
                          <a:r>
                            <a:rPr lang="en-GB" sz="2400"/>
                            <a:t>(%)</a:t>
                          </a:r>
                          <a:endParaRPr lang="nl-N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/>
                            <a:t>Energie </a:t>
                          </a:r>
                        </a:p>
                        <a:p>
                          <a:pPr algn="ctr"/>
                          <a:r>
                            <a:rPr lang="en-GB" sz="2400"/>
                            <a:t>(keV)</a:t>
                          </a:r>
                          <a:endParaRPr lang="nl-N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/>
                            <a:t>Straling</a:t>
                          </a:r>
                          <a:endParaRPr lang="nl-NL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4748114"/>
                      </a:ext>
                    </a:extLst>
                  </a:tr>
                  <a:tr h="496824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348" t="-182716" r="-401394" b="-4123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100348" t="-182716" r="-301394" b="-4123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200348" t="-182716" r="-201394" b="-4123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300348" t="-182716" r="-101394" b="-4123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400348" t="-182716" r="-1394" b="-4123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4742169"/>
                      </a:ext>
                    </a:extLst>
                  </a:tr>
                  <a:tr h="496380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348" t="-279268" r="-401394" b="-3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100348" t="-279268" r="-301394" b="-3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200348" t="-279268" r="-201394" b="-3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300348" t="-279268" r="-101394" b="-3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400348" t="-279268" r="-1394" b="-307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7948561"/>
                      </a:ext>
                    </a:extLst>
                  </a:tr>
                  <a:tr h="496443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348" t="-379268" r="-401394" b="-2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100348" t="-379268" r="-301394" b="-2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200348" t="-379268" r="-201394" b="-2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/>
                            <a:t>294</a:t>
                          </a:r>
                          <a:endParaRPr lang="nl-N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400348" t="-379268" r="-1394" b="-207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4080076"/>
                      </a:ext>
                    </a:extLst>
                  </a:tr>
                  <a:tr h="502031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348" t="-479268" r="-401394" b="-1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100348" t="-479268" r="-301394" b="-1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200348" t="-479268" r="-201394" b="-1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300348" t="-479268" r="-101394" b="-1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400348" t="-479268" r="-1394" b="-107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4203772"/>
                      </a:ext>
                    </a:extLst>
                  </a:tr>
                  <a:tr h="496443"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348" t="-579268" r="-401394" b="-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100348" t="-579268" r="-301394" b="-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200348" t="-579268" r="-201394" b="-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300348" t="-579268" r="-101394" b="-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400348" t="-579268" r="-1394" b="-7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556871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3980F900-5104-AA85-A96B-0F8610576DED}"/>
              </a:ext>
            </a:extLst>
          </p:cNvPr>
          <p:cNvSpPr/>
          <p:nvPr/>
        </p:nvSpPr>
        <p:spPr>
          <a:xfrm>
            <a:off x="740779" y="5926978"/>
            <a:ext cx="10710441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De klas wordt opgedeeld in 5 groepen die ieder één van de isotope analyseren. De klas komt gezamenlijk tot een conclusive welke isotoop het gevaarlijkste nu is en welke het gevaarlijkste over 100 jaar is.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2891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s nuclear waste piles up, scientists seek the best long-term storage  solutions">
            <a:extLst>
              <a:ext uri="{FF2B5EF4-FFF2-40B4-BE49-F238E27FC236}">
                <a16:creationId xmlns:a16="http://schemas.microsoft.com/office/drawing/2014/main" id="{CA854302-587D-DC47-C1D0-C78479DBB7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Rectangle 717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42C58A-D2AE-345D-8D69-668F7AAF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Kernafval opslag</a:t>
            </a:r>
          </a:p>
        </p:txBody>
      </p:sp>
      <p:cxnSp>
        <p:nvCxnSpPr>
          <p:cNvPr id="7177" name="Straight Connector 717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9" name="Straight Connector 717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177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OVRA: opslag radioactief afval | Autoriteit NVS">
            <a:extLst>
              <a:ext uri="{FF2B5EF4-FFF2-40B4-BE49-F238E27FC236}">
                <a16:creationId xmlns:a16="http://schemas.microsoft.com/office/drawing/2014/main" id="{76A66DBB-4099-21D1-5E15-81459A8687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964DC3-7555-969A-2E34-95EFEF759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494" y="743447"/>
            <a:ext cx="4103674" cy="1209178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Kernafval opslagmethodes - 1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0AD2DD-1F7B-B353-F46E-37CF1DA83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7494" y="2028909"/>
            <a:ext cx="4103675" cy="1485319"/>
          </a:xfrm>
          <a:noFill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000"/>
              <a:t>Nederland</a:t>
            </a:r>
          </a:p>
          <a:p>
            <a:r>
              <a:rPr lang="en-US" sz="2000"/>
              <a:t>100 jaar opslag</a:t>
            </a:r>
          </a:p>
          <a:p>
            <a:r>
              <a:rPr lang="en-US" sz="2000"/>
              <a:t>Goedkoop</a:t>
            </a:r>
          </a:p>
          <a:p>
            <a:r>
              <a:rPr lang="en-US" sz="2000"/>
              <a:t>Daarna ondergronds?</a:t>
            </a:r>
          </a:p>
        </p:txBody>
      </p:sp>
    </p:spTree>
    <p:extLst>
      <p:ext uri="{BB962C8B-B14F-4D97-AF65-F5344CB8AC3E}">
        <p14:creationId xmlns:p14="http://schemas.microsoft.com/office/powerpoint/2010/main" val="970760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9" name="Rectangle 206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Afbeelding met grond, speeltuin, tekening, blauw&#10;&#10;Automatisch gegenereerde beschrijving">
            <a:extLst>
              <a:ext uri="{FF2B5EF4-FFF2-40B4-BE49-F238E27FC236}">
                <a16:creationId xmlns:a16="http://schemas.microsoft.com/office/drawing/2014/main" id="{24F2DA2E-1E6D-19C2-2B75-3B42DD259E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r="7724" b="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1" name="Rectangle 207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964DC3-7555-969A-2E34-95EFEF759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/>
              <a:t>Kernafval opslagmethodes - 2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0AD2DD-1F7B-B353-F46E-37CF1DA83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Zweden</a:t>
            </a:r>
          </a:p>
          <a:p>
            <a:r>
              <a:rPr lang="en-US" sz="2000"/>
              <a:t>50 meter ondergronds</a:t>
            </a:r>
          </a:p>
          <a:p>
            <a:r>
              <a:rPr lang="en-US" sz="2000"/>
              <a:t>Duur en gevaar voor aardbevingen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A165BFA-BF20-5D2C-0127-0F7030D79958}"/>
              </a:ext>
            </a:extLst>
          </p:cNvPr>
          <p:cNvSpPr txBox="1"/>
          <p:nvPr/>
        </p:nvSpPr>
        <p:spPr>
          <a:xfrm>
            <a:off x="6092951" y="658099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l-NL" sz="1200"/>
              <a:t>https://skb.com/future-projects/extending-the-sfr/multi-billion-project-to-start-soon/</a:t>
            </a:r>
          </a:p>
        </p:txBody>
      </p:sp>
    </p:spTree>
    <p:extLst>
      <p:ext uri="{BB962C8B-B14F-4D97-AF65-F5344CB8AC3E}">
        <p14:creationId xmlns:p14="http://schemas.microsoft.com/office/powerpoint/2010/main" val="113411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773B0-E81A-A877-C652-6A62BCD67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GB" sz="3200"/>
              <a:t>Kernafval opslag methodes</a:t>
            </a:r>
            <a:endParaRPr lang="nl-NL" sz="3200"/>
          </a:p>
        </p:txBody>
      </p:sp>
      <p:pic>
        <p:nvPicPr>
          <p:cNvPr id="5" name="Picture 4" descr="Vergrootglas op een heldere achtergrond">
            <a:extLst>
              <a:ext uri="{FF2B5EF4-FFF2-40B4-BE49-F238E27FC236}">
                <a16:creationId xmlns:a16="http://schemas.microsoft.com/office/drawing/2014/main" id="{01D14E64-242A-5F63-DA3F-141B0794F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71" r="11791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C8DE25-615E-D56A-AB58-B2EAD0C30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en-GB" sz="2000"/>
              <a:t>Bekijk in tweetallen één van de volgende video’s:</a:t>
            </a:r>
          </a:p>
          <a:p>
            <a:pPr lvl="1"/>
            <a:r>
              <a:rPr lang="en-GB" sz="1600"/>
              <a:t>Nederland: </a:t>
            </a:r>
            <a:r>
              <a:rPr lang="en-GB" sz="1600">
                <a:hlinkClick r:id="rId3"/>
              </a:rPr>
              <a:t>https://www.youtube.com/watch?v=Kn3vJRd6ojg</a:t>
            </a:r>
            <a:r>
              <a:rPr lang="en-GB" sz="1600"/>
              <a:t> </a:t>
            </a:r>
          </a:p>
          <a:p>
            <a:pPr lvl="1"/>
            <a:r>
              <a:rPr lang="en-GB" sz="1600"/>
              <a:t>Finland: </a:t>
            </a:r>
            <a:r>
              <a:rPr lang="en-GB" sz="1600">
                <a:hlinkClick r:id="rId4"/>
              </a:rPr>
              <a:t>https://www.youtube.com/watch?v=aoy_WJ3mE50</a:t>
            </a:r>
            <a:r>
              <a:rPr lang="en-GB" sz="1600"/>
              <a:t> </a:t>
            </a:r>
          </a:p>
          <a:p>
            <a:pPr lvl="1"/>
            <a:r>
              <a:rPr lang="en-GB" sz="1600"/>
              <a:t>Frankrijk: </a:t>
            </a:r>
            <a:r>
              <a:rPr lang="en-GB" sz="1600">
                <a:hlinkClick r:id="rId5"/>
              </a:rPr>
              <a:t>https://www.youtube.com/watch?v=UiSrVLKZ-TA</a:t>
            </a:r>
            <a:endParaRPr lang="en-GB" sz="1600"/>
          </a:p>
          <a:p>
            <a:pPr lvl="1"/>
            <a:r>
              <a:rPr lang="en-GB" sz="1600"/>
              <a:t>China: </a:t>
            </a:r>
            <a:r>
              <a:rPr lang="en-GB" sz="1600">
                <a:hlinkClick r:id="rId6"/>
              </a:rPr>
              <a:t>https://www.youtube.com/watch?v=v9uiYKTZsmg</a:t>
            </a:r>
            <a:r>
              <a:rPr lang="en-GB" sz="1600"/>
              <a:t> </a:t>
            </a:r>
          </a:p>
          <a:p>
            <a:pPr lvl="1"/>
            <a:endParaRPr lang="en-GB" sz="1200"/>
          </a:p>
          <a:p>
            <a:pPr lvl="1"/>
            <a:endParaRPr lang="en-GB" sz="1600"/>
          </a:p>
          <a:p>
            <a:pPr marL="0" indent="0">
              <a:buNone/>
            </a:pPr>
            <a:endParaRPr lang="nl-NL" sz="2000" b="1"/>
          </a:p>
        </p:txBody>
      </p:sp>
    </p:spTree>
    <p:extLst>
      <p:ext uri="{BB962C8B-B14F-4D97-AF65-F5344CB8AC3E}">
        <p14:creationId xmlns:p14="http://schemas.microsoft.com/office/powerpoint/2010/main" val="1737089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As nuclear waste piles up, scientists seek the best long-term storage  solutions">
            <a:extLst>
              <a:ext uri="{FF2B5EF4-FFF2-40B4-BE49-F238E27FC236}">
                <a16:creationId xmlns:a16="http://schemas.microsoft.com/office/drawing/2014/main" id="{0A26678D-089A-32CB-B9D9-AFC8D6CFE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7A415F3-F2B0-205C-B959-ABAB925CC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Klassikale discussie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7D89F8-65B0-6A15-6FC5-F970D69DF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Welke opslagmethode zou jij het liefste in Nederland willen hebben?</a:t>
            </a:r>
          </a:p>
        </p:txBody>
      </p:sp>
    </p:spTree>
    <p:extLst>
      <p:ext uri="{BB962C8B-B14F-4D97-AF65-F5344CB8AC3E}">
        <p14:creationId xmlns:p14="http://schemas.microsoft.com/office/powerpoint/2010/main" val="1182999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Nuclear Power Plant Photos, Download The BEST Free Nuclear Power Plant  Stock Photos &amp; HD Images">
            <a:extLst>
              <a:ext uri="{FF2B5EF4-FFF2-40B4-BE49-F238E27FC236}">
                <a16:creationId xmlns:a16="http://schemas.microsoft.com/office/drawing/2014/main" id="{855FE42F-4104-4272-6645-1D504764A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9144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503081F-0E56-28D8-9B8B-7CC7000CF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175" y="62040"/>
            <a:ext cx="9144000" cy="862081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rgbClr val="FFFFFF"/>
                </a:solidFill>
              </a:rPr>
              <a:t>Kerncentrales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ACD9753-1A41-081E-E7CE-3C355AB774A9}"/>
              </a:ext>
            </a:extLst>
          </p:cNvPr>
          <p:cNvSpPr txBox="1"/>
          <p:nvPr/>
        </p:nvSpPr>
        <p:spPr>
          <a:xfrm>
            <a:off x="483141" y="1225684"/>
            <a:ext cx="112257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/>
              <a:t>4 VWO</a:t>
            </a:r>
          </a:p>
          <a:p>
            <a:pPr algn="ctr"/>
            <a:endParaRPr lang="en-GB" sz="2400"/>
          </a:p>
          <a:p>
            <a:pPr algn="ctr"/>
            <a:r>
              <a:rPr lang="en-GB" sz="2400"/>
              <a:t>SSI: Recent nieuws over het gebruik van kerncentrales</a:t>
            </a:r>
          </a:p>
          <a:p>
            <a:pPr algn="ctr"/>
            <a:endParaRPr lang="en-GB" sz="2400"/>
          </a:p>
          <a:p>
            <a:pPr algn="ctr"/>
            <a:r>
              <a:rPr lang="en-GB" sz="2400"/>
              <a:t>Dilemma: Duurzame energie productie, kernafval, gevaren</a:t>
            </a:r>
          </a:p>
          <a:p>
            <a:pPr algn="ctr"/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3939867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As nuclear waste piles up, scientists seek the best long-term storage  solutions">
            <a:extLst>
              <a:ext uri="{FF2B5EF4-FFF2-40B4-BE49-F238E27FC236}">
                <a16:creationId xmlns:a16="http://schemas.microsoft.com/office/drawing/2014/main" id="{0A26678D-089A-32CB-B9D9-AFC8D6CFE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7A415F3-F2B0-205C-B959-ABAB925CC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Les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7D89F8-65B0-6A15-6FC5-F970D69DF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De toekomst van de elektriciteitsopwekking</a:t>
            </a:r>
          </a:p>
        </p:txBody>
      </p:sp>
    </p:spTree>
    <p:extLst>
      <p:ext uri="{BB962C8B-B14F-4D97-AF65-F5344CB8AC3E}">
        <p14:creationId xmlns:p14="http://schemas.microsoft.com/office/powerpoint/2010/main" val="1534703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00E05-AD65-34C1-3FE9-D853A23DF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Elektriciteitsopwekking</a:t>
            </a:r>
          </a:p>
        </p:txBody>
      </p:sp>
      <p:graphicFrame>
        <p:nvGraphicFramePr>
          <p:cNvPr id="11" name="Grafiek 10">
            <a:extLst>
              <a:ext uri="{FF2B5EF4-FFF2-40B4-BE49-F238E27FC236}">
                <a16:creationId xmlns:a16="http://schemas.microsoft.com/office/drawing/2014/main" id="{0BEEE1FB-C59C-EA92-DFEA-184C8ACD15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711920"/>
              </p:ext>
            </p:extLst>
          </p:nvPr>
        </p:nvGraphicFramePr>
        <p:xfrm>
          <a:off x="6813176" y="723147"/>
          <a:ext cx="5181600" cy="2952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Tijdelijke aanduiding voor inhoud 4">
            <a:extLst>
              <a:ext uri="{FF2B5EF4-FFF2-40B4-BE49-F238E27FC236}">
                <a16:creationId xmlns:a16="http://schemas.microsoft.com/office/drawing/2014/main" id="{C2F9BC54-DE2D-39B7-9C4A-AE1B73953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clrChange>
              <a:clrFrom>
                <a:srgbClr val="F6F5F2"/>
              </a:clrFrom>
              <a:clrTo>
                <a:srgbClr val="F6F5F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rcRect l="13965" t="-2" r="3112" b="3"/>
          <a:stretch/>
        </p:blipFill>
        <p:spPr>
          <a:xfrm>
            <a:off x="329407" y="487893"/>
            <a:ext cx="6286546" cy="413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00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0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ower generation">
            <a:extLst>
              <a:ext uri="{FF2B5EF4-FFF2-40B4-BE49-F238E27FC236}">
                <a16:creationId xmlns:a16="http://schemas.microsoft.com/office/drawing/2014/main" id="{D739EDF2-A9DC-08A0-4CA7-64C292ABE4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4" b="-2"/>
          <a:stretch/>
        </p:blipFill>
        <p:spPr bwMode="auto"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40" name="Freeform: Shape 1032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41" name="Freeform: Shape 1034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B134DB-451A-DACE-DD92-88074B3A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en-GB" sz="2600"/>
              <a:t>Elektriciteitsopwekking</a:t>
            </a:r>
            <a:endParaRPr lang="nl-NL" sz="260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44270A-EC46-8D5D-8C69-DF0EDA291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nl-NL" sz="1700"/>
              <a:t>Maak een pitch in tweetallen waarin jullie presenteren hoe we in de komende jaren elektriciteit moeten opwekken en of dit met kerncentrales moet gebeuren of niet.</a:t>
            </a:r>
          </a:p>
        </p:txBody>
      </p:sp>
    </p:spTree>
    <p:extLst>
      <p:ext uri="{BB962C8B-B14F-4D97-AF65-F5344CB8AC3E}">
        <p14:creationId xmlns:p14="http://schemas.microsoft.com/office/powerpoint/2010/main" val="4178776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Nuclear Power Plant Photos, Download The BEST Free Nuclear Power Plant  Stock Photos &amp; HD Images">
            <a:extLst>
              <a:ext uri="{FF2B5EF4-FFF2-40B4-BE49-F238E27FC236}">
                <a16:creationId xmlns:a16="http://schemas.microsoft.com/office/drawing/2014/main" id="{855FE42F-4104-4272-6645-1D504764A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9144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503081F-0E56-28D8-9B8B-7CC7000CF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175" y="62040"/>
            <a:ext cx="9144000" cy="862081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rgbClr val="FFFFFF"/>
                </a:solidFill>
              </a:rPr>
              <a:t>Les 1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ACD9753-1A41-081E-E7CE-3C355AB774A9}"/>
              </a:ext>
            </a:extLst>
          </p:cNvPr>
          <p:cNvSpPr txBox="1"/>
          <p:nvPr/>
        </p:nvSpPr>
        <p:spPr>
          <a:xfrm>
            <a:off x="483141" y="1225684"/>
            <a:ext cx="1122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/>
              <a:t>Introductie kerncentrales en kernrampen</a:t>
            </a: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3920267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3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D044BB-6F9D-D753-1B79-E2E90E4B8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GB" sz="3800">
                <a:solidFill>
                  <a:schemeClr val="bg1"/>
                </a:solidFill>
              </a:rPr>
              <a:t>Kabinetsplannen</a:t>
            </a:r>
            <a:endParaRPr lang="nl-NL" sz="3800">
              <a:solidFill>
                <a:schemeClr val="bg1"/>
              </a:solidFill>
            </a:endParaRPr>
          </a:p>
        </p:txBody>
      </p:sp>
      <p:cxnSp>
        <p:nvCxnSpPr>
          <p:cNvPr id="27" name="Straight Connector 15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10">
            <a:extLst>
              <a:ext uri="{FF2B5EF4-FFF2-40B4-BE49-F238E27FC236}">
                <a16:creationId xmlns:a16="http://schemas.microsoft.com/office/drawing/2014/main" id="{E8516929-0B66-7A45-3C0A-6528170FB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b="1">
                <a:solidFill>
                  <a:schemeClr val="bg1"/>
                </a:solidFill>
              </a:rPr>
              <a:t>Zoek in groepjes van twee: </a:t>
            </a:r>
            <a:r>
              <a:rPr lang="en-GB">
                <a:solidFill>
                  <a:schemeClr val="bg1"/>
                </a:solidFill>
              </a:rPr>
              <a:t>Twee argumenten waarom het kabinet in wil zetten op kernenergie.</a:t>
            </a:r>
            <a:endParaRPr lang="nl-NL">
              <a:solidFill>
                <a:schemeClr val="bg1"/>
              </a:solidFill>
            </a:endParaRP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29C26550-0348-E290-49CF-20A3C4C37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45" t="28767" r="-3" b="-234"/>
          <a:stretch/>
        </p:blipFill>
        <p:spPr>
          <a:xfrm>
            <a:off x="6525453" y="1"/>
            <a:ext cx="5666547" cy="3398024"/>
          </a:xfrm>
          <a:prstGeom prst="rect">
            <a:avLst/>
          </a:prstGeom>
        </p:spPr>
      </p:pic>
      <p:cxnSp>
        <p:nvCxnSpPr>
          <p:cNvPr id="29" name="Straight Connector 17">
            <a:extLst>
              <a:ext uri="{FF2B5EF4-FFF2-40B4-BE49-F238E27FC236}">
                <a16:creationId xmlns:a16="http://schemas.microsoft.com/office/drawing/2014/main" id="{CA240C79-242E-4918-9F28-B101847D1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2277" y="3386960"/>
            <a:ext cx="56697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9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DF129F7B-4A29-9219-3325-F62D1E1473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9" r="5480" b="1"/>
          <a:stretch/>
        </p:blipFill>
        <p:spPr>
          <a:xfrm>
            <a:off x="6522277" y="3398024"/>
            <a:ext cx="5669723" cy="346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2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D5A68FE-B4AE-A113-2AEC-242AD09A1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rcRect l="13965" t="-2" r="3112" b="3"/>
          <a:stretch/>
        </p:blipFill>
        <p:spPr>
          <a:xfrm>
            <a:off x="1697621" y="0"/>
            <a:ext cx="8796759" cy="57815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900E05-AD65-34C1-3FE9-D853A23DF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Elektriciteitsopwekking Nederland 2022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ermenigvuldigingsteken 5">
            <a:extLst>
              <a:ext uri="{FF2B5EF4-FFF2-40B4-BE49-F238E27FC236}">
                <a16:creationId xmlns:a16="http://schemas.microsoft.com/office/drawing/2014/main" id="{BCE73BC5-BCF3-C513-0591-C7469EB04828}"/>
              </a:ext>
            </a:extLst>
          </p:cNvPr>
          <p:cNvSpPr/>
          <p:nvPr/>
        </p:nvSpPr>
        <p:spPr>
          <a:xfrm>
            <a:off x="7662440" y="1388990"/>
            <a:ext cx="902826" cy="307106"/>
          </a:xfrm>
          <a:prstGeom prst="mathMultiply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Vermenigvuldigingsteken 6">
            <a:extLst>
              <a:ext uri="{FF2B5EF4-FFF2-40B4-BE49-F238E27FC236}">
                <a16:creationId xmlns:a16="http://schemas.microsoft.com/office/drawing/2014/main" id="{05D03194-054E-639B-B451-B024241C6A51}"/>
              </a:ext>
            </a:extLst>
          </p:cNvPr>
          <p:cNvSpPr/>
          <p:nvPr/>
        </p:nvSpPr>
        <p:spPr>
          <a:xfrm>
            <a:off x="7662440" y="1724495"/>
            <a:ext cx="902826" cy="307106"/>
          </a:xfrm>
          <a:prstGeom prst="mathMultiply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Vermenigvuldigingsteken 7">
            <a:extLst>
              <a:ext uri="{FF2B5EF4-FFF2-40B4-BE49-F238E27FC236}">
                <a16:creationId xmlns:a16="http://schemas.microsoft.com/office/drawing/2014/main" id="{97C49AC3-293F-FD43-D239-EF60287A4C52}"/>
              </a:ext>
            </a:extLst>
          </p:cNvPr>
          <p:cNvSpPr/>
          <p:nvPr/>
        </p:nvSpPr>
        <p:spPr>
          <a:xfrm>
            <a:off x="7662440" y="2060000"/>
            <a:ext cx="902826" cy="307106"/>
          </a:xfrm>
          <a:prstGeom prst="mathMultiply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4D0F6DAD-31E0-4F65-57C1-7C8D8B61E768}"/>
              </a:ext>
            </a:extLst>
          </p:cNvPr>
          <p:cNvSpPr/>
          <p:nvPr/>
        </p:nvSpPr>
        <p:spPr>
          <a:xfrm rot="752316">
            <a:off x="3056027" y="532609"/>
            <a:ext cx="3411562" cy="5074670"/>
          </a:xfrm>
          <a:custGeom>
            <a:avLst/>
            <a:gdLst>
              <a:gd name="connsiteX0" fmla="*/ 0 w 2604816"/>
              <a:gd name="connsiteY0" fmla="*/ 0 h 4147023"/>
              <a:gd name="connsiteX1" fmla="*/ 2604816 w 2604816"/>
              <a:gd name="connsiteY1" fmla="*/ 0 h 4147023"/>
              <a:gd name="connsiteX2" fmla="*/ 2604816 w 2604816"/>
              <a:gd name="connsiteY2" fmla="*/ 4147023 h 4147023"/>
              <a:gd name="connsiteX3" fmla="*/ 0 w 2604816"/>
              <a:gd name="connsiteY3" fmla="*/ 4147023 h 4147023"/>
              <a:gd name="connsiteX4" fmla="*/ 0 w 2604816"/>
              <a:gd name="connsiteY4" fmla="*/ 0 h 4147023"/>
              <a:gd name="connsiteX0" fmla="*/ 622635 w 3227451"/>
              <a:gd name="connsiteY0" fmla="*/ 0 h 4546362"/>
              <a:gd name="connsiteX1" fmla="*/ 3227451 w 3227451"/>
              <a:gd name="connsiteY1" fmla="*/ 0 h 4546362"/>
              <a:gd name="connsiteX2" fmla="*/ 3227451 w 3227451"/>
              <a:gd name="connsiteY2" fmla="*/ 4147023 h 4546362"/>
              <a:gd name="connsiteX3" fmla="*/ 0 w 3227451"/>
              <a:gd name="connsiteY3" fmla="*/ 4546362 h 4546362"/>
              <a:gd name="connsiteX4" fmla="*/ 622635 w 3227451"/>
              <a:gd name="connsiteY4" fmla="*/ 0 h 4546362"/>
              <a:gd name="connsiteX0" fmla="*/ 622635 w 3227451"/>
              <a:gd name="connsiteY0" fmla="*/ 0 h 4546362"/>
              <a:gd name="connsiteX1" fmla="*/ 3227451 w 3227451"/>
              <a:gd name="connsiteY1" fmla="*/ 0 h 4546362"/>
              <a:gd name="connsiteX2" fmla="*/ 3227451 w 3227451"/>
              <a:gd name="connsiteY2" fmla="*/ 4147023 h 4546362"/>
              <a:gd name="connsiteX3" fmla="*/ 0 w 3227451"/>
              <a:gd name="connsiteY3" fmla="*/ 4546362 h 4546362"/>
              <a:gd name="connsiteX4" fmla="*/ 551255 w 3227451"/>
              <a:gd name="connsiteY4" fmla="*/ 3153593 h 4546362"/>
              <a:gd name="connsiteX5" fmla="*/ 622635 w 3227451"/>
              <a:gd name="connsiteY5" fmla="*/ 0 h 4546362"/>
              <a:gd name="connsiteX0" fmla="*/ 622635 w 3227451"/>
              <a:gd name="connsiteY0" fmla="*/ 0 h 4546362"/>
              <a:gd name="connsiteX1" fmla="*/ 3227451 w 3227451"/>
              <a:gd name="connsiteY1" fmla="*/ 0 h 4546362"/>
              <a:gd name="connsiteX2" fmla="*/ 3227451 w 3227451"/>
              <a:gd name="connsiteY2" fmla="*/ 4147023 h 4546362"/>
              <a:gd name="connsiteX3" fmla="*/ 0 w 3227451"/>
              <a:gd name="connsiteY3" fmla="*/ 4546362 h 4546362"/>
              <a:gd name="connsiteX4" fmla="*/ 394323 w 3227451"/>
              <a:gd name="connsiteY4" fmla="*/ 3141065 h 4546362"/>
              <a:gd name="connsiteX5" fmla="*/ 622635 w 3227451"/>
              <a:gd name="connsiteY5" fmla="*/ 0 h 4546362"/>
              <a:gd name="connsiteX0" fmla="*/ 622635 w 3227451"/>
              <a:gd name="connsiteY0" fmla="*/ 0 h 4546362"/>
              <a:gd name="connsiteX1" fmla="*/ 3227451 w 3227451"/>
              <a:gd name="connsiteY1" fmla="*/ 0 h 4546362"/>
              <a:gd name="connsiteX2" fmla="*/ 3227451 w 3227451"/>
              <a:gd name="connsiteY2" fmla="*/ 4147023 h 4546362"/>
              <a:gd name="connsiteX3" fmla="*/ 0 w 3227451"/>
              <a:gd name="connsiteY3" fmla="*/ 4546362 h 4546362"/>
              <a:gd name="connsiteX4" fmla="*/ 394323 w 3227451"/>
              <a:gd name="connsiteY4" fmla="*/ 3141065 h 4546362"/>
              <a:gd name="connsiteX5" fmla="*/ 622635 w 3227451"/>
              <a:gd name="connsiteY5" fmla="*/ 0 h 4546362"/>
              <a:gd name="connsiteX0" fmla="*/ 622635 w 3227451"/>
              <a:gd name="connsiteY0" fmla="*/ 0 h 4546362"/>
              <a:gd name="connsiteX1" fmla="*/ 3227451 w 3227451"/>
              <a:gd name="connsiteY1" fmla="*/ 0 h 4546362"/>
              <a:gd name="connsiteX2" fmla="*/ 3227451 w 3227451"/>
              <a:gd name="connsiteY2" fmla="*/ 4147023 h 4546362"/>
              <a:gd name="connsiteX3" fmla="*/ 0 w 3227451"/>
              <a:gd name="connsiteY3" fmla="*/ 4546362 h 4546362"/>
              <a:gd name="connsiteX4" fmla="*/ 394323 w 3227451"/>
              <a:gd name="connsiteY4" fmla="*/ 3141065 h 4546362"/>
              <a:gd name="connsiteX5" fmla="*/ 622635 w 3227451"/>
              <a:gd name="connsiteY5" fmla="*/ 0 h 4546362"/>
              <a:gd name="connsiteX0" fmla="*/ 622635 w 3227451"/>
              <a:gd name="connsiteY0" fmla="*/ 0 h 4780038"/>
              <a:gd name="connsiteX1" fmla="*/ 3227451 w 3227451"/>
              <a:gd name="connsiteY1" fmla="*/ 0 h 4780038"/>
              <a:gd name="connsiteX2" fmla="*/ 1660757 w 3227451"/>
              <a:gd name="connsiteY2" fmla="*/ 4780038 h 4780038"/>
              <a:gd name="connsiteX3" fmla="*/ 0 w 3227451"/>
              <a:gd name="connsiteY3" fmla="*/ 4546362 h 4780038"/>
              <a:gd name="connsiteX4" fmla="*/ 394323 w 3227451"/>
              <a:gd name="connsiteY4" fmla="*/ 3141065 h 4780038"/>
              <a:gd name="connsiteX5" fmla="*/ 622635 w 3227451"/>
              <a:gd name="connsiteY5" fmla="*/ 0 h 4780038"/>
              <a:gd name="connsiteX0" fmla="*/ 622635 w 3227451"/>
              <a:gd name="connsiteY0" fmla="*/ 0 h 4780038"/>
              <a:gd name="connsiteX1" fmla="*/ 3227451 w 3227451"/>
              <a:gd name="connsiteY1" fmla="*/ 0 h 4780038"/>
              <a:gd name="connsiteX2" fmla="*/ 2950434 w 3227451"/>
              <a:gd name="connsiteY2" fmla="*/ 3224744 h 4780038"/>
              <a:gd name="connsiteX3" fmla="*/ 1660757 w 3227451"/>
              <a:gd name="connsiteY3" fmla="*/ 4780038 h 4780038"/>
              <a:gd name="connsiteX4" fmla="*/ 0 w 3227451"/>
              <a:gd name="connsiteY4" fmla="*/ 4546362 h 4780038"/>
              <a:gd name="connsiteX5" fmla="*/ 394323 w 3227451"/>
              <a:gd name="connsiteY5" fmla="*/ 3141065 h 4780038"/>
              <a:gd name="connsiteX6" fmla="*/ 622635 w 3227451"/>
              <a:gd name="connsiteY6" fmla="*/ 0 h 4780038"/>
              <a:gd name="connsiteX0" fmla="*/ 622635 w 3227451"/>
              <a:gd name="connsiteY0" fmla="*/ 0 h 4780038"/>
              <a:gd name="connsiteX1" fmla="*/ 3227451 w 3227451"/>
              <a:gd name="connsiteY1" fmla="*/ 0 h 4780038"/>
              <a:gd name="connsiteX2" fmla="*/ 2950434 w 3227451"/>
              <a:gd name="connsiteY2" fmla="*/ 3224744 h 4780038"/>
              <a:gd name="connsiteX3" fmla="*/ 1660757 w 3227451"/>
              <a:gd name="connsiteY3" fmla="*/ 4780038 h 4780038"/>
              <a:gd name="connsiteX4" fmla="*/ 0 w 3227451"/>
              <a:gd name="connsiteY4" fmla="*/ 4546362 h 4780038"/>
              <a:gd name="connsiteX5" fmla="*/ 394323 w 3227451"/>
              <a:gd name="connsiteY5" fmla="*/ 3141065 h 4780038"/>
              <a:gd name="connsiteX6" fmla="*/ 710391 w 3227451"/>
              <a:gd name="connsiteY6" fmla="*/ 1363294 h 4780038"/>
              <a:gd name="connsiteX7" fmla="*/ 622635 w 3227451"/>
              <a:gd name="connsiteY7" fmla="*/ 0 h 4780038"/>
              <a:gd name="connsiteX0" fmla="*/ 622635 w 3227451"/>
              <a:gd name="connsiteY0" fmla="*/ 0 h 4780038"/>
              <a:gd name="connsiteX1" fmla="*/ 3227451 w 3227451"/>
              <a:gd name="connsiteY1" fmla="*/ 0 h 4780038"/>
              <a:gd name="connsiteX2" fmla="*/ 2950434 w 3227451"/>
              <a:gd name="connsiteY2" fmla="*/ 3224744 h 4780038"/>
              <a:gd name="connsiteX3" fmla="*/ 1660757 w 3227451"/>
              <a:gd name="connsiteY3" fmla="*/ 4780038 h 4780038"/>
              <a:gd name="connsiteX4" fmla="*/ 0 w 3227451"/>
              <a:gd name="connsiteY4" fmla="*/ 4546362 h 4780038"/>
              <a:gd name="connsiteX5" fmla="*/ 394323 w 3227451"/>
              <a:gd name="connsiteY5" fmla="*/ 3141065 h 4780038"/>
              <a:gd name="connsiteX6" fmla="*/ 775670 w 3227451"/>
              <a:gd name="connsiteY6" fmla="*/ 1336919 h 4780038"/>
              <a:gd name="connsiteX7" fmla="*/ 622635 w 3227451"/>
              <a:gd name="connsiteY7" fmla="*/ 0 h 4780038"/>
              <a:gd name="connsiteX0" fmla="*/ 622635 w 3227451"/>
              <a:gd name="connsiteY0" fmla="*/ 0 h 4780038"/>
              <a:gd name="connsiteX1" fmla="*/ 3227451 w 3227451"/>
              <a:gd name="connsiteY1" fmla="*/ 0 h 4780038"/>
              <a:gd name="connsiteX2" fmla="*/ 2950434 w 3227451"/>
              <a:gd name="connsiteY2" fmla="*/ 3224744 h 4780038"/>
              <a:gd name="connsiteX3" fmla="*/ 1660757 w 3227451"/>
              <a:gd name="connsiteY3" fmla="*/ 4780038 h 4780038"/>
              <a:gd name="connsiteX4" fmla="*/ 0 w 3227451"/>
              <a:gd name="connsiteY4" fmla="*/ 4546362 h 4780038"/>
              <a:gd name="connsiteX5" fmla="*/ 394323 w 3227451"/>
              <a:gd name="connsiteY5" fmla="*/ 3141065 h 4780038"/>
              <a:gd name="connsiteX6" fmla="*/ 672716 w 3227451"/>
              <a:gd name="connsiteY6" fmla="*/ 1300529 h 4780038"/>
              <a:gd name="connsiteX7" fmla="*/ 622635 w 3227451"/>
              <a:gd name="connsiteY7" fmla="*/ 0 h 4780038"/>
              <a:gd name="connsiteX0" fmla="*/ 622635 w 3227451"/>
              <a:gd name="connsiteY0" fmla="*/ 0 h 4953273"/>
              <a:gd name="connsiteX1" fmla="*/ 3227451 w 3227451"/>
              <a:gd name="connsiteY1" fmla="*/ 0 h 4953273"/>
              <a:gd name="connsiteX2" fmla="*/ 2950434 w 3227451"/>
              <a:gd name="connsiteY2" fmla="*/ 3224744 h 4953273"/>
              <a:gd name="connsiteX3" fmla="*/ 1660757 w 3227451"/>
              <a:gd name="connsiteY3" fmla="*/ 4780038 h 4953273"/>
              <a:gd name="connsiteX4" fmla="*/ 380821 w 3227451"/>
              <a:gd name="connsiteY4" fmla="*/ 4946407 h 4953273"/>
              <a:gd name="connsiteX5" fmla="*/ 0 w 3227451"/>
              <a:gd name="connsiteY5" fmla="*/ 4546362 h 4953273"/>
              <a:gd name="connsiteX6" fmla="*/ 394323 w 3227451"/>
              <a:gd name="connsiteY6" fmla="*/ 3141065 h 4953273"/>
              <a:gd name="connsiteX7" fmla="*/ 672716 w 3227451"/>
              <a:gd name="connsiteY7" fmla="*/ 1300529 h 4953273"/>
              <a:gd name="connsiteX8" fmla="*/ 622635 w 3227451"/>
              <a:gd name="connsiteY8" fmla="*/ 0 h 4953273"/>
              <a:gd name="connsiteX0" fmla="*/ 806746 w 3411562"/>
              <a:gd name="connsiteY0" fmla="*/ 0 h 5076912"/>
              <a:gd name="connsiteX1" fmla="*/ 3411562 w 3411562"/>
              <a:gd name="connsiteY1" fmla="*/ 0 h 5076912"/>
              <a:gd name="connsiteX2" fmla="*/ 3134545 w 3411562"/>
              <a:gd name="connsiteY2" fmla="*/ 3224744 h 5076912"/>
              <a:gd name="connsiteX3" fmla="*/ 1844868 w 3411562"/>
              <a:gd name="connsiteY3" fmla="*/ 4780038 h 5076912"/>
              <a:gd name="connsiteX4" fmla="*/ 0 w 3411562"/>
              <a:gd name="connsiteY4" fmla="*/ 5072049 h 5076912"/>
              <a:gd name="connsiteX5" fmla="*/ 184111 w 3411562"/>
              <a:gd name="connsiteY5" fmla="*/ 4546362 h 5076912"/>
              <a:gd name="connsiteX6" fmla="*/ 578434 w 3411562"/>
              <a:gd name="connsiteY6" fmla="*/ 3141065 h 5076912"/>
              <a:gd name="connsiteX7" fmla="*/ 856827 w 3411562"/>
              <a:gd name="connsiteY7" fmla="*/ 1300529 h 5076912"/>
              <a:gd name="connsiteX8" fmla="*/ 806746 w 3411562"/>
              <a:gd name="connsiteY8" fmla="*/ 0 h 5076912"/>
              <a:gd name="connsiteX0" fmla="*/ 806746 w 3411562"/>
              <a:gd name="connsiteY0" fmla="*/ 0 h 5074670"/>
              <a:gd name="connsiteX1" fmla="*/ 3411562 w 3411562"/>
              <a:gd name="connsiteY1" fmla="*/ 0 h 5074670"/>
              <a:gd name="connsiteX2" fmla="*/ 3134545 w 3411562"/>
              <a:gd name="connsiteY2" fmla="*/ 3224744 h 5074670"/>
              <a:gd name="connsiteX3" fmla="*/ 2652060 w 3411562"/>
              <a:gd name="connsiteY3" fmla="*/ 4410798 h 5074670"/>
              <a:gd name="connsiteX4" fmla="*/ 0 w 3411562"/>
              <a:gd name="connsiteY4" fmla="*/ 5072049 h 5074670"/>
              <a:gd name="connsiteX5" fmla="*/ 184111 w 3411562"/>
              <a:gd name="connsiteY5" fmla="*/ 4546362 h 5074670"/>
              <a:gd name="connsiteX6" fmla="*/ 578434 w 3411562"/>
              <a:gd name="connsiteY6" fmla="*/ 3141065 h 5074670"/>
              <a:gd name="connsiteX7" fmla="*/ 856827 w 3411562"/>
              <a:gd name="connsiteY7" fmla="*/ 1300529 h 5074670"/>
              <a:gd name="connsiteX8" fmla="*/ 806746 w 3411562"/>
              <a:gd name="connsiteY8" fmla="*/ 0 h 507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1562" h="5074670">
                <a:moveTo>
                  <a:pt x="806746" y="0"/>
                </a:moveTo>
                <a:lnTo>
                  <a:pt x="3411562" y="0"/>
                </a:lnTo>
                <a:cubicBezTo>
                  <a:pt x="3119571" y="870310"/>
                  <a:pt x="3426536" y="2354434"/>
                  <a:pt x="3134545" y="3224744"/>
                </a:cubicBezTo>
                <a:lnTo>
                  <a:pt x="2652060" y="4410798"/>
                </a:lnTo>
                <a:cubicBezTo>
                  <a:pt x="2304071" y="4357854"/>
                  <a:pt x="347989" y="5124993"/>
                  <a:pt x="0" y="5072049"/>
                </a:cubicBezTo>
                <a:lnTo>
                  <a:pt x="184111" y="4546362"/>
                </a:lnTo>
                <a:cubicBezTo>
                  <a:pt x="262807" y="3982943"/>
                  <a:pt x="563751" y="3619103"/>
                  <a:pt x="578434" y="3141065"/>
                </a:cubicBezTo>
                <a:cubicBezTo>
                  <a:pt x="618090" y="2555182"/>
                  <a:pt x="817171" y="1886412"/>
                  <a:pt x="856827" y="1300529"/>
                </a:cubicBezTo>
                <a:lnTo>
                  <a:pt x="806746" y="0"/>
                </a:lnTo>
                <a:close/>
              </a:path>
            </a:pathLst>
          </a:custGeom>
          <a:solidFill>
            <a:srgbClr val="F6F5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2B45E93-C650-34D7-1DE4-0D40832C828E}"/>
              </a:ext>
            </a:extLst>
          </p:cNvPr>
          <p:cNvSpPr/>
          <p:nvPr/>
        </p:nvSpPr>
        <p:spPr>
          <a:xfrm rot="336732">
            <a:off x="3681289" y="2433572"/>
            <a:ext cx="3259567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Dit moet opgevuld worden met duurzame bronnen in 2050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874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1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900E05-AD65-34C1-3FE9-D853A23DF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CO2 uitstoot per energiebron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hoek 20">
            <a:extLst>
              <a:ext uri="{FF2B5EF4-FFF2-40B4-BE49-F238E27FC236}">
                <a16:creationId xmlns:a16="http://schemas.microsoft.com/office/drawing/2014/main" id="{4D0F6DAD-31E0-4F65-57C1-7C8D8B61E768}"/>
              </a:ext>
            </a:extLst>
          </p:cNvPr>
          <p:cNvSpPr/>
          <p:nvPr/>
        </p:nvSpPr>
        <p:spPr>
          <a:xfrm rot="752316">
            <a:off x="3056027" y="532609"/>
            <a:ext cx="3411562" cy="5074670"/>
          </a:xfrm>
          <a:custGeom>
            <a:avLst/>
            <a:gdLst>
              <a:gd name="connsiteX0" fmla="*/ 0 w 2604816"/>
              <a:gd name="connsiteY0" fmla="*/ 0 h 4147023"/>
              <a:gd name="connsiteX1" fmla="*/ 2604816 w 2604816"/>
              <a:gd name="connsiteY1" fmla="*/ 0 h 4147023"/>
              <a:gd name="connsiteX2" fmla="*/ 2604816 w 2604816"/>
              <a:gd name="connsiteY2" fmla="*/ 4147023 h 4147023"/>
              <a:gd name="connsiteX3" fmla="*/ 0 w 2604816"/>
              <a:gd name="connsiteY3" fmla="*/ 4147023 h 4147023"/>
              <a:gd name="connsiteX4" fmla="*/ 0 w 2604816"/>
              <a:gd name="connsiteY4" fmla="*/ 0 h 4147023"/>
              <a:gd name="connsiteX0" fmla="*/ 622635 w 3227451"/>
              <a:gd name="connsiteY0" fmla="*/ 0 h 4546362"/>
              <a:gd name="connsiteX1" fmla="*/ 3227451 w 3227451"/>
              <a:gd name="connsiteY1" fmla="*/ 0 h 4546362"/>
              <a:gd name="connsiteX2" fmla="*/ 3227451 w 3227451"/>
              <a:gd name="connsiteY2" fmla="*/ 4147023 h 4546362"/>
              <a:gd name="connsiteX3" fmla="*/ 0 w 3227451"/>
              <a:gd name="connsiteY3" fmla="*/ 4546362 h 4546362"/>
              <a:gd name="connsiteX4" fmla="*/ 622635 w 3227451"/>
              <a:gd name="connsiteY4" fmla="*/ 0 h 4546362"/>
              <a:gd name="connsiteX0" fmla="*/ 622635 w 3227451"/>
              <a:gd name="connsiteY0" fmla="*/ 0 h 4546362"/>
              <a:gd name="connsiteX1" fmla="*/ 3227451 w 3227451"/>
              <a:gd name="connsiteY1" fmla="*/ 0 h 4546362"/>
              <a:gd name="connsiteX2" fmla="*/ 3227451 w 3227451"/>
              <a:gd name="connsiteY2" fmla="*/ 4147023 h 4546362"/>
              <a:gd name="connsiteX3" fmla="*/ 0 w 3227451"/>
              <a:gd name="connsiteY3" fmla="*/ 4546362 h 4546362"/>
              <a:gd name="connsiteX4" fmla="*/ 551255 w 3227451"/>
              <a:gd name="connsiteY4" fmla="*/ 3153593 h 4546362"/>
              <a:gd name="connsiteX5" fmla="*/ 622635 w 3227451"/>
              <a:gd name="connsiteY5" fmla="*/ 0 h 4546362"/>
              <a:gd name="connsiteX0" fmla="*/ 622635 w 3227451"/>
              <a:gd name="connsiteY0" fmla="*/ 0 h 4546362"/>
              <a:gd name="connsiteX1" fmla="*/ 3227451 w 3227451"/>
              <a:gd name="connsiteY1" fmla="*/ 0 h 4546362"/>
              <a:gd name="connsiteX2" fmla="*/ 3227451 w 3227451"/>
              <a:gd name="connsiteY2" fmla="*/ 4147023 h 4546362"/>
              <a:gd name="connsiteX3" fmla="*/ 0 w 3227451"/>
              <a:gd name="connsiteY3" fmla="*/ 4546362 h 4546362"/>
              <a:gd name="connsiteX4" fmla="*/ 394323 w 3227451"/>
              <a:gd name="connsiteY4" fmla="*/ 3141065 h 4546362"/>
              <a:gd name="connsiteX5" fmla="*/ 622635 w 3227451"/>
              <a:gd name="connsiteY5" fmla="*/ 0 h 4546362"/>
              <a:gd name="connsiteX0" fmla="*/ 622635 w 3227451"/>
              <a:gd name="connsiteY0" fmla="*/ 0 h 4546362"/>
              <a:gd name="connsiteX1" fmla="*/ 3227451 w 3227451"/>
              <a:gd name="connsiteY1" fmla="*/ 0 h 4546362"/>
              <a:gd name="connsiteX2" fmla="*/ 3227451 w 3227451"/>
              <a:gd name="connsiteY2" fmla="*/ 4147023 h 4546362"/>
              <a:gd name="connsiteX3" fmla="*/ 0 w 3227451"/>
              <a:gd name="connsiteY3" fmla="*/ 4546362 h 4546362"/>
              <a:gd name="connsiteX4" fmla="*/ 394323 w 3227451"/>
              <a:gd name="connsiteY4" fmla="*/ 3141065 h 4546362"/>
              <a:gd name="connsiteX5" fmla="*/ 622635 w 3227451"/>
              <a:gd name="connsiteY5" fmla="*/ 0 h 4546362"/>
              <a:gd name="connsiteX0" fmla="*/ 622635 w 3227451"/>
              <a:gd name="connsiteY0" fmla="*/ 0 h 4546362"/>
              <a:gd name="connsiteX1" fmla="*/ 3227451 w 3227451"/>
              <a:gd name="connsiteY1" fmla="*/ 0 h 4546362"/>
              <a:gd name="connsiteX2" fmla="*/ 3227451 w 3227451"/>
              <a:gd name="connsiteY2" fmla="*/ 4147023 h 4546362"/>
              <a:gd name="connsiteX3" fmla="*/ 0 w 3227451"/>
              <a:gd name="connsiteY3" fmla="*/ 4546362 h 4546362"/>
              <a:gd name="connsiteX4" fmla="*/ 394323 w 3227451"/>
              <a:gd name="connsiteY4" fmla="*/ 3141065 h 4546362"/>
              <a:gd name="connsiteX5" fmla="*/ 622635 w 3227451"/>
              <a:gd name="connsiteY5" fmla="*/ 0 h 4546362"/>
              <a:gd name="connsiteX0" fmla="*/ 622635 w 3227451"/>
              <a:gd name="connsiteY0" fmla="*/ 0 h 4780038"/>
              <a:gd name="connsiteX1" fmla="*/ 3227451 w 3227451"/>
              <a:gd name="connsiteY1" fmla="*/ 0 h 4780038"/>
              <a:gd name="connsiteX2" fmla="*/ 1660757 w 3227451"/>
              <a:gd name="connsiteY2" fmla="*/ 4780038 h 4780038"/>
              <a:gd name="connsiteX3" fmla="*/ 0 w 3227451"/>
              <a:gd name="connsiteY3" fmla="*/ 4546362 h 4780038"/>
              <a:gd name="connsiteX4" fmla="*/ 394323 w 3227451"/>
              <a:gd name="connsiteY4" fmla="*/ 3141065 h 4780038"/>
              <a:gd name="connsiteX5" fmla="*/ 622635 w 3227451"/>
              <a:gd name="connsiteY5" fmla="*/ 0 h 4780038"/>
              <a:gd name="connsiteX0" fmla="*/ 622635 w 3227451"/>
              <a:gd name="connsiteY0" fmla="*/ 0 h 4780038"/>
              <a:gd name="connsiteX1" fmla="*/ 3227451 w 3227451"/>
              <a:gd name="connsiteY1" fmla="*/ 0 h 4780038"/>
              <a:gd name="connsiteX2" fmla="*/ 2950434 w 3227451"/>
              <a:gd name="connsiteY2" fmla="*/ 3224744 h 4780038"/>
              <a:gd name="connsiteX3" fmla="*/ 1660757 w 3227451"/>
              <a:gd name="connsiteY3" fmla="*/ 4780038 h 4780038"/>
              <a:gd name="connsiteX4" fmla="*/ 0 w 3227451"/>
              <a:gd name="connsiteY4" fmla="*/ 4546362 h 4780038"/>
              <a:gd name="connsiteX5" fmla="*/ 394323 w 3227451"/>
              <a:gd name="connsiteY5" fmla="*/ 3141065 h 4780038"/>
              <a:gd name="connsiteX6" fmla="*/ 622635 w 3227451"/>
              <a:gd name="connsiteY6" fmla="*/ 0 h 4780038"/>
              <a:gd name="connsiteX0" fmla="*/ 622635 w 3227451"/>
              <a:gd name="connsiteY0" fmla="*/ 0 h 4780038"/>
              <a:gd name="connsiteX1" fmla="*/ 3227451 w 3227451"/>
              <a:gd name="connsiteY1" fmla="*/ 0 h 4780038"/>
              <a:gd name="connsiteX2" fmla="*/ 2950434 w 3227451"/>
              <a:gd name="connsiteY2" fmla="*/ 3224744 h 4780038"/>
              <a:gd name="connsiteX3" fmla="*/ 1660757 w 3227451"/>
              <a:gd name="connsiteY3" fmla="*/ 4780038 h 4780038"/>
              <a:gd name="connsiteX4" fmla="*/ 0 w 3227451"/>
              <a:gd name="connsiteY4" fmla="*/ 4546362 h 4780038"/>
              <a:gd name="connsiteX5" fmla="*/ 394323 w 3227451"/>
              <a:gd name="connsiteY5" fmla="*/ 3141065 h 4780038"/>
              <a:gd name="connsiteX6" fmla="*/ 710391 w 3227451"/>
              <a:gd name="connsiteY6" fmla="*/ 1363294 h 4780038"/>
              <a:gd name="connsiteX7" fmla="*/ 622635 w 3227451"/>
              <a:gd name="connsiteY7" fmla="*/ 0 h 4780038"/>
              <a:gd name="connsiteX0" fmla="*/ 622635 w 3227451"/>
              <a:gd name="connsiteY0" fmla="*/ 0 h 4780038"/>
              <a:gd name="connsiteX1" fmla="*/ 3227451 w 3227451"/>
              <a:gd name="connsiteY1" fmla="*/ 0 h 4780038"/>
              <a:gd name="connsiteX2" fmla="*/ 2950434 w 3227451"/>
              <a:gd name="connsiteY2" fmla="*/ 3224744 h 4780038"/>
              <a:gd name="connsiteX3" fmla="*/ 1660757 w 3227451"/>
              <a:gd name="connsiteY3" fmla="*/ 4780038 h 4780038"/>
              <a:gd name="connsiteX4" fmla="*/ 0 w 3227451"/>
              <a:gd name="connsiteY4" fmla="*/ 4546362 h 4780038"/>
              <a:gd name="connsiteX5" fmla="*/ 394323 w 3227451"/>
              <a:gd name="connsiteY5" fmla="*/ 3141065 h 4780038"/>
              <a:gd name="connsiteX6" fmla="*/ 775670 w 3227451"/>
              <a:gd name="connsiteY6" fmla="*/ 1336919 h 4780038"/>
              <a:gd name="connsiteX7" fmla="*/ 622635 w 3227451"/>
              <a:gd name="connsiteY7" fmla="*/ 0 h 4780038"/>
              <a:gd name="connsiteX0" fmla="*/ 622635 w 3227451"/>
              <a:gd name="connsiteY0" fmla="*/ 0 h 4780038"/>
              <a:gd name="connsiteX1" fmla="*/ 3227451 w 3227451"/>
              <a:gd name="connsiteY1" fmla="*/ 0 h 4780038"/>
              <a:gd name="connsiteX2" fmla="*/ 2950434 w 3227451"/>
              <a:gd name="connsiteY2" fmla="*/ 3224744 h 4780038"/>
              <a:gd name="connsiteX3" fmla="*/ 1660757 w 3227451"/>
              <a:gd name="connsiteY3" fmla="*/ 4780038 h 4780038"/>
              <a:gd name="connsiteX4" fmla="*/ 0 w 3227451"/>
              <a:gd name="connsiteY4" fmla="*/ 4546362 h 4780038"/>
              <a:gd name="connsiteX5" fmla="*/ 394323 w 3227451"/>
              <a:gd name="connsiteY5" fmla="*/ 3141065 h 4780038"/>
              <a:gd name="connsiteX6" fmla="*/ 672716 w 3227451"/>
              <a:gd name="connsiteY6" fmla="*/ 1300529 h 4780038"/>
              <a:gd name="connsiteX7" fmla="*/ 622635 w 3227451"/>
              <a:gd name="connsiteY7" fmla="*/ 0 h 4780038"/>
              <a:gd name="connsiteX0" fmla="*/ 622635 w 3227451"/>
              <a:gd name="connsiteY0" fmla="*/ 0 h 4953273"/>
              <a:gd name="connsiteX1" fmla="*/ 3227451 w 3227451"/>
              <a:gd name="connsiteY1" fmla="*/ 0 h 4953273"/>
              <a:gd name="connsiteX2" fmla="*/ 2950434 w 3227451"/>
              <a:gd name="connsiteY2" fmla="*/ 3224744 h 4953273"/>
              <a:gd name="connsiteX3" fmla="*/ 1660757 w 3227451"/>
              <a:gd name="connsiteY3" fmla="*/ 4780038 h 4953273"/>
              <a:gd name="connsiteX4" fmla="*/ 380821 w 3227451"/>
              <a:gd name="connsiteY4" fmla="*/ 4946407 h 4953273"/>
              <a:gd name="connsiteX5" fmla="*/ 0 w 3227451"/>
              <a:gd name="connsiteY5" fmla="*/ 4546362 h 4953273"/>
              <a:gd name="connsiteX6" fmla="*/ 394323 w 3227451"/>
              <a:gd name="connsiteY6" fmla="*/ 3141065 h 4953273"/>
              <a:gd name="connsiteX7" fmla="*/ 672716 w 3227451"/>
              <a:gd name="connsiteY7" fmla="*/ 1300529 h 4953273"/>
              <a:gd name="connsiteX8" fmla="*/ 622635 w 3227451"/>
              <a:gd name="connsiteY8" fmla="*/ 0 h 4953273"/>
              <a:gd name="connsiteX0" fmla="*/ 806746 w 3411562"/>
              <a:gd name="connsiteY0" fmla="*/ 0 h 5076912"/>
              <a:gd name="connsiteX1" fmla="*/ 3411562 w 3411562"/>
              <a:gd name="connsiteY1" fmla="*/ 0 h 5076912"/>
              <a:gd name="connsiteX2" fmla="*/ 3134545 w 3411562"/>
              <a:gd name="connsiteY2" fmla="*/ 3224744 h 5076912"/>
              <a:gd name="connsiteX3" fmla="*/ 1844868 w 3411562"/>
              <a:gd name="connsiteY3" fmla="*/ 4780038 h 5076912"/>
              <a:gd name="connsiteX4" fmla="*/ 0 w 3411562"/>
              <a:gd name="connsiteY4" fmla="*/ 5072049 h 5076912"/>
              <a:gd name="connsiteX5" fmla="*/ 184111 w 3411562"/>
              <a:gd name="connsiteY5" fmla="*/ 4546362 h 5076912"/>
              <a:gd name="connsiteX6" fmla="*/ 578434 w 3411562"/>
              <a:gd name="connsiteY6" fmla="*/ 3141065 h 5076912"/>
              <a:gd name="connsiteX7" fmla="*/ 856827 w 3411562"/>
              <a:gd name="connsiteY7" fmla="*/ 1300529 h 5076912"/>
              <a:gd name="connsiteX8" fmla="*/ 806746 w 3411562"/>
              <a:gd name="connsiteY8" fmla="*/ 0 h 5076912"/>
              <a:gd name="connsiteX0" fmla="*/ 806746 w 3411562"/>
              <a:gd name="connsiteY0" fmla="*/ 0 h 5074670"/>
              <a:gd name="connsiteX1" fmla="*/ 3411562 w 3411562"/>
              <a:gd name="connsiteY1" fmla="*/ 0 h 5074670"/>
              <a:gd name="connsiteX2" fmla="*/ 3134545 w 3411562"/>
              <a:gd name="connsiteY2" fmla="*/ 3224744 h 5074670"/>
              <a:gd name="connsiteX3" fmla="*/ 2652060 w 3411562"/>
              <a:gd name="connsiteY3" fmla="*/ 4410798 h 5074670"/>
              <a:gd name="connsiteX4" fmla="*/ 0 w 3411562"/>
              <a:gd name="connsiteY4" fmla="*/ 5072049 h 5074670"/>
              <a:gd name="connsiteX5" fmla="*/ 184111 w 3411562"/>
              <a:gd name="connsiteY5" fmla="*/ 4546362 h 5074670"/>
              <a:gd name="connsiteX6" fmla="*/ 578434 w 3411562"/>
              <a:gd name="connsiteY6" fmla="*/ 3141065 h 5074670"/>
              <a:gd name="connsiteX7" fmla="*/ 856827 w 3411562"/>
              <a:gd name="connsiteY7" fmla="*/ 1300529 h 5074670"/>
              <a:gd name="connsiteX8" fmla="*/ 806746 w 3411562"/>
              <a:gd name="connsiteY8" fmla="*/ 0 h 507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1562" h="5074670">
                <a:moveTo>
                  <a:pt x="806746" y="0"/>
                </a:moveTo>
                <a:lnTo>
                  <a:pt x="3411562" y="0"/>
                </a:lnTo>
                <a:cubicBezTo>
                  <a:pt x="3119571" y="870310"/>
                  <a:pt x="3426536" y="2354434"/>
                  <a:pt x="3134545" y="3224744"/>
                </a:cubicBezTo>
                <a:lnTo>
                  <a:pt x="2652060" y="4410798"/>
                </a:lnTo>
                <a:cubicBezTo>
                  <a:pt x="2304071" y="4357854"/>
                  <a:pt x="347989" y="5124993"/>
                  <a:pt x="0" y="5072049"/>
                </a:cubicBezTo>
                <a:lnTo>
                  <a:pt x="184111" y="4546362"/>
                </a:lnTo>
                <a:cubicBezTo>
                  <a:pt x="262807" y="3982943"/>
                  <a:pt x="563751" y="3619103"/>
                  <a:pt x="578434" y="3141065"/>
                </a:cubicBezTo>
                <a:cubicBezTo>
                  <a:pt x="618090" y="2555182"/>
                  <a:pt x="817171" y="1886412"/>
                  <a:pt x="856827" y="1300529"/>
                </a:cubicBezTo>
                <a:lnTo>
                  <a:pt x="806746" y="0"/>
                </a:lnTo>
                <a:close/>
              </a:path>
            </a:pathLst>
          </a:custGeom>
          <a:solidFill>
            <a:srgbClr val="F6F5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1" name="Grafiek 10">
            <a:extLst>
              <a:ext uri="{FF2B5EF4-FFF2-40B4-BE49-F238E27FC236}">
                <a16:creationId xmlns:a16="http://schemas.microsoft.com/office/drawing/2014/main" id="{0BEEE1FB-C59C-EA92-DFEA-184C8ACD15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870000"/>
              </p:ext>
            </p:extLst>
          </p:nvPr>
        </p:nvGraphicFramePr>
        <p:xfrm>
          <a:off x="1782298" y="222804"/>
          <a:ext cx="8961901" cy="5021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583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3456B-76DF-9095-244B-E845E2E9B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Kernenergie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08E0D85-5138-F4E2-39E2-87D97ED1B9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/>
              <a:t>Kernfusie</a:t>
            </a:r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1687382-39E9-5A6A-36B6-4A8E1CE137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/>
              <a:t>Kernsplijting</a:t>
            </a:r>
            <a:endParaRPr lang="nl-NL"/>
          </a:p>
        </p:txBody>
      </p:sp>
      <p:pic>
        <p:nvPicPr>
          <p:cNvPr id="2050" name="Picture 2" descr="Wat is kernenergie? Waar komt kernenergie vandaan? - De Atoom Alliantie">
            <a:extLst>
              <a:ext uri="{FF2B5EF4-FFF2-40B4-BE49-F238E27FC236}">
                <a16:creationId xmlns:a16="http://schemas.microsoft.com/office/drawing/2014/main" id="{FC4D1BC0-9EA1-7A0B-6759-839ED11E3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346" y="2747139"/>
            <a:ext cx="4680000" cy="285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ernfusie: wat is dat precies? | Mr. Chadd Academy">
            <a:extLst>
              <a:ext uri="{FF2B5EF4-FFF2-40B4-BE49-F238E27FC236}">
                <a16:creationId xmlns:a16="http://schemas.microsoft.com/office/drawing/2014/main" id="{F14C31AA-59DE-3E42-9357-E4C6BC9E8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575" y="2505075"/>
            <a:ext cx="4680000" cy="308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452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uclear Power Plant Photos, Download The BEST Free Nuclear Power Plant  Stock Photos &amp; HD Images">
            <a:extLst>
              <a:ext uri="{FF2B5EF4-FFF2-40B4-BE49-F238E27FC236}">
                <a16:creationId xmlns:a16="http://schemas.microsoft.com/office/drawing/2014/main" id="{16663A1F-0F66-7184-5AD8-1AEFDAB76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F4FDBF-0B91-D6D3-C6F3-13ED08C86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83"/>
            <a:ext cx="10515600" cy="1325563"/>
          </a:xfrm>
        </p:spPr>
        <p:txBody>
          <a:bodyPr/>
          <a:lstStyle/>
          <a:p>
            <a:pPr algn="ctr"/>
            <a:r>
              <a:rPr lang="en-GB">
                <a:solidFill>
                  <a:schemeClr val="bg1"/>
                </a:solidFill>
              </a:rPr>
              <a:t>Vergelijking Kernfusie en Kernsplijting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DBAE89-3217-1CB2-6471-955E93B3D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046"/>
            <a:ext cx="10515600" cy="120803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b="1">
                <a:solidFill>
                  <a:schemeClr val="bg1"/>
                </a:solidFill>
              </a:rPr>
              <a:t>Bedenk in groepjes van twee: </a:t>
            </a:r>
          </a:p>
          <a:p>
            <a:pPr marL="0" indent="0" algn="ctr">
              <a:buNone/>
            </a:pPr>
            <a:r>
              <a:rPr lang="en-GB">
                <a:solidFill>
                  <a:schemeClr val="bg1"/>
                </a:solidFill>
              </a:rPr>
              <a:t>Vind drie redenen waarom kernfusie beter is en drie redenen waarom kernsplijting beter is. 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41CE9BEC-6FFA-A3A7-EAE2-EEC9F6719468}"/>
              </a:ext>
            </a:extLst>
          </p:cNvPr>
          <p:cNvSpPr/>
          <p:nvPr/>
        </p:nvSpPr>
        <p:spPr>
          <a:xfrm>
            <a:off x="989704" y="2700169"/>
            <a:ext cx="4905487" cy="39265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tx1"/>
                </a:solidFill>
              </a:rPr>
              <a:t>Kernfusie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>
                <a:solidFill>
                  <a:schemeClr val="tx1"/>
                </a:solidFill>
              </a:rPr>
              <a:t> </a:t>
            </a:r>
          </a:p>
          <a:p>
            <a:endParaRPr lang="nl-NL" b="1">
              <a:solidFill>
                <a:schemeClr val="tx1"/>
              </a:solidFill>
            </a:endParaRP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0AB92528-73BE-7341-37BF-5AAECD5E070C}"/>
              </a:ext>
            </a:extLst>
          </p:cNvPr>
          <p:cNvSpPr/>
          <p:nvPr/>
        </p:nvSpPr>
        <p:spPr>
          <a:xfrm>
            <a:off x="6171752" y="2700169"/>
            <a:ext cx="4905487" cy="392654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bg1"/>
                </a:solidFill>
              </a:rPr>
              <a:t>Kernsplijting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>
                <a:solidFill>
                  <a:schemeClr val="bg1"/>
                </a:solidFill>
              </a:rPr>
              <a:t> </a:t>
            </a:r>
          </a:p>
          <a:p>
            <a:endParaRPr lang="nl-NL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95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ukushima Daiichi Nuclear Disaster - Product Safety by Design">
            <a:extLst>
              <a:ext uri="{FF2B5EF4-FFF2-40B4-BE49-F238E27FC236}">
                <a16:creationId xmlns:a16="http://schemas.microsoft.com/office/drawing/2014/main" id="{23D02B0F-3336-488F-D0AD-1D46055EBF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5" b="576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19590A-5326-3DD5-74FB-09C5B471D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Gevaren van kernsplijting - Video van Fukushima ramp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3DFBDE6E-36C5-4DD2-94C0-0C2455C2960E}"/>
              </a:ext>
            </a:extLst>
          </p:cNvPr>
          <p:cNvSpPr txBox="1"/>
          <p:nvPr/>
        </p:nvSpPr>
        <p:spPr>
          <a:xfrm>
            <a:off x="10287000" y="6416041"/>
            <a:ext cx="2118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Fukushima, Japan</a:t>
            </a:r>
            <a:endParaRPr 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371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00"/>
      </a:accent1>
      <a:accent2>
        <a:srgbClr val="FCEA00"/>
      </a:accent2>
      <a:accent3>
        <a:srgbClr val="ED7D31"/>
      </a:accent3>
      <a:accent4>
        <a:srgbClr val="70AD47"/>
      </a:accent4>
      <a:accent5>
        <a:srgbClr val="5B9BD5"/>
      </a:accent5>
      <a:accent6>
        <a:srgbClr val="954F72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499</Words>
  <Application>Microsoft Office PowerPoint</Application>
  <PresentationFormat>Breedbeeld</PresentationFormat>
  <Paragraphs>127</Paragraphs>
  <Slides>22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Cambria Math</vt:lpstr>
      <vt:lpstr>Kantoorthema</vt:lpstr>
      <vt:lpstr>Kerncentrales</vt:lpstr>
      <vt:lpstr>Kerncentrales</vt:lpstr>
      <vt:lpstr>Les 1</vt:lpstr>
      <vt:lpstr>Kabinetsplannen</vt:lpstr>
      <vt:lpstr>Elektriciteitsopwekking Nederland 2022</vt:lpstr>
      <vt:lpstr>CO2 uitstoot per energiebron</vt:lpstr>
      <vt:lpstr>Kernenergie</vt:lpstr>
      <vt:lpstr>Vergelijking Kernfusie en Kernsplijting</vt:lpstr>
      <vt:lpstr>Gevaren van kernsplijting - Video van Fukushima ramp</vt:lpstr>
      <vt:lpstr>Uranium - 235</vt:lpstr>
      <vt:lpstr>Uranium - 235</vt:lpstr>
      <vt:lpstr>Kernrampen</vt:lpstr>
      <vt:lpstr>Les 2: Kernafval</vt:lpstr>
      <vt:lpstr>Kernafval</vt:lpstr>
      <vt:lpstr>Kernafval opslag</vt:lpstr>
      <vt:lpstr>Kernafval opslagmethodes - 1</vt:lpstr>
      <vt:lpstr>Kernafval opslagmethodes - 2</vt:lpstr>
      <vt:lpstr>Kernafval opslag methodes</vt:lpstr>
      <vt:lpstr>Klassikale discussie</vt:lpstr>
      <vt:lpstr>Les 3</vt:lpstr>
      <vt:lpstr>Elektriciteitsopwekking</vt:lpstr>
      <vt:lpstr>Elektriciteitsopwekking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Klein Kranenbarg, Joost</dc:creator>
  <cp:lastModifiedBy>Klein Kranenbarg, Joost</cp:lastModifiedBy>
  <cp:revision>35</cp:revision>
  <dcterms:created xsi:type="dcterms:W3CDTF">2024-05-21T10:21:17Z</dcterms:created>
  <dcterms:modified xsi:type="dcterms:W3CDTF">2024-06-30T14:44:41Z</dcterms:modified>
</cp:coreProperties>
</file>