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9"/>
  </p:notesMasterIdLst>
  <p:sldIdLst>
    <p:sldId id="273" r:id="rId5"/>
    <p:sldId id="295" r:id="rId6"/>
    <p:sldId id="256" r:id="rId7"/>
    <p:sldId id="267" r:id="rId8"/>
    <p:sldId id="281" r:id="rId9"/>
    <p:sldId id="275" r:id="rId10"/>
    <p:sldId id="297" r:id="rId11"/>
    <p:sldId id="274" r:id="rId12"/>
    <p:sldId id="276" r:id="rId13"/>
    <p:sldId id="277" r:id="rId14"/>
    <p:sldId id="299" r:id="rId15"/>
    <p:sldId id="301" r:id="rId16"/>
    <p:sldId id="303" r:id="rId17"/>
    <p:sldId id="278" r:id="rId18"/>
    <p:sldId id="280" r:id="rId19"/>
    <p:sldId id="284" r:id="rId20"/>
    <p:sldId id="283" r:id="rId21"/>
    <p:sldId id="302" r:id="rId22"/>
    <p:sldId id="282" r:id="rId23"/>
    <p:sldId id="286" r:id="rId24"/>
    <p:sldId id="285" r:id="rId25"/>
    <p:sldId id="287" r:id="rId26"/>
    <p:sldId id="288" r:id="rId27"/>
    <p:sldId id="289" r:id="rId28"/>
    <p:sldId id="291" r:id="rId29"/>
    <p:sldId id="292" r:id="rId30"/>
    <p:sldId id="304" r:id="rId31"/>
    <p:sldId id="305" r:id="rId32"/>
    <p:sldId id="294" r:id="rId33"/>
    <p:sldId id="296" r:id="rId34"/>
    <p:sldId id="306" r:id="rId35"/>
    <p:sldId id="308" r:id="rId36"/>
    <p:sldId id="307" r:id="rId37"/>
    <p:sldId id="298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.willems" initials="b" lastIdx="1" clrIdx="0">
    <p:extLst>
      <p:ext uri="{19B8F6BF-5375-455C-9EA6-DF929625EA0E}">
        <p15:presenceInfo xmlns:p15="http://schemas.microsoft.com/office/powerpoint/2012/main" userId="S::b.willems@theresialyceum.nl::8088ca57-f3cd-4a31-990a-f49e8e984e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D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52692-93B9-46A9-BB74-90CA3EFB3C6E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AB831-85D8-4230-84D2-EBFE102F2EC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73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95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4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8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0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1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4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77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70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3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07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49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81CC-B94A-41C8-B55B-DE534FA6028F}" type="datetimeFigureOut">
              <a:rPr lang="nl-NL" smtClean="0"/>
              <a:t>10-6-2023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0E99-952D-4B41-BDA5-83F2B6387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94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ag-JdSAIjk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32DBE6-D06C-84D5-6D5D-1301A0949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/>
              <a:t>“Voor het klimaat zouden we alle lampen verplicht moeten vervangen door ledlampen”</a:t>
            </a:r>
            <a:r>
              <a:rPr lang="en-US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133208-FD80-D820-1A4A-69BAFF17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275" y="3914506"/>
            <a:ext cx="11265725" cy="1821131"/>
          </a:xfrm>
        </p:spPr>
        <p:txBody>
          <a:bodyPr>
            <a:normAutofit/>
          </a:bodyPr>
          <a:lstStyle/>
          <a:p>
            <a:r>
              <a:rPr lang="en-US"/>
              <a:t>Een maatschappelijk-technologisch vraagstuk</a:t>
            </a:r>
          </a:p>
          <a:p>
            <a:endParaRPr lang="en-US"/>
          </a:p>
          <a:p>
            <a:r>
              <a:rPr lang="en-US"/>
              <a:t>(Deze presentatie omvat in totaal drie lessen van 45 minuten)</a:t>
            </a:r>
          </a:p>
        </p:txBody>
      </p:sp>
    </p:spTree>
    <p:extLst>
      <p:ext uri="{BB962C8B-B14F-4D97-AF65-F5344CB8AC3E}">
        <p14:creationId xmlns:p14="http://schemas.microsoft.com/office/powerpoint/2010/main" val="189848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Huiswerk voor de volgende 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Lees en bestudeer de theorie, en oefen met de voorbeeld opgaven over: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Energie in huis (pag. 61 en 62)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Rendement (pag. 65 en 66), theorie tussen opgaven 53 en 54.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  <a:p>
            <a:r>
              <a:rPr lang="en-US" b="1">
                <a:solidFill>
                  <a:srgbClr val="00ADEF"/>
                </a:solidFill>
              </a:rPr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159363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Einde les 1</a:t>
            </a:r>
          </a:p>
        </p:txBody>
      </p:sp>
    </p:spTree>
    <p:extLst>
      <p:ext uri="{BB962C8B-B14F-4D97-AF65-F5344CB8AC3E}">
        <p14:creationId xmlns:p14="http://schemas.microsoft.com/office/powerpoint/2010/main" val="184791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 2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52F9063-A0C1-C98D-DDFA-0F471993B485}"/>
              </a:ext>
            </a:extLst>
          </p:cNvPr>
          <p:cNvSpPr txBox="1">
            <a:spLocks/>
          </p:cNvSpPr>
          <p:nvPr/>
        </p:nvSpPr>
        <p:spPr>
          <a:xfrm>
            <a:off x="1872343" y="203026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/>
              <a:t>“Voor het klimaat zouden we alle lampen verplicht moeten vervangen door ledlampen”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7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Per groepje </a:t>
            </a:r>
            <a:r>
              <a:rPr lang="en-US"/>
              <a:t>(of slechts een paar groepjes): </a:t>
            </a:r>
          </a:p>
          <a:p>
            <a:pPr marL="0" indent="0">
              <a:buNone/>
            </a:pPr>
            <a:r>
              <a:rPr lang="en-US"/>
              <a:t>Presenteer je gevonden antwoorden met toelichting in maximaal 1 minuut.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D499-BA20-B5AD-AB7C-60FAB9243536}"/>
              </a:ext>
            </a:extLst>
          </p:cNvPr>
          <p:cNvSpPr txBox="1"/>
          <p:nvPr/>
        </p:nvSpPr>
        <p:spPr>
          <a:xfrm>
            <a:off x="10782300" y="287670"/>
            <a:ext cx="119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&amp;</a:t>
            </a:r>
          </a:p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8544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Groepsdiscussie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Zijn jullie bronnen betrouwbaar?</a:t>
            </a:r>
          </a:p>
          <a:p>
            <a:pPr marL="0" indent="0">
              <a:buNone/>
            </a:pPr>
            <a:r>
              <a:rPr lang="en-US"/>
              <a:t>Wie heeft er baat bij het vervangen van oude lampen door ledlampen?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D499-BA20-B5AD-AB7C-60FAB9243536}"/>
              </a:ext>
            </a:extLst>
          </p:cNvPr>
          <p:cNvSpPr txBox="1"/>
          <p:nvPr/>
        </p:nvSpPr>
        <p:spPr>
          <a:xfrm>
            <a:off x="10782300" y="287670"/>
            <a:ext cx="119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&amp;</a:t>
            </a:r>
          </a:p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5994D-52E3-73EB-35A9-E0B976EB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48" y="4115989"/>
            <a:ext cx="7283904" cy="19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Voorbeeld bronnen: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D499-BA20-B5AD-AB7C-60FAB9243536}"/>
              </a:ext>
            </a:extLst>
          </p:cNvPr>
          <p:cNvSpPr txBox="1"/>
          <p:nvPr/>
        </p:nvSpPr>
        <p:spPr>
          <a:xfrm>
            <a:off x="10782300" y="287670"/>
            <a:ext cx="119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&amp;</a:t>
            </a:r>
          </a:p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F85E93-9C4E-8A01-31FD-045F66337D2B}"/>
              </a:ext>
            </a:extLst>
          </p:cNvPr>
          <p:cNvGrpSpPr/>
          <p:nvPr/>
        </p:nvGrpSpPr>
        <p:grpSpPr>
          <a:xfrm rot="252295">
            <a:off x="7708127" y="801795"/>
            <a:ext cx="4142708" cy="5264554"/>
            <a:chOff x="7544856" y="604838"/>
            <a:chExt cx="4272281" cy="54292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7A9E9C-0506-710F-7B88-8253C2F71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4856" y="604838"/>
              <a:ext cx="4272281" cy="516731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FA50A7-8A40-336B-FB0D-988945937A9A}"/>
                </a:ext>
              </a:extLst>
            </p:cNvPr>
            <p:cNvSpPr txBox="1"/>
            <p:nvPr/>
          </p:nvSpPr>
          <p:spPr>
            <a:xfrm>
              <a:off x="8534400" y="5726277"/>
              <a:ext cx="1936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Bron: AD.nl, 20-02-2017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03A57C-8126-7048-A80A-2902A464F266}"/>
              </a:ext>
            </a:extLst>
          </p:cNvPr>
          <p:cNvGrpSpPr/>
          <p:nvPr/>
        </p:nvGrpSpPr>
        <p:grpSpPr>
          <a:xfrm rot="21226279">
            <a:off x="1102734" y="4108671"/>
            <a:ext cx="6603989" cy="1823706"/>
            <a:chOff x="1301536" y="2410837"/>
            <a:chExt cx="10515601" cy="29039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5E4D6E-FBFA-10A6-480F-526500D4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536" y="2410837"/>
              <a:ext cx="10515601" cy="2649153"/>
            </a:xfrm>
            <a:prstGeom prst="rect">
              <a:avLst/>
            </a:prstGeom>
            <a:ln w="6350">
              <a:solidFill>
                <a:schemeClr val="dk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8273E2-4D1F-7819-B2A1-FCBC1652D085}"/>
                </a:ext>
              </a:extLst>
            </p:cNvPr>
            <p:cNvSpPr txBox="1"/>
            <p:nvPr/>
          </p:nvSpPr>
          <p:spPr>
            <a:xfrm>
              <a:off x="2114550" y="5006966"/>
              <a:ext cx="3165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Bron: gloeilampgoedkoop.nl, 25-10-2022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AD0CBF-58D3-FE4C-9EFC-3B9C8AD3D728}"/>
              </a:ext>
            </a:extLst>
          </p:cNvPr>
          <p:cNvGrpSpPr/>
          <p:nvPr/>
        </p:nvGrpSpPr>
        <p:grpSpPr>
          <a:xfrm rot="21407242">
            <a:off x="1408341" y="2236953"/>
            <a:ext cx="5373472" cy="1887382"/>
            <a:chOff x="2914650" y="2457450"/>
            <a:chExt cx="6362700" cy="2234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EB34A1-376B-AAF6-E8B4-F21CD1A47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4650" y="2457450"/>
              <a:ext cx="6362700" cy="19431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6F5B1-FDC1-5E63-94AF-6ED4B231F407}"/>
                </a:ext>
              </a:extLst>
            </p:cNvPr>
            <p:cNvSpPr txBox="1"/>
            <p:nvPr/>
          </p:nvSpPr>
          <p:spPr>
            <a:xfrm>
              <a:off x="3029925" y="4384512"/>
              <a:ext cx="29964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Bron: hulpbijverlichting.nl, 22-06-2022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43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8"/>
            <a:ext cx="11125200" cy="3462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Klassikale vragen:</a:t>
            </a:r>
          </a:p>
          <a:p>
            <a:pPr marL="0" indent="0">
              <a:buNone/>
            </a:pPr>
            <a:r>
              <a:rPr lang="en-US"/>
              <a:t>Hoe kan je nu berekenen hoeveel energie een apparaat verbruikt?</a:t>
            </a:r>
          </a:p>
          <a:p>
            <a:pPr marL="0" indent="0">
              <a:buNone/>
            </a:pPr>
            <a:r>
              <a:rPr lang="en-US"/>
              <a:t>En hoe kan je twee elektrische apparaten met elkaar vergelijken?</a:t>
            </a:r>
          </a:p>
          <a:p>
            <a:pPr marL="0" indent="0">
              <a:buNone/>
            </a:pPr>
            <a:r>
              <a:rPr lang="en-US"/>
              <a:t>Wat is het verschil tussen energieverbruik en efficiëntie?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De volgende slides behandelen de theorie over (elektrisch) vermogen, energie en rendement.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270061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7075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/>
              <a:t>Hoe berekenen we de hoeveelheid elektrische energie die een lamp omzet?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BB38FB-3F0E-9DC1-2BE7-AC5F9F90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67" y="2683366"/>
            <a:ext cx="2529576" cy="33824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05C6C32-5CDC-1FEA-9A74-E563FF4E1696}"/>
              </a:ext>
            </a:extLst>
          </p:cNvPr>
          <p:cNvGrpSpPr/>
          <p:nvPr/>
        </p:nvGrpSpPr>
        <p:grpSpPr>
          <a:xfrm>
            <a:off x="8673132" y="3429000"/>
            <a:ext cx="1992502" cy="2636854"/>
            <a:chOff x="8673132" y="3429000"/>
            <a:chExt cx="1992502" cy="2636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307DE1-DC4B-8723-8FE8-6792FB6AA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3132" y="3429000"/>
              <a:ext cx="1970332" cy="263685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471754-FC74-66B1-704A-201FA39559E8}"/>
                </a:ext>
              </a:extLst>
            </p:cNvPr>
            <p:cNvSpPr/>
            <p:nvPr/>
          </p:nvSpPr>
          <p:spPr>
            <a:xfrm rot="556494">
              <a:off x="8750533" y="3821562"/>
              <a:ext cx="1915101" cy="11158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08864F-149E-6FDF-062A-A1636C0654B0}"/>
              </a:ext>
            </a:extLst>
          </p:cNvPr>
          <p:cNvGrpSpPr/>
          <p:nvPr/>
        </p:nvGrpSpPr>
        <p:grpSpPr>
          <a:xfrm>
            <a:off x="838200" y="2660254"/>
            <a:ext cx="6948505" cy="3470051"/>
            <a:chOff x="838200" y="2660254"/>
            <a:chExt cx="6948505" cy="347005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05F3D5-0EFD-1B62-8F1E-CB08112F3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3809" y="3429000"/>
              <a:ext cx="4370120" cy="239352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5A78FD-DA49-87F0-56C8-E8F318FE25D9}"/>
                </a:ext>
              </a:extLst>
            </p:cNvPr>
            <p:cNvSpPr txBox="1"/>
            <p:nvPr/>
          </p:nvSpPr>
          <p:spPr>
            <a:xfrm>
              <a:off x="838200" y="2660254"/>
              <a:ext cx="69485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Het verband tussen vermogen, energie en tijd: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662B83-9470-19B5-6659-1C8D35F1B2EA}"/>
                </a:ext>
              </a:extLst>
            </p:cNvPr>
            <p:cNvSpPr txBox="1"/>
            <p:nvPr/>
          </p:nvSpPr>
          <p:spPr>
            <a:xfrm>
              <a:off x="1393255" y="5822528"/>
              <a:ext cx="425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Bron: Subdomein D1 elektrische systemen, R. Engelgeer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707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Bij een ledlamp van 13 W wordt elke seconde 13 Joule aan elektrische energie omgezet.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BB38FB-3F0E-9DC1-2BE7-AC5F9F90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67" y="2683366"/>
            <a:ext cx="2529576" cy="33824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608864F-149E-6FDF-062A-A1636C0654B0}"/>
              </a:ext>
            </a:extLst>
          </p:cNvPr>
          <p:cNvGrpSpPr/>
          <p:nvPr/>
        </p:nvGrpSpPr>
        <p:grpSpPr>
          <a:xfrm>
            <a:off x="838200" y="2660254"/>
            <a:ext cx="6948505" cy="3470051"/>
            <a:chOff x="838200" y="2660254"/>
            <a:chExt cx="6948505" cy="347005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05F3D5-0EFD-1B62-8F1E-CB08112F3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3809" y="3429000"/>
              <a:ext cx="4370120" cy="239352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5A78FD-DA49-87F0-56C8-E8F318FE25D9}"/>
                </a:ext>
              </a:extLst>
            </p:cNvPr>
            <p:cNvSpPr txBox="1"/>
            <p:nvPr/>
          </p:nvSpPr>
          <p:spPr>
            <a:xfrm>
              <a:off x="838200" y="2660254"/>
              <a:ext cx="69485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Het verband tussen vermogen, energie en tijd: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662B83-9470-19B5-6659-1C8D35F1B2EA}"/>
                </a:ext>
              </a:extLst>
            </p:cNvPr>
            <p:cNvSpPr txBox="1"/>
            <p:nvPr/>
          </p:nvSpPr>
          <p:spPr>
            <a:xfrm>
              <a:off x="1393255" y="5822528"/>
              <a:ext cx="425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Bron: Subdomein D1 elektrische systemen, R. Engelgeer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657766-E224-5D3F-7DF3-5C6083194E25}"/>
              </a:ext>
            </a:extLst>
          </p:cNvPr>
          <p:cNvSpPr txBox="1"/>
          <p:nvPr/>
        </p:nvSpPr>
        <p:spPr>
          <a:xfrm>
            <a:off x="6298640" y="3765052"/>
            <a:ext cx="20757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</a:rPr>
              <a:t>haardroger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</a:rPr>
              <a:t>tv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</a:rPr>
              <a:t>game console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</a:rPr>
              <a:t>oplader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</a:rPr>
              <a:t>wasmachine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</a:rPr>
              <a:t>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8"/>
            <a:ext cx="11125200" cy="2239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Elektrische energie uitgedrukt in </a:t>
            </a:r>
            <a:r>
              <a:rPr lang="en-US" b="1"/>
              <a:t>kilowattuur</a:t>
            </a:r>
            <a:r>
              <a:rPr lang="en-US"/>
              <a:t> (</a:t>
            </a:r>
            <a:r>
              <a:rPr lang="en-US" b="1"/>
              <a:t>kWh</a:t>
            </a:r>
            <a:r>
              <a:rPr lang="en-US"/>
              <a:t>): hoeveelheid energie dat een apparaat van 1 kW omzet in één uur.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1 kWh = 1 kW </a:t>
            </a:r>
            <a:r>
              <a:rPr lang="en-US">
                <a:sym typeface="Symbol" panose="05050102010706020507" pitchFamily="18" charset="2"/>
              </a:rPr>
              <a:t>x</a:t>
            </a:r>
            <a:r>
              <a:rPr lang="en-US"/>
              <a:t> 1h = 1000 W x 3600 s = 3,6 ∙ 10</a:t>
            </a:r>
            <a:r>
              <a:rPr lang="en-US" baseline="30000"/>
              <a:t>6</a:t>
            </a:r>
            <a:r>
              <a:rPr lang="en-US"/>
              <a:t> J 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BB38FB-3F0E-9DC1-2BE7-AC5F9F90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67" y="2683366"/>
            <a:ext cx="2529576" cy="33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 is een maatschappelijk-technologisch vraagstuk?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05156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/>
              <a:t>Maatschappelijke vraagstukken</a:t>
            </a:r>
            <a:r>
              <a:rPr lang="nl-NL" sz="2400"/>
              <a:t> hebben vaak te maken met </a:t>
            </a:r>
            <a:r>
              <a:rPr lang="nl-NL" sz="2400" b="1"/>
              <a:t>technologische vernieuwingen</a:t>
            </a:r>
            <a:r>
              <a:rPr lang="nl-NL" sz="2400"/>
              <a:t>. Deze vraagstukken hebben betrekking op zowel de maatschappij (lokaal/mondiaal) als op het individu. De gevolgen van gekozen oplossingen van deze complexe vraagstukken zijn vaak onduidelijk. Dat maakt het lastig om er beslissingen over te nemen. </a:t>
            </a:r>
          </a:p>
          <a:p>
            <a:pPr marL="0" indent="0">
              <a:buNone/>
            </a:pPr>
            <a:r>
              <a:rPr lang="nl-NL" sz="2400" b="1"/>
              <a:t>Kennis van natuurwetenschap</a:t>
            </a:r>
            <a:r>
              <a:rPr lang="nl-NL" sz="2400"/>
              <a:t> (zoals natuurkunde!) helpt bij het maken van </a:t>
            </a:r>
            <a:r>
              <a:rPr lang="nl-NL" sz="2400" b="1"/>
              <a:t>afwegingen</a:t>
            </a:r>
            <a:r>
              <a:rPr lang="nl-NL" sz="2400"/>
              <a:t>. Maar ook </a:t>
            </a:r>
            <a:r>
              <a:rPr lang="nl-NL" sz="2400" b="1"/>
              <a:t>morele afwegingen</a:t>
            </a:r>
            <a:r>
              <a:rPr lang="nl-NL" sz="2400"/>
              <a:t>, waarbij nagedacht moet worden over wat ‘goed’ is, speelt bij maatschappelijk-technologische vraagstukken een rol. 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Maar vandaag…</a:t>
            </a:r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EFA18-4F3E-5C3A-106B-47AB9B6AED59}"/>
              </a:ext>
            </a:extLst>
          </p:cNvPr>
          <p:cNvSpPr txBox="1"/>
          <p:nvPr/>
        </p:nvSpPr>
        <p:spPr>
          <a:xfrm>
            <a:off x="10782300" y="25548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38265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5CC0E9A-9804-4AB2-82DC-9B8FB318D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597"/>
                <a:ext cx="11257986" cy="425831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/>
                  <a:t>Elektrische energie van een apparaat: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b="1"/>
                  <a:t>Voorbeeld:</a:t>
                </a: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Wat is de hoeveelheid elektrische energie, uitgedrukt in kWh, die is gebruikt door deze ledlamp van 13 W wanneer hij vijf uur aan heeft gestaan?</a:t>
                </a:r>
              </a:p>
              <a:p>
                <a:pPr marL="0" indent="0">
                  <a:buNone/>
                </a:pPr>
                <a:r>
                  <a:rPr lang="en-US"/>
                  <a:t>Gebruik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  <a:r>
                  <a:rPr lang="nl-NL"/>
                  <a:t>→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0.013 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0,065</m:t>
                    </m:r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kWh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</p:txBody>
          </p:sp>
        </mc:Choice>
        <mc:Fallback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5CC0E9A-9804-4AB2-82DC-9B8FB318D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597"/>
                <a:ext cx="11257986" cy="4258319"/>
              </a:xfrm>
              <a:blipFill>
                <a:blip r:embed="rId2"/>
                <a:stretch>
                  <a:fillRect l="-1138" t="-2436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pic>
        <p:nvPicPr>
          <p:cNvPr id="7" name="Picture 6" descr="A purple box with a light bulb&#10;&#10;Description automatically generated with low confidence">
            <a:extLst>
              <a:ext uri="{FF2B5EF4-FFF2-40B4-BE49-F238E27FC236}">
                <a16:creationId xmlns:a16="http://schemas.microsoft.com/office/drawing/2014/main" id="{DC91596C-9940-697C-883D-8852C67EF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50" y="290263"/>
            <a:ext cx="1874204" cy="25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4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8"/>
            <a:ext cx="11125200" cy="2239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Vermogen van een elektrisch apparaat: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662B83-9470-19B5-6659-1C8D35F1B2EA}"/>
              </a:ext>
            </a:extLst>
          </p:cNvPr>
          <p:cNvSpPr txBox="1"/>
          <p:nvPr/>
        </p:nvSpPr>
        <p:spPr>
          <a:xfrm>
            <a:off x="1393255" y="5822528"/>
            <a:ext cx="425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Bron: Subdomein D1 elektrische systemen, R. Engelgeer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58063-1676-5D7C-FD03-7031B886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54" y="2312553"/>
            <a:ext cx="10244563" cy="3509975"/>
          </a:xfrm>
          <a:prstGeom prst="rect">
            <a:avLst/>
          </a:prstGeom>
        </p:spPr>
      </p:pic>
      <p:pic>
        <p:nvPicPr>
          <p:cNvPr id="7" name="Picture 6" descr="A purple box with a light bulb&#10;&#10;Description automatically generated with low confidence">
            <a:extLst>
              <a:ext uri="{FF2B5EF4-FFF2-40B4-BE49-F238E27FC236}">
                <a16:creationId xmlns:a16="http://schemas.microsoft.com/office/drawing/2014/main" id="{DC91596C-9940-697C-883D-8852C67EF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50" y="290263"/>
            <a:ext cx="1874204" cy="25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3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5CC0E9A-9804-4AB2-82DC-9B8FB318D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597"/>
                <a:ext cx="11125200" cy="425831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/>
                  <a:t>Vermogen van een elektrisch apparaat: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b="1"/>
                  <a:t>Voorbeeld:</a:t>
                </a: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Wat is de stroom door deze led van 13 W?</a:t>
                </a:r>
              </a:p>
              <a:p>
                <a:pPr marL="0" indent="0">
                  <a:buNone/>
                </a:pPr>
                <a:r>
                  <a:rPr lang="en-US"/>
                  <a:t>Gebruik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, en het feit dat deze ledlamp op een normaal armatuur aangesloten kan worden, met een spanning van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i="1"/>
                  <a:t> </a:t>
                </a:r>
                <a:r>
                  <a:rPr lang="en-US"/>
                  <a:t>= 230</a:t>
                </a:r>
                <a:r>
                  <a:rPr lang="en-US" i="1"/>
                  <a:t> </a:t>
                </a:r>
                <a:r>
                  <a:rPr lang="en-US"/>
                  <a:t>V.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=0,057</m:t>
                    </m:r>
                  </m:oMath>
                </a14:m>
                <a:r>
                  <a:rPr lang="en-US"/>
                  <a:t> A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5CC0E9A-9804-4AB2-82DC-9B8FB318D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597"/>
                <a:ext cx="11125200" cy="4258319"/>
              </a:xfrm>
              <a:blipFill>
                <a:blip r:embed="rId2"/>
                <a:stretch>
                  <a:fillRect l="-1151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pic>
        <p:nvPicPr>
          <p:cNvPr id="7" name="Picture 6" descr="A purple box with a light bulb&#10;&#10;Description automatically generated with low confidence">
            <a:extLst>
              <a:ext uri="{FF2B5EF4-FFF2-40B4-BE49-F238E27FC236}">
                <a16:creationId xmlns:a16="http://schemas.microsoft.com/office/drawing/2014/main" id="{DC91596C-9940-697C-883D-8852C67EF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50" y="290263"/>
            <a:ext cx="1874204" cy="25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3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8"/>
            <a:ext cx="11125200" cy="2239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Rendement van een elektrisch apparaat: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B882D5-8A82-5542-0817-3220FDA8C187}"/>
              </a:ext>
            </a:extLst>
          </p:cNvPr>
          <p:cNvGrpSpPr/>
          <p:nvPr/>
        </p:nvGrpSpPr>
        <p:grpSpPr>
          <a:xfrm>
            <a:off x="1011787" y="2274261"/>
            <a:ext cx="10778025" cy="3931521"/>
            <a:chOff x="970985" y="2072144"/>
            <a:chExt cx="11125201" cy="4058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662B83-9470-19B5-6659-1C8D35F1B2EA}"/>
                </a:ext>
              </a:extLst>
            </p:cNvPr>
            <p:cNvSpPr txBox="1"/>
            <p:nvPr/>
          </p:nvSpPr>
          <p:spPr>
            <a:xfrm>
              <a:off x="1062298" y="5822528"/>
              <a:ext cx="425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Bron: Subdomein D1 elektrische systemen, R. Engelgeer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C33904-3B85-19D1-81BE-6D8448F6A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985" y="2072144"/>
              <a:ext cx="11125201" cy="3821634"/>
            </a:xfrm>
            <a:prstGeom prst="rect">
              <a:avLst/>
            </a:prstGeom>
          </p:spPr>
        </p:pic>
      </p:grpSp>
      <p:pic>
        <p:nvPicPr>
          <p:cNvPr id="7" name="Picture 6" descr="A purple box with a light bulb&#10;&#10;Description automatically generated with low confidence">
            <a:extLst>
              <a:ext uri="{FF2B5EF4-FFF2-40B4-BE49-F238E27FC236}">
                <a16:creationId xmlns:a16="http://schemas.microsoft.com/office/drawing/2014/main" id="{DC91596C-9940-697C-883D-8852C67EF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50" y="290263"/>
            <a:ext cx="1874204" cy="25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5CC0E9A-9804-4AB2-82DC-9B8FB318D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5598"/>
                <a:ext cx="11125200" cy="33836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/>
                  <a:t>Rendement van een elektrisch apparaat:</a:t>
                </a:r>
              </a:p>
              <a:p>
                <a:pPr marL="0" indent="0">
                  <a:buNone/>
                </a:pPr>
                <a:endParaRPr lang="en-US" b="1"/>
              </a:p>
              <a:p>
                <a:pPr marL="0" indent="0">
                  <a:buNone/>
                </a:pPr>
                <a:r>
                  <a:rPr lang="en-US" b="1"/>
                  <a:t>Voorbeeld:</a:t>
                </a: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Wat is het rendement van de 13 W ledlamp wanneer 7,0 W zichtbaar licht wordt geproduceerd?</a:t>
                </a:r>
              </a:p>
              <a:p>
                <a:pPr marL="0" indent="0">
                  <a:buNone/>
                </a:pPr>
                <a:r>
                  <a:rPr lang="en-US"/>
                  <a:t>Gebruik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nuttig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7,0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/>
                  <a:t> = 0,54 = 54 %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95CC0E9A-9804-4AB2-82DC-9B8FB318D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5598"/>
                <a:ext cx="11125200" cy="3383628"/>
              </a:xfrm>
              <a:blipFill>
                <a:blip r:embed="rId2"/>
                <a:stretch>
                  <a:fillRect l="-1151" t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  <p:pic>
        <p:nvPicPr>
          <p:cNvPr id="7" name="Picture 6" descr="A purple box with a light bulb&#10;&#10;Description automatically generated with low confidence">
            <a:extLst>
              <a:ext uri="{FF2B5EF4-FFF2-40B4-BE49-F238E27FC236}">
                <a16:creationId xmlns:a16="http://schemas.microsoft.com/office/drawing/2014/main" id="{DC91596C-9940-697C-883D-8852C67EF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50" y="290263"/>
            <a:ext cx="1874204" cy="2505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7DC060-BB23-36EC-2916-FE2A3EA4160D}"/>
              </a:ext>
            </a:extLst>
          </p:cNvPr>
          <p:cNvSpPr txBox="1"/>
          <p:nvPr/>
        </p:nvSpPr>
        <p:spPr>
          <a:xfrm>
            <a:off x="838200" y="5057775"/>
            <a:ext cx="112133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Vraag:</a:t>
            </a:r>
            <a:r>
              <a:rPr lang="en-US" sz="2800"/>
              <a:t> wat is het rendement van een 120 W gloeilamp die ook 7,0 W zichtbaar licht produceert?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7"/>
            <a:ext cx="11232466" cy="4258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Opdracht: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 sz="2800"/>
              <a:t>Werk per 2/3 personen, maar gebruik deze keer geen laptop! </a:t>
            </a:r>
          </a:p>
          <a:p>
            <a:pPr marL="0" indent="0">
              <a:buNone/>
            </a:pPr>
            <a:r>
              <a:rPr lang="en-US" sz="2800" b="1"/>
              <a:t>Bespreek de vragen</a:t>
            </a:r>
            <a:r>
              <a:rPr lang="en-US" sz="2800"/>
              <a:t> op de volgende slide, </a:t>
            </a:r>
            <a:r>
              <a:rPr lang="en-US" sz="2800" b="1"/>
              <a:t>schrijf jullie antwoorden op het invulblad</a:t>
            </a:r>
            <a:r>
              <a:rPr lang="en-US" sz="2800"/>
              <a:t> en bereid een korte </a:t>
            </a:r>
            <a:r>
              <a:rPr lang="en-US" sz="2800" b="1"/>
              <a:t>mondelinge toelichting </a:t>
            </a:r>
            <a:r>
              <a:rPr lang="en-US" sz="2800"/>
              <a:t>voor.</a:t>
            </a:r>
          </a:p>
          <a:p>
            <a:pPr marL="0" indent="0">
              <a:buNone/>
            </a:pPr>
            <a:r>
              <a:rPr lang="en-US" sz="2800"/>
              <a:t>Jullie hebben hier in totaal 20 minuten de tijd voor.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elaboration</a:t>
            </a:r>
          </a:p>
        </p:txBody>
      </p:sp>
    </p:spTree>
    <p:extLst>
      <p:ext uri="{BB962C8B-B14F-4D97-AF65-F5344CB8AC3E}">
        <p14:creationId xmlns:p14="http://schemas.microsoft.com/office/powerpoint/2010/main" val="185860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C24F61C-6466-11AF-0B78-D54E0249F4E5}"/>
              </a:ext>
            </a:extLst>
          </p:cNvPr>
          <p:cNvSpPr/>
          <p:nvPr/>
        </p:nvSpPr>
        <p:spPr>
          <a:xfrm>
            <a:off x="9719563" y="556230"/>
            <a:ext cx="722489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8"/>
            <a:ext cx="11353800" cy="4397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Vragen:</a:t>
            </a:r>
            <a:r>
              <a:rPr lang="en-US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Een oude natuurkunde docent gebruikt gloeilampen om haar lokaal te verwarmen in de winter. Schat het rendement van haar methode, uitgedrukt in een percentage.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Een huishouden in Nederland gebruikt gemiddeld per jaar 2500 kWh aan elektrische energie. Schat de hoeveelheid energie die daarvan wordt gebruikt voor verlichting, uitgedrukt in kWh.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Zowel in Egypte als in Noorwegen wordt in een woonhuis een gloeilamp vervangen door een ledlamp. In welk land helpt dit meer tegen klimaatverandering en waarom?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Gloeilampen gebruiken meer energie maar mogen bij het restafval. Ledlampen zijn energiezuiniger maar moeten ingeleverd worden bij het klein chemisch afval/recycling. Wat is beter voor het milieu?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Stelling:</a:t>
            </a:r>
            <a:r>
              <a:rPr lang="nl-NL" sz="2600">
                <a:solidFill>
                  <a:srgbClr val="00498D"/>
                </a:solidFill>
                <a:latin typeface="Blackadder ITC" panose="04020505051007020D02" pitchFamily="82" charset="0"/>
              </a:rPr>
              <a:t>“Voor het klimaat zouden we alle lampen verplicht moeten vervangen door ledlampen” . Eens of oneens?... en waarom?</a:t>
            </a: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EFA18-4F3E-5C3A-106B-47AB9B6AED59}"/>
              </a:ext>
            </a:extLst>
          </p:cNvPr>
          <p:cNvSpPr txBox="1"/>
          <p:nvPr/>
        </p:nvSpPr>
        <p:spPr>
          <a:xfrm>
            <a:off x="10782300" y="25548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elaboration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9286C-3DAF-0EF1-18A8-E9500ADF18FC}"/>
              </a:ext>
            </a:extLst>
          </p:cNvPr>
          <p:cNvGrpSpPr/>
          <p:nvPr/>
        </p:nvGrpSpPr>
        <p:grpSpPr>
          <a:xfrm>
            <a:off x="7671104" y="1087975"/>
            <a:ext cx="4426472" cy="681357"/>
            <a:chOff x="6994208" y="1087975"/>
            <a:chExt cx="4426472" cy="6813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56FA24-BB65-DB18-05D4-1931991DF39D}"/>
                </a:ext>
              </a:extLst>
            </p:cNvPr>
            <p:cNvSpPr/>
            <p:nvPr/>
          </p:nvSpPr>
          <p:spPr>
            <a:xfrm>
              <a:off x="7086805" y="1400000"/>
              <a:ext cx="4333875" cy="369332"/>
            </a:xfrm>
            <a:prstGeom prst="rect">
              <a:avLst/>
            </a:prstGeom>
            <a:solidFill>
              <a:srgbClr val="004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7BF930-0099-76CB-D7AF-96CD42B5DB45}"/>
                </a:ext>
              </a:extLst>
            </p:cNvPr>
            <p:cNvSpPr txBox="1"/>
            <p:nvPr/>
          </p:nvSpPr>
          <p:spPr>
            <a:xfrm>
              <a:off x="6994208" y="1087975"/>
              <a:ext cx="1543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laatste minuut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A5F5AEE-C1C6-7352-DE6A-DE1C85751BBF}"/>
              </a:ext>
            </a:extLst>
          </p:cNvPr>
          <p:cNvSpPr/>
          <p:nvPr/>
        </p:nvSpPr>
        <p:spPr>
          <a:xfrm>
            <a:off x="12090388" y="1266691"/>
            <a:ext cx="4659574" cy="40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1373C-89F5-265E-7F28-E302E225E6CB}"/>
              </a:ext>
            </a:extLst>
          </p:cNvPr>
          <p:cNvCxnSpPr>
            <a:cxnSpLocks/>
          </p:cNvCxnSpPr>
          <p:nvPr/>
        </p:nvCxnSpPr>
        <p:spPr>
          <a:xfrm>
            <a:off x="10069252" y="615106"/>
            <a:ext cx="0" cy="5928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F2C645-5798-806B-5A1D-BEB0063182A8}"/>
              </a:ext>
            </a:extLst>
          </p:cNvPr>
          <p:cNvSpPr txBox="1"/>
          <p:nvPr/>
        </p:nvSpPr>
        <p:spPr>
          <a:xfrm>
            <a:off x="7727376" y="1027906"/>
            <a:ext cx="1739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De tijd is op!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71BF0A-2B85-9A32-C566-2CD3B167CCE3}"/>
              </a:ext>
            </a:extLst>
          </p:cNvPr>
          <p:cNvSpPr txBox="1"/>
          <p:nvPr/>
        </p:nvSpPr>
        <p:spPr>
          <a:xfrm>
            <a:off x="7722248" y="695150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 minuten timer:</a:t>
            </a:r>
          </a:p>
        </p:txBody>
      </p:sp>
    </p:spTree>
    <p:extLst>
      <p:ext uri="{BB962C8B-B14F-4D97-AF65-F5344CB8AC3E}">
        <p14:creationId xmlns:p14="http://schemas.microsoft.com/office/powerpoint/2010/main" val="39372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6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1621 L -0.35547 0.01621 " pathEditMode="relative" rAng="0" ptsTypes="AA">
                                      <p:cBhvr>
                                        <p:cTn id="11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Einde les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1789612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34322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Per groepje</a:t>
            </a:r>
            <a:r>
              <a:rPr lang="en-US"/>
              <a:t>: </a:t>
            </a:r>
          </a:p>
          <a:p>
            <a:pPr marL="0" indent="0">
              <a:buNone/>
            </a:pPr>
            <a:r>
              <a:rPr lang="en-US"/>
              <a:t>Benoem je gevonden antwoorden </a:t>
            </a:r>
            <a:r>
              <a:rPr lang="en-US" b="1"/>
              <a:t>zonder</a:t>
            </a:r>
            <a:r>
              <a:rPr lang="en-US"/>
              <a:t> toe</a:t>
            </a:r>
            <a:r>
              <a:rPr lang="en-US">
                <a:solidFill>
                  <a:srgbClr val="FFC000"/>
                </a:solidFill>
              </a:rPr>
              <a:t>licht</a:t>
            </a:r>
            <a:r>
              <a:rPr lang="en-US"/>
              <a:t>ing.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D499-BA20-B5AD-AB7C-60FAB9243536}"/>
              </a:ext>
            </a:extLst>
          </p:cNvPr>
          <p:cNvSpPr txBox="1"/>
          <p:nvPr/>
        </p:nvSpPr>
        <p:spPr>
          <a:xfrm>
            <a:off x="10782300" y="287670"/>
            <a:ext cx="119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&amp;</a:t>
            </a:r>
          </a:p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5C8BC-7706-94FB-04D5-7975A862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124" y="3250464"/>
            <a:ext cx="1721186" cy="256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91A6E-D782-8CBA-B2F8-7475CCB76B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428" y="1188206"/>
            <a:ext cx="1468696" cy="2564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6E711-8009-D1B6-016E-6C2B093939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5252" y="1325229"/>
            <a:ext cx="595869" cy="1410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591F9-A644-87E8-439E-6F8F3FF74E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029" y="4255503"/>
            <a:ext cx="479495" cy="14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4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Leerdoelen: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B3AF4-5DE4-F008-0D81-B4A128B5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 leerdoelen</a:t>
            </a:r>
            <a:r>
              <a:rPr lang="nl-NL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</a:pP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kunnen het belang uitleggen van energiebesparing in de context van lichtbronnen en apparaten in huis.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</a:pP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kunnen de hoeveelheid elektrische energie in joule en in kilowattuur berekenen van een apparaat.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</a:pP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kunnen het vermogen en het rendement van energieomzettingen van een elektrisch apparaat berekenen.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nl-NL" sz="20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Vaardigheid leerdoelen</a:t>
            </a:r>
            <a:r>
              <a:rPr lang="nl-NL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Jullie hebben ervaring opgedaan op het gebied van samenwerken, communiceren, onderzoek doen, creatief denken en kritisch denken.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44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Bespreken antwoorden</a:t>
            </a:r>
            <a:r>
              <a:rPr lang="en-US"/>
              <a:t> van de vragen 1,2 en 3.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D499-BA20-B5AD-AB7C-60FAB9243536}"/>
              </a:ext>
            </a:extLst>
          </p:cNvPr>
          <p:cNvSpPr txBox="1"/>
          <p:nvPr/>
        </p:nvSpPr>
        <p:spPr>
          <a:xfrm>
            <a:off x="10782300" y="287670"/>
            <a:ext cx="119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&amp;</a:t>
            </a:r>
          </a:p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55CF6-533C-64B2-17DD-99B08A12B48A}"/>
              </a:ext>
            </a:extLst>
          </p:cNvPr>
          <p:cNvSpPr txBox="1"/>
          <p:nvPr/>
        </p:nvSpPr>
        <p:spPr>
          <a:xfrm>
            <a:off x="996608" y="2526086"/>
            <a:ext cx="104298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>
                <a:solidFill>
                  <a:srgbClr val="00498D"/>
                </a:solidFill>
              </a:rPr>
              <a:t>Een oude natuurkundedocent gebruikt gloeilampen om haar lokaal te verwarmen in de winter. Schat het rendement van haar methode, uitgedrukt in een percentage. 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rgbClr val="00498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solidFill>
                  <a:srgbClr val="00498D"/>
                </a:solidFill>
              </a:rPr>
              <a:t>Een huishouden in Nederland gebruikt gemiddeld per jaar 2500 kWh aan elektrische energie. Schat de hoeveelheid energie die daarvan wordt gebruikt voor verlichting, uitgedrukt in kWh.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rgbClr val="00498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solidFill>
                  <a:srgbClr val="00498D"/>
                </a:solidFill>
              </a:rPr>
              <a:t>Zowel in Egypte als in Noorwegen wordt in een woonhuis een gloeilamp vervangen door een ledlamp. In welk land helpt dit meer tegen klimaatverandering en waarom?</a:t>
            </a:r>
          </a:p>
        </p:txBody>
      </p:sp>
    </p:spTree>
    <p:extLst>
      <p:ext uri="{BB962C8B-B14F-4D97-AF65-F5344CB8AC3E}">
        <p14:creationId xmlns:p14="http://schemas.microsoft.com/office/powerpoint/2010/main" val="159600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Groepsdiscussie</a:t>
            </a:r>
            <a:r>
              <a:rPr lang="en-US"/>
              <a:t> over de vragen 4 &amp; 5.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BCE1-FB7F-1F02-678A-22998D813918}"/>
              </a:ext>
            </a:extLst>
          </p:cNvPr>
          <p:cNvSpPr txBox="1"/>
          <p:nvPr/>
        </p:nvSpPr>
        <p:spPr>
          <a:xfrm>
            <a:off x="10782300" y="25548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D499-BA20-B5AD-AB7C-60FAB9243536}"/>
              </a:ext>
            </a:extLst>
          </p:cNvPr>
          <p:cNvSpPr txBox="1"/>
          <p:nvPr/>
        </p:nvSpPr>
        <p:spPr>
          <a:xfrm>
            <a:off x="10782300" y="287670"/>
            <a:ext cx="119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&amp;</a:t>
            </a:r>
          </a:p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55CF6-533C-64B2-17DD-99B08A12B48A}"/>
              </a:ext>
            </a:extLst>
          </p:cNvPr>
          <p:cNvSpPr txBox="1"/>
          <p:nvPr/>
        </p:nvSpPr>
        <p:spPr>
          <a:xfrm>
            <a:off x="1066800" y="3429000"/>
            <a:ext cx="104298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200">
                <a:solidFill>
                  <a:srgbClr val="00498D"/>
                </a:solidFill>
              </a:rPr>
              <a:t>Gloeilampen gebruiken meer energie maar mogen bij het restafval. Ledlampen zijn energiezuiniger maar moeten ingeleverd worden bij het klein chemisch afval/recycling. Wat is beter voor het milieu?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200">
              <a:solidFill>
                <a:srgbClr val="00498D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200">
                <a:solidFill>
                  <a:srgbClr val="00498D"/>
                </a:solidFill>
              </a:rPr>
              <a:t>Stelling:</a:t>
            </a:r>
            <a:r>
              <a:rPr lang="nl-NL" sz="2200">
                <a:solidFill>
                  <a:srgbClr val="00498D"/>
                </a:solidFill>
              </a:rPr>
              <a:t>“Voor het klimaat zouden we alle lampen verplicht moeten vervangen door ledlampen” . Eens of oneens?... en waarom?</a:t>
            </a:r>
            <a:r>
              <a:rPr lang="en-US" sz="2200">
                <a:solidFill>
                  <a:srgbClr val="00498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65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C24F61C-6466-11AF-0B78-D54E0249F4E5}"/>
              </a:ext>
            </a:extLst>
          </p:cNvPr>
          <p:cNvSpPr/>
          <p:nvPr/>
        </p:nvSpPr>
        <p:spPr>
          <a:xfrm>
            <a:off x="9719563" y="556230"/>
            <a:ext cx="722489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Laatste invulblad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594"/>
            <a:ext cx="11353800" cy="4397295"/>
          </a:xfrm>
        </p:spPr>
        <p:txBody>
          <a:bodyPr>
            <a:normAutofit/>
          </a:bodyPr>
          <a:lstStyle/>
          <a:p>
            <a:r>
              <a:rPr lang="en-US"/>
              <a:t>Maak de vragen individueel (dus zonder te overleggen)!</a:t>
            </a:r>
          </a:p>
          <a:p>
            <a:r>
              <a:rPr lang="en-US"/>
              <a:t>Gebruik alleen een pen en een rekenmachine !</a:t>
            </a:r>
          </a:p>
          <a:p>
            <a:r>
              <a:rPr lang="en-US"/>
              <a:t>Benodigde formules staan op de volgende slide!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9286C-3DAF-0EF1-18A8-E9500ADF18FC}"/>
              </a:ext>
            </a:extLst>
          </p:cNvPr>
          <p:cNvGrpSpPr/>
          <p:nvPr/>
        </p:nvGrpSpPr>
        <p:grpSpPr>
          <a:xfrm>
            <a:off x="7671104" y="1087975"/>
            <a:ext cx="4426472" cy="681357"/>
            <a:chOff x="6994208" y="1087975"/>
            <a:chExt cx="4426472" cy="6813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56FA24-BB65-DB18-05D4-1931991DF39D}"/>
                </a:ext>
              </a:extLst>
            </p:cNvPr>
            <p:cNvSpPr/>
            <p:nvPr/>
          </p:nvSpPr>
          <p:spPr>
            <a:xfrm>
              <a:off x="7086805" y="1400000"/>
              <a:ext cx="4333875" cy="369332"/>
            </a:xfrm>
            <a:prstGeom prst="rect">
              <a:avLst/>
            </a:prstGeom>
            <a:solidFill>
              <a:srgbClr val="004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7BF930-0099-76CB-D7AF-96CD42B5DB45}"/>
                </a:ext>
              </a:extLst>
            </p:cNvPr>
            <p:cNvSpPr txBox="1"/>
            <p:nvPr/>
          </p:nvSpPr>
          <p:spPr>
            <a:xfrm>
              <a:off x="6994208" y="1087975"/>
              <a:ext cx="1543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laatste minuut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A5F5AEE-C1C6-7352-DE6A-DE1C85751BBF}"/>
              </a:ext>
            </a:extLst>
          </p:cNvPr>
          <p:cNvSpPr/>
          <p:nvPr/>
        </p:nvSpPr>
        <p:spPr>
          <a:xfrm>
            <a:off x="12090388" y="1266691"/>
            <a:ext cx="4659574" cy="40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1373C-89F5-265E-7F28-E302E225E6CB}"/>
              </a:ext>
            </a:extLst>
          </p:cNvPr>
          <p:cNvCxnSpPr>
            <a:cxnSpLocks/>
          </p:cNvCxnSpPr>
          <p:nvPr/>
        </p:nvCxnSpPr>
        <p:spPr>
          <a:xfrm>
            <a:off x="10069252" y="615106"/>
            <a:ext cx="0" cy="5928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F2C645-5798-806B-5A1D-BEB0063182A8}"/>
              </a:ext>
            </a:extLst>
          </p:cNvPr>
          <p:cNvSpPr txBox="1"/>
          <p:nvPr/>
        </p:nvSpPr>
        <p:spPr>
          <a:xfrm>
            <a:off x="7727376" y="1027906"/>
            <a:ext cx="1739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De tijd is op!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71BF0A-2B85-9A32-C566-2CD3B167CCE3}"/>
              </a:ext>
            </a:extLst>
          </p:cNvPr>
          <p:cNvSpPr txBox="1"/>
          <p:nvPr/>
        </p:nvSpPr>
        <p:spPr>
          <a:xfrm>
            <a:off x="7722248" y="695150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 minuten timer: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6040D-3EC5-ACBA-F49B-4B4063A73872}"/>
              </a:ext>
            </a:extLst>
          </p:cNvPr>
          <p:cNvSpPr txBox="1"/>
          <p:nvPr/>
        </p:nvSpPr>
        <p:spPr>
          <a:xfrm>
            <a:off x="10782300" y="152206"/>
            <a:ext cx="119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8522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1621 L -0.35547 0.01621 " pathEditMode="relative" rAng="0" ptsTypes="AA">
                                      <p:cBhvr>
                                        <p:cTn id="11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Input bij invulblad 3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B32F5-CAB0-BD72-393A-61F3A36C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88" y="3965996"/>
            <a:ext cx="5176974" cy="2176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EEB85-0C7A-33FC-1A3E-6051210A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88" y="3572934"/>
            <a:ext cx="1091956" cy="322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20D66B-A07E-6FF1-2339-07D31113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88" y="1471066"/>
            <a:ext cx="3071620" cy="1555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84417C-3CBC-B470-C844-47165B4E7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087" y="3078156"/>
            <a:ext cx="911273" cy="4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BADF68-6CFC-A49E-A031-9F01F8BF40D2}"/>
              </a:ext>
            </a:extLst>
          </p:cNvPr>
          <p:cNvSpPr txBox="1"/>
          <p:nvPr/>
        </p:nvSpPr>
        <p:spPr>
          <a:xfrm>
            <a:off x="10782300" y="152206"/>
            <a:ext cx="119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150957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Korte les-evaluatie over de afgelopen 3 lessen over ledlampen;</a:t>
            </a:r>
            <a:endParaRPr lang="en-US"/>
          </a:p>
          <a:p>
            <a:r>
              <a:rPr lang="en-US"/>
              <a:t>Heb je iets geleerd?</a:t>
            </a:r>
          </a:p>
          <a:p>
            <a:r>
              <a:rPr lang="en-US"/>
              <a:t>Was het moeilijk?</a:t>
            </a:r>
          </a:p>
          <a:p>
            <a:r>
              <a:rPr lang="en-US"/>
              <a:t>Was dit leuker dan reguliere theorie-lessen?</a:t>
            </a:r>
          </a:p>
          <a:p>
            <a:r>
              <a:rPr lang="en-US"/>
              <a:t>Heb je je meer ingezet dan normaal?</a:t>
            </a:r>
          </a:p>
          <a:p>
            <a:r>
              <a:rPr lang="en-US"/>
              <a:t>Wil je vaker zo’n lessenserie?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Huiswerkvraag</a:t>
            </a:r>
            <a:r>
              <a:rPr lang="en-US"/>
              <a:t>:</a:t>
            </a:r>
          </a:p>
          <a:p>
            <a:r>
              <a:rPr lang="en-US"/>
              <a:t>wat doe je als je thuis nog een gloeilamp of halogeenlamp ziet?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D499-BA20-B5AD-AB7C-60FAB9243536}"/>
              </a:ext>
            </a:extLst>
          </p:cNvPr>
          <p:cNvSpPr txBox="1"/>
          <p:nvPr/>
        </p:nvSpPr>
        <p:spPr>
          <a:xfrm>
            <a:off x="10782300" y="152206"/>
            <a:ext cx="119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ADEF"/>
                </a:solidFill>
              </a:rPr>
              <a:t>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26F86-A97D-4500-F550-92A278703D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794" y="5465295"/>
            <a:ext cx="410388" cy="4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Ledlampen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249555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Video over kooptips ledlampen: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A96B5-7DD0-5D83-6D5D-50A83E0265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02" y="1310645"/>
            <a:ext cx="8155298" cy="4600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186B0-93A1-DB9A-4CCC-03D5775EBBAC}"/>
              </a:ext>
            </a:extLst>
          </p:cNvPr>
          <p:cNvSpPr txBox="1"/>
          <p:nvPr/>
        </p:nvSpPr>
        <p:spPr>
          <a:xfrm>
            <a:off x="10782300" y="25548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engagement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AB958-9220-AA88-F77D-82C4D5962266}"/>
              </a:ext>
            </a:extLst>
          </p:cNvPr>
          <p:cNvSpPr txBox="1"/>
          <p:nvPr/>
        </p:nvSpPr>
        <p:spPr>
          <a:xfrm>
            <a:off x="3457575" y="5910943"/>
            <a:ext cx="347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Bron: youtube.com/consumentenbond, 2018</a:t>
            </a:r>
          </a:p>
        </p:txBody>
      </p:sp>
      <p:pic>
        <p:nvPicPr>
          <p:cNvPr id="7" name="Online Media 6" title="Ledlampen - Kooptips (Consumentenbond)">
            <a:hlinkClick r:id="" action="ppaction://media"/>
            <a:extLst>
              <a:ext uri="{FF2B5EF4-FFF2-40B4-BE49-F238E27FC236}">
                <a16:creationId xmlns:a16="http://schemas.microsoft.com/office/drawing/2014/main" id="{5A689E3C-5AAC-F719-6BBB-6E23F0C8A4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8502" y="1273364"/>
            <a:ext cx="8752843" cy="49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05156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Voorkennis:</a:t>
            </a:r>
          </a:p>
          <a:p>
            <a:r>
              <a:rPr lang="en-US"/>
              <a:t>de wet van Ohm</a:t>
            </a:r>
          </a:p>
          <a:p>
            <a:r>
              <a:rPr lang="en-US"/>
              <a:t>elektrische componenten lamp, diode, led</a:t>
            </a:r>
          </a:p>
          <a:p>
            <a:r>
              <a:rPr lang="en-US"/>
              <a:t>wet van behoud van energie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EFA18-4F3E-5C3A-106B-47AB9B6AED59}"/>
              </a:ext>
            </a:extLst>
          </p:cNvPr>
          <p:cNvSpPr txBox="1"/>
          <p:nvPr/>
        </p:nvSpPr>
        <p:spPr>
          <a:xfrm>
            <a:off x="10782300" y="25548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70132-B1C3-909C-B860-ED682B964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49"/>
          <a:stretch/>
        </p:blipFill>
        <p:spPr>
          <a:xfrm>
            <a:off x="4187157" y="4222853"/>
            <a:ext cx="2259041" cy="16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05156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Groepsdiscussie:</a:t>
            </a:r>
          </a:p>
          <a:p>
            <a:pPr marL="0" indent="0">
              <a:buNone/>
            </a:pPr>
            <a:r>
              <a:rPr lang="en-US"/>
              <a:t>Wat heeft energiegebruik te maken met het klimaat?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Hoe heeft het gebruik van elektrische energie een effect op klimaatverandering?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Wat kunnen we doen om de negatieve effecten te verminderen?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EFA18-4F3E-5C3A-106B-47AB9B6AED59}"/>
              </a:ext>
            </a:extLst>
          </p:cNvPr>
          <p:cNvSpPr txBox="1"/>
          <p:nvPr/>
        </p:nvSpPr>
        <p:spPr>
          <a:xfrm>
            <a:off x="10782300" y="25548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34202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05156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Groepsdiscussie:</a:t>
            </a:r>
          </a:p>
          <a:p>
            <a:pPr marL="0" indent="0">
              <a:buNone/>
            </a:pPr>
            <a:r>
              <a:rPr lang="en-US"/>
              <a:t>Wat zijn ledlampen eigenlijk?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Gebruiken jullie wel eens gloei- of halogeenlampen?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Wat is er beter aan ledlampen?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Wat is er slechter aan ledlampen?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EFA18-4F3E-5C3A-106B-47AB9B6AED59}"/>
              </a:ext>
            </a:extLst>
          </p:cNvPr>
          <p:cNvSpPr txBox="1"/>
          <p:nvPr/>
        </p:nvSpPr>
        <p:spPr>
          <a:xfrm>
            <a:off x="10782300" y="25548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engagement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86DD7-52E6-AE99-8F8E-80296F15C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124" y="3250464"/>
            <a:ext cx="1721186" cy="2564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CF51A-BCC4-F44E-3E33-973C62247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428" y="1188206"/>
            <a:ext cx="1468696" cy="2564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37DF25-7448-BBE8-1394-31D1405451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5252" y="1325229"/>
            <a:ext cx="595869" cy="1410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1FDB0A-4D0C-ADE8-0E36-884C47453A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029" y="4255503"/>
            <a:ext cx="479495" cy="14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6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8"/>
            <a:ext cx="11125200" cy="441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Groepsdiscussie:</a:t>
            </a:r>
          </a:p>
          <a:p>
            <a:pPr marL="0" indent="0">
              <a:buNone/>
            </a:pPr>
            <a:r>
              <a:rPr lang="en-US"/>
              <a:t>Wat zijn de regels die in Nederland gelden voor gloei- en halogeenlampen over:</a:t>
            </a:r>
          </a:p>
          <a:p>
            <a:pPr lvl="1"/>
            <a:r>
              <a:rPr lang="en-US" sz="2800"/>
              <a:t>de productie?</a:t>
            </a:r>
          </a:p>
          <a:p>
            <a:pPr lvl="1"/>
            <a:r>
              <a:rPr lang="en-US" sz="2800"/>
              <a:t>de verkoop?</a:t>
            </a:r>
          </a:p>
          <a:p>
            <a:pPr lvl="1"/>
            <a:r>
              <a:rPr lang="en-US" sz="2800"/>
              <a:t>het gebruik?</a:t>
            </a:r>
          </a:p>
          <a:p>
            <a:pPr marL="0" indent="0">
              <a:buNone/>
            </a:pPr>
            <a:r>
              <a:rPr lang="en-US"/>
              <a:t>En hoe zit dat in het buitenland?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Welk type lamp mag na dit jaar niet meer in de EU geproduceerd worden?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EFA18-4F3E-5C3A-106B-47AB9B6AED59}"/>
              </a:ext>
            </a:extLst>
          </p:cNvPr>
          <p:cNvSpPr txBox="1"/>
          <p:nvPr/>
        </p:nvSpPr>
        <p:spPr>
          <a:xfrm>
            <a:off x="10782300" y="25548"/>
            <a:ext cx="13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414944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C24F61C-6466-11AF-0B78-D54E0249F4E5}"/>
              </a:ext>
            </a:extLst>
          </p:cNvPr>
          <p:cNvSpPr/>
          <p:nvPr/>
        </p:nvSpPr>
        <p:spPr>
          <a:xfrm>
            <a:off x="9719563" y="556230"/>
            <a:ext cx="722489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6BBC1-8BB8-B86F-F418-5D8872E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Vervang lampen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5CC0E9A-9804-4AB2-82DC-9B8FB318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99"/>
            <a:ext cx="11125200" cy="406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Opdracht: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 sz="2400"/>
              <a:t>Werk in groepjes van 2/3 personen en gebruik een laptop om informatie op te zoeken.</a:t>
            </a:r>
          </a:p>
          <a:p>
            <a:pPr marL="0" indent="0">
              <a:buNone/>
            </a:pPr>
            <a:r>
              <a:rPr lang="en-US" sz="2400" b="1"/>
              <a:t>Beantwoord de drie vragen</a:t>
            </a:r>
            <a:r>
              <a:rPr lang="en-US" sz="2400"/>
              <a:t> hieronder, </a:t>
            </a:r>
            <a:r>
              <a:rPr lang="en-US" sz="2400" b="1"/>
              <a:t>maak een samenvatting</a:t>
            </a:r>
            <a:r>
              <a:rPr lang="en-US" sz="2400"/>
              <a:t> (op invulblad) om in te leveren, gebruik </a:t>
            </a:r>
            <a:r>
              <a:rPr lang="en-US" sz="2400" b="1"/>
              <a:t>bronvermelding</a:t>
            </a:r>
            <a:r>
              <a:rPr lang="en-US" sz="2400"/>
              <a:t>, en bereid een korte </a:t>
            </a:r>
            <a:r>
              <a:rPr lang="en-US" sz="2400" b="1"/>
              <a:t>mondelinge toelichting </a:t>
            </a:r>
            <a:r>
              <a:rPr lang="en-US" sz="2400"/>
              <a:t>voor. </a:t>
            </a:r>
          </a:p>
          <a:p>
            <a:pPr marL="0" indent="0">
              <a:buNone/>
            </a:pPr>
            <a:r>
              <a:rPr lang="en-US" sz="2400"/>
              <a:t>Jullie hebben hier in totaal 20 minuten de tijd voor.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Wat zijn de voor- en nadelen van ledlampen?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Wat zijn de regels die in Nederland gelden voor productie/verkoop/gebruik van gloei- en halogeenlampen voor consumenten?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solidFill>
                  <a:srgbClr val="00498D"/>
                </a:solidFill>
                <a:latin typeface="Blackadder ITC" panose="04020505051007020D02" pitchFamily="82" charset="0"/>
              </a:rPr>
              <a:t>Welke gedeelte van het totale energiegebruik door consumenten wordt gebruikt voor verlichting?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EFA18-4F3E-5C3A-106B-47AB9B6AED59}"/>
              </a:ext>
            </a:extLst>
          </p:cNvPr>
          <p:cNvSpPr txBox="1"/>
          <p:nvPr/>
        </p:nvSpPr>
        <p:spPr>
          <a:xfrm>
            <a:off x="10782300" y="25548"/>
            <a:ext cx="12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ADEF"/>
                </a:solidFill>
              </a:rPr>
              <a:t>exploration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9286C-3DAF-0EF1-18A8-E9500ADF18FC}"/>
              </a:ext>
            </a:extLst>
          </p:cNvPr>
          <p:cNvGrpSpPr/>
          <p:nvPr/>
        </p:nvGrpSpPr>
        <p:grpSpPr>
          <a:xfrm>
            <a:off x="7671104" y="1087975"/>
            <a:ext cx="4426472" cy="681357"/>
            <a:chOff x="6994208" y="1087975"/>
            <a:chExt cx="4426472" cy="6813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56FA24-BB65-DB18-05D4-1931991DF39D}"/>
                </a:ext>
              </a:extLst>
            </p:cNvPr>
            <p:cNvSpPr/>
            <p:nvPr/>
          </p:nvSpPr>
          <p:spPr>
            <a:xfrm>
              <a:off x="7086805" y="1400000"/>
              <a:ext cx="4333875" cy="369332"/>
            </a:xfrm>
            <a:prstGeom prst="rect">
              <a:avLst/>
            </a:prstGeom>
            <a:solidFill>
              <a:srgbClr val="004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7BF930-0099-76CB-D7AF-96CD42B5DB45}"/>
                </a:ext>
              </a:extLst>
            </p:cNvPr>
            <p:cNvSpPr txBox="1"/>
            <p:nvPr/>
          </p:nvSpPr>
          <p:spPr>
            <a:xfrm>
              <a:off x="6994208" y="1087975"/>
              <a:ext cx="1543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laatste minuut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A5F5AEE-C1C6-7352-DE6A-DE1C85751BBF}"/>
              </a:ext>
            </a:extLst>
          </p:cNvPr>
          <p:cNvSpPr/>
          <p:nvPr/>
        </p:nvSpPr>
        <p:spPr>
          <a:xfrm>
            <a:off x="12090388" y="1266691"/>
            <a:ext cx="4659574" cy="40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1373C-89F5-265E-7F28-E302E225E6CB}"/>
              </a:ext>
            </a:extLst>
          </p:cNvPr>
          <p:cNvCxnSpPr>
            <a:cxnSpLocks/>
          </p:cNvCxnSpPr>
          <p:nvPr/>
        </p:nvCxnSpPr>
        <p:spPr>
          <a:xfrm>
            <a:off x="10069252" y="615106"/>
            <a:ext cx="0" cy="5928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F2C645-5798-806B-5A1D-BEB0063182A8}"/>
              </a:ext>
            </a:extLst>
          </p:cNvPr>
          <p:cNvSpPr txBox="1"/>
          <p:nvPr/>
        </p:nvSpPr>
        <p:spPr>
          <a:xfrm>
            <a:off x="7727376" y="1027906"/>
            <a:ext cx="1739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De tijd is op!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71BF0A-2B85-9A32-C566-2CD3B167CCE3}"/>
              </a:ext>
            </a:extLst>
          </p:cNvPr>
          <p:cNvSpPr txBox="1"/>
          <p:nvPr/>
        </p:nvSpPr>
        <p:spPr>
          <a:xfrm>
            <a:off x="7722248" y="695150"/>
            <a:ext cx="18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 minuten timer:</a:t>
            </a:r>
          </a:p>
        </p:txBody>
      </p:sp>
    </p:spTree>
    <p:extLst>
      <p:ext uri="{BB962C8B-B14F-4D97-AF65-F5344CB8AC3E}">
        <p14:creationId xmlns:p14="http://schemas.microsoft.com/office/powerpoint/2010/main" val="22313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1621 L -0.35547 0.01621 " pathEditMode="relative" rAng="0" ptsTypes="AA">
                                      <p:cBhvr>
                                        <p:cTn id="11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9ca9b6-d031-4dbf-9666-efb3cf8346cb">
      <UserInfo>
        <DisplayName>b.willems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7D3DBAD59445BB446D9537182B1F" ma:contentTypeVersion="13" ma:contentTypeDescription="Een nieuw document maken." ma:contentTypeScope="" ma:versionID="632eeac096197074298caa8a76a16e49">
  <xsd:schema xmlns:xsd="http://www.w3.org/2001/XMLSchema" xmlns:xs="http://www.w3.org/2001/XMLSchema" xmlns:p="http://schemas.microsoft.com/office/2006/metadata/properties" xmlns:ns3="97c6993e-c933-4f62-ba95-43631b1a666c" xmlns:ns4="869ca9b6-d031-4dbf-9666-efb3cf8346cb" targetNamespace="http://schemas.microsoft.com/office/2006/metadata/properties" ma:root="true" ma:fieldsID="f3072c75c9f5fcf7da21115c086c88cc" ns3:_="" ns4:_="">
    <xsd:import namespace="97c6993e-c933-4f62-ba95-43631b1a666c"/>
    <xsd:import namespace="869ca9b6-d031-4dbf-9666-efb3cf8346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6993e-c933-4f62-ba95-43631b1a6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ca9b6-d031-4dbf-9666-efb3cf834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7795C-1C88-4E65-98C0-79301B2A1E30}">
  <ds:schemaRefs>
    <ds:schemaRef ds:uri="http://schemas.microsoft.com/office/2006/metadata/properties"/>
    <ds:schemaRef ds:uri="http://schemas.microsoft.com/office/infopath/2007/PartnerControls"/>
    <ds:schemaRef ds:uri="869ca9b6-d031-4dbf-9666-efb3cf8346cb"/>
  </ds:schemaRefs>
</ds:datastoreItem>
</file>

<file path=customXml/itemProps2.xml><?xml version="1.0" encoding="utf-8"?>
<ds:datastoreItem xmlns:ds="http://schemas.openxmlformats.org/officeDocument/2006/customXml" ds:itemID="{4671EB33-088A-4399-9926-F6C75D706B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3ABFFC-03C8-49E4-A8F5-FC680C446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6993e-c933-4f62-ba95-43631b1a666c"/>
    <ds:schemaRef ds:uri="869ca9b6-d031-4dbf-9666-efb3cf834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33459</TotalTime>
  <Words>1520</Words>
  <Application>Microsoft Office PowerPoint</Application>
  <PresentationFormat>Widescreen</PresentationFormat>
  <Paragraphs>258</Paragraphs>
  <Slides>34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Blackadder ITC</vt:lpstr>
      <vt:lpstr>Calibri</vt:lpstr>
      <vt:lpstr>Calibri Light</vt:lpstr>
      <vt:lpstr>Cambria Math</vt:lpstr>
      <vt:lpstr>Symbol</vt:lpstr>
      <vt:lpstr>Kantoorthema</vt:lpstr>
      <vt:lpstr>“Voor het klimaat zouden we alle lampen verplicht moeten vervangen door ledlampen” </vt:lpstr>
      <vt:lpstr>Wat is een maatschappelijk-technologisch vraagstuk?</vt:lpstr>
      <vt:lpstr>Leerdoelen:</vt:lpstr>
      <vt:lpstr>Ledlampen</vt:lpstr>
      <vt:lpstr>Vervang lampen</vt:lpstr>
      <vt:lpstr>Vervang lampen</vt:lpstr>
      <vt:lpstr>Vervang lampen</vt:lpstr>
      <vt:lpstr>Vervang lampen</vt:lpstr>
      <vt:lpstr>Vervang lampen</vt:lpstr>
      <vt:lpstr>Huiswerk voor de volgende les</vt:lpstr>
      <vt:lpstr>Einde les 1</vt:lpstr>
      <vt:lpstr>Les 2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Vervang lampen</vt:lpstr>
      <vt:lpstr>Einde les 2</vt:lpstr>
      <vt:lpstr>Les 3</vt:lpstr>
      <vt:lpstr>Vervang lampen</vt:lpstr>
      <vt:lpstr>Vervang lampen</vt:lpstr>
      <vt:lpstr>Vervang lampen</vt:lpstr>
      <vt:lpstr>Laatste invulblad</vt:lpstr>
      <vt:lpstr>Input bij invulblad 3</vt:lpstr>
      <vt:lpstr>Vervang lampen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Ouderavond B3e</dc:title>
  <dc:creator>b.willems</dc:creator>
  <cp:lastModifiedBy>Martijn</cp:lastModifiedBy>
  <cp:revision>69</cp:revision>
  <dcterms:created xsi:type="dcterms:W3CDTF">2020-09-23T07:06:28Z</dcterms:created>
  <dcterms:modified xsi:type="dcterms:W3CDTF">2023-06-10T13:23:56Z</dcterms:modified>
</cp:coreProperties>
</file>