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71" r:id="rId4"/>
    <p:sldId id="272" r:id="rId5"/>
    <p:sldId id="275" r:id="rId6"/>
    <p:sldId id="276" r:id="rId7"/>
    <p:sldId id="269" r:id="rId8"/>
    <p:sldId id="277" r:id="rId9"/>
    <p:sldId id="259" r:id="rId10"/>
    <p:sldId id="260" r:id="rId11"/>
    <p:sldId id="261" r:id="rId12"/>
    <p:sldId id="273" r:id="rId13"/>
    <p:sldId id="267" r:id="rId14"/>
    <p:sldId id="278" r:id="rId15"/>
    <p:sldId id="279" r:id="rId16"/>
    <p:sldId id="270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658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163-FB86-4207-BBBA-678C0E213CD0}" type="datetimeFigureOut">
              <a:rPr lang="nl-NL" smtClean="0"/>
              <a:t>11-9-2024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8E5-3E8A-480C-A1BE-C7A1E5D8D9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463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163-FB86-4207-BBBA-678C0E213CD0}" type="datetimeFigureOut">
              <a:rPr lang="nl-NL" smtClean="0"/>
              <a:t>11-9-2024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8E5-3E8A-480C-A1BE-C7A1E5D8D9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697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163-FB86-4207-BBBA-678C0E213CD0}" type="datetimeFigureOut">
              <a:rPr lang="nl-NL" smtClean="0"/>
              <a:t>11-9-2024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8E5-3E8A-480C-A1BE-C7A1E5D8D9E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259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163-FB86-4207-BBBA-678C0E213CD0}" type="datetimeFigureOut">
              <a:rPr lang="nl-NL" smtClean="0"/>
              <a:t>11-9-2024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8E5-3E8A-480C-A1BE-C7A1E5D8D9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4646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163-FB86-4207-BBBA-678C0E213CD0}" type="datetimeFigureOut">
              <a:rPr lang="nl-NL" smtClean="0"/>
              <a:t>11-9-2024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8E5-3E8A-480C-A1BE-C7A1E5D8D9E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9529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163-FB86-4207-BBBA-678C0E213CD0}" type="datetimeFigureOut">
              <a:rPr lang="nl-NL" smtClean="0"/>
              <a:t>11-9-2024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8E5-3E8A-480C-A1BE-C7A1E5D8D9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9215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163-FB86-4207-BBBA-678C0E213CD0}" type="datetimeFigureOut">
              <a:rPr lang="nl-NL" smtClean="0"/>
              <a:t>11-9-2024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8E5-3E8A-480C-A1BE-C7A1E5D8D9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4903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163-FB86-4207-BBBA-678C0E213CD0}" type="datetimeFigureOut">
              <a:rPr lang="nl-NL" smtClean="0"/>
              <a:t>11-9-2024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8E5-3E8A-480C-A1BE-C7A1E5D8D9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379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163-FB86-4207-BBBA-678C0E213CD0}" type="datetimeFigureOut">
              <a:rPr lang="nl-NL" smtClean="0"/>
              <a:t>11-9-2024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8E5-3E8A-480C-A1BE-C7A1E5D8D9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131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163-FB86-4207-BBBA-678C0E213CD0}" type="datetimeFigureOut">
              <a:rPr lang="nl-NL" smtClean="0"/>
              <a:t>11-9-2024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8E5-3E8A-480C-A1BE-C7A1E5D8D9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493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163-FB86-4207-BBBA-678C0E213CD0}" type="datetimeFigureOut">
              <a:rPr lang="nl-NL" smtClean="0"/>
              <a:t>11-9-2024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8E5-3E8A-480C-A1BE-C7A1E5D8D9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728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163-FB86-4207-BBBA-678C0E213CD0}" type="datetimeFigureOut">
              <a:rPr lang="nl-NL" smtClean="0"/>
              <a:t>11-9-2024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8E5-3E8A-480C-A1BE-C7A1E5D8D9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096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163-FB86-4207-BBBA-678C0E213CD0}" type="datetimeFigureOut">
              <a:rPr lang="nl-NL" smtClean="0"/>
              <a:t>11-9-2024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8E5-3E8A-480C-A1BE-C7A1E5D8D9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305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163-FB86-4207-BBBA-678C0E213CD0}" type="datetimeFigureOut">
              <a:rPr lang="nl-NL" smtClean="0"/>
              <a:t>11-9-2024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8E5-3E8A-480C-A1BE-C7A1E5D8D9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005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163-FB86-4207-BBBA-678C0E213CD0}" type="datetimeFigureOut">
              <a:rPr lang="nl-NL" smtClean="0"/>
              <a:t>11-9-2024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8E5-3E8A-480C-A1BE-C7A1E5D8D9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973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163-FB86-4207-BBBA-678C0E213CD0}" type="datetimeFigureOut">
              <a:rPr lang="nl-NL" smtClean="0"/>
              <a:t>11-9-2024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8E5-3E8A-480C-A1BE-C7A1E5D8D9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380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F5163-FB86-4207-BBBA-678C0E213CD0}" type="datetimeFigureOut">
              <a:rPr lang="nl-NL" smtClean="0"/>
              <a:t>11-9-2024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5DE8E5-3E8A-480C-A1BE-C7A1E5D8D9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039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Voer efficiëntie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38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Berekening voerefficiëntie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Rantsoen</a:t>
            </a:r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254998"/>
              </p:ext>
            </p:extLst>
          </p:nvPr>
        </p:nvGraphicFramePr>
        <p:xfrm>
          <a:off x="827584" y="3068960"/>
          <a:ext cx="6600056" cy="3009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0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0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480">
                <a:tc>
                  <a:txBody>
                    <a:bodyPr/>
                    <a:lstStyle/>
                    <a:p>
                      <a:r>
                        <a:rPr lang="nl-NL" dirty="0"/>
                        <a:t>Voersoort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Kg droge stof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80">
                <a:tc>
                  <a:txBody>
                    <a:bodyPr/>
                    <a:lstStyle/>
                    <a:p>
                      <a:r>
                        <a:rPr lang="nl-NL" dirty="0"/>
                        <a:t>Totaal ruwvoer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16,28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480">
                <a:tc>
                  <a:txBody>
                    <a:bodyPr/>
                    <a:lstStyle/>
                    <a:p>
                      <a:r>
                        <a:rPr lang="nl-NL" dirty="0"/>
                        <a:t>Melkveebrok</a:t>
                      </a:r>
                      <a:r>
                        <a:rPr lang="nl-NL" baseline="0" dirty="0"/>
                        <a:t> extra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1,59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480">
                <a:tc>
                  <a:txBody>
                    <a:bodyPr/>
                    <a:lstStyle/>
                    <a:p>
                      <a:r>
                        <a:rPr lang="nl-NL" dirty="0"/>
                        <a:t>Productiebrok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3,63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254">
                <a:tc>
                  <a:txBody>
                    <a:bodyPr/>
                    <a:lstStyle/>
                    <a:p>
                      <a:r>
                        <a:rPr lang="nl-NL" dirty="0"/>
                        <a:t>Totaal</a:t>
                      </a:r>
                      <a:r>
                        <a:rPr lang="nl-NL" baseline="0" dirty="0"/>
                        <a:t> ruwvoer + krachtvoer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21,50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480">
                <a:tc>
                  <a:txBody>
                    <a:bodyPr/>
                    <a:lstStyle/>
                    <a:p>
                      <a:r>
                        <a:rPr lang="nl-NL" dirty="0" err="1"/>
                        <a:t>Restvoer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480">
                <a:tc>
                  <a:txBody>
                    <a:bodyPr/>
                    <a:lstStyle/>
                    <a:p>
                      <a:r>
                        <a:rPr lang="nl-NL" dirty="0"/>
                        <a:t>Daadwerkelijke</a:t>
                      </a:r>
                      <a:r>
                        <a:rPr lang="nl-NL" baseline="0" dirty="0"/>
                        <a:t> opname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20,99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51667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Berekening voerefficiëntie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Rantsoen</a:t>
            </a:r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384627"/>
              </p:ext>
            </p:extLst>
          </p:nvPr>
        </p:nvGraphicFramePr>
        <p:xfrm>
          <a:off x="1331640" y="2924944"/>
          <a:ext cx="60960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Voersoort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Kg droge stof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Daadwerkelijke opname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20,99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Geleverde</a:t>
                      </a:r>
                      <a:r>
                        <a:rPr lang="nl-NL" baseline="0" dirty="0"/>
                        <a:t> dagproductie (</a:t>
                      </a:r>
                      <a:r>
                        <a:rPr lang="nl-NL" baseline="0" dirty="0" err="1"/>
                        <a:t>meetmelk</a:t>
                      </a:r>
                      <a:r>
                        <a:rPr lang="nl-NL" baseline="0" dirty="0"/>
                        <a:t>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30,67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Voerefficiëntie 30,67: 20,99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1,46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8046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Voerefficiëntie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Onderzoek De Heus 80 bedrijven</a:t>
            </a:r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119322"/>
              </p:ext>
            </p:extLst>
          </p:nvPr>
        </p:nvGraphicFramePr>
        <p:xfrm>
          <a:off x="1115616" y="270892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Staart 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Top 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Voerefficiëntie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1,53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VEM/</a:t>
                      </a:r>
                      <a:r>
                        <a:rPr lang="nl-NL" baseline="0" dirty="0"/>
                        <a:t> kg </a:t>
                      </a:r>
                      <a:r>
                        <a:rPr lang="nl-NL" baseline="0" dirty="0" err="1"/>
                        <a:t>ds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Kg droge stof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Kg </a:t>
                      </a:r>
                      <a:r>
                        <a:rPr lang="nl-NL" dirty="0" err="1"/>
                        <a:t>Meetmelk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% ruwvoer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76503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Optimum voerefficiëntie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Koeien moeten gezond blijven, dan voerefficiëntie ongeveer 1,5-1,6.</a:t>
            </a:r>
          </a:p>
          <a:p>
            <a:endParaRPr lang="nl-NL" dirty="0"/>
          </a:p>
          <a:p>
            <a:r>
              <a:rPr lang="nl-NL" dirty="0"/>
              <a:t>Verse koeien soms efficiëntie van 2 – 2,5 echter deze verbruiken hun eigen lichaamsgewicht (slepende melkziekte)</a:t>
            </a:r>
          </a:p>
          <a:p>
            <a:r>
              <a:rPr lang="nl-NL" dirty="0" err="1"/>
              <a:t>Oudmelkse</a:t>
            </a:r>
            <a:r>
              <a:rPr lang="nl-NL" dirty="0"/>
              <a:t> koeien halen 1,2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Bedrijf wat goed loopt (alles klopt, gezondheid, stal, voeding, </a:t>
            </a:r>
            <a:r>
              <a:rPr lang="nl-NL" dirty="0" err="1"/>
              <a:t>etc</a:t>
            </a:r>
            <a:r>
              <a:rPr lang="nl-NL" dirty="0"/>
              <a:t>) scoort goed.</a:t>
            </a:r>
          </a:p>
          <a:p>
            <a:pPr marL="0" indent="0">
              <a:buNone/>
            </a:pPr>
            <a:r>
              <a:rPr lang="nl-NL" dirty="0"/>
              <a:t>Slechte score bv  </a:t>
            </a:r>
            <a:r>
              <a:rPr lang="nl-NL" dirty="0" err="1"/>
              <a:t>agv</a:t>
            </a:r>
            <a:r>
              <a:rPr lang="nl-NL" dirty="0"/>
              <a:t> uiergezondheid, klauwen, slecht rantsoen etc.</a:t>
            </a:r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81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14036-C48D-2074-2E1C-3415CB11C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Voerefficiëntie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8F773B-EB10-6278-CDFF-9991A898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367627"/>
            <a:ext cx="7202761" cy="3880773"/>
          </a:xfrm>
        </p:spPr>
        <p:txBody>
          <a:bodyPr/>
          <a:lstStyle/>
          <a:p>
            <a:r>
              <a:rPr lang="nl-NL" dirty="0"/>
              <a:t>Bij de selectie van fokstieren wordt ook voerefficiëntie gebruikt:</a:t>
            </a:r>
          </a:p>
          <a:p>
            <a:r>
              <a:rPr lang="nl-NL" dirty="0"/>
              <a:t>Sommige stieren fokken dochters die het voer efficiënter omzetten in melk, en dus minder voer nodig hebben per liter geproduceerde melk.</a:t>
            </a:r>
          </a:p>
          <a:p>
            <a:r>
              <a:rPr lang="nl-NL" dirty="0"/>
              <a:t>Hoe een stier fokt op voer efficiëntie kun je vinden op de stierenkaart.</a:t>
            </a:r>
          </a:p>
          <a:p>
            <a:r>
              <a:rPr lang="nl-NL" dirty="0"/>
              <a:t>Bij CRV krijgen deze stieren het </a:t>
            </a:r>
            <a:r>
              <a:rPr lang="nl-NL" dirty="0" err="1"/>
              <a:t>Feedexcel</a:t>
            </a:r>
            <a:r>
              <a:rPr lang="nl-NL" dirty="0"/>
              <a:t>-symbool</a:t>
            </a:r>
          </a:p>
        </p:txBody>
      </p:sp>
    </p:spTree>
    <p:extLst>
      <p:ext uri="{BB962C8B-B14F-4D97-AF65-F5344CB8AC3E}">
        <p14:creationId xmlns:p14="http://schemas.microsoft.com/office/powerpoint/2010/main" val="3002919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03D64-EB90-3958-EE99-1F8315C09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,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71BE3D-B3F8-E7F4-D76D-75482E467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F7B2CD4-B8B8-550D-8DD0-B00A8ED8F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0590"/>
            <a:ext cx="9565321" cy="518038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22EEDFA-412F-D125-4F6C-B3E298313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04664"/>
            <a:ext cx="7560840" cy="2034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628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Voerefficiëntie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99592" y="1844824"/>
            <a:ext cx="6696744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 is ook te berekenen op bedrijfsniveau (incl. jongvee) en op jaarbasis.</a:t>
            </a:r>
          </a:p>
          <a:p>
            <a:endParaRPr lang="nl-NL" dirty="0"/>
          </a:p>
          <a:p>
            <a:r>
              <a:rPr lang="nl-NL" dirty="0"/>
              <a:t>Bedrijf levert 900.000 kg FPCM met 100 </a:t>
            </a:r>
            <a:r>
              <a:rPr lang="nl-NL" dirty="0" err="1"/>
              <a:t>mk</a:t>
            </a:r>
            <a:r>
              <a:rPr lang="nl-NL" dirty="0"/>
              <a:t> en 54 </a:t>
            </a:r>
            <a:r>
              <a:rPr lang="nl-NL" dirty="0" err="1"/>
              <a:t>st.jv</a:t>
            </a:r>
            <a:endParaRPr lang="nl-NL" dirty="0"/>
          </a:p>
          <a:p>
            <a:endParaRPr lang="nl-NL" dirty="0"/>
          </a:p>
          <a:p>
            <a:r>
              <a:rPr lang="nl-NL" dirty="0"/>
              <a:t>Eigen grond 		15 ha snijmais (16 ton </a:t>
            </a:r>
            <a:r>
              <a:rPr lang="nl-NL" dirty="0" err="1"/>
              <a:t>ds</a:t>
            </a:r>
            <a:r>
              <a:rPr lang="nl-NL" dirty="0"/>
              <a:t>/ha)</a:t>
            </a:r>
          </a:p>
          <a:p>
            <a:r>
              <a:rPr lang="nl-NL" dirty="0"/>
              <a:t>				15 ha gras (10 ton </a:t>
            </a:r>
            <a:r>
              <a:rPr lang="nl-NL" dirty="0" err="1"/>
              <a:t>ds</a:t>
            </a:r>
            <a:r>
              <a:rPr lang="nl-NL" dirty="0"/>
              <a:t>/ha)</a:t>
            </a:r>
          </a:p>
          <a:p>
            <a:endParaRPr lang="nl-NL" dirty="0"/>
          </a:p>
          <a:p>
            <a:r>
              <a:rPr lang="nl-NL" dirty="0"/>
              <a:t>Aankoop:		15 ha snijmais (16 ton </a:t>
            </a:r>
            <a:r>
              <a:rPr lang="nl-NL" dirty="0" err="1"/>
              <a:t>ds</a:t>
            </a:r>
            <a:r>
              <a:rPr lang="nl-NL" dirty="0"/>
              <a:t>/ha)</a:t>
            </a:r>
          </a:p>
          <a:p>
            <a:r>
              <a:rPr lang="nl-NL" dirty="0"/>
              <a:t>				30 ton graszaadhooi (85 % </a:t>
            </a:r>
            <a:r>
              <a:rPr lang="nl-NL" dirty="0" err="1"/>
              <a:t>ds</a:t>
            </a:r>
            <a:r>
              <a:rPr lang="nl-NL" dirty="0"/>
              <a:t>)</a:t>
            </a:r>
          </a:p>
          <a:p>
            <a:r>
              <a:rPr lang="nl-NL" dirty="0"/>
              <a:t>				230 ton krachtvoer (90 % </a:t>
            </a:r>
            <a:r>
              <a:rPr lang="nl-NL" dirty="0" err="1"/>
              <a:t>ds</a:t>
            </a:r>
            <a:r>
              <a:rPr lang="nl-NL" dirty="0"/>
              <a:t>)</a:t>
            </a:r>
          </a:p>
          <a:p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Wat bedraagt de  VE op bedrijfsniveau en per jaar</a:t>
            </a:r>
          </a:p>
          <a:p>
            <a:pPr marL="342900" indent="-342900">
              <a:buAutoNum type="arabicPeriod"/>
            </a:pPr>
            <a:r>
              <a:rPr lang="nl-NL" dirty="0"/>
              <a:t>Wat is effect van stijging VE met 0,2 ?</a:t>
            </a:r>
          </a:p>
          <a:p>
            <a:pPr marL="342900" indent="-342900">
              <a:buAutoNum type="arabicPeriod"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9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Voerefficiëntie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8" y="2160590"/>
            <a:ext cx="6770713" cy="3880773"/>
          </a:xfrm>
        </p:spPr>
        <p:txBody>
          <a:bodyPr/>
          <a:lstStyle/>
          <a:p>
            <a:endParaRPr lang="nl-NL" dirty="0"/>
          </a:p>
          <a:p>
            <a:r>
              <a:rPr lang="nl-NL" sz="3200" dirty="0"/>
              <a:t>Meer kg melk per kg droge stof geeft duizenden euro’s hoger saldo  !!!!</a:t>
            </a:r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5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Voerefficiëntie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8" y="2160590"/>
            <a:ext cx="7202761" cy="3880773"/>
          </a:xfrm>
        </p:spPr>
        <p:txBody>
          <a:bodyPr/>
          <a:lstStyle/>
          <a:p>
            <a:r>
              <a:rPr lang="nl-NL" dirty="0"/>
              <a:t>Hoeveel melk kan ik produceren (leveren!!) uit 1 kg </a:t>
            </a:r>
            <a:r>
              <a:rPr lang="nl-NL" dirty="0" err="1"/>
              <a:t>ds</a:t>
            </a:r>
            <a:r>
              <a:rPr lang="nl-NL" dirty="0"/>
              <a:t> opname aan voer.</a:t>
            </a:r>
          </a:p>
          <a:p>
            <a:endParaRPr lang="nl-NL" dirty="0"/>
          </a:p>
          <a:p>
            <a:r>
              <a:rPr lang="nl-NL" dirty="0"/>
              <a:t>Voerefficiëntie  = opname aan voedermiddelen/ kg FPCM Melk</a:t>
            </a:r>
          </a:p>
          <a:p>
            <a:endParaRPr lang="nl-NL" dirty="0"/>
          </a:p>
          <a:p>
            <a:r>
              <a:rPr lang="nl-NL" dirty="0"/>
              <a:t>Bijvoorbeeld:</a:t>
            </a:r>
          </a:p>
          <a:p>
            <a:r>
              <a:rPr lang="nl-NL" dirty="0"/>
              <a:t>Koe neemt per dag  22,3 kg </a:t>
            </a:r>
            <a:r>
              <a:rPr lang="nl-NL" dirty="0" err="1"/>
              <a:t>ds</a:t>
            </a:r>
            <a:r>
              <a:rPr lang="nl-NL" dirty="0"/>
              <a:t> totaal op </a:t>
            </a:r>
          </a:p>
          <a:p>
            <a:r>
              <a:rPr lang="nl-NL" dirty="0"/>
              <a:t>Koe produceert per dag 34,6 kg FPCM </a:t>
            </a:r>
          </a:p>
          <a:p>
            <a:r>
              <a:rPr lang="nl-NL" dirty="0"/>
              <a:t>Dan VE =  34,6 / 22,3 = 1,55 </a:t>
            </a:r>
          </a:p>
          <a:p>
            <a:r>
              <a:rPr lang="nl-NL" dirty="0" err="1"/>
              <a:t>Dwz</a:t>
            </a:r>
            <a:r>
              <a:rPr lang="nl-NL" dirty="0"/>
              <a:t> iedere kg </a:t>
            </a:r>
            <a:r>
              <a:rPr lang="nl-NL" dirty="0" err="1"/>
              <a:t>ds</a:t>
            </a:r>
            <a:r>
              <a:rPr lang="nl-NL" dirty="0"/>
              <a:t> opname levert 1,55 kg melk op !</a:t>
            </a:r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18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Voerefficiëntie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VE kun je berekenen:</a:t>
            </a:r>
          </a:p>
          <a:p>
            <a:endParaRPr lang="nl-NL" dirty="0"/>
          </a:p>
          <a:p>
            <a:r>
              <a:rPr lang="nl-NL" dirty="0"/>
              <a:t>Per koe</a:t>
            </a:r>
          </a:p>
          <a:p>
            <a:r>
              <a:rPr lang="nl-NL" dirty="0"/>
              <a:t>Per koppel</a:t>
            </a:r>
          </a:p>
          <a:p>
            <a:r>
              <a:rPr lang="nl-NL" dirty="0"/>
              <a:t>Alleen het melkvee</a:t>
            </a:r>
          </a:p>
          <a:p>
            <a:r>
              <a:rPr lang="nl-NL" dirty="0"/>
              <a:t>Incl. of excl. Jongvee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Welke groep heeft de hoogste, welke de laagste VE  ??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96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Voerefficiëntie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Opname bepalen?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Opname = wat je voor de koeien draait – voerresten</a:t>
            </a:r>
          </a:p>
          <a:p>
            <a:r>
              <a:rPr lang="nl-NL" dirty="0"/>
              <a:t>Hoe laad je ?</a:t>
            </a:r>
          </a:p>
          <a:p>
            <a:r>
              <a:rPr lang="nl-NL" dirty="0"/>
              <a:t>Hoe weeg je?</a:t>
            </a:r>
          </a:p>
          <a:p>
            <a:r>
              <a:rPr lang="nl-NL" dirty="0"/>
              <a:t>Wat bepaal je de voerresten 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Weegapparatuur !!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0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Voerefficiëntie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een goede voerefficiëntie ?</a:t>
            </a:r>
          </a:p>
          <a:p>
            <a:r>
              <a:rPr lang="nl-NL" dirty="0"/>
              <a:t>Voor welke groep bereken je dit kengetal ?</a:t>
            </a:r>
          </a:p>
          <a:p>
            <a:r>
              <a:rPr lang="nl-NL" dirty="0"/>
              <a:t>Wat is je productie niveau ?</a:t>
            </a:r>
          </a:p>
          <a:p>
            <a:r>
              <a:rPr lang="nl-NL" dirty="0"/>
              <a:t>Wat is aantal lactatiedagen ?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sz="2000" b="1" dirty="0"/>
              <a:t>Oha VE  van alleen melkkoeien  1,5 -1,6 = goed </a:t>
            </a:r>
            <a:r>
              <a:rPr lang="nl-NL" b="1" dirty="0"/>
              <a:t>!</a:t>
            </a:r>
          </a:p>
          <a:p>
            <a:r>
              <a:rPr lang="nl-NL" b="1" dirty="0"/>
              <a:t>Wat wordt VE wanneer je jongvee meetelt ?</a:t>
            </a:r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3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BAA76-605D-9F37-4E07-5483BD68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AE4089-35DB-703A-1830-A21AE0813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2131568-F248-6A08-8A6E-EDD20A5DA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1" y="0"/>
            <a:ext cx="9221510" cy="57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59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Voerefficiëntie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Maar let op!!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D043978-DF0E-3A07-8900-7532E7C0E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28800"/>
            <a:ext cx="8467584" cy="396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1420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AE0C4-CFCD-BEE1-28C7-6B6DC0D1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4654C3-70EF-1228-5BF3-28D30294F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D6B88B-570F-4D26-F91A-5D40D0962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" y="44625"/>
            <a:ext cx="9139224" cy="633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26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Berekening voerefficiëntie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Rantsoen</a:t>
            </a:r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165821"/>
              </p:ext>
            </p:extLst>
          </p:nvPr>
        </p:nvGraphicFramePr>
        <p:xfrm>
          <a:off x="1331640" y="306896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Voersoort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Kg droge stof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Kuilgras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8,34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Snijmaïs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6,23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Hooi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Structuurmix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Mineralen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Totaal ruwvoer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16,28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63303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2715</TotalTime>
  <Words>526</Words>
  <Application>Microsoft Office PowerPoint</Application>
  <PresentationFormat>Diavoorstelling (4:3)</PresentationFormat>
  <Paragraphs>146</Paragraphs>
  <Slides>17</Slides>
  <Notes>0</Notes>
  <HiddenSlides>0</HiddenSlides>
  <MMClips>8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Voer efficiëntie </vt:lpstr>
      <vt:lpstr>Voerefficiëntie</vt:lpstr>
      <vt:lpstr>Voerefficiëntie</vt:lpstr>
      <vt:lpstr>Voerefficiëntie</vt:lpstr>
      <vt:lpstr>Voerefficiëntie</vt:lpstr>
      <vt:lpstr>PowerPoint-presentatie</vt:lpstr>
      <vt:lpstr>Voerefficiëntie </vt:lpstr>
      <vt:lpstr>PowerPoint-presentatie</vt:lpstr>
      <vt:lpstr>Berekening voerefficiëntie</vt:lpstr>
      <vt:lpstr>Berekening voerefficiëntie</vt:lpstr>
      <vt:lpstr>Berekening voerefficiëntie</vt:lpstr>
      <vt:lpstr>Voerefficiëntie</vt:lpstr>
      <vt:lpstr>Optimum voerefficiëntie</vt:lpstr>
      <vt:lpstr>Voerefficiëntie</vt:lpstr>
      <vt:lpstr>,</vt:lpstr>
      <vt:lpstr>Voerefficiëntie</vt:lpstr>
      <vt:lpstr>Voerefficiëntie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Efficiënt van voer naar melk</dc:title>
  <dc:creator>Jan van Vliet</dc:creator>
  <cp:lastModifiedBy>Geert Willems</cp:lastModifiedBy>
  <cp:revision>28</cp:revision>
  <dcterms:created xsi:type="dcterms:W3CDTF">2013-11-06T13:24:44Z</dcterms:created>
  <dcterms:modified xsi:type="dcterms:W3CDTF">2024-09-11T08:59:26Z</dcterms:modified>
</cp:coreProperties>
</file>