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13"/>
  </p:notesMasterIdLst>
  <p:sldIdLst>
    <p:sldId id="256" r:id="rId2"/>
    <p:sldId id="753" r:id="rId3"/>
    <p:sldId id="258" r:id="rId4"/>
    <p:sldId id="752" r:id="rId5"/>
    <p:sldId id="754" r:id="rId6"/>
    <p:sldId id="755" r:id="rId7"/>
    <p:sldId id="757" r:id="rId8"/>
    <p:sldId id="758" r:id="rId9"/>
    <p:sldId id="759" r:id="rId10"/>
    <p:sldId id="760" r:id="rId11"/>
    <p:sldId id="278"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700769-78AA-D5A0-2717-AB4FD8039B89}" name="Onne Slooten" initials="OS" userId="S::oslooten@amsterdams.com::893cef61-8573-4681-89ee-d331c43e5d3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891" autoAdjust="0"/>
  </p:normalViewPr>
  <p:slideViewPr>
    <p:cSldViewPr snapToGrid="0">
      <p:cViewPr varScale="1">
        <p:scale>
          <a:sx n="54" d="100"/>
          <a:sy n="54" d="100"/>
        </p:scale>
        <p:origin x="11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950C77-99E8-4B9E-9647-FEB6230B8999}" type="datetimeFigureOut">
              <a:rPr lang="nl-NL" smtClean="0"/>
              <a:t>14-9-2023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5D994-BB66-4F89-9C12-72A9370A3078}" type="slidenum">
              <a:rPr lang="nl-NL" smtClean="0"/>
              <a:t>‹nr.›</a:t>
            </a:fld>
            <a:endParaRPr lang="nl-NL"/>
          </a:p>
        </p:txBody>
      </p:sp>
    </p:spTree>
    <p:extLst>
      <p:ext uri="{BB962C8B-B14F-4D97-AF65-F5344CB8AC3E}">
        <p14:creationId xmlns:p14="http://schemas.microsoft.com/office/powerpoint/2010/main" val="4238868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p23:notes"/>
          <p:cNvSpPr txBox="1">
            <a:spLocks noGrp="1"/>
          </p:cNvSpPr>
          <p:nvPr>
            <p:ph type="body" idx="1"/>
          </p:nvPr>
        </p:nvSpPr>
        <p:spPr>
          <a:xfrm>
            <a:off x="679768" y="4777958"/>
            <a:ext cx="5438140" cy="390923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06" name="Google Shape;406;p23: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302223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276802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1954899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1358496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4198106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711869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4191177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76987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59206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2813537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9/14/2023</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‹nr.›</a:t>
            </a:fld>
            <a:endParaRPr lang="en-US"/>
          </a:p>
        </p:txBody>
      </p:sp>
    </p:spTree>
    <p:extLst>
      <p:ext uri="{BB962C8B-B14F-4D97-AF65-F5344CB8AC3E}">
        <p14:creationId xmlns:p14="http://schemas.microsoft.com/office/powerpoint/2010/main" val="759650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9/14/2023</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‹nr.›</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7950215"/>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40" r:id="rId5"/>
    <p:sldLayoutId id="2147483745" r:id="rId6"/>
    <p:sldLayoutId id="2147483741" r:id="rId7"/>
    <p:sldLayoutId id="2147483742" r:id="rId8"/>
    <p:sldLayoutId id="2147483743" r:id="rId9"/>
    <p:sldLayoutId id="2147483744" r:id="rId10"/>
    <p:sldLayoutId id="2147483746"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ED83B5B-08C8-2B66-7684-212FB1C84655}"/>
              </a:ext>
            </a:extLst>
          </p:cNvPr>
          <p:cNvSpPr>
            <a:spLocks noGrp="1"/>
          </p:cNvSpPr>
          <p:nvPr>
            <p:ph type="ctrTitle"/>
          </p:nvPr>
        </p:nvSpPr>
        <p:spPr>
          <a:xfrm>
            <a:off x="653820" y="4624394"/>
            <a:ext cx="10803074" cy="1037503"/>
          </a:xfrm>
        </p:spPr>
        <p:txBody>
          <a:bodyPr>
            <a:normAutofit fontScale="90000"/>
          </a:bodyPr>
          <a:lstStyle/>
          <a:p>
            <a:r>
              <a:rPr lang="nl-NL" dirty="0"/>
              <a:t>H12 Elektrische velden</a:t>
            </a:r>
            <a:br>
              <a:rPr lang="nl-NL" dirty="0"/>
            </a:br>
            <a:r>
              <a:rPr lang="nl-NL" sz="1800" b="1" kern="1400" spc="-50" dirty="0">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Demonstratiepracticum </a:t>
            </a:r>
            <a:r>
              <a:rPr lang="nl-NL" sz="1800" b="1" kern="1400" spc="-50" dirty="0" err="1">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Sticky</a:t>
            </a:r>
            <a:r>
              <a:rPr lang="nl-NL" sz="1800" b="1" kern="1400" spc="-50" dirty="0">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 tape</a:t>
            </a:r>
            <a:br>
              <a:rPr lang="nl-NL" sz="1800" b="1" kern="1400" spc="-50" dirty="0">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br>
            <a:endParaRPr lang="nl-NL" dirty="0"/>
          </a:p>
        </p:txBody>
      </p:sp>
      <p:pic>
        <p:nvPicPr>
          <p:cNvPr id="5" name="Afbeelding 4" descr="Afbeelding met tekst, Lettertype, Graphics, logo&#10;&#10;Automatisch gegenereerde beschrijving">
            <a:extLst>
              <a:ext uri="{FF2B5EF4-FFF2-40B4-BE49-F238E27FC236}">
                <a16:creationId xmlns:a16="http://schemas.microsoft.com/office/drawing/2014/main" id="{0F0A4878-9A64-3966-18EA-C2C3E47AC2F7}"/>
              </a:ext>
            </a:extLst>
          </p:cNvPr>
          <p:cNvPicPr>
            <a:picLocks noChangeAspect="1"/>
          </p:cNvPicPr>
          <p:nvPr/>
        </p:nvPicPr>
        <p:blipFill rotWithShape="1">
          <a:blip r:embed="rId2">
            <a:extLst>
              <a:ext uri="{28A0092B-C50C-407E-A947-70E740481C1C}">
                <a14:useLocalDpi xmlns:a14="http://schemas.microsoft.com/office/drawing/2010/main" val="0"/>
              </a:ext>
            </a:extLst>
          </a:blip>
          <a:srcRect b="12202"/>
          <a:stretch/>
        </p:blipFill>
        <p:spPr bwMode="auto">
          <a:xfrm>
            <a:off x="800100" y="1248025"/>
            <a:ext cx="10591800" cy="2417839"/>
          </a:xfrm>
          <a:prstGeom prst="rect">
            <a:avLst/>
          </a:prstGeom>
          <a:extLst>
            <a:ext uri="{53640926-AAD7-44D8-BBD7-CCE9431645EC}">
              <a14:shadowObscured xmlns:a14="http://schemas.microsoft.com/office/drawing/2010/main"/>
            </a:ext>
          </a:extLst>
        </p:spPr>
      </p:pic>
      <p:cxnSp>
        <p:nvCxnSpPr>
          <p:cNvPr id="29" name="Straight Connector 28">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4568604"/>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428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27E29-44D9-0886-7064-8A993FAC2691}"/>
              </a:ext>
            </a:extLst>
          </p:cNvPr>
          <p:cNvSpPr>
            <a:spLocks noGrp="1"/>
          </p:cNvSpPr>
          <p:nvPr>
            <p:ph type="title"/>
          </p:nvPr>
        </p:nvSpPr>
        <p:spPr>
          <a:xfrm>
            <a:off x="695325" y="897753"/>
            <a:ext cx="3635046" cy="1575391"/>
          </a:xfrm>
        </p:spPr>
        <p:txBody>
          <a:bodyPr>
            <a:normAutofit/>
          </a:bodyPr>
          <a:lstStyle/>
          <a:p>
            <a:r>
              <a:rPr lang="nl-NL" b="1" kern="1400" spc="-50" dirty="0">
                <a:solidFill>
                  <a:srgbClr val="C00000"/>
                </a:solidFill>
                <a:latin typeface="Trebuchet MS" panose="020B0603020202020204" pitchFamily="34" charset="0"/>
                <a:ea typeface="SimHei" panose="02010609060101010101" pitchFamily="49" charset="-122"/>
                <a:cs typeface="Times New Roman" panose="02020603050405020304" pitchFamily="18" charset="0"/>
              </a:rPr>
              <a:t>Werkblad</a:t>
            </a:r>
            <a:endParaRPr lang="nl-NL" dirty="0">
              <a:solidFill>
                <a:srgbClr val="C00000"/>
              </a:solidFill>
            </a:endParaRPr>
          </a:p>
        </p:txBody>
      </p:sp>
      <p:sp>
        <p:nvSpPr>
          <p:cNvPr id="5" name="Tijdelijke aanduiding voor inhoud 4">
            <a:extLst>
              <a:ext uri="{FF2B5EF4-FFF2-40B4-BE49-F238E27FC236}">
                <a16:creationId xmlns:a16="http://schemas.microsoft.com/office/drawing/2014/main" id="{55D9BCAD-99CD-C635-06EA-CC6D02CB818F}"/>
              </a:ext>
            </a:extLst>
          </p:cNvPr>
          <p:cNvSpPr>
            <a:spLocks noGrp="1"/>
          </p:cNvSpPr>
          <p:nvPr>
            <p:ph idx="1"/>
          </p:nvPr>
        </p:nvSpPr>
        <p:spPr>
          <a:xfrm>
            <a:off x="695325" y="2149435"/>
            <a:ext cx="2261631" cy="4060866"/>
          </a:xfrm>
        </p:spPr>
        <p:txBody>
          <a:bodyPr>
            <a:noAutofit/>
          </a:bodyPr>
          <a:lstStyle/>
          <a:p>
            <a:pPr marL="0" indent="0">
              <a:lnSpc>
                <a:spcPct val="115000"/>
              </a:lnSpc>
              <a:spcAft>
                <a:spcPts val="600"/>
              </a:spcAft>
              <a:buNone/>
              <a:tabLst>
                <a:tab pos="228600" algn="l"/>
              </a:tabLst>
            </a:pPr>
            <a:r>
              <a:rPr lang="nl-NL" sz="1400" i="1"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rPr>
              <a:t>De papiermoleculen worden gepolariseerd omdat de elektronenwolk richting de T-tape beweegt.</a:t>
            </a:r>
          </a:p>
        </p:txBody>
      </p:sp>
      <p:pic>
        <p:nvPicPr>
          <p:cNvPr id="6" name="Afbeelding 5" descr="Afbeelding met tekst, Lettertype, Graphics, logo&#10;&#10;Automatisch gegenereerde beschrijving">
            <a:extLst>
              <a:ext uri="{FF2B5EF4-FFF2-40B4-BE49-F238E27FC236}">
                <a16:creationId xmlns:a16="http://schemas.microsoft.com/office/drawing/2014/main" id="{70EC7798-E8F1-233B-3D5C-11AB3141CA9C}"/>
              </a:ext>
            </a:extLst>
          </p:cNvPr>
          <p:cNvPicPr>
            <a:picLocks noChangeAspect="1"/>
          </p:cNvPicPr>
          <p:nvPr/>
        </p:nvPicPr>
        <p:blipFill rotWithShape="1">
          <a:blip r:embed="rId2">
            <a:clrChange>
              <a:clrFrom>
                <a:srgbClr val="F9FDFE"/>
              </a:clrFrom>
              <a:clrTo>
                <a:srgbClr val="F9FDFE">
                  <a:alpha val="0"/>
                </a:srgbClr>
              </a:clrTo>
            </a:clrChange>
            <a:extLst>
              <a:ext uri="{28A0092B-C50C-407E-A947-70E740481C1C}">
                <a14:useLocalDpi xmlns:a14="http://schemas.microsoft.com/office/drawing/2010/main" val="0"/>
              </a:ext>
            </a:extLst>
          </a:blip>
          <a:srcRect b="12202"/>
          <a:stretch/>
        </p:blipFill>
        <p:spPr bwMode="auto">
          <a:xfrm>
            <a:off x="9908619" y="165966"/>
            <a:ext cx="1642110" cy="374650"/>
          </a:xfrm>
          <a:prstGeom prst="rect">
            <a:avLst/>
          </a:prstGeom>
          <a:ln>
            <a:noFill/>
          </a:ln>
          <a:extLst>
            <a:ext uri="{53640926-AAD7-44D8-BBD7-CCE9431645EC}">
              <a14:shadowObscured xmlns:a14="http://schemas.microsoft.com/office/drawing/2010/main"/>
            </a:ext>
          </a:extLst>
        </p:spPr>
      </p:pic>
      <p:sp>
        <p:nvSpPr>
          <p:cNvPr id="12" name="Tekstvak 11">
            <a:extLst>
              <a:ext uri="{FF2B5EF4-FFF2-40B4-BE49-F238E27FC236}">
                <a16:creationId xmlns:a16="http://schemas.microsoft.com/office/drawing/2014/main" id="{F0CB102D-789C-E0B4-E92A-4B81403C0284}"/>
              </a:ext>
            </a:extLst>
          </p:cNvPr>
          <p:cNvSpPr txBox="1"/>
          <p:nvPr/>
        </p:nvSpPr>
        <p:spPr>
          <a:xfrm>
            <a:off x="6141706" y="2149435"/>
            <a:ext cx="2513610" cy="1310423"/>
          </a:xfrm>
          <a:prstGeom prst="rect">
            <a:avLst/>
          </a:prstGeom>
          <a:noFill/>
        </p:spPr>
        <p:txBody>
          <a:bodyPr wrap="square">
            <a:spAutoFit/>
          </a:bodyPr>
          <a:lstStyle/>
          <a:p>
            <a:pPr marL="228600" indent="-228600">
              <a:lnSpc>
                <a:spcPct val="115000"/>
              </a:lnSpc>
              <a:spcAft>
                <a:spcPts val="600"/>
              </a:spcAft>
              <a:tabLst>
                <a:tab pos="228600" algn="l"/>
              </a:tabLst>
            </a:pPr>
            <a:r>
              <a:rPr lang="nl-NL" sz="1400" i="1"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rPr>
              <a:t>    De papiermoleculen worden gepolariseerd omdat de elektronenwolk bij de B-tape vandaan beweegt.</a:t>
            </a:r>
          </a:p>
        </p:txBody>
      </p:sp>
      <p:pic>
        <p:nvPicPr>
          <p:cNvPr id="4" name="Afbeelding 3">
            <a:extLst>
              <a:ext uri="{FF2B5EF4-FFF2-40B4-BE49-F238E27FC236}">
                <a16:creationId xmlns:a16="http://schemas.microsoft.com/office/drawing/2014/main" id="{E9C7F633-6808-F1E0-1F5F-C7E718CAFA41}"/>
              </a:ext>
            </a:extLst>
          </p:cNvPr>
          <p:cNvPicPr>
            <a:picLocks noChangeAspect="1"/>
          </p:cNvPicPr>
          <p:nvPr/>
        </p:nvPicPr>
        <p:blipFill>
          <a:blip r:embed="rId3"/>
          <a:stretch>
            <a:fillRect/>
          </a:stretch>
        </p:blipFill>
        <p:spPr>
          <a:xfrm>
            <a:off x="3002662" y="1685448"/>
            <a:ext cx="3093338" cy="4457579"/>
          </a:xfrm>
          <a:prstGeom prst="rect">
            <a:avLst/>
          </a:prstGeom>
        </p:spPr>
      </p:pic>
      <p:pic>
        <p:nvPicPr>
          <p:cNvPr id="8" name="Afbeelding 7">
            <a:extLst>
              <a:ext uri="{FF2B5EF4-FFF2-40B4-BE49-F238E27FC236}">
                <a16:creationId xmlns:a16="http://schemas.microsoft.com/office/drawing/2014/main" id="{8AF97A1E-7961-40A6-26AC-F844D6F1EC4A}"/>
              </a:ext>
            </a:extLst>
          </p:cNvPr>
          <p:cNvPicPr>
            <a:picLocks noChangeAspect="1"/>
          </p:cNvPicPr>
          <p:nvPr/>
        </p:nvPicPr>
        <p:blipFill>
          <a:blip r:embed="rId4"/>
          <a:stretch>
            <a:fillRect/>
          </a:stretch>
        </p:blipFill>
        <p:spPr>
          <a:xfrm>
            <a:off x="8762247" y="1781299"/>
            <a:ext cx="3279619" cy="4361728"/>
          </a:xfrm>
          <a:prstGeom prst="rect">
            <a:avLst/>
          </a:prstGeom>
        </p:spPr>
      </p:pic>
    </p:spTree>
    <p:extLst>
      <p:ext uri="{BB962C8B-B14F-4D97-AF65-F5344CB8AC3E}">
        <p14:creationId xmlns:p14="http://schemas.microsoft.com/office/powerpoint/2010/main" val="1687887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23"/>
          <p:cNvSpPr txBox="1">
            <a:spLocks noGrp="1"/>
          </p:cNvSpPr>
          <p:nvPr>
            <p:ph type="title"/>
          </p:nvPr>
        </p:nvSpPr>
        <p:spPr>
          <a:xfrm>
            <a:off x="1201146" y="738872"/>
            <a:ext cx="7498080" cy="1143000"/>
          </a:xfrm>
          <a:prstGeom prst="rect">
            <a:avLst/>
          </a:prstGeom>
          <a:noFill/>
          <a:ln>
            <a:noFill/>
          </a:ln>
        </p:spPr>
        <p:txBody>
          <a:bodyPr spcFirstLastPara="1" vert="horz" wrap="square" lIns="91425" tIns="45700" rIns="91425" bIns="45700" rtlCol="0" anchor="ctr" anchorCtr="0">
            <a:normAutofit/>
          </a:bodyPr>
          <a:lstStyle/>
          <a:p>
            <a:pPr>
              <a:spcBef>
                <a:spcPts val="0"/>
              </a:spcBef>
              <a:buClr>
                <a:srgbClr val="562214"/>
              </a:buClr>
              <a:buSzPts val="4300"/>
            </a:pPr>
            <a:r>
              <a:rPr lang="nl-NL" dirty="0">
                <a:solidFill>
                  <a:srgbClr val="C00000"/>
                </a:solidFill>
              </a:rPr>
              <a:t>Demo: van de Graaf</a:t>
            </a:r>
            <a:endParaRPr dirty="0">
              <a:solidFill>
                <a:srgbClr val="C00000"/>
              </a:solidFill>
            </a:endParaRPr>
          </a:p>
        </p:txBody>
      </p:sp>
      <p:sp>
        <p:nvSpPr>
          <p:cNvPr id="409" name="Google Shape;409;p23"/>
          <p:cNvSpPr txBox="1">
            <a:spLocks noGrp="1"/>
          </p:cNvSpPr>
          <p:nvPr>
            <p:ph type="body" idx="1"/>
          </p:nvPr>
        </p:nvSpPr>
        <p:spPr>
          <a:xfrm>
            <a:off x="1201146" y="1615122"/>
            <a:ext cx="7498080" cy="4504006"/>
          </a:xfrm>
          <a:prstGeom prst="rect">
            <a:avLst/>
          </a:prstGeom>
          <a:noFill/>
          <a:ln>
            <a:noFill/>
          </a:ln>
        </p:spPr>
        <p:txBody>
          <a:bodyPr spcFirstLastPara="1" vert="horz" wrap="square" lIns="91425" tIns="45700" rIns="91425" bIns="45700" rtlCol="0" anchor="t" anchorCtr="0">
            <a:normAutofit/>
          </a:bodyPr>
          <a:lstStyle/>
          <a:p>
            <a:pPr marL="425196" indent="-342900">
              <a:lnSpc>
                <a:spcPct val="100000"/>
              </a:lnSpc>
              <a:spcBef>
                <a:spcPts val="0"/>
              </a:spcBef>
              <a:buSzPct val="86486"/>
            </a:pPr>
            <a:r>
              <a:rPr lang="nl-NL" b="1" dirty="0"/>
              <a:t>Bakjes</a:t>
            </a:r>
          </a:p>
          <a:p>
            <a:pPr marL="882396" lvl="1" indent="-342900">
              <a:lnSpc>
                <a:spcPct val="100000"/>
              </a:lnSpc>
              <a:spcBef>
                <a:spcPts val="600"/>
              </a:spcBef>
              <a:buSzPct val="86486"/>
            </a:pPr>
            <a:r>
              <a:rPr lang="nl-NL" dirty="0"/>
              <a:t>Voorspel wat er zal gebeuren en leg uit.</a:t>
            </a:r>
          </a:p>
          <a:p>
            <a:pPr marL="882396" lvl="1" indent="-342900">
              <a:lnSpc>
                <a:spcPct val="100000"/>
              </a:lnSpc>
              <a:spcBef>
                <a:spcPts val="600"/>
              </a:spcBef>
              <a:buSzPct val="86486"/>
            </a:pPr>
            <a:r>
              <a:rPr lang="nl-NL" dirty="0"/>
              <a:t>Klopt dit met je waarneming?</a:t>
            </a:r>
          </a:p>
          <a:p>
            <a:pPr marL="882396" lvl="1" indent="-342900">
              <a:lnSpc>
                <a:spcPct val="100000"/>
              </a:lnSpc>
              <a:spcBef>
                <a:spcPts val="600"/>
              </a:spcBef>
              <a:buSzPct val="86486"/>
            </a:pPr>
            <a:r>
              <a:rPr lang="nl-NL" dirty="0"/>
              <a:t>Verklaar (indien nodig) je waarneming.</a:t>
            </a:r>
          </a:p>
          <a:p>
            <a:pPr marL="425196" indent="-342900">
              <a:lnSpc>
                <a:spcPct val="100000"/>
              </a:lnSpc>
              <a:spcBef>
                <a:spcPts val="0"/>
              </a:spcBef>
              <a:buSzPct val="80000"/>
            </a:pPr>
            <a:r>
              <a:rPr lang="nl-NL" b="1" dirty="0"/>
              <a:t>Zeepbellen</a:t>
            </a:r>
          </a:p>
          <a:p>
            <a:pPr marL="882396" lvl="1" indent="-342900">
              <a:lnSpc>
                <a:spcPct val="100000"/>
              </a:lnSpc>
              <a:spcBef>
                <a:spcPts val="600"/>
              </a:spcBef>
              <a:buSzPct val="80000"/>
            </a:pPr>
            <a:r>
              <a:rPr lang="nl-NL" dirty="0"/>
              <a:t>Voorspel wat er zal gebeuren en leg uit.</a:t>
            </a:r>
          </a:p>
          <a:p>
            <a:pPr marL="882396" lvl="1" indent="-342900">
              <a:lnSpc>
                <a:spcPct val="100000"/>
              </a:lnSpc>
              <a:spcBef>
                <a:spcPts val="600"/>
              </a:spcBef>
              <a:buSzPct val="80000"/>
            </a:pPr>
            <a:r>
              <a:rPr lang="nl-NL" dirty="0"/>
              <a:t>Klopt dit met je waarneming?</a:t>
            </a:r>
          </a:p>
          <a:p>
            <a:pPr marL="882396" lvl="1" indent="-342900">
              <a:lnSpc>
                <a:spcPct val="100000"/>
              </a:lnSpc>
              <a:spcBef>
                <a:spcPts val="600"/>
              </a:spcBef>
              <a:buSzPct val="80000"/>
            </a:pPr>
            <a:r>
              <a:rPr lang="nl-NL" dirty="0"/>
              <a:t>Verklaar (indien nodig) je waarneming.</a:t>
            </a:r>
          </a:p>
          <a:p>
            <a:pPr marL="882396" lvl="1" indent="-342900">
              <a:lnSpc>
                <a:spcPct val="100000"/>
              </a:lnSpc>
              <a:spcBef>
                <a:spcPts val="600"/>
              </a:spcBef>
              <a:buSzPct val="80000"/>
            </a:pPr>
            <a:r>
              <a:rPr lang="nl-NL" dirty="0"/>
              <a:t>Waarom worden neutrale zeepbellen aangetrokken?</a:t>
            </a:r>
          </a:p>
          <a:p>
            <a:pPr marL="539496" lvl="1" indent="0">
              <a:lnSpc>
                <a:spcPct val="100000"/>
              </a:lnSpc>
              <a:spcBef>
                <a:spcPts val="600"/>
              </a:spcBef>
              <a:buSzPct val="80000"/>
              <a:buNone/>
            </a:pPr>
            <a:endParaRPr lang="nl-NL" dirty="0"/>
          </a:p>
          <a:p>
            <a:pPr marL="539496" lvl="1" indent="0">
              <a:lnSpc>
                <a:spcPct val="100000"/>
              </a:lnSpc>
              <a:spcBef>
                <a:spcPts val="600"/>
              </a:spcBef>
              <a:buSzPct val="80000"/>
              <a:buNone/>
            </a:pPr>
            <a:r>
              <a:rPr lang="nl-NL" b="1" dirty="0"/>
              <a:t>Elektrische influentie: elektrische lading kan een neutraal voorwerp polariseren.</a:t>
            </a:r>
          </a:p>
          <a:p>
            <a:pPr marL="425196" indent="-342900">
              <a:lnSpc>
                <a:spcPct val="100000"/>
              </a:lnSpc>
              <a:spcBef>
                <a:spcPts val="600"/>
              </a:spcBef>
              <a:buSzPct val="86486"/>
            </a:pPr>
            <a:endParaRPr lang="nl-NL" dirty="0"/>
          </a:p>
          <a:p>
            <a:pPr marL="425196" indent="-342900">
              <a:lnSpc>
                <a:spcPct val="100000"/>
              </a:lnSpc>
              <a:spcBef>
                <a:spcPts val="600"/>
              </a:spcBef>
              <a:buSzPts val="2560"/>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80405F-AFFB-C44E-F3DA-300476237CCF}"/>
              </a:ext>
            </a:extLst>
          </p:cNvPr>
          <p:cNvSpPr>
            <a:spLocks noGrp="1"/>
          </p:cNvSpPr>
          <p:nvPr>
            <p:ph type="title"/>
          </p:nvPr>
        </p:nvSpPr>
        <p:spPr/>
        <p:txBody>
          <a:bodyPr>
            <a:normAutofit/>
          </a:bodyPr>
          <a:lstStyle/>
          <a:p>
            <a:r>
              <a:rPr lang="nl-NL" sz="3600" b="1" kern="1400" spc="-50" dirty="0">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Demo: </a:t>
            </a:r>
            <a:r>
              <a:rPr lang="nl-NL" sz="3600" b="1" kern="1400" spc="-50" dirty="0" err="1">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Sticky</a:t>
            </a:r>
            <a:r>
              <a:rPr lang="nl-NL" sz="3600" b="1" kern="1400" spc="-50" dirty="0">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 tape (deel 1)</a:t>
            </a:r>
            <a:endParaRPr lang="nl-NL" sz="6600" dirty="0"/>
          </a:p>
        </p:txBody>
      </p:sp>
      <p:sp>
        <p:nvSpPr>
          <p:cNvPr id="3" name="Tijdelijke aanduiding voor inhoud 2">
            <a:extLst>
              <a:ext uri="{FF2B5EF4-FFF2-40B4-BE49-F238E27FC236}">
                <a16:creationId xmlns:a16="http://schemas.microsoft.com/office/drawing/2014/main" id="{8AF1391B-7E87-E4CD-C556-B7365EEF7284}"/>
              </a:ext>
            </a:extLst>
          </p:cNvPr>
          <p:cNvSpPr>
            <a:spLocks noGrp="1"/>
          </p:cNvSpPr>
          <p:nvPr>
            <p:ph idx="1"/>
          </p:nvPr>
        </p:nvSpPr>
        <p:spPr>
          <a:xfrm>
            <a:off x="700636" y="2130571"/>
            <a:ext cx="10691264" cy="3636088"/>
          </a:xfrm>
        </p:spPr>
        <p:txBody>
          <a:bodyPr>
            <a:normAutofit/>
          </a:bodyPr>
          <a:lstStyle/>
          <a:p>
            <a:pPr marL="0" indent="0">
              <a:buNone/>
            </a:pPr>
            <a:r>
              <a:rPr lang="nl-NL" sz="2400" dirty="0">
                <a:latin typeface="Trebuchet MS" panose="020B0603020202020204" pitchFamily="34" charset="0"/>
              </a:rPr>
              <a:t>Twee T-Tapes worden losgetrokken en bij elkaar gehouden.</a:t>
            </a:r>
          </a:p>
          <a:p>
            <a:r>
              <a:rPr lang="nl-NL" dirty="0">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Teken links op het whiteboard een zijaanzicht van de twee tapes die elkaar naderen</a:t>
            </a:r>
          </a:p>
          <a:p>
            <a:r>
              <a:rPr lang="nl-NL" dirty="0">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Teken en label </a:t>
            </a:r>
            <a:r>
              <a:rPr lang="nl-NL" sz="2000" dirty="0">
                <a:solidFill>
                  <a:srgbClr val="C00000"/>
                </a:solidFill>
                <a:effectLst/>
                <a:latin typeface="Trebuchet MS" panose="020B0603020202020204" pitchFamily="34" charset="0"/>
                <a:ea typeface="Trebuchet MS" panose="020B0603020202020204" pitchFamily="34" charset="0"/>
                <a:cs typeface="Times New Roman" panose="02020603050405020304" pitchFamily="18" charset="0"/>
              </a:rPr>
              <a:t>de krachten: </a:t>
            </a:r>
            <a:r>
              <a:rPr lang="nl-NL" dirty="0">
                <a:solidFill>
                  <a:srgbClr val="C00000"/>
                </a:solidFill>
                <a:latin typeface="Trebuchet MS" panose="020B0603020202020204" pitchFamily="34" charset="0"/>
              </a:rPr>
              <a:t>F</a:t>
            </a:r>
            <a:r>
              <a:rPr lang="nl-NL" baseline="-25000" dirty="0">
                <a:solidFill>
                  <a:srgbClr val="C00000"/>
                </a:solidFill>
                <a:latin typeface="Trebuchet MS" panose="020B0603020202020204" pitchFamily="34" charset="0"/>
              </a:rPr>
              <a:t>(Soort kracht, wie doet het?, waarop werkt het?)</a:t>
            </a:r>
          </a:p>
          <a:p>
            <a:r>
              <a:rPr lang="nl-NL" dirty="0">
                <a:solidFill>
                  <a:srgbClr val="C00000"/>
                </a:solidFill>
                <a:latin typeface="Trebuchet MS" panose="020B0603020202020204" pitchFamily="34" charset="0"/>
              </a:rPr>
              <a:t>Teken rechts op het whiteboard een zijaanzicht van de twee tapes die elkaar naderen maar waarbij de afstand ertussen gehalveerd wordt (vergeleken met de eerste schets). </a:t>
            </a:r>
          </a:p>
          <a:p>
            <a:r>
              <a:rPr lang="nl-NL" dirty="0">
                <a:solidFill>
                  <a:srgbClr val="C00000"/>
                </a:solidFill>
                <a:latin typeface="Trebuchet MS" panose="020B0603020202020204" pitchFamily="34" charset="0"/>
              </a:rPr>
              <a:t>Teken en label de krachten</a:t>
            </a:r>
            <a:r>
              <a:rPr lang="nl-NL" sz="2000" dirty="0">
                <a:solidFill>
                  <a:srgbClr val="C00000"/>
                </a:solidFill>
                <a:effectLst/>
                <a:latin typeface="Trebuchet MS" panose="020B0603020202020204" pitchFamily="34" charset="0"/>
                <a:ea typeface="Trebuchet MS" panose="020B0603020202020204" pitchFamily="34" charset="0"/>
                <a:cs typeface="Times New Roman" panose="02020603050405020304" pitchFamily="18" charset="0"/>
              </a:rPr>
              <a:t>: </a:t>
            </a:r>
            <a:r>
              <a:rPr lang="nl-NL" dirty="0">
                <a:solidFill>
                  <a:srgbClr val="C00000"/>
                </a:solidFill>
                <a:latin typeface="Trebuchet MS" panose="020B0603020202020204" pitchFamily="34" charset="0"/>
              </a:rPr>
              <a:t>F</a:t>
            </a:r>
            <a:r>
              <a:rPr lang="nl-NL" baseline="-25000" dirty="0">
                <a:solidFill>
                  <a:srgbClr val="C00000"/>
                </a:solidFill>
                <a:latin typeface="Trebuchet MS" panose="020B0603020202020204" pitchFamily="34" charset="0"/>
              </a:rPr>
              <a:t>(Soort kracht, wie doet het?, waarop werkt het?)</a:t>
            </a:r>
          </a:p>
          <a:p>
            <a:endParaRPr lang="nl-NL" dirty="0">
              <a:latin typeface="Trebuchet MS" panose="020B0603020202020204" pitchFamily="34" charset="0"/>
            </a:endParaRPr>
          </a:p>
          <a:p>
            <a:endParaRPr lang="nl-NL" dirty="0"/>
          </a:p>
        </p:txBody>
      </p:sp>
      <p:pic>
        <p:nvPicPr>
          <p:cNvPr id="5" name="Afbeelding 4" descr="Afbeelding met tekst, Lettertype, Graphics, logo&#10;&#10;Automatisch gegenereerde beschrijving">
            <a:extLst>
              <a:ext uri="{FF2B5EF4-FFF2-40B4-BE49-F238E27FC236}">
                <a16:creationId xmlns:a16="http://schemas.microsoft.com/office/drawing/2014/main" id="{C27111AC-3B63-F325-6E49-506CFE8BF58A}"/>
              </a:ext>
            </a:extLst>
          </p:cNvPr>
          <p:cNvPicPr>
            <a:picLocks noChangeAspect="1"/>
          </p:cNvPicPr>
          <p:nvPr/>
        </p:nvPicPr>
        <p:blipFill rotWithShape="1">
          <a:blip r:embed="rId2">
            <a:clrChange>
              <a:clrFrom>
                <a:srgbClr val="F9FDFE"/>
              </a:clrFrom>
              <a:clrTo>
                <a:srgbClr val="F9FDFE">
                  <a:alpha val="0"/>
                </a:srgbClr>
              </a:clrTo>
            </a:clrChange>
            <a:extLst>
              <a:ext uri="{28A0092B-C50C-407E-A947-70E740481C1C}">
                <a14:useLocalDpi xmlns:a14="http://schemas.microsoft.com/office/drawing/2010/main" val="0"/>
              </a:ext>
            </a:extLst>
          </a:blip>
          <a:srcRect b="12202"/>
          <a:stretch/>
        </p:blipFill>
        <p:spPr bwMode="auto">
          <a:xfrm>
            <a:off x="9908619" y="165966"/>
            <a:ext cx="1642110" cy="374650"/>
          </a:xfrm>
          <a:prstGeom prst="rect">
            <a:avLst/>
          </a:prstGeom>
          <a:ln>
            <a:noFill/>
          </a:ln>
          <a:extLst>
            <a:ext uri="{53640926-AAD7-44D8-BBD7-CCE9431645EC}">
              <a14:shadowObscured xmlns:a14="http://schemas.microsoft.com/office/drawing/2010/main"/>
            </a:ext>
          </a:extLst>
        </p:spPr>
      </p:pic>
      <p:pic>
        <p:nvPicPr>
          <p:cNvPr id="4" name="Afbeelding 3" descr="Afbeelding met schermopname, tekst, Rechthoek, lijn&#10;&#10;Automatisch gegenereerde beschrijving">
            <a:extLst>
              <a:ext uri="{FF2B5EF4-FFF2-40B4-BE49-F238E27FC236}">
                <a16:creationId xmlns:a16="http://schemas.microsoft.com/office/drawing/2014/main" id="{7BECB8D9-7C84-80EB-3634-0753F1359093}"/>
              </a:ext>
            </a:extLst>
          </p:cNvPr>
          <p:cNvPicPr>
            <a:picLocks noChangeAspect="1"/>
          </p:cNvPicPr>
          <p:nvPr/>
        </p:nvPicPr>
        <p:blipFill rotWithShape="1">
          <a:blip r:embed="rId3">
            <a:extLst>
              <a:ext uri="{28A0092B-C50C-407E-A947-70E740481C1C}">
                <a14:useLocalDpi xmlns:a14="http://schemas.microsoft.com/office/drawing/2010/main" val="0"/>
              </a:ext>
            </a:extLst>
          </a:blip>
          <a:srcRect b="6674"/>
          <a:stretch/>
        </p:blipFill>
        <p:spPr bwMode="auto">
          <a:xfrm>
            <a:off x="5473494" y="4960135"/>
            <a:ext cx="6280150" cy="1131905"/>
          </a:xfrm>
          <a:prstGeom prst="rect">
            <a:avLst/>
          </a:prstGeom>
          <a:noFill/>
          <a:ln>
            <a:noFill/>
          </a:ln>
        </p:spPr>
      </p:pic>
    </p:spTree>
    <p:extLst>
      <p:ext uri="{BB962C8B-B14F-4D97-AF65-F5344CB8AC3E}">
        <p14:creationId xmlns:p14="http://schemas.microsoft.com/office/powerpoint/2010/main" val="3355069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80405F-AFFB-C44E-F3DA-300476237CCF}"/>
              </a:ext>
            </a:extLst>
          </p:cNvPr>
          <p:cNvSpPr>
            <a:spLocks noGrp="1"/>
          </p:cNvSpPr>
          <p:nvPr>
            <p:ph type="title"/>
          </p:nvPr>
        </p:nvSpPr>
        <p:spPr/>
        <p:txBody>
          <a:bodyPr>
            <a:normAutofit/>
          </a:bodyPr>
          <a:lstStyle/>
          <a:p>
            <a:r>
              <a:rPr lang="nl-NL" sz="3600" b="1" kern="1400" spc="-50" dirty="0">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Demo: </a:t>
            </a:r>
            <a:r>
              <a:rPr lang="nl-NL" sz="3600" b="1" kern="1400" spc="-50" dirty="0" err="1">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Sticky</a:t>
            </a:r>
            <a:r>
              <a:rPr lang="nl-NL" sz="3600" b="1" kern="1400" spc="-50" dirty="0">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 tape (deel 2)</a:t>
            </a:r>
            <a:endParaRPr lang="nl-NL" sz="6600" dirty="0"/>
          </a:p>
        </p:txBody>
      </p:sp>
      <p:sp>
        <p:nvSpPr>
          <p:cNvPr id="3" name="Tijdelijke aanduiding voor inhoud 2">
            <a:extLst>
              <a:ext uri="{FF2B5EF4-FFF2-40B4-BE49-F238E27FC236}">
                <a16:creationId xmlns:a16="http://schemas.microsoft.com/office/drawing/2014/main" id="{8AF1391B-7E87-E4CD-C556-B7365EEF7284}"/>
              </a:ext>
            </a:extLst>
          </p:cNvPr>
          <p:cNvSpPr>
            <a:spLocks noGrp="1"/>
          </p:cNvSpPr>
          <p:nvPr>
            <p:ph idx="1"/>
          </p:nvPr>
        </p:nvSpPr>
        <p:spPr>
          <a:xfrm>
            <a:off x="700636" y="2198125"/>
            <a:ext cx="10691264" cy="3636088"/>
          </a:xfrm>
        </p:spPr>
        <p:txBody>
          <a:bodyPr>
            <a:normAutofit/>
          </a:bodyPr>
          <a:lstStyle/>
          <a:p>
            <a:pPr marL="0" indent="0">
              <a:lnSpc>
                <a:spcPct val="115000"/>
              </a:lnSpc>
              <a:spcAft>
                <a:spcPts val="600"/>
              </a:spcAft>
              <a:buNone/>
            </a:pPr>
            <a:r>
              <a:rPr lang="nl-NL" sz="2400" dirty="0">
                <a:latin typeface="Trebuchet MS" panose="020B0603020202020204" pitchFamily="34" charset="0"/>
              </a:rPr>
              <a:t>Onderzoek de aantrekking en afstoting tussen een T-tape, B-tape, aluminiumfolie en krantenpapier.</a:t>
            </a:r>
          </a:p>
          <a:p>
            <a:r>
              <a:rPr lang="nl-NL" dirty="0">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Verdeel het whiteboard in vieren.</a:t>
            </a:r>
          </a:p>
          <a:p>
            <a:r>
              <a:rPr lang="nl-NL" dirty="0">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Beschrijf wat je ziet door schetsen toe te voegen van tapes terwijl ze elkaar naderen. </a:t>
            </a:r>
          </a:p>
          <a:p>
            <a:r>
              <a:rPr lang="nl-NL" dirty="0">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Teken en label de krachten</a:t>
            </a:r>
          </a:p>
          <a:p>
            <a:endParaRPr lang="nl-NL" dirty="0">
              <a:latin typeface="Trebuchet MS" panose="020B0603020202020204" pitchFamily="34" charset="0"/>
            </a:endParaRPr>
          </a:p>
          <a:p>
            <a:endParaRPr lang="nl-NL" dirty="0"/>
          </a:p>
        </p:txBody>
      </p:sp>
      <p:pic>
        <p:nvPicPr>
          <p:cNvPr id="5" name="Afbeelding 4" descr="Afbeelding met tekst, Lettertype, Graphics, logo&#10;&#10;Automatisch gegenereerde beschrijving">
            <a:extLst>
              <a:ext uri="{FF2B5EF4-FFF2-40B4-BE49-F238E27FC236}">
                <a16:creationId xmlns:a16="http://schemas.microsoft.com/office/drawing/2014/main" id="{C27111AC-3B63-F325-6E49-506CFE8BF58A}"/>
              </a:ext>
            </a:extLst>
          </p:cNvPr>
          <p:cNvPicPr>
            <a:picLocks noChangeAspect="1"/>
          </p:cNvPicPr>
          <p:nvPr/>
        </p:nvPicPr>
        <p:blipFill rotWithShape="1">
          <a:blip r:embed="rId2">
            <a:clrChange>
              <a:clrFrom>
                <a:srgbClr val="F9FDFE"/>
              </a:clrFrom>
              <a:clrTo>
                <a:srgbClr val="F9FDFE">
                  <a:alpha val="0"/>
                </a:srgbClr>
              </a:clrTo>
            </a:clrChange>
            <a:extLst>
              <a:ext uri="{28A0092B-C50C-407E-A947-70E740481C1C}">
                <a14:useLocalDpi xmlns:a14="http://schemas.microsoft.com/office/drawing/2010/main" val="0"/>
              </a:ext>
            </a:extLst>
          </a:blip>
          <a:srcRect b="12202"/>
          <a:stretch/>
        </p:blipFill>
        <p:spPr bwMode="auto">
          <a:xfrm>
            <a:off x="9908619" y="165966"/>
            <a:ext cx="1642110" cy="374650"/>
          </a:xfrm>
          <a:prstGeom prst="rect">
            <a:avLst/>
          </a:prstGeom>
          <a:ln>
            <a:noFill/>
          </a:ln>
          <a:extLst>
            <a:ext uri="{53640926-AAD7-44D8-BBD7-CCE9431645EC}">
              <a14:shadowObscured xmlns:a14="http://schemas.microsoft.com/office/drawing/2010/main"/>
            </a:ext>
          </a:extLst>
        </p:spPr>
      </p:pic>
      <p:graphicFrame>
        <p:nvGraphicFramePr>
          <p:cNvPr id="8" name="Tabel 4">
            <a:extLst>
              <a:ext uri="{FF2B5EF4-FFF2-40B4-BE49-F238E27FC236}">
                <a16:creationId xmlns:a16="http://schemas.microsoft.com/office/drawing/2014/main" id="{92B3F36B-9C0C-3384-9194-0706B46A97CA}"/>
              </a:ext>
            </a:extLst>
          </p:cNvPr>
          <p:cNvGraphicFramePr>
            <a:graphicFrameLocks/>
          </p:cNvGraphicFramePr>
          <p:nvPr>
            <p:extLst>
              <p:ext uri="{D42A27DB-BD31-4B8C-83A1-F6EECF244321}">
                <p14:modId xmlns:p14="http://schemas.microsoft.com/office/powerpoint/2010/main" val="1132130197"/>
              </p:ext>
            </p:extLst>
          </p:nvPr>
        </p:nvGraphicFramePr>
        <p:xfrm>
          <a:off x="7231903" y="4222938"/>
          <a:ext cx="3902529" cy="1816925"/>
        </p:xfrm>
        <a:graphic>
          <a:graphicData uri="http://schemas.openxmlformats.org/drawingml/2006/table">
            <a:tbl>
              <a:tblPr firstRow="1" bandRow="1">
                <a:tableStyleId>{5C22544A-7EE6-4342-B048-85BDC9FD1C3A}</a:tableStyleId>
              </a:tblPr>
              <a:tblGrid>
                <a:gridCol w="1978726">
                  <a:extLst>
                    <a:ext uri="{9D8B030D-6E8A-4147-A177-3AD203B41FA5}">
                      <a16:colId xmlns:a16="http://schemas.microsoft.com/office/drawing/2014/main" val="3278852943"/>
                    </a:ext>
                  </a:extLst>
                </a:gridCol>
                <a:gridCol w="1923803">
                  <a:extLst>
                    <a:ext uri="{9D8B030D-6E8A-4147-A177-3AD203B41FA5}">
                      <a16:colId xmlns:a16="http://schemas.microsoft.com/office/drawing/2014/main" val="2055843770"/>
                    </a:ext>
                  </a:extLst>
                </a:gridCol>
              </a:tblGrid>
              <a:tr h="841736">
                <a:tc>
                  <a:txBody>
                    <a:bodyPr/>
                    <a:lstStyle/>
                    <a:p>
                      <a:r>
                        <a:rPr lang="nl-NL" sz="1800" b="1" kern="1200" dirty="0">
                          <a:solidFill>
                            <a:schemeClr val="dk1"/>
                          </a:solidFill>
                          <a:effectLst/>
                          <a:latin typeface="Trebuchet MS" panose="020B0603020202020204" pitchFamily="34" charset="0"/>
                          <a:ea typeface="+mn-ea"/>
                          <a:cs typeface="+mn-cs"/>
                        </a:rPr>
                        <a:t>T-tape nadert T-tape</a:t>
                      </a:r>
                      <a:r>
                        <a:rPr lang="nl-NL" b="1" dirty="0">
                          <a:solidFill>
                            <a:schemeClr val="tx1"/>
                          </a:solidFill>
                          <a:latin typeface="Trebuchet MS" panose="020B0603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nl-NL" dirty="0">
                          <a:solidFill>
                            <a:schemeClr val="tx1"/>
                          </a:solidFill>
                          <a:latin typeface="Trebuchet MS" panose="020B0603020202020204" pitchFamily="34" charset="0"/>
                        </a:rPr>
                        <a:t>T-tape nadert B-tape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21359187"/>
                  </a:ext>
                </a:extLst>
              </a:tr>
              <a:tr h="975189">
                <a:tc>
                  <a:txBody>
                    <a:bodyPr/>
                    <a:lstStyle/>
                    <a:p>
                      <a:r>
                        <a:rPr lang="nl-NL" sz="1800" b="1" kern="1200" dirty="0">
                          <a:solidFill>
                            <a:schemeClr val="dk1"/>
                          </a:solidFill>
                          <a:effectLst/>
                          <a:latin typeface="Trebuchet MS" panose="020B0603020202020204" pitchFamily="34" charset="0"/>
                          <a:ea typeface="+mn-ea"/>
                          <a:cs typeface="+mn-cs"/>
                        </a:rPr>
                        <a:t>T-tape nadert papier</a:t>
                      </a:r>
                      <a:r>
                        <a:rPr lang="nl-NL" b="1" dirty="0">
                          <a:solidFill>
                            <a:schemeClr val="tx1"/>
                          </a:solidFill>
                          <a:latin typeface="Trebuchet MS" panose="020B0603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b="1" kern="1200" dirty="0">
                          <a:solidFill>
                            <a:schemeClr val="dk1"/>
                          </a:solidFill>
                          <a:effectLst/>
                          <a:latin typeface="Trebuchet MS" panose="020B0603020202020204" pitchFamily="34" charset="0"/>
                          <a:ea typeface="+mn-ea"/>
                          <a:cs typeface="+mn-cs"/>
                        </a:rPr>
                        <a:t>T-tape nadert aluminiumfolie</a:t>
                      </a:r>
                      <a:endParaRPr lang="nl-NL" b="1" dirty="0">
                        <a:solidFill>
                          <a:schemeClr val="tx1"/>
                        </a:solidFill>
                        <a:latin typeface="Trebuchet MS" panose="020B0603020202020204" pitchFamily="34" charset="0"/>
                      </a:endParaRPr>
                    </a:p>
                    <a:p>
                      <a:endParaRPr lang="nl-NL" dirty="0">
                        <a:latin typeface="Trebuchet MS" panose="020B0603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8552819"/>
                  </a:ext>
                </a:extLst>
              </a:tr>
            </a:tbl>
          </a:graphicData>
        </a:graphic>
      </p:graphicFrame>
      <p:pic>
        <p:nvPicPr>
          <p:cNvPr id="4" name="Afbeelding 3" descr="Afbeelding met schermopname, tekst, Rechthoek, lijn&#10;&#10;Automatisch gegenereerde beschrijving">
            <a:extLst>
              <a:ext uri="{FF2B5EF4-FFF2-40B4-BE49-F238E27FC236}">
                <a16:creationId xmlns:a16="http://schemas.microsoft.com/office/drawing/2014/main" id="{7B3FC029-C564-2943-EC4B-6F385808B7F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0635" y="4814313"/>
            <a:ext cx="6273800" cy="1225550"/>
          </a:xfrm>
          <a:prstGeom prst="rect">
            <a:avLst/>
          </a:prstGeom>
          <a:noFill/>
          <a:ln>
            <a:noFill/>
          </a:ln>
        </p:spPr>
      </p:pic>
    </p:spTree>
    <p:extLst>
      <p:ext uri="{BB962C8B-B14F-4D97-AF65-F5344CB8AC3E}">
        <p14:creationId xmlns:p14="http://schemas.microsoft.com/office/powerpoint/2010/main" val="3091639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27E29-44D9-0886-7064-8A993FAC2691}"/>
              </a:ext>
            </a:extLst>
          </p:cNvPr>
          <p:cNvSpPr>
            <a:spLocks noGrp="1"/>
          </p:cNvSpPr>
          <p:nvPr>
            <p:ph type="title"/>
          </p:nvPr>
        </p:nvSpPr>
        <p:spPr/>
        <p:txBody>
          <a:bodyPr/>
          <a:lstStyle/>
          <a:p>
            <a:r>
              <a:rPr lang="nl-NL" sz="4000" b="1" kern="1400" spc="-50" dirty="0">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Demo: </a:t>
            </a:r>
            <a:r>
              <a:rPr lang="nl-NL" sz="4000" b="1" kern="1400" spc="-50" dirty="0" err="1">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Sticky</a:t>
            </a:r>
            <a:r>
              <a:rPr lang="nl-NL" sz="4000" b="1" kern="1400" spc="-50" dirty="0">
                <a:solidFill>
                  <a:srgbClr val="B6332E"/>
                </a:solidFill>
                <a:effectLst/>
                <a:latin typeface="Trebuchet MS" panose="020B0603020202020204" pitchFamily="34" charset="0"/>
                <a:ea typeface="SimHei" panose="02010609060101010101" pitchFamily="49" charset="-122"/>
                <a:cs typeface="Times New Roman" panose="02020603050405020304" pitchFamily="18" charset="0"/>
              </a:rPr>
              <a:t> tape (deel 3)</a:t>
            </a:r>
            <a:endParaRPr lang="nl-NL" dirty="0"/>
          </a:p>
        </p:txBody>
      </p:sp>
      <p:pic>
        <p:nvPicPr>
          <p:cNvPr id="6" name="Afbeelding 5" descr="Afbeelding met tekst, Lettertype, Graphics, logo&#10;&#10;Automatisch gegenereerde beschrijving">
            <a:extLst>
              <a:ext uri="{FF2B5EF4-FFF2-40B4-BE49-F238E27FC236}">
                <a16:creationId xmlns:a16="http://schemas.microsoft.com/office/drawing/2014/main" id="{70EC7798-E8F1-233B-3D5C-11AB3141CA9C}"/>
              </a:ext>
            </a:extLst>
          </p:cNvPr>
          <p:cNvPicPr>
            <a:picLocks noChangeAspect="1"/>
          </p:cNvPicPr>
          <p:nvPr/>
        </p:nvPicPr>
        <p:blipFill rotWithShape="1">
          <a:blip r:embed="rId2">
            <a:clrChange>
              <a:clrFrom>
                <a:srgbClr val="F9FDFE"/>
              </a:clrFrom>
              <a:clrTo>
                <a:srgbClr val="F9FDFE">
                  <a:alpha val="0"/>
                </a:srgbClr>
              </a:clrTo>
            </a:clrChange>
            <a:extLst>
              <a:ext uri="{28A0092B-C50C-407E-A947-70E740481C1C}">
                <a14:useLocalDpi xmlns:a14="http://schemas.microsoft.com/office/drawing/2010/main" val="0"/>
              </a:ext>
            </a:extLst>
          </a:blip>
          <a:srcRect b="12202"/>
          <a:stretch/>
        </p:blipFill>
        <p:spPr bwMode="auto">
          <a:xfrm>
            <a:off x="9908619" y="165966"/>
            <a:ext cx="1642110" cy="374650"/>
          </a:xfrm>
          <a:prstGeom prst="rect">
            <a:avLst/>
          </a:prstGeom>
          <a:ln>
            <a:noFill/>
          </a:ln>
          <a:extLst>
            <a:ext uri="{53640926-AAD7-44D8-BBD7-CCE9431645EC}">
              <a14:shadowObscured xmlns:a14="http://schemas.microsoft.com/office/drawing/2010/main"/>
            </a:ext>
          </a:extLst>
        </p:spPr>
      </p:pic>
      <p:sp>
        <p:nvSpPr>
          <p:cNvPr id="5" name="Tijdelijke aanduiding voor inhoud 4">
            <a:extLst>
              <a:ext uri="{FF2B5EF4-FFF2-40B4-BE49-F238E27FC236}">
                <a16:creationId xmlns:a16="http://schemas.microsoft.com/office/drawing/2014/main" id="{55D9BCAD-99CD-C635-06EA-CC6D02CB818F}"/>
              </a:ext>
            </a:extLst>
          </p:cNvPr>
          <p:cNvSpPr>
            <a:spLocks noGrp="1"/>
          </p:cNvSpPr>
          <p:nvPr>
            <p:ph idx="1"/>
          </p:nvPr>
        </p:nvSpPr>
        <p:spPr/>
        <p:txBody>
          <a:bodyPr>
            <a:normAutofit lnSpcReduction="10000"/>
          </a:bodyPr>
          <a:lstStyle/>
          <a:p>
            <a:pPr marL="0" indent="0">
              <a:buNone/>
            </a:pPr>
            <a:r>
              <a:rPr lang="nl-NL" sz="2400" dirty="0">
                <a:latin typeface="Trebuchet MS" panose="020B0603020202020204" pitchFamily="34" charset="0"/>
              </a:rPr>
              <a:t>PVC krijgt een lading wanneer het wordt opgewreven met bont. Plexiglas krijgt een lading wanneer het wordt opgewreven met plastic. Onderzoek de aantrekking en afstoting tussen het PVC en plexiglas en vier hangende tapes.</a:t>
            </a:r>
          </a:p>
          <a:p>
            <a:r>
              <a:rPr lang="nl-NL" sz="2000" dirty="0">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Beschrijf wat je in elke situatie ziet. Let op de kracht van de interacties.</a:t>
            </a:r>
          </a:p>
          <a:p>
            <a:r>
              <a:rPr lang="nl-NL" sz="2000" dirty="0">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Op basis van de observaties kunnen de T- en B-tapes worden gelabeld met een + of -. Gebruik de observaties om de interactie tussen de T- en T-tapes, T- en B-tapes én B- en B-tapes te herformuleren door de termen positief en negatief te </a:t>
            </a:r>
            <a:r>
              <a:rPr lang="nl-NL" dirty="0">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gebruiken in plaats van top en </a:t>
            </a:r>
            <a:r>
              <a:rPr lang="nl-NL" dirty="0" err="1">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bottom</a:t>
            </a:r>
            <a:r>
              <a:rPr lang="nl-NL" dirty="0">
                <a:solidFill>
                  <a:srgbClr val="C00000"/>
                </a:solidFill>
                <a:latin typeface="Trebuchet MS" panose="020B0603020202020204" pitchFamily="34" charset="0"/>
                <a:ea typeface="Trebuchet MS" panose="020B0603020202020204" pitchFamily="34" charset="0"/>
                <a:cs typeface="Times New Roman" panose="02020603050405020304" pitchFamily="18" charset="0"/>
              </a:rPr>
              <a:t>.</a:t>
            </a:r>
            <a:endParaRPr lang="nl-NL"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4263042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27E29-44D9-0886-7064-8A993FAC2691}"/>
              </a:ext>
            </a:extLst>
          </p:cNvPr>
          <p:cNvSpPr>
            <a:spLocks noGrp="1"/>
          </p:cNvSpPr>
          <p:nvPr>
            <p:ph type="title"/>
          </p:nvPr>
        </p:nvSpPr>
        <p:spPr/>
        <p:txBody>
          <a:bodyPr/>
          <a:lstStyle/>
          <a:p>
            <a:r>
              <a:rPr lang="nl-NL" b="1" kern="1400" spc="-50" dirty="0">
                <a:solidFill>
                  <a:srgbClr val="B6332E"/>
                </a:solidFill>
                <a:latin typeface="Trebuchet MS" panose="020B0603020202020204" pitchFamily="34" charset="0"/>
                <a:ea typeface="SimHei" panose="02010609060101010101" pitchFamily="49" charset="-122"/>
                <a:cs typeface="Times New Roman" panose="02020603050405020304" pitchFamily="18" charset="0"/>
              </a:rPr>
              <a:t>Werkblad</a:t>
            </a:r>
            <a:endParaRPr lang="nl-NL" dirty="0"/>
          </a:p>
        </p:txBody>
      </p:sp>
      <p:pic>
        <p:nvPicPr>
          <p:cNvPr id="6" name="Afbeelding 5" descr="Afbeelding met tekst, Lettertype, Graphics, logo&#10;&#10;Automatisch gegenereerde beschrijving">
            <a:extLst>
              <a:ext uri="{FF2B5EF4-FFF2-40B4-BE49-F238E27FC236}">
                <a16:creationId xmlns:a16="http://schemas.microsoft.com/office/drawing/2014/main" id="{70EC7798-E8F1-233B-3D5C-11AB3141CA9C}"/>
              </a:ext>
            </a:extLst>
          </p:cNvPr>
          <p:cNvPicPr>
            <a:picLocks noChangeAspect="1"/>
          </p:cNvPicPr>
          <p:nvPr/>
        </p:nvPicPr>
        <p:blipFill rotWithShape="1">
          <a:blip r:embed="rId2">
            <a:clrChange>
              <a:clrFrom>
                <a:srgbClr val="F9FDFE"/>
              </a:clrFrom>
              <a:clrTo>
                <a:srgbClr val="F9FDFE">
                  <a:alpha val="0"/>
                </a:srgbClr>
              </a:clrTo>
            </a:clrChange>
            <a:extLst>
              <a:ext uri="{28A0092B-C50C-407E-A947-70E740481C1C}">
                <a14:useLocalDpi xmlns:a14="http://schemas.microsoft.com/office/drawing/2010/main" val="0"/>
              </a:ext>
            </a:extLst>
          </a:blip>
          <a:srcRect b="12202"/>
          <a:stretch/>
        </p:blipFill>
        <p:spPr bwMode="auto">
          <a:xfrm>
            <a:off x="9908619" y="165966"/>
            <a:ext cx="1642110" cy="374650"/>
          </a:xfrm>
          <a:prstGeom prst="rect">
            <a:avLst/>
          </a:prstGeom>
          <a:ln>
            <a:noFill/>
          </a:ln>
          <a:extLst>
            <a:ext uri="{53640926-AAD7-44D8-BBD7-CCE9431645EC}">
              <a14:shadowObscured xmlns:a14="http://schemas.microsoft.com/office/drawing/2010/main"/>
            </a:ext>
          </a:extLst>
        </p:spPr>
      </p:pic>
      <p:sp>
        <p:nvSpPr>
          <p:cNvPr id="5" name="Tijdelijke aanduiding voor inhoud 4">
            <a:extLst>
              <a:ext uri="{FF2B5EF4-FFF2-40B4-BE49-F238E27FC236}">
                <a16:creationId xmlns:a16="http://schemas.microsoft.com/office/drawing/2014/main" id="{55D9BCAD-99CD-C635-06EA-CC6D02CB818F}"/>
              </a:ext>
            </a:extLst>
          </p:cNvPr>
          <p:cNvSpPr>
            <a:spLocks noGrp="1"/>
          </p:cNvSpPr>
          <p:nvPr>
            <p:ph idx="1"/>
          </p:nvPr>
        </p:nvSpPr>
        <p:spPr/>
        <p:txBody>
          <a:bodyPr>
            <a:normAutofit/>
          </a:bodyPr>
          <a:lstStyle/>
          <a:p>
            <a:pPr marL="0" indent="0">
              <a:buNone/>
            </a:pPr>
            <a:r>
              <a:rPr lang="nl-NL" sz="1800" dirty="0">
                <a:effectLst/>
                <a:latin typeface="Trebuchet MS" panose="020B0603020202020204" pitchFamily="34" charset="0"/>
                <a:ea typeface="Trebuchet MS" panose="020B0603020202020204" pitchFamily="34" charset="0"/>
                <a:cs typeface="Times New Roman" panose="02020603050405020304" pitchFamily="18" charset="0"/>
              </a:rPr>
              <a:t>1. Stel je voor dat je de verschillen tussen de T-tape en B-tape op atomair niveau zou kunnen zien. Bedenk een manier om deze verschillen weer te geven in onderstaande afbeelding op het stuk waar de T-tape en de B-tape van elkaar worden gescheiden.</a:t>
            </a:r>
            <a:endParaRPr lang="nl-NL" sz="1800" dirty="0"/>
          </a:p>
        </p:txBody>
      </p:sp>
      <p:pic>
        <p:nvPicPr>
          <p:cNvPr id="9" name="Afbeelding 8" descr="tape">
            <a:extLst>
              <a:ext uri="{FF2B5EF4-FFF2-40B4-BE49-F238E27FC236}">
                <a16:creationId xmlns:a16="http://schemas.microsoft.com/office/drawing/2014/main" id="{152FAFFC-BC48-AC3E-3BA4-8839BED65CFF}"/>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89325" y="3512126"/>
            <a:ext cx="4570704" cy="2500214"/>
          </a:xfrm>
          <a:prstGeom prst="rect">
            <a:avLst/>
          </a:prstGeom>
          <a:noFill/>
          <a:ln>
            <a:noFill/>
          </a:ln>
        </p:spPr>
      </p:pic>
    </p:spTree>
    <p:extLst>
      <p:ext uri="{BB962C8B-B14F-4D97-AF65-F5344CB8AC3E}">
        <p14:creationId xmlns:p14="http://schemas.microsoft.com/office/powerpoint/2010/main" val="280735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27E29-44D9-0886-7064-8A993FAC2691}"/>
              </a:ext>
            </a:extLst>
          </p:cNvPr>
          <p:cNvSpPr>
            <a:spLocks noGrp="1"/>
          </p:cNvSpPr>
          <p:nvPr>
            <p:ph type="title"/>
          </p:nvPr>
        </p:nvSpPr>
        <p:spPr/>
        <p:txBody>
          <a:bodyPr/>
          <a:lstStyle/>
          <a:p>
            <a:r>
              <a:rPr lang="nl-NL" b="1" kern="1400" spc="-50" dirty="0">
                <a:solidFill>
                  <a:srgbClr val="B6332E"/>
                </a:solidFill>
                <a:latin typeface="Trebuchet MS" panose="020B0603020202020204" pitchFamily="34" charset="0"/>
                <a:ea typeface="SimHei" panose="02010609060101010101" pitchFamily="49" charset="-122"/>
                <a:cs typeface="Times New Roman" panose="02020603050405020304" pitchFamily="18" charset="0"/>
              </a:rPr>
              <a:t>Werkblad</a:t>
            </a:r>
            <a:endParaRPr lang="nl-NL" dirty="0"/>
          </a:p>
        </p:txBody>
      </p:sp>
      <p:pic>
        <p:nvPicPr>
          <p:cNvPr id="6" name="Afbeelding 5" descr="Afbeelding met tekst, Lettertype, Graphics, logo&#10;&#10;Automatisch gegenereerde beschrijving">
            <a:extLst>
              <a:ext uri="{FF2B5EF4-FFF2-40B4-BE49-F238E27FC236}">
                <a16:creationId xmlns:a16="http://schemas.microsoft.com/office/drawing/2014/main" id="{70EC7798-E8F1-233B-3D5C-11AB3141CA9C}"/>
              </a:ext>
            </a:extLst>
          </p:cNvPr>
          <p:cNvPicPr>
            <a:picLocks noChangeAspect="1"/>
          </p:cNvPicPr>
          <p:nvPr/>
        </p:nvPicPr>
        <p:blipFill rotWithShape="1">
          <a:blip r:embed="rId2">
            <a:clrChange>
              <a:clrFrom>
                <a:srgbClr val="F9FDFE"/>
              </a:clrFrom>
              <a:clrTo>
                <a:srgbClr val="F9FDFE">
                  <a:alpha val="0"/>
                </a:srgbClr>
              </a:clrTo>
            </a:clrChange>
            <a:extLst>
              <a:ext uri="{28A0092B-C50C-407E-A947-70E740481C1C}">
                <a14:useLocalDpi xmlns:a14="http://schemas.microsoft.com/office/drawing/2010/main" val="0"/>
              </a:ext>
            </a:extLst>
          </a:blip>
          <a:srcRect b="12202"/>
          <a:stretch/>
        </p:blipFill>
        <p:spPr bwMode="auto">
          <a:xfrm>
            <a:off x="9908619" y="165966"/>
            <a:ext cx="1642110" cy="374650"/>
          </a:xfrm>
          <a:prstGeom prst="rect">
            <a:avLst/>
          </a:prstGeom>
          <a:ln>
            <a:noFill/>
          </a:ln>
          <a:extLst>
            <a:ext uri="{53640926-AAD7-44D8-BBD7-CCE9431645EC}">
              <a14:shadowObscured xmlns:a14="http://schemas.microsoft.com/office/drawing/2010/main"/>
            </a:ext>
          </a:extLst>
        </p:spPr>
      </p:pic>
      <p:sp>
        <p:nvSpPr>
          <p:cNvPr id="5" name="Tijdelijke aanduiding voor inhoud 4">
            <a:extLst>
              <a:ext uri="{FF2B5EF4-FFF2-40B4-BE49-F238E27FC236}">
                <a16:creationId xmlns:a16="http://schemas.microsoft.com/office/drawing/2014/main" id="{55D9BCAD-99CD-C635-06EA-CC6D02CB818F}"/>
              </a:ext>
            </a:extLst>
          </p:cNvPr>
          <p:cNvSpPr>
            <a:spLocks noGrp="1"/>
          </p:cNvSpPr>
          <p:nvPr>
            <p:ph idx="1"/>
          </p:nvPr>
        </p:nvSpPr>
        <p:spPr/>
        <p:txBody>
          <a:bodyPr>
            <a:normAutofit/>
          </a:bodyPr>
          <a:lstStyle/>
          <a:p>
            <a:pPr marL="0" indent="0">
              <a:buNone/>
            </a:pPr>
            <a:r>
              <a:rPr lang="nl-NL" sz="1800" dirty="0">
                <a:effectLst/>
                <a:latin typeface="Trebuchet MS" panose="020B0603020202020204" pitchFamily="34" charset="0"/>
                <a:ea typeface="Trebuchet MS" panose="020B0603020202020204" pitchFamily="34" charset="0"/>
                <a:cs typeface="Times New Roman" panose="02020603050405020304" pitchFamily="18" charset="0"/>
              </a:rPr>
              <a:t>1. Stel je voor dat je de verschillen tussen de T-tape en B-tape op atomair niveau zou kunnen zien. Bedenk een manier om deze verschillen weer te geven in onderstaande afbeelding op het stuk waar de T-tape en de B-tape van elkaar worden gescheiden.</a:t>
            </a:r>
            <a:endParaRPr lang="nl-NL" sz="1800" dirty="0"/>
          </a:p>
        </p:txBody>
      </p:sp>
      <p:pic>
        <p:nvPicPr>
          <p:cNvPr id="4" name="Afbeelding 3">
            <a:extLst>
              <a:ext uri="{FF2B5EF4-FFF2-40B4-BE49-F238E27FC236}">
                <a16:creationId xmlns:a16="http://schemas.microsoft.com/office/drawing/2014/main" id="{BA00AE03-8EDF-7668-EE3E-1A5B4919819A}"/>
              </a:ext>
            </a:extLst>
          </p:cNvPr>
          <p:cNvPicPr>
            <a:picLocks noChangeAspect="1"/>
          </p:cNvPicPr>
          <p:nvPr/>
        </p:nvPicPr>
        <p:blipFill>
          <a:blip r:embed="rId3"/>
          <a:stretch>
            <a:fillRect/>
          </a:stretch>
        </p:blipFill>
        <p:spPr>
          <a:xfrm>
            <a:off x="800100" y="3429000"/>
            <a:ext cx="4914900" cy="2638425"/>
          </a:xfrm>
          <a:prstGeom prst="rect">
            <a:avLst/>
          </a:prstGeom>
        </p:spPr>
      </p:pic>
      <p:sp>
        <p:nvSpPr>
          <p:cNvPr id="7" name="Tekstvak 6">
            <a:extLst>
              <a:ext uri="{FF2B5EF4-FFF2-40B4-BE49-F238E27FC236}">
                <a16:creationId xmlns:a16="http://schemas.microsoft.com/office/drawing/2014/main" id="{B09E6A2F-A1BF-C4D8-6F95-8803B5E6FAA6}"/>
              </a:ext>
            </a:extLst>
          </p:cNvPr>
          <p:cNvSpPr txBox="1"/>
          <p:nvPr/>
        </p:nvSpPr>
        <p:spPr>
          <a:xfrm>
            <a:off x="5424302" y="3880262"/>
            <a:ext cx="6258297" cy="738664"/>
          </a:xfrm>
          <a:prstGeom prst="rect">
            <a:avLst/>
          </a:prstGeom>
          <a:noFill/>
        </p:spPr>
        <p:txBody>
          <a:bodyPr wrap="square" rtlCol="0">
            <a:spAutoFit/>
          </a:bodyPr>
          <a:lstStyle/>
          <a:p>
            <a:r>
              <a:rPr lang="nl-NL" sz="1400" i="1" dirty="0">
                <a:latin typeface="Trebuchet MS" panose="020B0603020202020204" pitchFamily="34" charset="0"/>
              </a:rPr>
              <a:t>Wanneer de tapes uit elkaar worden getrokken, worden elektronen bij de T-tape vandaan getrokken door de B-tape. De T-tape wordt daardoor positief geladen, de B-tape krijgt een negatieve lading.</a:t>
            </a:r>
          </a:p>
        </p:txBody>
      </p:sp>
    </p:spTree>
    <p:extLst>
      <p:ext uri="{BB962C8B-B14F-4D97-AF65-F5344CB8AC3E}">
        <p14:creationId xmlns:p14="http://schemas.microsoft.com/office/powerpoint/2010/main" val="420099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27E29-44D9-0886-7064-8A993FAC2691}"/>
              </a:ext>
            </a:extLst>
          </p:cNvPr>
          <p:cNvSpPr>
            <a:spLocks noGrp="1"/>
          </p:cNvSpPr>
          <p:nvPr>
            <p:ph type="title"/>
          </p:nvPr>
        </p:nvSpPr>
        <p:spPr>
          <a:xfrm>
            <a:off x="695325" y="897753"/>
            <a:ext cx="3635046" cy="1575391"/>
          </a:xfrm>
        </p:spPr>
        <p:txBody>
          <a:bodyPr>
            <a:normAutofit/>
          </a:bodyPr>
          <a:lstStyle/>
          <a:p>
            <a:r>
              <a:rPr lang="nl-NL" b="1" kern="1400" spc="-50" dirty="0">
                <a:solidFill>
                  <a:srgbClr val="C00000"/>
                </a:solidFill>
                <a:latin typeface="Trebuchet MS" panose="020B0603020202020204" pitchFamily="34" charset="0"/>
                <a:ea typeface="SimHei" panose="02010609060101010101" pitchFamily="49" charset="-122"/>
                <a:cs typeface="Times New Roman" panose="02020603050405020304" pitchFamily="18" charset="0"/>
              </a:rPr>
              <a:t>Werkblad</a:t>
            </a:r>
            <a:endParaRPr lang="nl-NL" dirty="0">
              <a:solidFill>
                <a:srgbClr val="C00000"/>
              </a:solidFill>
            </a:endParaRPr>
          </a:p>
        </p:txBody>
      </p:sp>
      <p:sp>
        <p:nvSpPr>
          <p:cNvPr id="5" name="Tijdelijke aanduiding voor inhoud 4">
            <a:extLst>
              <a:ext uri="{FF2B5EF4-FFF2-40B4-BE49-F238E27FC236}">
                <a16:creationId xmlns:a16="http://schemas.microsoft.com/office/drawing/2014/main" id="{55D9BCAD-99CD-C635-06EA-CC6D02CB818F}"/>
              </a:ext>
            </a:extLst>
          </p:cNvPr>
          <p:cNvSpPr>
            <a:spLocks noGrp="1"/>
          </p:cNvSpPr>
          <p:nvPr>
            <p:ph idx="1"/>
          </p:nvPr>
        </p:nvSpPr>
        <p:spPr>
          <a:xfrm>
            <a:off x="695325" y="2710035"/>
            <a:ext cx="3587668" cy="3500265"/>
          </a:xfrm>
        </p:spPr>
        <p:txBody>
          <a:bodyPr>
            <a:normAutofit lnSpcReduction="10000"/>
          </a:bodyPr>
          <a:lstStyle/>
          <a:p>
            <a:pPr marL="0" indent="0">
              <a:lnSpc>
                <a:spcPct val="110000"/>
              </a:lnSpc>
              <a:buNone/>
            </a:pPr>
            <a:r>
              <a:rPr lang="nl-NL" sz="1800" dirty="0">
                <a:effectLst/>
                <a:latin typeface="Trebuchet MS" panose="020B0603020202020204" pitchFamily="34" charset="0"/>
                <a:ea typeface="Trebuchet MS" panose="020B0603020202020204" pitchFamily="34" charset="0"/>
                <a:cs typeface="Times New Roman" panose="02020603050405020304" pitchFamily="18" charset="0"/>
              </a:rPr>
              <a:t>2. In de figuur hiernaast zijn een T-tape, een B-tape en een stuk aluminiumfolie weergegeven. Noteer in deze figuur met + en – tekens waarom het aluminiumfolie wordt aangetrokken door zowel de T- als B-tape. Bedenk: het aluminiumfolie is neutraal geladen en de elektronen kunnen in dit materiaal vrij bewegen.</a:t>
            </a:r>
            <a:endParaRPr lang="nl-NL" sz="1800" dirty="0"/>
          </a:p>
        </p:txBody>
      </p:sp>
      <p:pic>
        <p:nvPicPr>
          <p:cNvPr id="4" name="Afbeelding 3" descr="Afbeelding met schets, tekening, diagram, wit&#10;&#10;Automatisch gegenereerde beschrijving">
            <a:extLst>
              <a:ext uri="{FF2B5EF4-FFF2-40B4-BE49-F238E27FC236}">
                <a16:creationId xmlns:a16="http://schemas.microsoft.com/office/drawing/2014/main" id="{DC2FD0BF-B273-53EA-697D-8ADBDDD2AB11}"/>
              </a:ext>
            </a:extLst>
          </p:cNvPr>
          <p:cNvPicPr>
            <a:picLocks noChangeAspect="1"/>
          </p:cNvPicPr>
          <p:nvPr/>
        </p:nvPicPr>
        <p:blipFill>
          <a:blip r:embed="rId2"/>
          <a:stretch>
            <a:fillRect/>
          </a:stretch>
        </p:blipFill>
        <p:spPr>
          <a:xfrm>
            <a:off x="4793673" y="1894048"/>
            <a:ext cx="6515100" cy="4316252"/>
          </a:xfrm>
          <a:prstGeom prst="rect">
            <a:avLst/>
          </a:prstGeom>
        </p:spPr>
      </p:pic>
      <p:pic>
        <p:nvPicPr>
          <p:cNvPr id="6" name="Afbeelding 5" descr="Afbeelding met tekst, Lettertype, Graphics, logo&#10;&#10;Automatisch gegenereerde beschrijving">
            <a:extLst>
              <a:ext uri="{FF2B5EF4-FFF2-40B4-BE49-F238E27FC236}">
                <a16:creationId xmlns:a16="http://schemas.microsoft.com/office/drawing/2014/main" id="{70EC7798-E8F1-233B-3D5C-11AB3141CA9C}"/>
              </a:ext>
            </a:extLst>
          </p:cNvPr>
          <p:cNvPicPr>
            <a:picLocks noChangeAspect="1"/>
          </p:cNvPicPr>
          <p:nvPr/>
        </p:nvPicPr>
        <p:blipFill rotWithShape="1">
          <a:blip r:embed="rId3">
            <a:clrChange>
              <a:clrFrom>
                <a:srgbClr val="F9FDFE"/>
              </a:clrFrom>
              <a:clrTo>
                <a:srgbClr val="F9FDFE">
                  <a:alpha val="0"/>
                </a:srgbClr>
              </a:clrTo>
            </a:clrChange>
            <a:extLst>
              <a:ext uri="{28A0092B-C50C-407E-A947-70E740481C1C}">
                <a14:useLocalDpi xmlns:a14="http://schemas.microsoft.com/office/drawing/2010/main" val="0"/>
              </a:ext>
            </a:extLst>
          </a:blip>
          <a:srcRect b="12202"/>
          <a:stretch/>
        </p:blipFill>
        <p:spPr bwMode="auto">
          <a:xfrm>
            <a:off x="9908619" y="165966"/>
            <a:ext cx="1642110" cy="37465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75263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27E29-44D9-0886-7064-8A993FAC2691}"/>
              </a:ext>
            </a:extLst>
          </p:cNvPr>
          <p:cNvSpPr>
            <a:spLocks noGrp="1"/>
          </p:cNvSpPr>
          <p:nvPr>
            <p:ph type="title"/>
          </p:nvPr>
        </p:nvSpPr>
        <p:spPr>
          <a:xfrm>
            <a:off x="695325" y="897753"/>
            <a:ext cx="3635046" cy="1575391"/>
          </a:xfrm>
        </p:spPr>
        <p:txBody>
          <a:bodyPr>
            <a:normAutofit/>
          </a:bodyPr>
          <a:lstStyle/>
          <a:p>
            <a:r>
              <a:rPr lang="nl-NL" b="1" kern="1400" spc="-50" dirty="0">
                <a:solidFill>
                  <a:srgbClr val="C00000"/>
                </a:solidFill>
                <a:latin typeface="Trebuchet MS" panose="020B0603020202020204" pitchFamily="34" charset="0"/>
                <a:ea typeface="SimHei" panose="02010609060101010101" pitchFamily="49" charset="-122"/>
                <a:cs typeface="Times New Roman" panose="02020603050405020304" pitchFamily="18" charset="0"/>
              </a:rPr>
              <a:t>Werkblad</a:t>
            </a:r>
            <a:endParaRPr lang="nl-NL" dirty="0">
              <a:solidFill>
                <a:srgbClr val="C00000"/>
              </a:solidFill>
            </a:endParaRPr>
          </a:p>
        </p:txBody>
      </p:sp>
      <p:sp>
        <p:nvSpPr>
          <p:cNvPr id="5" name="Tijdelijke aanduiding voor inhoud 4">
            <a:extLst>
              <a:ext uri="{FF2B5EF4-FFF2-40B4-BE49-F238E27FC236}">
                <a16:creationId xmlns:a16="http://schemas.microsoft.com/office/drawing/2014/main" id="{55D9BCAD-99CD-C635-06EA-CC6D02CB818F}"/>
              </a:ext>
            </a:extLst>
          </p:cNvPr>
          <p:cNvSpPr>
            <a:spLocks noGrp="1"/>
          </p:cNvSpPr>
          <p:nvPr>
            <p:ph idx="1"/>
          </p:nvPr>
        </p:nvSpPr>
        <p:spPr>
          <a:xfrm>
            <a:off x="695325" y="2149435"/>
            <a:ext cx="2724769" cy="4060866"/>
          </a:xfrm>
        </p:spPr>
        <p:txBody>
          <a:bodyPr>
            <a:noAutofit/>
          </a:bodyPr>
          <a:lstStyle/>
          <a:p>
            <a:pPr marL="0" indent="0">
              <a:lnSpc>
                <a:spcPct val="115000"/>
              </a:lnSpc>
              <a:spcAft>
                <a:spcPts val="600"/>
              </a:spcAft>
              <a:buNone/>
            </a:pPr>
            <a:r>
              <a:rPr lang="nl-NL" sz="1400" i="1"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rPr>
              <a:t>Het folie wordt gepolariseerd omdat elektronen in het folie naar links bewegen (richting de positief geladen T-tape). De linkerkant van het folie wordt dus negatief geladen en de andere kant positief. De negatieve zijde van het folie bevindt zich dichterbij de T-tape dan de positief geladen zijde dus trekken de materialen elkaar aan.</a:t>
            </a:r>
          </a:p>
        </p:txBody>
      </p:sp>
      <p:pic>
        <p:nvPicPr>
          <p:cNvPr id="6" name="Afbeelding 5" descr="Afbeelding met tekst, Lettertype, Graphics, logo&#10;&#10;Automatisch gegenereerde beschrijving">
            <a:extLst>
              <a:ext uri="{FF2B5EF4-FFF2-40B4-BE49-F238E27FC236}">
                <a16:creationId xmlns:a16="http://schemas.microsoft.com/office/drawing/2014/main" id="{70EC7798-E8F1-233B-3D5C-11AB3141CA9C}"/>
              </a:ext>
            </a:extLst>
          </p:cNvPr>
          <p:cNvPicPr>
            <a:picLocks noChangeAspect="1"/>
          </p:cNvPicPr>
          <p:nvPr/>
        </p:nvPicPr>
        <p:blipFill rotWithShape="1">
          <a:blip r:embed="rId2">
            <a:clrChange>
              <a:clrFrom>
                <a:srgbClr val="F9FDFE"/>
              </a:clrFrom>
              <a:clrTo>
                <a:srgbClr val="F9FDFE">
                  <a:alpha val="0"/>
                </a:srgbClr>
              </a:clrTo>
            </a:clrChange>
            <a:extLst>
              <a:ext uri="{28A0092B-C50C-407E-A947-70E740481C1C}">
                <a14:useLocalDpi xmlns:a14="http://schemas.microsoft.com/office/drawing/2010/main" val="0"/>
              </a:ext>
            </a:extLst>
          </a:blip>
          <a:srcRect b="12202"/>
          <a:stretch/>
        </p:blipFill>
        <p:spPr bwMode="auto">
          <a:xfrm>
            <a:off x="9908619" y="165966"/>
            <a:ext cx="1642110" cy="374650"/>
          </a:xfrm>
          <a:prstGeom prst="rect">
            <a:avLst/>
          </a:prstGeom>
          <a:ln>
            <a:noFill/>
          </a:ln>
          <a:extLst>
            <a:ext uri="{53640926-AAD7-44D8-BBD7-CCE9431645EC}">
              <a14:shadowObscured xmlns:a14="http://schemas.microsoft.com/office/drawing/2010/main"/>
            </a:ext>
          </a:extLst>
        </p:spPr>
      </p:pic>
      <p:pic>
        <p:nvPicPr>
          <p:cNvPr id="9" name="Afbeelding 8">
            <a:extLst>
              <a:ext uri="{FF2B5EF4-FFF2-40B4-BE49-F238E27FC236}">
                <a16:creationId xmlns:a16="http://schemas.microsoft.com/office/drawing/2014/main" id="{E81113BB-967D-8999-9AFD-ABDB8437EAB2}"/>
              </a:ext>
            </a:extLst>
          </p:cNvPr>
          <p:cNvPicPr>
            <a:picLocks noChangeAspect="1"/>
          </p:cNvPicPr>
          <p:nvPr/>
        </p:nvPicPr>
        <p:blipFill rotWithShape="1">
          <a:blip r:embed="rId3"/>
          <a:srcRect l="61073"/>
          <a:stretch/>
        </p:blipFill>
        <p:spPr>
          <a:xfrm>
            <a:off x="9085010" y="1902900"/>
            <a:ext cx="2465719" cy="4229100"/>
          </a:xfrm>
          <a:prstGeom prst="rect">
            <a:avLst/>
          </a:prstGeom>
        </p:spPr>
      </p:pic>
      <p:pic>
        <p:nvPicPr>
          <p:cNvPr id="10" name="Afbeelding 9">
            <a:extLst>
              <a:ext uri="{FF2B5EF4-FFF2-40B4-BE49-F238E27FC236}">
                <a16:creationId xmlns:a16="http://schemas.microsoft.com/office/drawing/2014/main" id="{44335C19-9B9E-C8D1-5A5B-8FFA01156188}"/>
              </a:ext>
            </a:extLst>
          </p:cNvPr>
          <p:cNvPicPr>
            <a:picLocks noChangeAspect="1"/>
          </p:cNvPicPr>
          <p:nvPr/>
        </p:nvPicPr>
        <p:blipFill rotWithShape="1">
          <a:blip r:embed="rId3"/>
          <a:srcRect r="58948"/>
          <a:stretch/>
        </p:blipFill>
        <p:spPr>
          <a:xfrm>
            <a:off x="3285057" y="1902900"/>
            <a:ext cx="2600306" cy="4229100"/>
          </a:xfrm>
          <a:prstGeom prst="rect">
            <a:avLst/>
          </a:prstGeom>
        </p:spPr>
      </p:pic>
      <p:sp>
        <p:nvSpPr>
          <p:cNvPr id="12" name="Tekstvak 11">
            <a:extLst>
              <a:ext uri="{FF2B5EF4-FFF2-40B4-BE49-F238E27FC236}">
                <a16:creationId xmlns:a16="http://schemas.microsoft.com/office/drawing/2014/main" id="{F0CB102D-789C-E0B4-E92A-4B81403C0284}"/>
              </a:ext>
            </a:extLst>
          </p:cNvPr>
          <p:cNvSpPr txBox="1"/>
          <p:nvPr/>
        </p:nvSpPr>
        <p:spPr>
          <a:xfrm>
            <a:off x="6430649" y="2149435"/>
            <a:ext cx="2600307" cy="3292504"/>
          </a:xfrm>
          <a:prstGeom prst="rect">
            <a:avLst/>
          </a:prstGeom>
          <a:noFill/>
        </p:spPr>
        <p:txBody>
          <a:bodyPr wrap="square">
            <a:spAutoFit/>
          </a:bodyPr>
          <a:lstStyle/>
          <a:p>
            <a:pPr>
              <a:lnSpc>
                <a:spcPct val="115000"/>
              </a:lnSpc>
              <a:spcAft>
                <a:spcPts val="600"/>
              </a:spcAft>
            </a:pPr>
            <a:r>
              <a:rPr lang="nl-NL" sz="1400" i="1"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rPr>
              <a:t>Het folie wordt gepolariseerd omdat elektronen in het folie naar rechts bewegen (bij de negatief geladen B-tape vandaan). De rechterkant van het folie wordt dus negatief geladen en de andere kant positief. De positieve zijde van het folie bevindt zich dichterbij de B-tape dan de negatief geladen zijde dus trekken de materialen elkaar aan.</a:t>
            </a:r>
          </a:p>
        </p:txBody>
      </p:sp>
    </p:spTree>
    <p:extLst>
      <p:ext uri="{BB962C8B-B14F-4D97-AF65-F5344CB8AC3E}">
        <p14:creationId xmlns:p14="http://schemas.microsoft.com/office/powerpoint/2010/main" val="1084575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27E29-44D9-0886-7064-8A993FAC2691}"/>
              </a:ext>
            </a:extLst>
          </p:cNvPr>
          <p:cNvSpPr>
            <a:spLocks noGrp="1"/>
          </p:cNvSpPr>
          <p:nvPr>
            <p:ph type="title"/>
          </p:nvPr>
        </p:nvSpPr>
        <p:spPr>
          <a:xfrm>
            <a:off x="695325" y="897753"/>
            <a:ext cx="3635046" cy="1575391"/>
          </a:xfrm>
        </p:spPr>
        <p:txBody>
          <a:bodyPr>
            <a:normAutofit/>
          </a:bodyPr>
          <a:lstStyle/>
          <a:p>
            <a:r>
              <a:rPr lang="nl-NL" b="1" kern="1400" spc="-50" dirty="0">
                <a:solidFill>
                  <a:srgbClr val="C00000"/>
                </a:solidFill>
                <a:latin typeface="Trebuchet MS" panose="020B0603020202020204" pitchFamily="34" charset="0"/>
                <a:ea typeface="SimHei" panose="02010609060101010101" pitchFamily="49" charset="-122"/>
                <a:cs typeface="Times New Roman" panose="02020603050405020304" pitchFamily="18" charset="0"/>
              </a:rPr>
              <a:t>Werkblad</a:t>
            </a:r>
            <a:endParaRPr lang="nl-NL" dirty="0">
              <a:solidFill>
                <a:srgbClr val="C00000"/>
              </a:solidFill>
            </a:endParaRPr>
          </a:p>
        </p:txBody>
      </p:sp>
      <p:sp>
        <p:nvSpPr>
          <p:cNvPr id="5" name="Tijdelijke aanduiding voor inhoud 4">
            <a:extLst>
              <a:ext uri="{FF2B5EF4-FFF2-40B4-BE49-F238E27FC236}">
                <a16:creationId xmlns:a16="http://schemas.microsoft.com/office/drawing/2014/main" id="{55D9BCAD-99CD-C635-06EA-CC6D02CB818F}"/>
              </a:ext>
            </a:extLst>
          </p:cNvPr>
          <p:cNvSpPr>
            <a:spLocks noGrp="1"/>
          </p:cNvSpPr>
          <p:nvPr>
            <p:ph idx="1"/>
          </p:nvPr>
        </p:nvSpPr>
        <p:spPr>
          <a:xfrm>
            <a:off x="695325" y="2710035"/>
            <a:ext cx="3587668" cy="3500265"/>
          </a:xfrm>
        </p:spPr>
        <p:txBody>
          <a:bodyPr>
            <a:normAutofit/>
          </a:bodyPr>
          <a:lstStyle/>
          <a:p>
            <a:pPr marL="0" indent="0">
              <a:lnSpc>
                <a:spcPct val="110000"/>
              </a:lnSpc>
              <a:buNone/>
            </a:pPr>
            <a:r>
              <a:rPr lang="nl-NL" sz="1800" dirty="0">
                <a:latin typeface="Trebuchet MS" panose="020B0603020202020204" pitchFamily="34" charset="0"/>
                <a:ea typeface="Trebuchet MS" panose="020B0603020202020204" pitchFamily="34" charset="0"/>
                <a:cs typeface="Times New Roman" panose="02020603050405020304" pitchFamily="18" charset="0"/>
              </a:rPr>
              <a:t>3</a:t>
            </a:r>
            <a:r>
              <a:rPr lang="nl-NL" sz="1800" dirty="0">
                <a:effectLst/>
                <a:latin typeface="Trebuchet MS" panose="020B0603020202020204" pitchFamily="34" charset="0"/>
                <a:ea typeface="Trebuchet MS" panose="020B0603020202020204" pitchFamily="34" charset="0"/>
                <a:cs typeface="Times New Roman" panose="02020603050405020304" pitchFamily="18" charset="0"/>
              </a:rPr>
              <a:t>. </a:t>
            </a:r>
            <a:r>
              <a:rPr lang="nl-NL"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rPr>
              <a:t>In de </a:t>
            </a:r>
            <a:r>
              <a:rPr lang="nl-NL" sz="1800" dirty="0">
                <a:solidFill>
                  <a:srgbClr val="404040"/>
                </a:solidFill>
                <a:latin typeface="Trebuchet MS" panose="020B0603020202020204" pitchFamily="34" charset="0"/>
                <a:ea typeface="Trebuchet MS" panose="020B0603020202020204" pitchFamily="34" charset="0"/>
                <a:cs typeface="Times New Roman" panose="02020603050405020304" pitchFamily="18" charset="0"/>
              </a:rPr>
              <a:t>figuur hiernaast</a:t>
            </a:r>
            <a:r>
              <a:rPr lang="nl-NL" sz="1800" dirty="0">
                <a:solidFill>
                  <a:srgbClr val="404040"/>
                </a:solidFill>
                <a:effectLst/>
                <a:latin typeface="Trebuchet MS" panose="020B0603020202020204" pitchFamily="34" charset="0"/>
                <a:ea typeface="Trebuchet MS" panose="020B0603020202020204" pitchFamily="34" charset="0"/>
                <a:cs typeface="Times New Roman" panose="02020603050405020304" pitchFamily="18" charset="0"/>
              </a:rPr>
              <a:t> zijn een T-tape, een B-tape en een stuk papier (met vijf grote atomen) weergegeven. Noteer in deze figuur met + en – tekens waarom het papier wordt aangetrokken door zowel de T- als B-tape. Bedenk: het papier is neutraal geladen en de elektronen kunnen in dit materiaal niet bij de kern vandaan.</a:t>
            </a:r>
          </a:p>
          <a:p>
            <a:pPr marL="0" indent="0">
              <a:lnSpc>
                <a:spcPct val="110000"/>
              </a:lnSpc>
              <a:buNone/>
            </a:pPr>
            <a:endParaRPr lang="nl-NL" sz="1700" dirty="0"/>
          </a:p>
        </p:txBody>
      </p:sp>
      <p:pic>
        <p:nvPicPr>
          <p:cNvPr id="6" name="Afbeelding 5" descr="Afbeelding met tekst, Lettertype, Graphics, logo&#10;&#10;Automatisch gegenereerde beschrijving">
            <a:extLst>
              <a:ext uri="{FF2B5EF4-FFF2-40B4-BE49-F238E27FC236}">
                <a16:creationId xmlns:a16="http://schemas.microsoft.com/office/drawing/2014/main" id="{70EC7798-E8F1-233B-3D5C-11AB3141CA9C}"/>
              </a:ext>
            </a:extLst>
          </p:cNvPr>
          <p:cNvPicPr>
            <a:picLocks noChangeAspect="1"/>
          </p:cNvPicPr>
          <p:nvPr/>
        </p:nvPicPr>
        <p:blipFill rotWithShape="1">
          <a:blip r:embed="rId2">
            <a:clrChange>
              <a:clrFrom>
                <a:srgbClr val="F9FDFE"/>
              </a:clrFrom>
              <a:clrTo>
                <a:srgbClr val="F9FDFE">
                  <a:alpha val="0"/>
                </a:srgbClr>
              </a:clrTo>
            </a:clrChange>
            <a:extLst>
              <a:ext uri="{28A0092B-C50C-407E-A947-70E740481C1C}">
                <a14:useLocalDpi xmlns:a14="http://schemas.microsoft.com/office/drawing/2010/main" val="0"/>
              </a:ext>
            </a:extLst>
          </a:blip>
          <a:srcRect b="12202"/>
          <a:stretch/>
        </p:blipFill>
        <p:spPr bwMode="auto">
          <a:xfrm>
            <a:off x="9908619" y="165966"/>
            <a:ext cx="1642110" cy="374650"/>
          </a:xfrm>
          <a:prstGeom prst="rect">
            <a:avLst/>
          </a:prstGeom>
          <a:ln>
            <a:noFill/>
          </a:ln>
          <a:extLst>
            <a:ext uri="{53640926-AAD7-44D8-BBD7-CCE9431645EC}">
              <a14:shadowObscured xmlns:a14="http://schemas.microsoft.com/office/drawing/2010/main"/>
            </a:ext>
          </a:extLst>
        </p:spPr>
      </p:pic>
      <p:pic>
        <p:nvPicPr>
          <p:cNvPr id="7" name="Afbeelding 6">
            <a:extLst>
              <a:ext uri="{FF2B5EF4-FFF2-40B4-BE49-F238E27FC236}">
                <a16:creationId xmlns:a16="http://schemas.microsoft.com/office/drawing/2014/main" id="{2122605E-8A87-78D2-B776-FF4D02399EDA}"/>
              </a:ext>
            </a:extLst>
          </p:cNvPr>
          <p:cNvPicPr>
            <a:picLocks noChangeAspect="1"/>
          </p:cNvPicPr>
          <p:nvPr/>
        </p:nvPicPr>
        <p:blipFill>
          <a:blip r:embed="rId3"/>
          <a:stretch>
            <a:fillRect/>
          </a:stretch>
        </p:blipFill>
        <p:spPr>
          <a:xfrm>
            <a:off x="4385034" y="1805050"/>
            <a:ext cx="7561728" cy="4526848"/>
          </a:xfrm>
          <a:prstGeom prst="rect">
            <a:avLst/>
          </a:prstGeom>
        </p:spPr>
      </p:pic>
    </p:spTree>
    <p:extLst>
      <p:ext uri="{BB962C8B-B14F-4D97-AF65-F5344CB8AC3E}">
        <p14:creationId xmlns:p14="http://schemas.microsoft.com/office/powerpoint/2010/main" val="4249007411"/>
      </p:ext>
    </p:extLst>
  </p:cSld>
  <p:clrMapOvr>
    <a:masterClrMapping/>
  </p:clrMapOvr>
</p:sld>
</file>

<file path=ppt/theme/theme1.xml><?xml version="1.0" encoding="utf-8"?>
<a:theme xmlns:a="http://schemas.openxmlformats.org/drawingml/2006/main" name="ChronicleVTI">
  <a:themeElements>
    <a:clrScheme name="AnalogousFromDarkSeedLeftStep">
      <a:dk1>
        <a:srgbClr val="000000"/>
      </a:dk1>
      <a:lt1>
        <a:srgbClr val="FFFFFF"/>
      </a:lt1>
      <a:dk2>
        <a:srgbClr val="301B2D"/>
      </a:dk2>
      <a:lt2>
        <a:srgbClr val="F0F3F2"/>
      </a:lt2>
      <a:accent1>
        <a:srgbClr val="E72983"/>
      </a:accent1>
      <a:accent2>
        <a:srgbClr val="D517C0"/>
      </a:accent2>
      <a:accent3>
        <a:srgbClr val="AD29E7"/>
      </a:accent3>
      <a:accent4>
        <a:srgbClr val="5725D7"/>
      </a:accent4>
      <a:accent5>
        <a:srgbClr val="2944E7"/>
      </a:accent5>
      <a:accent6>
        <a:srgbClr val="1781D5"/>
      </a:accent6>
      <a:hlink>
        <a:srgbClr val="433FBF"/>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746</Words>
  <Application>Microsoft Office PowerPoint</Application>
  <PresentationFormat>Breedbeeld</PresentationFormat>
  <Paragraphs>47</Paragraphs>
  <Slides>11</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Arial</vt:lpstr>
      <vt:lpstr>Calibri</vt:lpstr>
      <vt:lpstr>Calisto MT</vt:lpstr>
      <vt:lpstr>Trebuchet MS</vt:lpstr>
      <vt:lpstr>Univers Condensed</vt:lpstr>
      <vt:lpstr>ChronicleVTI</vt:lpstr>
      <vt:lpstr>H12 Elektrische velden Demonstratiepracticum Sticky tape </vt:lpstr>
      <vt:lpstr>Demo: Sticky tape (deel 1)</vt:lpstr>
      <vt:lpstr>Demo: Sticky tape (deel 2)</vt:lpstr>
      <vt:lpstr>Demo: Sticky tape (deel 3)</vt:lpstr>
      <vt:lpstr>Werkblad</vt:lpstr>
      <vt:lpstr>Werkblad</vt:lpstr>
      <vt:lpstr>Werkblad</vt:lpstr>
      <vt:lpstr>Werkblad</vt:lpstr>
      <vt:lpstr>Werkblad</vt:lpstr>
      <vt:lpstr>Werkblad</vt:lpstr>
      <vt:lpstr>Demo: van de Graaf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H12 Elektrische velden</dc:title>
  <dc:creator>Onne Slooten</dc:creator>
  <cp:lastModifiedBy>Anita Tol</cp:lastModifiedBy>
  <cp:revision>14</cp:revision>
  <dcterms:created xsi:type="dcterms:W3CDTF">2023-02-17T09:06:34Z</dcterms:created>
  <dcterms:modified xsi:type="dcterms:W3CDTF">2023-09-14T10:15:38Z</dcterms:modified>
</cp:coreProperties>
</file>