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9" r:id="rId2"/>
    <p:sldId id="260" r:id="rId3"/>
    <p:sldId id="306" r:id="rId4"/>
    <p:sldId id="295" r:id="rId5"/>
    <p:sldId id="304" r:id="rId6"/>
    <p:sldId id="305" r:id="rId7"/>
    <p:sldId id="307" r:id="rId8"/>
    <p:sldId id="308"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1A7DF9-C282-42B1-8A06-616133B91631}" v="58" dt="2022-09-30T07:47:55.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795" autoAdjust="0"/>
  </p:normalViewPr>
  <p:slideViewPr>
    <p:cSldViewPr snapToGrid="0">
      <p:cViewPr varScale="1">
        <p:scale>
          <a:sx n="116" d="100"/>
          <a:sy n="116" d="100"/>
        </p:scale>
        <p:origin x="4206"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B90544-9E73-4673-92CB-8D1DE5FBFDC0}" type="datetimeFigureOut">
              <a:rPr lang="nl-NL" smtClean="0"/>
              <a:t>30-9-2022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83CB97-ADFA-4C32-91CA-B8E9F76A194C}" type="slidenum">
              <a:rPr lang="nl-NL" smtClean="0"/>
              <a:t>‹nr.›</a:t>
            </a:fld>
            <a:endParaRPr lang="nl-NL"/>
          </a:p>
        </p:txBody>
      </p:sp>
    </p:spTree>
    <p:extLst>
      <p:ext uri="{BB962C8B-B14F-4D97-AF65-F5344CB8AC3E}">
        <p14:creationId xmlns:p14="http://schemas.microsoft.com/office/powerpoint/2010/main" val="1720488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Meta Sans"/>
              </a:rPr>
              <a:t>De leefomgeving kan een belangrijke bijdrage leveren aan onze gezondheid en ons welzijn. Maar onze omgeving kan ook ziekte, stress en eenzaamheid in de hand werken. </a:t>
            </a:r>
          </a:p>
          <a:p>
            <a:endParaRPr lang="nl-NL" dirty="0"/>
          </a:p>
        </p:txBody>
      </p:sp>
      <p:sp>
        <p:nvSpPr>
          <p:cNvPr id="4" name="Tijdelijke aanduiding voor dianummer 3"/>
          <p:cNvSpPr>
            <a:spLocks noGrp="1"/>
          </p:cNvSpPr>
          <p:nvPr>
            <p:ph type="sldNum" sz="quarter" idx="5"/>
          </p:nvPr>
        </p:nvSpPr>
        <p:spPr/>
        <p:txBody>
          <a:bodyPr/>
          <a:lstStyle/>
          <a:p>
            <a:fld id="{B783CB97-ADFA-4C32-91CA-B8E9F76A194C}" type="slidenum">
              <a:rPr lang="nl-NL" smtClean="0"/>
              <a:t>2</a:t>
            </a:fld>
            <a:endParaRPr lang="nl-NL"/>
          </a:p>
        </p:txBody>
      </p:sp>
    </p:spTree>
    <p:extLst>
      <p:ext uri="{BB962C8B-B14F-4D97-AF65-F5344CB8AC3E}">
        <p14:creationId xmlns:p14="http://schemas.microsoft.com/office/powerpoint/2010/main" val="373527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783CB97-ADFA-4C32-91CA-B8E9F76A194C}" type="slidenum">
              <a:rPr lang="nl-NL" smtClean="0"/>
              <a:t>3</a:t>
            </a:fld>
            <a:endParaRPr lang="nl-NL"/>
          </a:p>
        </p:txBody>
      </p:sp>
    </p:spTree>
    <p:extLst>
      <p:ext uri="{BB962C8B-B14F-4D97-AF65-F5344CB8AC3E}">
        <p14:creationId xmlns:p14="http://schemas.microsoft.com/office/powerpoint/2010/main" val="2327585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Werken aan leefbaarheid doe je samen: bewoners – overheid – maatschappelijke organisaties/bedrijfsleven. Maar hoe gaat dat in de praktijk? Waar lopen al die goedwillende professionals en bewoners tegenaan? Wat verwachten ze eigenlijk van elkaar? En wat hebben ze zelf te bieden?</a:t>
            </a:r>
          </a:p>
          <a:p>
            <a:endParaRPr lang="nl-NL"/>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solidFill>
                  <a:prstClr val="black"/>
                </a:solidFill>
              </a:rPr>
              <a:pPr/>
              <a:t>4</a:t>
            </a:fld>
            <a:endParaRPr lang="nl-NL">
              <a:solidFill>
                <a:prstClr val="black"/>
              </a:solidFill>
            </a:endParaRPr>
          </a:p>
        </p:txBody>
      </p:sp>
    </p:spTree>
    <p:extLst>
      <p:ext uri="{BB962C8B-B14F-4D97-AF65-F5344CB8AC3E}">
        <p14:creationId xmlns:p14="http://schemas.microsoft.com/office/powerpoint/2010/main" val="13997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Enkele uitgangspunten</a:t>
            </a:r>
          </a:p>
          <a:p>
            <a:r>
              <a:rPr lang="nl-NL" dirty="0"/>
              <a:t>In de wet staat een opsomming van onderdelen die in elk geval onder de fysieke leefomgeving vallen:</a:t>
            </a:r>
          </a:p>
          <a:p>
            <a:pPr marL="171450" indent="-171450">
              <a:buFont typeface="Arial" panose="020B0604020202020204" pitchFamily="34" charset="0"/>
              <a:buChar char="•"/>
            </a:pPr>
            <a:r>
              <a:rPr lang="nl-NL" dirty="0"/>
              <a:t>bouwwerken</a:t>
            </a:r>
          </a:p>
          <a:p>
            <a:pPr marL="171450" indent="-171450">
              <a:buFont typeface="Arial" panose="020B0604020202020204" pitchFamily="34" charset="0"/>
              <a:buChar char="•"/>
            </a:pPr>
            <a:r>
              <a:rPr lang="nl-NL" dirty="0"/>
              <a:t>infrastructuur</a:t>
            </a:r>
          </a:p>
          <a:p>
            <a:pPr marL="171450" indent="-171450">
              <a:buFont typeface="Arial" panose="020B0604020202020204" pitchFamily="34" charset="0"/>
              <a:buChar char="•"/>
            </a:pPr>
            <a:r>
              <a:rPr lang="nl-NL" dirty="0"/>
              <a:t>water</a:t>
            </a:r>
          </a:p>
          <a:p>
            <a:pPr marL="171450" indent="-171450">
              <a:buFont typeface="Arial" panose="020B0604020202020204" pitchFamily="34" charset="0"/>
              <a:buChar char="•"/>
            </a:pPr>
            <a:r>
              <a:rPr lang="nl-NL" dirty="0"/>
              <a:t>watersystemen</a:t>
            </a:r>
          </a:p>
          <a:p>
            <a:pPr marL="171450" indent="-171450">
              <a:buFont typeface="Arial" panose="020B0604020202020204" pitchFamily="34" charset="0"/>
              <a:buChar char="•"/>
            </a:pPr>
            <a:r>
              <a:rPr lang="nl-NL" dirty="0"/>
              <a:t>bodem</a:t>
            </a:r>
          </a:p>
          <a:p>
            <a:pPr marL="171450" indent="-171450">
              <a:buFont typeface="Arial" panose="020B0604020202020204" pitchFamily="34" charset="0"/>
              <a:buChar char="•"/>
            </a:pPr>
            <a:r>
              <a:rPr lang="nl-NL" dirty="0"/>
              <a:t>lucht</a:t>
            </a:r>
          </a:p>
          <a:p>
            <a:pPr marL="171450" indent="-171450">
              <a:buFont typeface="Arial" panose="020B0604020202020204" pitchFamily="34" charset="0"/>
              <a:buChar char="•"/>
            </a:pPr>
            <a:r>
              <a:rPr lang="nl-NL" dirty="0"/>
              <a:t>landschappen</a:t>
            </a:r>
          </a:p>
          <a:p>
            <a:pPr marL="171450" indent="-171450">
              <a:buFont typeface="Arial" panose="020B0604020202020204" pitchFamily="34" charset="0"/>
              <a:buChar char="•"/>
            </a:pPr>
            <a:r>
              <a:rPr lang="nl-NL" dirty="0"/>
              <a:t>natuur</a:t>
            </a:r>
          </a:p>
          <a:p>
            <a:pPr marL="171450" indent="-171450">
              <a:buFont typeface="Arial" panose="020B0604020202020204" pitchFamily="34" charset="0"/>
              <a:buChar char="•"/>
            </a:pPr>
            <a:r>
              <a:rPr lang="nl-NL" dirty="0"/>
              <a:t>cultureel erfgoed</a:t>
            </a:r>
          </a:p>
          <a:p>
            <a:pPr marL="171450" indent="-171450">
              <a:buFont typeface="Arial" panose="020B0604020202020204" pitchFamily="34" charset="0"/>
              <a:buChar char="•"/>
            </a:pPr>
            <a:r>
              <a:rPr lang="nl-NL" dirty="0"/>
              <a:t>werelderfgoed</a:t>
            </a:r>
          </a:p>
        </p:txBody>
      </p:sp>
      <p:sp>
        <p:nvSpPr>
          <p:cNvPr id="4" name="Tijdelijke aanduiding voor dianummer 3"/>
          <p:cNvSpPr>
            <a:spLocks noGrp="1"/>
          </p:cNvSpPr>
          <p:nvPr>
            <p:ph type="sldNum" sz="quarter" idx="5"/>
          </p:nvPr>
        </p:nvSpPr>
        <p:spPr/>
        <p:txBody>
          <a:bodyPr/>
          <a:lstStyle/>
          <a:p>
            <a:fld id="{B783CB97-ADFA-4C32-91CA-B8E9F76A194C}" type="slidenum">
              <a:rPr lang="nl-NL" smtClean="0"/>
              <a:t>6</a:t>
            </a:fld>
            <a:endParaRPr lang="nl-NL"/>
          </a:p>
        </p:txBody>
      </p:sp>
    </p:spTree>
    <p:extLst>
      <p:ext uri="{BB962C8B-B14F-4D97-AF65-F5344CB8AC3E}">
        <p14:creationId xmlns:p14="http://schemas.microsoft.com/office/powerpoint/2010/main" val="3698878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RO Sans"/>
              </a:rPr>
              <a:t>Dit model geeft een overzicht van factoren die de leefomgevingskwaliteit en kwaliteit van leven beïnvloeden. </a:t>
            </a:r>
          </a:p>
          <a:p>
            <a:endParaRPr lang="nl-NL" b="0" i="0" dirty="0">
              <a:solidFill>
                <a:srgbClr val="000000"/>
              </a:solidFill>
              <a:effectLst/>
              <a:latin typeface="RO Sans"/>
            </a:endParaRPr>
          </a:p>
          <a:p>
            <a:r>
              <a:rPr lang="nl-NL" b="0" i="0" dirty="0">
                <a:solidFill>
                  <a:srgbClr val="000000"/>
                </a:solidFill>
                <a:effectLst/>
                <a:latin typeface="RO Sans"/>
              </a:rPr>
              <a:t>De wisselwerking van de mens en zijn omgeving staat hierbij centraal. Denk hierbij bijvoorbeeld aan de invloed van groen in de stad op de mentale en lichamelijke gezondheid. </a:t>
            </a:r>
          </a:p>
          <a:p>
            <a:r>
              <a:rPr lang="nl-NL" b="0" i="0" dirty="0">
                <a:solidFill>
                  <a:srgbClr val="000000"/>
                </a:solidFill>
                <a:effectLst/>
                <a:latin typeface="RO Sans"/>
              </a:rPr>
              <a:t>Het model is te gebruiken als hulpmiddel om te kijken of alle relevante factoren zijn meegenomen bij de keuze van maatregelen.</a:t>
            </a:r>
          </a:p>
          <a:p>
            <a:endParaRPr lang="nl-NL" b="0" i="0" dirty="0">
              <a:solidFill>
                <a:srgbClr val="000000"/>
              </a:solidFill>
              <a:effectLst/>
              <a:latin typeface="RO Sans"/>
            </a:endParaRPr>
          </a:p>
          <a:p>
            <a:endParaRPr lang="nl-NL" i="0" dirty="0"/>
          </a:p>
        </p:txBody>
      </p:sp>
      <p:sp>
        <p:nvSpPr>
          <p:cNvPr id="4" name="Tijdelijke aanduiding voor dianummer 3"/>
          <p:cNvSpPr>
            <a:spLocks noGrp="1"/>
          </p:cNvSpPr>
          <p:nvPr>
            <p:ph type="sldNum" sz="quarter" idx="5"/>
          </p:nvPr>
        </p:nvSpPr>
        <p:spPr/>
        <p:txBody>
          <a:bodyPr/>
          <a:lstStyle/>
          <a:p>
            <a:fld id="{B783CB97-ADFA-4C32-91CA-B8E9F76A194C}" type="slidenum">
              <a:rPr lang="nl-NL" smtClean="0"/>
              <a:t>7</a:t>
            </a:fld>
            <a:endParaRPr lang="nl-NL"/>
          </a:p>
        </p:txBody>
      </p:sp>
    </p:spTree>
    <p:extLst>
      <p:ext uri="{BB962C8B-B14F-4D97-AF65-F5344CB8AC3E}">
        <p14:creationId xmlns:p14="http://schemas.microsoft.com/office/powerpoint/2010/main" val="152343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https://www.atlasleefomgeving.nl/thema/prettig-wonen/kennis</a:t>
            </a:r>
          </a:p>
          <a:p>
            <a:endParaRPr lang="nl-NL" dirty="0"/>
          </a:p>
        </p:txBody>
      </p:sp>
      <p:sp>
        <p:nvSpPr>
          <p:cNvPr id="4" name="Tijdelijke aanduiding voor dianummer 3"/>
          <p:cNvSpPr>
            <a:spLocks noGrp="1"/>
          </p:cNvSpPr>
          <p:nvPr>
            <p:ph type="sldNum" sz="quarter" idx="5"/>
          </p:nvPr>
        </p:nvSpPr>
        <p:spPr/>
        <p:txBody>
          <a:bodyPr/>
          <a:lstStyle/>
          <a:p>
            <a:fld id="{B783CB97-ADFA-4C32-91CA-B8E9F76A194C}" type="slidenum">
              <a:rPr lang="nl-NL" smtClean="0"/>
              <a:t>8</a:t>
            </a:fld>
            <a:endParaRPr lang="nl-NL"/>
          </a:p>
        </p:txBody>
      </p:sp>
    </p:spTree>
    <p:extLst>
      <p:ext uri="{BB962C8B-B14F-4D97-AF65-F5344CB8AC3E}">
        <p14:creationId xmlns:p14="http://schemas.microsoft.com/office/powerpoint/2010/main" val="3785647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FC3FBEA-65A5-47E3-9F27-253DE7AC45F9}"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358EB982-6E39-4FA1-8E76-8B74C8688661}" type="datetimeFigureOut">
              <a:rPr lang="nl-NL" smtClean="0"/>
              <a:t>30-9-2022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725375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3FC3FBEA-65A5-47E3-9F27-253DE7AC45F9}"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16364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FC3FBEA-65A5-47E3-9F27-253DE7AC45F9}"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765164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FC3FBEA-65A5-47E3-9F27-253DE7AC45F9}"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00339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FC3FBEA-65A5-47E3-9F27-253DE7AC45F9}"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948211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FC3FBEA-65A5-47E3-9F27-253DE7AC45F9}"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794672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FC3FBEA-65A5-47E3-9F27-253DE7AC45F9}"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284742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FC3FBEA-65A5-47E3-9F27-253DE7AC45F9}"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2420365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FC3FBEA-65A5-47E3-9F27-253DE7AC45F9}"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442173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FC3FBEA-65A5-47E3-9F27-253DE7AC45F9}"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22553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FC3FBEA-65A5-47E3-9F27-253DE7AC45F9}"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358EB982-6E39-4FA1-8E76-8B74C8688661}" type="datetimeFigureOut">
              <a:rPr lang="nl-NL" smtClean="0"/>
              <a:t>30-9-2022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96662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FC3FBEA-65A5-47E3-9F27-253DE7AC45F9}" type="slidenum">
              <a:rPr lang="nl-NL" smtClean="0"/>
              <a:t>‹nr.›</a:t>
            </a:fld>
            <a:endParaRPr lang="nl-NL"/>
          </a:p>
        </p:txBody>
      </p:sp>
    </p:spTree>
    <p:extLst>
      <p:ext uri="{BB962C8B-B14F-4D97-AF65-F5344CB8AC3E}">
        <p14:creationId xmlns:p14="http://schemas.microsoft.com/office/powerpoint/2010/main" val="2023427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FC3FBEA-65A5-47E3-9F27-253DE7AC45F9}"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358EB982-6E39-4FA1-8E76-8B74C8688661}" type="datetimeFigureOut">
              <a:rPr lang="nl-NL" smtClean="0"/>
              <a:t>30-9-2022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516101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FC3FBEA-65A5-47E3-9F27-253DE7AC45F9}"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358EB982-6E39-4FA1-8E76-8B74C8688661}" type="datetimeFigureOut">
              <a:rPr lang="nl-NL" smtClean="0"/>
              <a:t>30-9-2022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51825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FC3FBEA-65A5-47E3-9F27-253DE7AC45F9}"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599450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3FC3FBEA-65A5-47E3-9F27-253DE7AC45F9}"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3685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3FC3FBEA-65A5-47E3-9F27-253DE7AC45F9}"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996031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3FC3FBEA-65A5-47E3-9F27-253DE7AC45F9}"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66408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58EB982-6E39-4FA1-8E76-8B74C8688661}" type="datetimeFigureOut">
              <a:rPr lang="nl-NL" smtClean="0"/>
              <a:t>30-9-2022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FC3FBEA-65A5-47E3-9F27-253DE7AC45F9}" type="slidenum">
              <a:rPr lang="nl-NL" smtClean="0"/>
              <a:t>‹nr.›</a:t>
            </a:fld>
            <a:endParaRPr lang="nl-NL"/>
          </a:p>
        </p:txBody>
      </p:sp>
    </p:spTree>
    <p:extLst>
      <p:ext uri="{BB962C8B-B14F-4D97-AF65-F5344CB8AC3E}">
        <p14:creationId xmlns:p14="http://schemas.microsoft.com/office/powerpoint/2010/main" val="2998939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58EB982-6E39-4FA1-8E76-8B74C8688661}" type="datetimeFigureOut">
              <a:rPr lang="nl-NL" smtClean="0"/>
              <a:t>30-9-2022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FC3FBEA-65A5-47E3-9F27-253DE7AC45F9}"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204396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58EB982-6E39-4FA1-8E76-8B74C8688661}" type="datetimeFigureOut">
              <a:rPr lang="nl-NL" smtClean="0"/>
              <a:t>30-9-2022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FC3FBEA-65A5-47E3-9F27-253DE7AC45F9}" type="slidenum">
              <a:rPr lang="nl-NL" smtClean="0"/>
              <a:t>‹nr.›</a:t>
            </a:fld>
            <a:endParaRPr lang="nl-NL"/>
          </a:p>
        </p:txBody>
      </p:sp>
    </p:spTree>
    <p:extLst>
      <p:ext uri="{BB962C8B-B14F-4D97-AF65-F5344CB8AC3E}">
        <p14:creationId xmlns:p14="http://schemas.microsoft.com/office/powerpoint/2010/main" val="2460614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58EB982-6E39-4FA1-8E76-8B74C8688661}" type="datetimeFigureOut">
              <a:rPr lang="nl-NL" smtClean="0"/>
              <a:t>30-9-2022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FC3FBEA-65A5-47E3-9F27-253DE7AC45F9}"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55140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FC3FBEA-65A5-47E3-9F27-253DE7AC45F9}"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358EB982-6E39-4FA1-8E76-8B74C8688661}" type="datetimeFigureOut">
              <a:rPr lang="nl-NL" smtClean="0"/>
              <a:t>30-9-2022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281591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F66639-5B94-FD5A-51AE-8A87D04DED7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65031D5-CF79-4B3B-EAC0-81F83AA755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4D24F11-19C0-3A8E-851D-084D2B3808D6}"/>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D3E2D2E7-A8E5-30A8-58BB-1E7EA12BDD5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FD5E2B3-7BBE-3589-890C-4C8752DB08A8}"/>
              </a:ext>
            </a:extLst>
          </p:cNvPr>
          <p:cNvSpPr>
            <a:spLocks noGrp="1"/>
          </p:cNvSpPr>
          <p:nvPr>
            <p:ph type="sldNum" sz="quarter" idx="12"/>
          </p:nvPr>
        </p:nvSpPr>
        <p:spPr/>
        <p:txBody>
          <a:bodyPr/>
          <a:lstStyle/>
          <a:p>
            <a:fld id="{3FC3FBEA-65A5-47E3-9F27-253DE7AC45F9}" type="slidenum">
              <a:rPr lang="nl-NL" smtClean="0"/>
              <a:t>‹nr.›</a:t>
            </a:fld>
            <a:endParaRPr lang="nl-NL"/>
          </a:p>
        </p:txBody>
      </p:sp>
    </p:spTree>
    <p:extLst>
      <p:ext uri="{BB962C8B-B14F-4D97-AF65-F5344CB8AC3E}">
        <p14:creationId xmlns:p14="http://schemas.microsoft.com/office/powerpoint/2010/main" val="154615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FC3FBEA-65A5-47E3-9F27-253DE7AC45F9}"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358EB982-6E39-4FA1-8E76-8B74C8688661}" type="datetimeFigureOut">
              <a:rPr lang="nl-NL" smtClean="0"/>
              <a:t>30-9-2022</a:t>
            </a:fld>
            <a:endParaRPr lang="nl-NL"/>
          </a:p>
        </p:txBody>
      </p:sp>
    </p:spTree>
    <p:extLst>
      <p:ext uri="{BB962C8B-B14F-4D97-AF65-F5344CB8AC3E}">
        <p14:creationId xmlns:p14="http://schemas.microsoft.com/office/powerpoint/2010/main" val="344904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FC3FBEA-65A5-47E3-9F27-253DE7AC45F9}" type="slidenum">
              <a:rPr lang="nl-NL" smtClean="0"/>
              <a:t>‹nr.›</a:t>
            </a:fld>
            <a:endParaRPr lang="nl-NL"/>
          </a:p>
        </p:txBody>
      </p:sp>
    </p:spTree>
    <p:extLst>
      <p:ext uri="{BB962C8B-B14F-4D97-AF65-F5344CB8AC3E}">
        <p14:creationId xmlns:p14="http://schemas.microsoft.com/office/powerpoint/2010/main" val="350903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FC3FBEA-65A5-47E3-9F27-253DE7AC45F9}"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018953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FC3FBEA-65A5-47E3-9F27-253DE7AC45F9}"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95634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FC3FBEA-65A5-47E3-9F27-253DE7AC45F9}"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16514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FC3FBEA-65A5-47E3-9F27-253DE7AC45F9}"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68341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3FC3FBEA-65A5-47E3-9F27-253DE7AC45F9}"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599748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0.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2.jpe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hyperlink" Target="https://www.rivm.nl/gezonde-stad/denkmodellen-samenwerken-gezondesta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a:solidFill>
                  <a:srgbClr val="B8A1FF"/>
                </a:solidFill>
                <a:latin typeface="Arial" panose="020B0604020202020204" pitchFamily="34" charset="0"/>
                <a:cs typeface="Arial" panose="020B0604020202020204" pitchFamily="34" charset="0"/>
              </a:rPr>
              <a:t>IBS Leefbare stad </a:t>
            </a:r>
            <a:endParaRPr lang="nl-NL" sz="4400">
              <a:solidFill>
                <a:srgbClr val="B8A1FF"/>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ü"/>
            </a:pPr>
            <a:r>
              <a:rPr lang="nl-NL" sz="1200" b="1">
                <a:solidFill>
                  <a:srgbClr val="B8A1FF"/>
                </a:solidFill>
                <a:latin typeface="Arial" panose="020B0604020202020204" pitchFamily="34" charset="0"/>
                <a:cs typeface="Arial" panose="020B0604020202020204" pitchFamily="34" charset="0"/>
              </a:rPr>
              <a:t>Onderzoeksopzet​</a:t>
            </a:r>
          </a:p>
          <a:p>
            <a:pPr>
              <a:buFont typeface="Wingdings" panose="05000000000000000000" pitchFamily="2" charset="2"/>
              <a:buChar char="q"/>
            </a:pPr>
            <a:r>
              <a:rPr lang="nl-NL" sz="1200" b="1">
                <a:solidFill>
                  <a:schemeClr val="bg1">
                    <a:lumMod val="85000"/>
                  </a:schemeClr>
                </a:solidFill>
                <a:latin typeface="Arial"/>
                <a:cs typeface="Arial"/>
              </a:rPr>
              <a:t> Theoretisch kader​</a:t>
            </a:r>
          </a:p>
          <a:p>
            <a:pPr>
              <a:buFont typeface="Wingdings" panose="05000000000000000000" pitchFamily="2" charset="2"/>
              <a:buChar char="q"/>
            </a:pPr>
            <a:r>
              <a:rPr lang="nl-NL" sz="1200" b="1">
                <a:solidFill>
                  <a:schemeClr val="bg1">
                    <a:lumMod val="85000"/>
                  </a:schemeClr>
                </a:solidFill>
                <a:latin typeface="Arial"/>
                <a:cs typeface="Arial"/>
              </a:rPr>
              <a:t> Burgerparticipatie​</a:t>
            </a:r>
          </a:p>
          <a:p>
            <a:pPr>
              <a:buFont typeface="Wingdings" panose="05000000000000000000" pitchFamily="2" charset="2"/>
              <a:buChar char="q"/>
            </a:pPr>
            <a:r>
              <a:rPr lang="nl-NL" sz="1200" b="1">
                <a:solidFill>
                  <a:schemeClr val="bg1">
                    <a:lumMod val="85000"/>
                  </a:schemeClr>
                </a:solidFill>
                <a:latin typeface="Arial"/>
                <a:cs typeface="Arial"/>
              </a:rPr>
              <a:t> Onderzoeksresultaten- en advies</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7561"/>
            <a:ext cx="393294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r>
              <a:rPr lang="nl-NL" sz="1800" dirty="0">
                <a:latin typeface="Arial" panose="020B0604020202020204" pitchFamily="34" charset="0"/>
                <a:cs typeface="Arial" panose="020B0604020202020204" pitchFamily="34" charset="0"/>
              </a:rPr>
              <a:t> </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Sociale leefomgeving</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Fysieke leefomgeving</a:t>
            </a:r>
          </a:p>
          <a:p>
            <a:pPr marL="0" indent="0">
              <a:buNone/>
            </a:pPr>
            <a:endParaRPr lang="nl-NL" sz="1800" dirty="0">
              <a:latin typeface="Arial" panose="020B0604020202020204" pitchFamily="34" charset="0"/>
              <a:cs typeface="Arial" panose="020B0604020202020204" pitchFamily="34" charset="0"/>
            </a:endParaRPr>
          </a:p>
          <a:p>
            <a:pPr marL="0" indent="0">
              <a:buNone/>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499188036"/>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a:solidFill>
                            <a:schemeClr val="bg2"/>
                          </a:solidFill>
                        </a:rPr>
                        <a:t>Week 1</a:t>
                      </a:r>
                      <a:endParaRPr lang="nl-NL" sz="1200" b="1" kern="1200">
                        <a:solidFill>
                          <a:schemeClr val="bg2"/>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bg1">
                              <a:lumMod val="85000"/>
                            </a:schemeClr>
                          </a:solidFill>
                          <a:latin typeface="+mn-lt"/>
                          <a:ea typeface="+mn-ea"/>
                          <a:cs typeface="+mn-cs"/>
                        </a:rPr>
                        <a:t>Week 2</a:t>
                      </a:r>
                    </a:p>
                  </a:txBody>
                  <a:tcPr anchor="ctr"/>
                </a:tc>
                <a:tc>
                  <a:txBody>
                    <a:bodyPr/>
                    <a:lstStyle/>
                    <a:p>
                      <a:pPr algn="ctr"/>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tx1"/>
                          </a:solidFill>
                          <a:latin typeface="+mn-lt"/>
                          <a:ea typeface="+mn-ea"/>
                          <a:cs typeface="+mn-cs"/>
                        </a:rPr>
                        <a:t>Week 4</a:t>
                      </a: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Adviesrapport​</a:t>
            </a:r>
          </a:p>
          <a:p>
            <a:pPr>
              <a:buFont typeface="Wingdings" panose="05000000000000000000" pitchFamily="2" charset="2"/>
              <a:buChar char="q"/>
            </a:pPr>
            <a:r>
              <a:rPr lang="nl-NL" sz="1200">
                <a:solidFill>
                  <a:schemeClr val="bg1">
                    <a:lumMod val="85000"/>
                  </a:schemeClr>
                </a:solidFill>
                <a:latin typeface="Arial"/>
                <a:cs typeface="Arial"/>
              </a:rPr>
              <a:t> </a:t>
            </a:r>
            <a:r>
              <a:rPr lang="nl-NL" sz="1200" err="1">
                <a:solidFill>
                  <a:schemeClr val="bg1">
                    <a:lumMod val="85000"/>
                  </a:schemeClr>
                </a:solidFill>
                <a:latin typeface="Arial"/>
                <a:cs typeface="Arial"/>
              </a:rPr>
              <a:t>Pecha</a:t>
            </a:r>
            <a:r>
              <a:rPr lang="nl-NL" sz="1200">
                <a:solidFill>
                  <a:schemeClr val="bg1">
                    <a:lumMod val="85000"/>
                  </a:schemeClr>
                </a:solidFill>
                <a:latin typeface="Arial"/>
                <a:cs typeface="Arial"/>
              </a:rPr>
              <a:t> </a:t>
            </a:r>
            <a:r>
              <a:rPr lang="nl-NL" sz="1200" err="1">
                <a:solidFill>
                  <a:schemeClr val="bg1">
                    <a:lumMod val="85000"/>
                  </a:schemeClr>
                </a:solidFill>
                <a:latin typeface="Arial"/>
                <a:cs typeface="Arial"/>
              </a:rPr>
              <a:t>Kucha</a:t>
            </a:r>
            <a:endParaRPr lang="nl-NL" sz="1200">
              <a:solidFill>
                <a:schemeClr val="bg1">
                  <a:lumMod val="85000"/>
                </a:schemeClr>
              </a:solidFill>
              <a:latin typeface="Arial"/>
              <a:cs typeface="Arial"/>
            </a:endParaRPr>
          </a:p>
          <a:p>
            <a:pPr marL="0" indent="0">
              <a:buNone/>
            </a:pPr>
            <a:endParaRPr lang="nl-NL" sz="1200">
              <a:solidFill>
                <a:schemeClr val="bg1">
                  <a:lumMod val="85000"/>
                </a:schemeClr>
              </a:solidFill>
              <a:latin typeface="Arial" panose="020B0604020202020204" pitchFamily="34" charset="0"/>
              <a:cs typeface="Arial" panose="020B0604020202020204" pitchFamily="34" charset="0"/>
            </a:endParaRP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46B3539E-5FDD-946A-D2CC-EF617CDC19E7}"/>
              </a:ext>
            </a:extLst>
          </p:cNvPr>
          <p:cNvSpPr>
            <a:spLocks noGrp="1"/>
          </p:cNvSpPr>
          <p:nvPr>
            <p:ph type="title"/>
          </p:nvPr>
        </p:nvSpPr>
        <p:spPr/>
        <p:txBody>
          <a:bodyPr/>
          <a:lstStyle/>
          <a:p>
            <a:r>
              <a:rPr lang="nl-NL" dirty="0"/>
              <a:t>Leefomgeving</a:t>
            </a:r>
          </a:p>
        </p:txBody>
      </p:sp>
      <p:pic>
        <p:nvPicPr>
          <p:cNvPr id="17" name="Tijdelijke aanduiding voor afbeelding 16">
            <a:extLst>
              <a:ext uri="{FF2B5EF4-FFF2-40B4-BE49-F238E27FC236}">
                <a16:creationId xmlns:a16="http://schemas.microsoft.com/office/drawing/2014/main" id="{915F2A1B-4627-6039-3F07-6E528929D875}"/>
              </a:ext>
            </a:extLst>
          </p:cNvPr>
          <p:cNvPicPr>
            <a:picLocks noGrp="1" noChangeAspect="1"/>
          </p:cNvPicPr>
          <p:nvPr>
            <p:ph type="pic" sz="quarter" idx="14"/>
          </p:nvPr>
        </p:nvPicPr>
        <p:blipFill rotWithShape="1">
          <a:blip r:embed="rId3"/>
          <a:srcRect l="60011" t="39368" r="22985" b="48074"/>
          <a:stretch/>
        </p:blipFill>
        <p:spPr>
          <a:xfrm>
            <a:off x="6096000" y="983389"/>
            <a:ext cx="5940000" cy="1836411"/>
          </a:xfrm>
        </p:spPr>
      </p:pic>
      <p:sp>
        <p:nvSpPr>
          <p:cNvPr id="15" name="Tijdelijke aanduiding voor tekst 14">
            <a:extLst>
              <a:ext uri="{FF2B5EF4-FFF2-40B4-BE49-F238E27FC236}">
                <a16:creationId xmlns:a16="http://schemas.microsoft.com/office/drawing/2014/main" id="{EF727B3B-DEB1-B80E-BA98-38BC9CD0494F}"/>
              </a:ext>
            </a:extLst>
          </p:cNvPr>
          <p:cNvSpPr>
            <a:spLocks noGrp="1"/>
          </p:cNvSpPr>
          <p:nvPr>
            <p:ph type="body" sz="quarter" idx="15"/>
          </p:nvPr>
        </p:nvSpPr>
        <p:spPr/>
        <p:txBody>
          <a:bodyPr/>
          <a:lstStyle/>
          <a:p>
            <a:endParaRPr lang="nl-NL"/>
          </a:p>
        </p:txBody>
      </p:sp>
      <p:pic>
        <p:nvPicPr>
          <p:cNvPr id="19" name="Afbeelding 18">
            <a:extLst>
              <a:ext uri="{FF2B5EF4-FFF2-40B4-BE49-F238E27FC236}">
                <a16:creationId xmlns:a16="http://schemas.microsoft.com/office/drawing/2014/main" id="{45B0E8FD-C061-DA05-34C6-7DACD249782E}"/>
              </a:ext>
            </a:extLst>
          </p:cNvPr>
          <p:cNvPicPr>
            <a:picLocks noChangeAspect="1"/>
          </p:cNvPicPr>
          <p:nvPr/>
        </p:nvPicPr>
        <p:blipFill rotWithShape="1">
          <a:blip r:embed="rId4"/>
          <a:srcRect l="59913" t="39271" r="21424" b="50000"/>
          <a:stretch/>
        </p:blipFill>
        <p:spPr>
          <a:xfrm>
            <a:off x="6096000" y="3511109"/>
            <a:ext cx="5940000" cy="1429488"/>
          </a:xfrm>
          <a:prstGeom prst="rect">
            <a:avLst/>
          </a:prstGeom>
        </p:spPr>
      </p:pic>
      <p:pic>
        <p:nvPicPr>
          <p:cNvPr id="4098" name="Picture 2" descr="Tilburg zet in op zekerheden voor iedere inwoner - Gemeente Tilburg">
            <a:extLst>
              <a:ext uri="{FF2B5EF4-FFF2-40B4-BE49-F238E27FC236}">
                <a16:creationId xmlns:a16="http://schemas.microsoft.com/office/drawing/2014/main" id="{EB2D9F38-6CBF-20ED-2636-370C5EDB62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000" y="1457266"/>
            <a:ext cx="5734065" cy="364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676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C94F800-8981-FC05-E98A-96309D70D533}"/>
              </a:ext>
            </a:extLst>
          </p:cNvPr>
          <p:cNvSpPr>
            <a:spLocks noGrp="1"/>
          </p:cNvSpPr>
          <p:nvPr>
            <p:ph type="title"/>
          </p:nvPr>
        </p:nvSpPr>
        <p:spPr/>
        <p:txBody>
          <a:bodyPr/>
          <a:lstStyle/>
          <a:p>
            <a:r>
              <a:rPr lang="nl-NL" dirty="0"/>
              <a:t>Fysieke en sociale leefbaarheid</a:t>
            </a:r>
          </a:p>
        </p:txBody>
      </p:sp>
      <p:sp>
        <p:nvSpPr>
          <p:cNvPr id="7" name="Tijdelijke aanduiding voor tekst 6">
            <a:extLst>
              <a:ext uri="{FF2B5EF4-FFF2-40B4-BE49-F238E27FC236}">
                <a16:creationId xmlns:a16="http://schemas.microsoft.com/office/drawing/2014/main" id="{16922F37-B27C-57BC-DF84-5E35B31F8C1D}"/>
              </a:ext>
            </a:extLst>
          </p:cNvPr>
          <p:cNvSpPr>
            <a:spLocks noGrp="1"/>
          </p:cNvSpPr>
          <p:nvPr>
            <p:ph type="body" sz="quarter" idx="13"/>
          </p:nvPr>
        </p:nvSpPr>
        <p:spPr/>
        <p:txBody>
          <a:bodyPr/>
          <a:lstStyle/>
          <a:p>
            <a:pPr marL="0" indent="0">
              <a:buNone/>
            </a:pPr>
            <a:r>
              <a:rPr lang="nl-NL" dirty="0"/>
              <a:t>Wat speelt er bij jullie casus? </a:t>
            </a:r>
          </a:p>
        </p:txBody>
      </p:sp>
      <p:pic>
        <p:nvPicPr>
          <p:cNvPr id="11" name="Tijdelijke aanduiding voor afbeelding 10">
            <a:extLst>
              <a:ext uri="{FF2B5EF4-FFF2-40B4-BE49-F238E27FC236}">
                <a16:creationId xmlns:a16="http://schemas.microsoft.com/office/drawing/2014/main" id="{92A66951-0309-A48A-F420-9863F7D2180E}"/>
              </a:ext>
            </a:extLst>
          </p:cNvPr>
          <p:cNvPicPr>
            <a:picLocks noGrp="1" noChangeAspect="1"/>
          </p:cNvPicPr>
          <p:nvPr>
            <p:ph type="pic" sz="quarter" idx="14"/>
          </p:nvPr>
        </p:nvPicPr>
        <p:blipFill rotWithShape="1">
          <a:blip r:embed="rId3"/>
          <a:srcRect l="11703" t="28167" r="60205" b="28359"/>
          <a:stretch/>
        </p:blipFill>
        <p:spPr>
          <a:xfrm>
            <a:off x="6175377" y="1868671"/>
            <a:ext cx="5645148" cy="3656781"/>
          </a:xfrm>
        </p:spPr>
      </p:pic>
      <p:sp>
        <p:nvSpPr>
          <p:cNvPr id="9" name="Tijdelijke aanduiding voor tekst 8">
            <a:extLst>
              <a:ext uri="{FF2B5EF4-FFF2-40B4-BE49-F238E27FC236}">
                <a16:creationId xmlns:a16="http://schemas.microsoft.com/office/drawing/2014/main" id="{416F5346-B142-7201-6B75-E3C6834E1530}"/>
              </a:ext>
            </a:extLst>
          </p:cNvPr>
          <p:cNvSpPr>
            <a:spLocks noGrp="1"/>
          </p:cNvSpPr>
          <p:nvPr>
            <p:ph type="body" sz="quarter" idx="16"/>
          </p:nvPr>
        </p:nvSpPr>
        <p:spPr/>
        <p:txBody>
          <a:bodyPr/>
          <a:lstStyle/>
          <a:p>
            <a:endParaRPr lang="nl-NL"/>
          </a:p>
        </p:txBody>
      </p:sp>
      <p:sp>
        <p:nvSpPr>
          <p:cNvPr id="12" name="Ovaal 11">
            <a:extLst>
              <a:ext uri="{FF2B5EF4-FFF2-40B4-BE49-F238E27FC236}">
                <a16:creationId xmlns:a16="http://schemas.microsoft.com/office/drawing/2014/main" id="{145BA5DF-6624-774B-94C0-441B6878C111}"/>
              </a:ext>
            </a:extLst>
          </p:cNvPr>
          <p:cNvSpPr/>
          <p:nvPr/>
        </p:nvSpPr>
        <p:spPr>
          <a:xfrm>
            <a:off x="6612012" y="3697061"/>
            <a:ext cx="2668772" cy="64858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2203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1869015" y="0"/>
            <a:ext cx="8453970" cy="6858000"/>
          </a:xfrm>
          <a:prstGeom prst="rect">
            <a:avLst/>
          </a:prstGeom>
        </p:spPr>
      </p:pic>
    </p:spTree>
    <p:extLst>
      <p:ext uri="{BB962C8B-B14F-4D97-AF65-F5344CB8AC3E}">
        <p14:creationId xmlns:p14="http://schemas.microsoft.com/office/powerpoint/2010/main" val="904616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5C884CF-A613-4221-830D-92D9DC7E5BC9}"/>
              </a:ext>
            </a:extLst>
          </p:cNvPr>
          <p:cNvSpPr txBox="1"/>
          <p:nvPr/>
        </p:nvSpPr>
        <p:spPr>
          <a:xfrm>
            <a:off x="6172201" y="402617"/>
            <a:ext cx="5295900" cy="1550168"/>
          </a:xfrm>
          <a:prstGeom prst="rect">
            <a:avLst/>
          </a:prstGeom>
          <a:noFill/>
        </p:spPr>
        <p:txBody>
          <a:bodyPr wrap="square">
            <a:sp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2400" b="0"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Sociale kwaliteit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a:latin typeface="Arial" panose="020B0604020202020204" pitchFamily="34" charset="0"/>
                <a:cs typeface="Arial" panose="020B0604020202020204" pitchFamily="34" charset="0"/>
              </a:rPr>
              <a:t>De omgeving biedt ruimte aan ontmoeting, samen wonen &amp; leven, leren &amp; ontwikkelen, werk en transport zodat iedereen mee kan doen aan de samenleving. </a:t>
            </a:r>
            <a:endParaRPr lang="nl-NL" sz="2000">
              <a:solidFill>
                <a:srgbClr val="7030A0"/>
              </a:solidFill>
            </a:endParaRPr>
          </a:p>
        </p:txBody>
      </p:sp>
      <p:sp>
        <p:nvSpPr>
          <p:cNvPr id="6" name="Tekstvak 5">
            <a:extLst>
              <a:ext uri="{FF2B5EF4-FFF2-40B4-BE49-F238E27FC236}">
                <a16:creationId xmlns:a16="http://schemas.microsoft.com/office/drawing/2014/main" id="{A47DAB99-4977-40F8-AA20-96A93430D426}"/>
              </a:ext>
            </a:extLst>
          </p:cNvPr>
          <p:cNvSpPr txBox="1"/>
          <p:nvPr/>
        </p:nvSpPr>
        <p:spPr>
          <a:xfrm>
            <a:off x="6172201" y="2210401"/>
            <a:ext cx="5553074" cy="2298065"/>
          </a:xfrm>
          <a:prstGeom prst="rect">
            <a:avLst/>
          </a:prstGeom>
          <a:noFill/>
        </p:spPr>
        <p:txBody>
          <a:bodyPr wrap="square">
            <a:sp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2400" b="0"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Sociale veiligheid</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Met sociale onveiligheid worden zowel gevoelens van onveiligheid als daadwerkelijke criminaliteit en overlast in de buurt bedoeld. Overlast kan fysiek (graffiti) of sociaal (hangjongeren) zijn. Sociale onveiligheid kan stress veroorzaken en er bijvoorbeeld voor zorgen dat bewoners minder snel naar buiten gaan.</a:t>
            </a:r>
          </a:p>
        </p:txBody>
      </p:sp>
      <p:sp>
        <p:nvSpPr>
          <p:cNvPr id="8" name="Tekstvak 7">
            <a:extLst>
              <a:ext uri="{FF2B5EF4-FFF2-40B4-BE49-F238E27FC236}">
                <a16:creationId xmlns:a16="http://schemas.microsoft.com/office/drawing/2014/main" id="{458004AF-D347-4E45-ACFF-B57A08BFB432}"/>
              </a:ext>
            </a:extLst>
          </p:cNvPr>
          <p:cNvSpPr txBox="1"/>
          <p:nvPr/>
        </p:nvSpPr>
        <p:spPr>
          <a:xfrm>
            <a:off x="6127907" y="4722767"/>
            <a:ext cx="5641662" cy="1799467"/>
          </a:xfrm>
          <a:prstGeom prst="rect">
            <a:avLst/>
          </a:prstGeom>
          <a:noFill/>
        </p:spPr>
        <p:txBody>
          <a:bodyPr wrap="square">
            <a:sp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2400" b="0"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Sociale cohesie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a:latin typeface="Arial" panose="020B0604020202020204" pitchFamily="34" charset="0"/>
                <a:cs typeface="Arial" panose="020B0604020202020204" pitchFamily="34" charset="0"/>
              </a:rPr>
              <a:t>D</a:t>
            </a:r>
            <a:r>
              <a:rPr kumimoji="0" lang="nl-NL"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e mate van samenhang en verbondenheid binnen een bepaalde groep mensen. Sociale cohesie gaat om zaken als sociale steun, wederkerigheid, wederzijds respect en de verbondenheid binnen en tussen groepen.</a:t>
            </a:r>
          </a:p>
        </p:txBody>
      </p:sp>
      <p:pic>
        <p:nvPicPr>
          <p:cNvPr id="5" name="Afbeelding 4">
            <a:extLst>
              <a:ext uri="{FF2B5EF4-FFF2-40B4-BE49-F238E27FC236}">
                <a16:creationId xmlns:a16="http://schemas.microsoft.com/office/drawing/2014/main" id="{DAA9029D-DB29-F8F2-9842-3DF6C38C27FF}"/>
              </a:ext>
            </a:extLst>
          </p:cNvPr>
          <p:cNvPicPr>
            <a:picLocks noChangeAspect="1"/>
          </p:cNvPicPr>
          <p:nvPr/>
        </p:nvPicPr>
        <p:blipFill>
          <a:blip r:embed="rId2"/>
          <a:stretch>
            <a:fillRect/>
          </a:stretch>
        </p:blipFill>
        <p:spPr>
          <a:xfrm>
            <a:off x="403381" y="1177701"/>
            <a:ext cx="4791075" cy="4848225"/>
          </a:xfrm>
          <a:prstGeom prst="rect">
            <a:avLst/>
          </a:prstGeom>
        </p:spPr>
      </p:pic>
    </p:spTree>
    <p:extLst>
      <p:ext uri="{BB962C8B-B14F-4D97-AF65-F5344CB8AC3E}">
        <p14:creationId xmlns:p14="http://schemas.microsoft.com/office/powerpoint/2010/main" val="409290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71514F-57AB-496F-A35E-3F3AF08CF8D4}"/>
              </a:ext>
            </a:extLst>
          </p:cNvPr>
          <p:cNvSpPr>
            <a:spLocks noGrp="1"/>
          </p:cNvSpPr>
          <p:nvPr>
            <p:ph type="title"/>
          </p:nvPr>
        </p:nvSpPr>
        <p:spPr/>
        <p:txBody>
          <a:bodyPr/>
          <a:lstStyle/>
          <a:p>
            <a:r>
              <a:rPr lang="nl-NL">
                <a:solidFill>
                  <a:srgbClr val="7030A0"/>
                </a:solidFill>
              </a:rPr>
              <a:t>Fysieke leefomgeving</a:t>
            </a:r>
          </a:p>
        </p:txBody>
      </p:sp>
      <p:sp>
        <p:nvSpPr>
          <p:cNvPr id="4" name="Tekstvak 3">
            <a:extLst>
              <a:ext uri="{FF2B5EF4-FFF2-40B4-BE49-F238E27FC236}">
                <a16:creationId xmlns:a16="http://schemas.microsoft.com/office/drawing/2014/main" id="{D1B972C5-52A7-492C-87A4-E48F702B06A7}"/>
              </a:ext>
            </a:extLst>
          </p:cNvPr>
          <p:cNvSpPr txBox="1"/>
          <p:nvPr/>
        </p:nvSpPr>
        <p:spPr>
          <a:xfrm>
            <a:off x="6619875" y="1690688"/>
            <a:ext cx="4343400" cy="3416320"/>
          </a:xfrm>
          <a:prstGeom prst="rect">
            <a:avLst/>
          </a:prstGeom>
          <a:noFill/>
        </p:spPr>
        <p:txBody>
          <a:bodyPr wrap="square">
            <a:spAutoFit/>
          </a:bodyPr>
          <a:lstStyle/>
          <a:p>
            <a:r>
              <a:rPr lang="nl-NL" sz="2400" b="0" i="0">
                <a:solidFill>
                  <a:srgbClr val="626262"/>
                </a:solidFill>
                <a:effectLst/>
                <a:latin typeface="Roboto" panose="02000000000000000000" pitchFamily="2" charset="0"/>
              </a:rPr>
              <a:t>De ‘fysieke leefomgeving’ staat voor datgene wat je ziet, voelt en ruikt. Dat zijn bijvoorbeeld gebouwen, wegen, parken, een schone lucht, sloten, rivieren, bossen, enzovoort. Het begrip gaat dus over van alles; een compleet en complex plaatje.</a:t>
            </a:r>
            <a:endParaRPr lang="nl-NL" sz="2400"/>
          </a:p>
        </p:txBody>
      </p:sp>
      <p:pic>
        <p:nvPicPr>
          <p:cNvPr id="6" name="Afbeelding 5">
            <a:extLst>
              <a:ext uri="{FF2B5EF4-FFF2-40B4-BE49-F238E27FC236}">
                <a16:creationId xmlns:a16="http://schemas.microsoft.com/office/drawing/2014/main" id="{B92EB816-C0C5-90D3-3DB4-0C4ED4AE4D97}"/>
              </a:ext>
            </a:extLst>
          </p:cNvPr>
          <p:cNvPicPr>
            <a:picLocks noChangeAspect="1"/>
          </p:cNvPicPr>
          <p:nvPr/>
        </p:nvPicPr>
        <p:blipFill>
          <a:blip r:embed="rId3"/>
          <a:stretch>
            <a:fillRect/>
          </a:stretch>
        </p:blipFill>
        <p:spPr>
          <a:xfrm>
            <a:off x="1228725" y="1495425"/>
            <a:ext cx="3371850" cy="3867150"/>
          </a:xfrm>
          <a:prstGeom prst="rect">
            <a:avLst/>
          </a:prstGeom>
        </p:spPr>
      </p:pic>
    </p:spTree>
    <p:extLst>
      <p:ext uri="{BB962C8B-B14F-4D97-AF65-F5344CB8AC3E}">
        <p14:creationId xmlns:p14="http://schemas.microsoft.com/office/powerpoint/2010/main" val="340470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D692C5F-1309-8728-2379-4C6A656AAF4D}"/>
              </a:ext>
            </a:extLst>
          </p:cNvPr>
          <p:cNvSpPr>
            <a:spLocks noGrp="1"/>
          </p:cNvSpPr>
          <p:nvPr>
            <p:ph type="title"/>
          </p:nvPr>
        </p:nvSpPr>
        <p:spPr>
          <a:xfrm>
            <a:off x="63745" y="148460"/>
            <a:ext cx="10530986" cy="669225"/>
          </a:xfrm>
        </p:spPr>
        <p:txBody>
          <a:bodyPr/>
          <a:lstStyle/>
          <a:p>
            <a:r>
              <a:rPr lang="nl-NL" b="0" dirty="0"/>
              <a:t>Model van </a:t>
            </a:r>
            <a:r>
              <a:rPr lang="nl-NL" b="0" i="1" dirty="0" err="1"/>
              <a:t>Van</a:t>
            </a:r>
            <a:r>
              <a:rPr lang="nl-NL" b="0" i="1" dirty="0"/>
              <a:t> Kamp en </a:t>
            </a:r>
            <a:r>
              <a:rPr lang="nl-NL" b="0" i="1" dirty="0" err="1"/>
              <a:t>Leidelmeijer</a:t>
            </a:r>
            <a:endParaRPr lang="nl-NL" b="0" i="1" dirty="0"/>
          </a:p>
        </p:txBody>
      </p:sp>
      <p:pic>
        <p:nvPicPr>
          <p:cNvPr id="5122" name="Picture 2" descr="Denkmodellen om samen te werken aan een gezonde stad | RIVM">
            <a:hlinkClick r:id="rId3"/>
            <a:extLst>
              <a:ext uri="{FF2B5EF4-FFF2-40B4-BE49-F238E27FC236}">
                <a16:creationId xmlns:a16="http://schemas.microsoft.com/office/drawing/2014/main" id="{D919C204-6036-2552-D684-928334D10D1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3084635" y="817685"/>
            <a:ext cx="6022730" cy="602273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Arrow YouTube Clip art - click png download - 860*676 - Free Transparent  Arrow png Download. - Clip Art Library">
            <a:extLst>
              <a:ext uri="{FF2B5EF4-FFF2-40B4-BE49-F238E27FC236}">
                <a16:creationId xmlns:a16="http://schemas.microsoft.com/office/drawing/2014/main" id="{286A3FCE-0150-2792-BEEA-07BF380EC4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465" y="5071731"/>
            <a:ext cx="1657759" cy="130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229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1684068-F39A-9DBE-AD18-472380EAB042}"/>
              </a:ext>
            </a:extLst>
          </p:cNvPr>
          <p:cNvSpPr>
            <a:spLocks noGrp="1"/>
          </p:cNvSpPr>
          <p:nvPr>
            <p:ph type="title"/>
          </p:nvPr>
        </p:nvSpPr>
        <p:spPr/>
        <p:txBody>
          <a:bodyPr/>
          <a:lstStyle/>
          <a:p>
            <a:r>
              <a:rPr lang="nl-NL" dirty="0"/>
              <a:t>Tip, prettig wonen kennis</a:t>
            </a:r>
          </a:p>
        </p:txBody>
      </p:sp>
      <p:sp>
        <p:nvSpPr>
          <p:cNvPr id="5" name="Tijdelijke aanduiding voor tekst 4">
            <a:extLst>
              <a:ext uri="{FF2B5EF4-FFF2-40B4-BE49-F238E27FC236}">
                <a16:creationId xmlns:a16="http://schemas.microsoft.com/office/drawing/2014/main" id="{F12CA3DF-3526-C5A9-3590-6CCE43165D57}"/>
              </a:ext>
            </a:extLst>
          </p:cNvPr>
          <p:cNvSpPr>
            <a:spLocks noGrp="1"/>
          </p:cNvSpPr>
          <p:nvPr>
            <p:ph type="body" sz="quarter" idx="13"/>
          </p:nvPr>
        </p:nvSpPr>
        <p:spPr/>
        <p:txBody>
          <a:bodyPr/>
          <a:lstStyle/>
          <a:p>
            <a:pPr marL="0" indent="0">
              <a:buNone/>
            </a:pPr>
            <a:r>
              <a:rPr lang="nl-NL" dirty="0"/>
              <a:t>Een onderzoek op atlasleefomgeving. </a:t>
            </a:r>
          </a:p>
        </p:txBody>
      </p:sp>
      <p:pic>
        <p:nvPicPr>
          <p:cNvPr id="11" name="Tijdelijke aanduiding voor afbeelding 10">
            <a:extLst>
              <a:ext uri="{FF2B5EF4-FFF2-40B4-BE49-F238E27FC236}">
                <a16:creationId xmlns:a16="http://schemas.microsoft.com/office/drawing/2014/main" id="{5937E010-FB05-A11C-379A-75322C79A671}"/>
              </a:ext>
            </a:extLst>
          </p:cNvPr>
          <p:cNvPicPr>
            <a:picLocks noGrp="1" noChangeAspect="1"/>
          </p:cNvPicPr>
          <p:nvPr>
            <p:ph type="pic" sz="quarter" idx="14"/>
          </p:nvPr>
        </p:nvPicPr>
        <p:blipFill rotWithShape="1">
          <a:blip r:embed="rId3"/>
          <a:srcRect l="57805" t="37798" r="20000" b="23877"/>
          <a:stretch/>
        </p:blipFill>
        <p:spPr>
          <a:xfrm>
            <a:off x="6579572" y="1539002"/>
            <a:ext cx="5229649" cy="3779996"/>
          </a:xfrm>
        </p:spPr>
      </p:pic>
      <p:sp>
        <p:nvSpPr>
          <p:cNvPr id="7" name="Tijdelijke aanduiding voor tekst 6">
            <a:extLst>
              <a:ext uri="{FF2B5EF4-FFF2-40B4-BE49-F238E27FC236}">
                <a16:creationId xmlns:a16="http://schemas.microsoft.com/office/drawing/2014/main" id="{6D95C370-F7A7-7122-24BA-08E105A213D9}"/>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1088486824"/>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Props1.xml><?xml version="1.0" encoding="utf-8"?>
<ds:datastoreItem xmlns:ds="http://schemas.openxmlformats.org/officeDocument/2006/customXml" ds:itemID="{CD348EFC-D8F9-4F39-A7FC-E02385AF325F}"/>
</file>

<file path=customXml/itemProps2.xml><?xml version="1.0" encoding="utf-8"?>
<ds:datastoreItem xmlns:ds="http://schemas.openxmlformats.org/officeDocument/2006/customXml" ds:itemID="{89C0702E-FBEF-4674-BB11-0637C230FC0C}"/>
</file>

<file path=customXml/itemProps3.xml><?xml version="1.0" encoding="utf-8"?>
<ds:datastoreItem xmlns:ds="http://schemas.openxmlformats.org/officeDocument/2006/customXml" ds:itemID="{CDC84AE0-CE01-48F2-9447-7B471C9EE01E}"/>
</file>

<file path=docProps/app.xml><?xml version="1.0" encoding="utf-8"?>
<Properties xmlns="http://schemas.openxmlformats.org/officeDocument/2006/extended-properties" xmlns:vt="http://schemas.openxmlformats.org/officeDocument/2006/docPropsVTypes">
  <Template>ThemaYuverta</Template>
  <TotalTime>407</TotalTime>
  <Words>447</Words>
  <Application>Microsoft Office PowerPoint</Application>
  <PresentationFormat>Breedbeeld</PresentationFormat>
  <Paragraphs>62</Paragraphs>
  <Slides>8</Slides>
  <Notes>6</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8</vt:i4>
      </vt:variant>
    </vt:vector>
  </HeadingPairs>
  <TitlesOfParts>
    <vt:vector size="16" baseType="lpstr">
      <vt:lpstr>Arial</vt:lpstr>
      <vt:lpstr>Arial Black</vt:lpstr>
      <vt:lpstr>Calibri</vt:lpstr>
      <vt:lpstr>Meta Sans</vt:lpstr>
      <vt:lpstr>RO Sans</vt:lpstr>
      <vt:lpstr>Roboto</vt:lpstr>
      <vt:lpstr>Wingdings</vt:lpstr>
      <vt:lpstr>ThemaYuverta</vt:lpstr>
      <vt:lpstr>PowerPoint-presentatie</vt:lpstr>
      <vt:lpstr>Leefomgeving</vt:lpstr>
      <vt:lpstr>Fysieke en sociale leefbaarheid</vt:lpstr>
      <vt:lpstr>PowerPoint-presentatie</vt:lpstr>
      <vt:lpstr>PowerPoint-presentatie</vt:lpstr>
      <vt:lpstr>Fysieke leefomgeving</vt:lpstr>
      <vt:lpstr>Model van Van Kamp en Leidelmeijer</vt:lpstr>
      <vt:lpstr>Tip, prettig wonen kennis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Gerjan de Ruiter</dc:creator>
  <cp:lastModifiedBy>Gerjan de Ruiter</cp:lastModifiedBy>
  <cp:revision>1</cp:revision>
  <dcterms:created xsi:type="dcterms:W3CDTF">2022-09-30T07:01:42Z</dcterms:created>
  <dcterms:modified xsi:type="dcterms:W3CDTF">2022-09-30T13:49:10Z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Order">
    <vt:r8>3650600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