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85" r:id="rId6"/>
    <p:sldId id="265" r:id="rId7"/>
    <p:sldId id="266" r:id="rId8"/>
    <p:sldId id="279" r:id="rId9"/>
    <p:sldId id="275" r:id="rId10"/>
    <p:sldId id="286" r:id="rId11"/>
    <p:sldId id="276" r:id="rId12"/>
    <p:sldId id="291" r:id="rId13"/>
    <p:sldId id="294" r:id="rId14"/>
    <p:sldId id="278" r:id="rId15"/>
    <p:sldId id="301" r:id="rId16"/>
    <p:sldId id="303" r:id="rId17"/>
    <p:sldId id="277" r:id="rId18"/>
    <p:sldId id="271" r:id="rId19"/>
    <p:sldId id="292" r:id="rId20"/>
    <p:sldId id="305" r:id="rId21"/>
    <p:sldId id="297" r:id="rId22"/>
    <p:sldId id="272" r:id="rId23"/>
    <p:sldId id="273" r:id="rId24"/>
    <p:sldId id="269" r:id="rId25"/>
    <p:sldId id="306" r:id="rId26"/>
    <p:sldId id="308" r:id="rId27"/>
    <p:sldId id="309" r:id="rId28"/>
    <p:sldId id="312" r:id="rId29"/>
    <p:sldId id="316" r:id="rId30"/>
    <p:sldId id="313" r:id="rId31"/>
    <p:sldId id="314" r:id="rId32"/>
    <p:sldId id="325" r:id="rId33"/>
  </p:sldIdLst>
  <p:sldSz cx="9144000" cy="6858000" type="screen4x3"/>
  <p:notesSz cx="7772400" cy="10058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82923" autoAdjust="0"/>
  </p:normalViewPr>
  <p:slideViewPr>
    <p:cSldViewPr>
      <p:cViewPr varScale="1">
        <p:scale>
          <a:sx n="107" d="100"/>
          <a:sy n="107" d="100"/>
        </p:scale>
        <p:origin x="108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C1302-E541-6D45-82C0-900CA8D39E2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1CBB0-F169-AD42-9E9F-53A520E970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Vraag verschillende studenten om een terugkoppeling</a:t>
            </a:r>
          </a:p>
          <a:p>
            <a:r>
              <a:rPr lang="nl-NL" dirty="0"/>
              <a:t>Stel doorvragen</a:t>
            </a:r>
          </a:p>
          <a:p>
            <a:r>
              <a:rPr lang="nl-NL" dirty="0"/>
              <a:t>Noteer enkele woorden. </a:t>
            </a:r>
          </a:p>
          <a:p>
            <a:r>
              <a:rPr lang="nl-NL" dirty="0"/>
              <a:t>Het was een goede les</a:t>
            </a:r>
          </a:p>
          <a:p>
            <a:r>
              <a:rPr lang="nl-NL" dirty="0"/>
              <a:t>Het was leuk.</a:t>
            </a:r>
          </a:p>
          <a:p>
            <a:r>
              <a:rPr lang="nl-NL" dirty="0"/>
              <a:t>Het was saai.</a:t>
            </a:r>
          </a:p>
          <a:p>
            <a:r>
              <a:rPr lang="nl-NL" dirty="0"/>
              <a:t>Het was chaotisch.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7437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9200" y="3963600"/>
            <a:ext cx="7437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6016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4920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49200" y="1600200"/>
            <a:ext cx="7437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7437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249200" y="274680"/>
            <a:ext cx="7437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920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6016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249200" y="3963600"/>
            <a:ext cx="74368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trecht vervolgslide.jpg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id="8" name="Afbeelding 8"/>
          <p:cNvPicPr/>
          <p:nvPr/>
        </p:nvPicPr>
        <p:blipFill>
          <a:blip r:embed="rId15"/>
          <a:stretch>
            <a:fillRect/>
          </a:stretch>
        </p:blipFill>
        <p:spPr>
          <a:xfrm>
            <a:off x="-9720" y="369000"/>
            <a:ext cx="1008000" cy="631440"/>
          </a:xfrm>
          <a:prstGeom prst="rect">
            <a:avLst/>
          </a:prstGeom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nl-NL" sz="3200" b="1">
                <a:solidFill>
                  <a:srgbClr val="000000"/>
                </a:solidFill>
                <a:latin typeface="Arial"/>
              </a:rPr>
              <a:t>Click to edit the title text formatTitelstijl van model bewerken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10/27/14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vul hier een tekst in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1E18141-F181-4101-81F1-E1F1D1F1E161}" type="slidenum">
              <a:rPr lang="en-US">
                <a:solidFill>
                  <a:srgbClr val="000000"/>
                </a:solidFill>
                <a:latin typeface="Arial"/>
              </a:rPr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l-NL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ostart.nl/2doc/26-01-2016/VPWON_1223406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utrecht titelslide def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800" cy="684504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251520" y="2996952"/>
            <a:ext cx="7737244" cy="210655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endParaRPr lang="nl-NL" sz="4000" dirty="0">
              <a:solidFill>
                <a:schemeClr val="bg1"/>
              </a:solidFill>
            </a:endParaRPr>
          </a:p>
          <a:p>
            <a:r>
              <a:rPr lang="nl-NL" sz="40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81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10/27/14</a:t>
            </a:r>
            <a:endParaRPr/>
          </a:p>
        </p:txBody>
      </p:sp>
      <p:sp>
        <p:nvSpPr>
          <p:cNvPr id="82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vul hier een tekst in</a:t>
            </a:r>
            <a:endParaRPr/>
          </a:p>
        </p:txBody>
      </p:sp>
      <p:sp>
        <p:nvSpPr>
          <p:cNvPr id="83" name="TextShape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F151B1-0101-4131-9171-B1C121011191}" type="slidenum">
              <a:rPr lang="en-US">
                <a:solidFill>
                  <a:srgbClr val="000000"/>
                </a:solidFill>
                <a:latin typeface="Arial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Zeg</a:t>
            </a:r>
            <a:r>
              <a:rPr lang="en-US" sz="2800" dirty="0"/>
              <a:t> </a:t>
            </a:r>
            <a:r>
              <a:rPr lang="en-US" sz="2800" dirty="0" err="1"/>
              <a:t>duidelijk</a:t>
            </a:r>
            <a:r>
              <a:rPr lang="en-US" sz="2800" dirty="0"/>
              <a:t> het compliment en </a:t>
            </a:r>
            <a:r>
              <a:rPr lang="en-US" sz="2800" dirty="0" err="1"/>
              <a:t>geef</a:t>
            </a:r>
            <a:r>
              <a:rPr lang="en-US" sz="2800" dirty="0"/>
              <a:t> </a:t>
            </a:r>
            <a:r>
              <a:rPr lang="en-US" sz="2800" dirty="0" err="1"/>
              <a:t>toelichting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 err="1"/>
              <a:t>Gedrag</a:t>
            </a:r>
            <a:r>
              <a:rPr lang="en-US" sz="2800" dirty="0"/>
              <a:t>: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doet</a:t>
            </a:r>
            <a:r>
              <a:rPr lang="en-US" sz="2800" dirty="0"/>
              <a:t> de </a:t>
            </a:r>
            <a:r>
              <a:rPr lang="en-US" sz="2800" dirty="0" err="1"/>
              <a:t>ander</a:t>
            </a:r>
            <a:r>
              <a:rPr lang="en-US" sz="2800" dirty="0"/>
              <a:t> </a:t>
            </a:r>
            <a:r>
              <a:rPr lang="en-US" sz="2800" dirty="0" err="1"/>
              <a:t>waardoor</a:t>
            </a:r>
            <a:r>
              <a:rPr lang="en-US" sz="2800" dirty="0"/>
              <a:t> </a:t>
            </a:r>
            <a:r>
              <a:rPr lang="en-US" sz="2800" dirty="0" err="1"/>
              <a:t>zij</a:t>
            </a:r>
            <a:r>
              <a:rPr lang="en-US" sz="2800" dirty="0"/>
              <a:t> </a:t>
            </a:r>
            <a:r>
              <a:rPr lang="en-US" sz="2800" dirty="0" err="1"/>
              <a:t>zo</a:t>
            </a:r>
            <a:r>
              <a:rPr lang="en-US" sz="2800" dirty="0"/>
              <a:t> </a:t>
            </a:r>
            <a:r>
              <a:rPr lang="en-US" sz="2800" dirty="0" err="1"/>
              <a:t>overkomt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 err="1"/>
              <a:t>Gevolg</a:t>
            </a:r>
            <a:r>
              <a:rPr lang="en-US" sz="2800" dirty="0"/>
              <a:t>: </a:t>
            </a:r>
            <a:r>
              <a:rPr lang="en-US" sz="2800" dirty="0" err="1"/>
              <a:t>wat</a:t>
            </a:r>
            <a:r>
              <a:rPr lang="en-US" sz="2800" dirty="0"/>
              <a:t> is het effect van </a:t>
            </a: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gedrag</a:t>
            </a:r>
            <a:r>
              <a:rPr lang="en-US" sz="2800" dirty="0"/>
              <a:t>? </a:t>
            </a:r>
          </a:p>
          <a:p>
            <a:endParaRPr lang="en-US" sz="2800" b="1" dirty="0"/>
          </a:p>
          <a:p>
            <a:r>
              <a:rPr lang="en-US" sz="2800" b="1" dirty="0" err="1"/>
              <a:t>Gevoel</a:t>
            </a:r>
            <a:r>
              <a:rPr lang="en-US" sz="2800" dirty="0"/>
              <a:t>: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vind</a:t>
            </a:r>
            <a:r>
              <a:rPr lang="en-US" sz="2800" dirty="0"/>
              <a:t> je </a:t>
            </a:r>
            <a:r>
              <a:rPr lang="en-US" sz="2800" dirty="0" err="1"/>
              <a:t>ervan</a:t>
            </a:r>
            <a:r>
              <a:rPr lang="en-US" sz="2800" dirty="0"/>
              <a:t>,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doet</a:t>
            </a:r>
            <a:r>
              <a:rPr lang="en-US" sz="2800" dirty="0"/>
              <a:t> het met je?</a:t>
            </a:r>
            <a:endParaRPr lang="en-GB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Complimentenoefening 2</a:t>
            </a:r>
          </a:p>
        </p:txBody>
      </p:sp>
    </p:spTree>
    <p:extLst>
      <p:ext uri="{BB962C8B-B14F-4D97-AF65-F5344CB8AC3E}">
        <p14:creationId xmlns:p14="http://schemas.microsoft.com/office/powerpoint/2010/main" val="2160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Maak 2-tallen</a:t>
            </a:r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r>
              <a:rPr lang="nl-NL" sz="2400" dirty="0"/>
              <a:t>schrijf op het kaartje een compliment voor de ander</a:t>
            </a:r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Complimentenoefening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B68B82-1B33-466A-BC5D-22A8B323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789040"/>
            <a:ext cx="3491880" cy="247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Student 1 geeft nu een compliment aan student 2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Dan rollen omdraaien</a:t>
            </a:r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Complimentenoefening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AA6BDD-B4A8-4B6D-99B9-A9CD2AE6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717032"/>
            <a:ext cx="33909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Nabespreken:</a:t>
            </a:r>
          </a:p>
          <a:p>
            <a:pPr marL="566928" indent="-457200">
              <a:buFontTx/>
              <a:buChar char="-"/>
            </a:pPr>
            <a:r>
              <a:rPr lang="nl-NL" sz="2400" dirty="0"/>
              <a:t>Compliment in 3 stappen?</a:t>
            </a:r>
          </a:p>
          <a:p>
            <a:pPr marL="109728"/>
            <a:endParaRPr lang="nl-NL" sz="2400" dirty="0"/>
          </a:p>
          <a:p>
            <a:pPr marL="566928" indent="-457200">
              <a:buFontTx/>
              <a:buChar char="-"/>
            </a:pPr>
            <a:r>
              <a:rPr lang="nl-NL" sz="2400" dirty="0"/>
              <a:t>Hoe gaf je het compliment? Hoe was je lichaamstaal, </a:t>
            </a:r>
          </a:p>
          <a:p>
            <a:pPr marL="109728"/>
            <a:r>
              <a:rPr lang="nl-NL" sz="2400" dirty="0"/>
              <a:t>	zei je het of gaf je het briefje? Maakte je oogcontact?</a:t>
            </a:r>
          </a:p>
          <a:p>
            <a:pPr marL="566928" indent="-457200">
              <a:buFont typeface="Arial"/>
              <a:buChar char="•"/>
            </a:pPr>
            <a:endParaRPr lang="nl-NL" sz="2400" dirty="0"/>
          </a:p>
          <a:p>
            <a:pPr marL="109728"/>
            <a:endParaRPr lang="nl-NL" sz="24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Complimentenoefening </a:t>
            </a:r>
          </a:p>
        </p:txBody>
      </p:sp>
    </p:spTree>
    <p:extLst>
      <p:ext uri="{BB962C8B-B14F-4D97-AF65-F5344CB8AC3E}">
        <p14:creationId xmlns:p14="http://schemas.microsoft.com/office/powerpoint/2010/main" val="14209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 </a:t>
            </a:r>
            <a:r>
              <a:rPr lang="en-US" sz="3600" dirty="0" err="1"/>
              <a:t>stappen</a:t>
            </a:r>
            <a:r>
              <a:rPr lang="en-US" sz="3600" dirty="0"/>
              <a:t> </a:t>
            </a:r>
            <a:r>
              <a:rPr lang="en-US" sz="3600" dirty="0" err="1"/>
              <a:t>complimenten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9296400" cy="4114800"/>
          </a:xfrm>
          <a:prstGeom prst="rect">
            <a:avLst/>
          </a:prstGeom>
        </p:spPr>
        <p:txBody>
          <a:bodyPr/>
          <a:lstStyle/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1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zie</a:t>
            </a:r>
            <a:r>
              <a:rPr lang="en-US" sz="2800" dirty="0">
                <a:cs typeface="Arial" charset="0"/>
              </a:rPr>
              <a:t> /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 </a:t>
            </a:r>
            <a:r>
              <a:rPr lang="en-US" sz="2800" dirty="0" err="1">
                <a:cs typeface="Arial" charset="0"/>
              </a:rPr>
              <a:t>hoor</a:t>
            </a:r>
            <a:r>
              <a:rPr lang="en-US" sz="2800" dirty="0">
                <a:cs typeface="Arial" charset="0"/>
              </a:rPr>
              <a:t> 		</a:t>
            </a:r>
            <a:r>
              <a:rPr lang="en-US" sz="2800" dirty="0" err="1">
                <a:cs typeface="Arial" charset="0"/>
              </a:rPr>
              <a:t>Gedrag</a:t>
            </a:r>
            <a:r>
              <a:rPr lang="en-US" sz="2800" dirty="0">
                <a:cs typeface="Arial" charset="0"/>
              </a:rPr>
              <a:t>		</a:t>
            </a:r>
            <a:r>
              <a:rPr lang="en-US" sz="2800" dirty="0" err="1">
                <a:cs typeface="Arial" charset="0"/>
              </a:rPr>
              <a:t>Objectief</a:t>
            </a:r>
            <a:r>
              <a:rPr lang="en-US" sz="2800" dirty="0">
                <a:cs typeface="Arial" charset="0"/>
              </a:rPr>
              <a:t>	</a:t>
            </a:r>
          </a:p>
          <a:p>
            <a:pPr lvl="2"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zie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dat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je Jayden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complimenteert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lvl="2"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als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hij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iets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probeert</a:t>
            </a:r>
            <a:endParaRPr lang="en-US" sz="2800" dirty="0">
              <a:solidFill>
                <a:srgbClr val="0000FF"/>
              </a:solidFill>
              <a:cs typeface="Arial" charset="0"/>
            </a:endParaRPr>
          </a:p>
          <a:p>
            <a:pPr lvl="2">
              <a:buFontTx/>
              <a:buNone/>
            </a:pP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2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merk</a:t>
            </a:r>
            <a:r>
              <a:rPr lang="en-US" sz="2800" dirty="0">
                <a:cs typeface="Arial" charset="0"/>
              </a:rPr>
              <a:t>			</a:t>
            </a:r>
            <a:r>
              <a:rPr lang="en-US" sz="2800" dirty="0" err="1">
                <a:cs typeface="Arial" charset="0"/>
              </a:rPr>
              <a:t>Gevolg</a:t>
            </a:r>
            <a:r>
              <a:rPr lang="en-US" sz="2800" dirty="0">
                <a:cs typeface="Arial" charset="0"/>
              </a:rPr>
              <a:t>			</a:t>
            </a:r>
          </a:p>
          <a:p>
            <a:pPr>
              <a:buFontTx/>
              <a:buNone/>
            </a:pPr>
            <a:endParaRPr lang="en-US" sz="800" dirty="0"/>
          </a:p>
          <a:p>
            <a:pPr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Daardoor</a:t>
            </a:r>
            <a:r>
              <a:rPr lang="en-US" sz="2800" dirty="0">
                <a:solidFill>
                  <a:srgbClr val="0000FF"/>
                </a:solidFill>
              </a:rPr>
              <a:t> help je hem </a:t>
            </a:r>
            <a:r>
              <a:rPr lang="en-US" sz="2800" dirty="0" err="1">
                <a:solidFill>
                  <a:srgbClr val="0000FF"/>
                </a:solidFill>
              </a:rPr>
              <a:t>om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zelfvertrouwen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voelen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3 </a:t>
            </a:r>
            <a:r>
              <a:rPr lang="en-US" sz="2800" dirty="0" err="1">
                <a:solidFill>
                  <a:srgbClr val="000000"/>
                </a:solidFill>
              </a:rPr>
              <a:t>Ik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voel</a:t>
            </a:r>
            <a:r>
              <a:rPr lang="en-US" sz="2800" dirty="0">
                <a:solidFill>
                  <a:srgbClr val="000000"/>
                </a:solidFill>
              </a:rPr>
              <a:t>			</a:t>
            </a:r>
            <a:r>
              <a:rPr lang="en-US" sz="2800" dirty="0" err="1">
                <a:solidFill>
                  <a:srgbClr val="000000"/>
                </a:solidFill>
              </a:rPr>
              <a:t>Gevoel</a:t>
            </a:r>
            <a:r>
              <a:rPr lang="en-US" sz="2800" dirty="0">
                <a:solidFill>
                  <a:srgbClr val="000000"/>
                </a:solidFill>
              </a:rPr>
              <a:t>		</a:t>
            </a:r>
            <a:r>
              <a:rPr lang="en-US" sz="2800" dirty="0" err="1">
                <a:cs typeface="Arial" charset="0"/>
              </a:rPr>
              <a:t>Subjectief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Ik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vind</a:t>
            </a:r>
            <a:r>
              <a:rPr lang="en-US" sz="2800" dirty="0">
                <a:solidFill>
                  <a:srgbClr val="0000FF"/>
                </a:solidFill>
              </a:rPr>
              <a:t> het </a:t>
            </a:r>
            <a:r>
              <a:rPr lang="en-US" sz="2800" dirty="0" err="1">
                <a:solidFill>
                  <a:srgbClr val="0000FF"/>
                </a:solidFill>
              </a:rPr>
              <a:t>mooi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dat</a:t>
            </a:r>
            <a:r>
              <a:rPr lang="en-US" sz="2800" dirty="0">
                <a:solidFill>
                  <a:srgbClr val="0000FF"/>
                </a:solidFill>
              </a:rPr>
              <a:t> je </a:t>
            </a:r>
            <a:r>
              <a:rPr lang="en-US" sz="2800" dirty="0" err="1">
                <a:solidFill>
                  <a:srgbClr val="0000FF"/>
                </a:solidFill>
              </a:rPr>
              <a:t>zo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positief</a:t>
            </a:r>
            <a:r>
              <a:rPr lang="en-US" sz="2800" dirty="0">
                <a:solidFill>
                  <a:srgbClr val="0000FF"/>
                </a:solidFill>
              </a:rPr>
              <a:t> met hem </a:t>
            </a:r>
            <a:r>
              <a:rPr lang="en-US" sz="2800" dirty="0" err="1">
                <a:solidFill>
                  <a:srgbClr val="0000FF"/>
                </a:solidFill>
              </a:rPr>
              <a:t>omgaat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Klinkt negatief. </a:t>
            </a:r>
          </a:p>
          <a:p>
            <a:pPr marL="109728"/>
            <a:r>
              <a:rPr lang="nl-NL" sz="2800" dirty="0"/>
              <a:t>We noemen dit ook wel ‘negatieve feedback’. 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Tóch gebruiken we het veel in de praktijk. </a:t>
            </a:r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Kritiek</a:t>
            </a:r>
          </a:p>
        </p:txBody>
      </p:sp>
    </p:spTree>
    <p:extLst>
      <p:ext uri="{BB962C8B-B14F-4D97-AF65-F5344CB8AC3E}">
        <p14:creationId xmlns:p14="http://schemas.microsoft.com/office/powerpoint/2010/main" val="14022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Feedback krijgen: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weten hoe je overkomt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iets leren over jezelf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kunnen verbeteren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Feedback geven: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de ander helpen zich te verbeteren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de ander inzicht laten krijgen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zelfvertrouwen stimuleren (positieve feedback)</a:t>
            </a:r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Belang van feedback</a:t>
            </a:r>
          </a:p>
        </p:txBody>
      </p:sp>
    </p:spTree>
    <p:extLst>
      <p:ext uri="{BB962C8B-B14F-4D97-AF65-F5344CB8AC3E}">
        <p14:creationId xmlns:p14="http://schemas.microsoft.com/office/powerpoint/2010/main" val="38845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566928" indent="-457200">
              <a:buFont typeface="Arial" panose="020B0604020202020204" pitchFamily="34" charset="0"/>
              <a:buChar char="•"/>
            </a:pPr>
            <a:r>
              <a:rPr lang="nl-NL" sz="2400" dirty="0"/>
              <a:t>Opbouwend</a:t>
            </a:r>
          </a:p>
          <a:p>
            <a:pPr marL="109728"/>
            <a:endParaRPr lang="nl-NL" sz="2400" dirty="0"/>
          </a:p>
          <a:p>
            <a:pPr marL="566928" indent="-457200">
              <a:buFont typeface="Arial"/>
              <a:buChar char="•"/>
            </a:pPr>
            <a:r>
              <a:rPr lang="nl-NL" sz="2400" dirty="0"/>
              <a:t>Spreek vanuit jezelf	- ik zie / ik hoor</a:t>
            </a:r>
          </a:p>
          <a:p>
            <a:pPr marL="566928" indent="-457200">
              <a:buFont typeface="Arial"/>
              <a:buChar char="•"/>
            </a:pPr>
            <a:r>
              <a:rPr lang="nl-NL" sz="2400" dirty="0"/>
              <a:t>Zeg niet ‘De anderen vinden dat ook …’ of ‘Wij vinden …’</a:t>
            </a:r>
          </a:p>
          <a:p>
            <a:pPr marL="109728"/>
            <a:r>
              <a:rPr lang="nl-NL" sz="2400" dirty="0"/>
              <a:t>	</a:t>
            </a:r>
          </a:p>
          <a:p>
            <a:pPr marL="566928" indent="-457200">
              <a:buFont typeface="Arial"/>
              <a:buChar char="•"/>
            </a:pPr>
            <a:r>
              <a:rPr lang="nl-NL" sz="2400" dirty="0"/>
              <a:t>Wat kan beter en waarom</a:t>
            </a:r>
          </a:p>
          <a:p>
            <a:pPr marL="566928" indent="-457200">
              <a:buFont typeface="Arial"/>
              <a:buChar char="•"/>
            </a:pPr>
            <a:endParaRPr lang="nl-NL" sz="2400" dirty="0"/>
          </a:p>
          <a:p>
            <a:pPr marL="109728"/>
            <a:r>
              <a:rPr lang="en-US" sz="2400" dirty="0" err="1">
                <a:solidFill>
                  <a:srgbClr val="0000FF"/>
                </a:solidFill>
                <a:cs typeface="Arial" charset="0"/>
              </a:rPr>
              <a:t>Zeg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het </a:t>
            </a:r>
            <a:r>
              <a:rPr lang="en-US" sz="2400" dirty="0" err="1">
                <a:solidFill>
                  <a:srgbClr val="0000FF"/>
                </a:solidFill>
                <a:cs typeface="Arial" charset="0"/>
              </a:rPr>
              <a:t>opbouwend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cs typeface="Arial" charset="0"/>
              </a:rPr>
              <a:t>zodat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de </a:t>
            </a:r>
            <a:r>
              <a:rPr lang="en-US" sz="2400" dirty="0" err="1">
                <a:solidFill>
                  <a:srgbClr val="0000FF"/>
                </a:solidFill>
                <a:cs typeface="Arial" charset="0"/>
              </a:rPr>
              <a:t>ander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charset="0"/>
              </a:rPr>
              <a:t>ervan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charset="0"/>
              </a:rPr>
              <a:t>kan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charset="0"/>
              </a:rPr>
              <a:t>leren</a:t>
            </a:r>
            <a:endParaRPr lang="en-US" sz="2400" dirty="0">
              <a:solidFill>
                <a:srgbClr val="0000FF"/>
              </a:solidFill>
            </a:endParaRPr>
          </a:p>
          <a:p>
            <a:pPr marL="109728"/>
            <a:endParaRPr lang="nl-NL" sz="24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Voorwaarde van feedback</a:t>
            </a:r>
          </a:p>
        </p:txBody>
      </p:sp>
    </p:spTree>
    <p:extLst>
      <p:ext uri="{BB962C8B-B14F-4D97-AF65-F5344CB8AC3E}">
        <p14:creationId xmlns:p14="http://schemas.microsoft.com/office/powerpoint/2010/main" val="34634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endParaRPr lang="en-US" sz="2800" dirty="0"/>
          </a:p>
          <a:p>
            <a:r>
              <a:rPr lang="en-US" sz="2800" b="1" dirty="0" err="1"/>
              <a:t>Gedrag</a:t>
            </a:r>
            <a:r>
              <a:rPr lang="en-US" sz="2800" dirty="0"/>
              <a:t>: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doet</a:t>
            </a:r>
            <a:r>
              <a:rPr lang="en-US" sz="2800" dirty="0"/>
              <a:t> de </a:t>
            </a:r>
            <a:r>
              <a:rPr lang="en-US" sz="2800" dirty="0" err="1"/>
              <a:t>ander</a:t>
            </a:r>
            <a:r>
              <a:rPr lang="en-US" sz="2800" dirty="0"/>
              <a:t> </a:t>
            </a:r>
            <a:r>
              <a:rPr lang="en-US" sz="2800" dirty="0" err="1"/>
              <a:t>waardoor</a:t>
            </a:r>
            <a:r>
              <a:rPr lang="en-US" sz="2800" dirty="0"/>
              <a:t> </a:t>
            </a:r>
            <a:r>
              <a:rPr lang="en-US" sz="2800" dirty="0" err="1"/>
              <a:t>zij</a:t>
            </a:r>
            <a:r>
              <a:rPr lang="en-US" sz="2800" dirty="0"/>
              <a:t> </a:t>
            </a:r>
            <a:r>
              <a:rPr lang="en-US" sz="2800" dirty="0" err="1"/>
              <a:t>zo</a:t>
            </a:r>
            <a:r>
              <a:rPr lang="en-US" sz="2800" dirty="0"/>
              <a:t> </a:t>
            </a:r>
            <a:r>
              <a:rPr lang="en-US" sz="2800" dirty="0" err="1"/>
              <a:t>overkomt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 err="1"/>
              <a:t>Gevolg</a:t>
            </a:r>
            <a:r>
              <a:rPr lang="en-US" sz="2800" dirty="0"/>
              <a:t>: </a:t>
            </a:r>
            <a:r>
              <a:rPr lang="en-US" sz="2800" dirty="0" err="1"/>
              <a:t>wat</a:t>
            </a:r>
            <a:r>
              <a:rPr lang="en-US" sz="2800" dirty="0"/>
              <a:t> is het effect van </a:t>
            </a: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gedrag</a:t>
            </a:r>
            <a:r>
              <a:rPr lang="en-US" sz="2800" dirty="0"/>
              <a:t>? </a:t>
            </a:r>
          </a:p>
          <a:p>
            <a:endParaRPr lang="en-US" sz="2800" b="1" dirty="0"/>
          </a:p>
          <a:p>
            <a:r>
              <a:rPr lang="en-US" sz="2800" b="1" dirty="0" err="1"/>
              <a:t>Gevoel</a:t>
            </a:r>
            <a:r>
              <a:rPr lang="en-US" sz="2800" dirty="0"/>
              <a:t>: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vind</a:t>
            </a:r>
            <a:r>
              <a:rPr lang="en-US" sz="2800" dirty="0"/>
              <a:t> je </a:t>
            </a:r>
            <a:r>
              <a:rPr lang="en-US" sz="2800" dirty="0" err="1"/>
              <a:t>ervan</a:t>
            </a:r>
            <a:r>
              <a:rPr lang="en-US" sz="2800" dirty="0"/>
              <a:t>,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doet</a:t>
            </a:r>
            <a:r>
              <a:rPr lang="en-US" sz="2800" dirty="0"/>
              <a:t> het met je?</a:t>
            </a:r>
            <a:endParaRPr lang="en-GB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Negatieve feedback</a:t>
            </a:r>
          </a:p>
        </p:txBody>
      </p:sp>
    </p:spTree>
    <p:extLst>
      <p:ext uri="{BB962C8B-B14F-4D97-AF65-F5344CB8AC3E}">
        <p14:creationId xmlns:p14="http://schemas.microsoft.com/office/powerpoint/2010/main" val="91954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 </a:t>
            </a:r>
            <a:r>
              <a:rPr lang="en-US" sz="3600" dirty="0" err="1"/>
              <a:t>stappen</a:t>
            </a:r>
            <a:r>
              <a:rPr lang="en-US" sz="3600" dirty="0"/>
              <a:t> feedback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88840"/>
            <a:ext cx="8352928" cy="4512322"/>
          </a:xfrm>
          <a:prstGeom prst="rect">
            <a:avLst/>
          </a:prstGeom>
        </p:spPr>
        <p:txBody>
          <a:bodyPr>
            <a:noAutofit/>
          </a:bodyPr>
          <a:lstStyle/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1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zie</a:t>
            </a:r>
            <a:r>
              <a:rPr lang="en-US" sz="2800" dirty="0">
                <a:cs typeface="Arial" charset="0"/>
              </a:rPr>
              <a:t> /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 </a:t>
            </a:r>
            <a:r>
              <a:rPr lang="en-US" sz="2800" dirty="0" err="1">
                <a:cs typeface="Arial" charset="0"/>
              </a:rPr>
              <a:t>hoor</a:t>
            </a:r>
            <a:r>
              <a:rPr lang="en-US" sz="2800" dirty="0">
                <a:cs typeface="Arial" charset="0"/>
              </a:rPr>
              <a:t> 		</a:t>
            </a:r>
            <a:r>
              <a:rPr lang="en-US" sz="2800" dirty="0" err="1">
                <a:cs typeface="Arial" charset="0"/>
              </a:rPr>
              <a:t>Gedrag</a:t>
            </a:r>
            <a:r>
              <a:rPr lang="en-US" sz="2800" dirty="0">
                <a:cs typeface="Arial" charset="0"/>
              </a:rPr>
              <a:t>		  </a:t>
            </a:r>
            <a:r>
              <a:rPr lang="en-US" sz="2800" dirty="0" err="1">
                <a:cs typeface="Arial" charset="0"/>
              </a:rPr>
              <a:t>Objectief</a:t>
            </a: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endParaRPr lang="en-US" sz="800" dirty="0">
              <a:cs typeface="Arial" charset="0"/>
            </a:endParaRPr>
          </a:p>
          <a:p>
            <a:pPr lvl="2">
              <a:buFontTx/>
              <a:buNone/>
            </a:pP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zie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dat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je op je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telefoon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kijkt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terwijl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meneer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Jansen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tegen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je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praat</a:t>
            </a:r>
            <a:endParaRPr lang="en-US" sz="2200" dirty="0">
              <a:solidFill>
                <a:srgbClr val="0000FF"/>
              </a:solidFill>
              <a:cs typeface="Arial" charset="0"/>
            </a:endParaRPr>
          </a:p>
          <a:p>
            <a:pPr lvl="2">
              <a:buFontTx/>
              <a:buNone/>
            </a:pP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2 </a:t>
            </a:r>
            <a:r>
              <a:rPr lang="en-US" sz="2800" dirty="0" err="1">
                <a:cs typeface="Arial" charset="0"/>
              </a:rPr>
              <a:t>Daardoor</a:t>
            </a:r>
            <a:r>
              <a:rPr lang="en-US" sz="2800" dirty="0">
                <a:cs typeface="Arial" charset="0"/>
              </a:rPr>
              <a:t>			</a:t>
            </a:r>
            <a:r>
              <a:rPr lang="en-US" sz="2800" dirty="0" err="1">
                <a:cs typeface="Arial" charset="0"/>
              </a:rPr>
              <a:t>Gevolg</a:t>
            </a:r>
            <a:r>
              <a:rPr lang="en-US" sz="2800" dirty="0">
                <a:cs typeface="Arial" charset="0"/>
              </a:rPr>
              <a:t>	  	</a:t>
            </a:r>
            <a:r>
              <a:rPr lang="en-US" sz="2800" dirty="0" err="1">
                <a:cs typeface="Arial" charset="0"/>
              </a:rPr>
              <a:t>Subjectief</a:t>
            </a: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endParaRPr lang="en-US" sz="800" dirty="0">
              <a:solidFill>
                <a:srgbClr val="0000FF"/>
              </a:solidFill>
              <a:cs typeface="Arial" charset="0"/>
            </a:endParaRPr>
          </a:p>
          <a:p>
            <a:pPr lvl="2"/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Daardoor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lijkt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het of je je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telefoon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belangrijker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vindt</a:t>
            </a:r>
            <a:endParaRPr lang="en-US" sz="2200" dirty="0">
              <a:solidFill>
                <a:srgbClr val="0000FF"/>
              </a:solidFill>
              <a:cs typeface="Arial" charset="0"/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3 </a:t>
            </a:r>
            <a:r>
              <a:rPr lang="en-US" sz="2800" dirty="0" err="1">
                <a:solidFill>
                  <a:schemeClr val="tx1"/>
                </a:solidFill>
              </a:rPr>
              <a:t>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vind</a:t>
            </a:r>
            <a:r>
              <a:rPr lang="en-US" sz="2800" dirty="0">
                <a:solidFill>
                  <a:schemeClr val="tx1"/>
                </a:solidFill>
              </a:rPr>
              <a:t>			</a:t>
            </a:r>
            <a:r>
              <a:rPr lang="en-US" sz="2800" dirty="0" err="1">
                <a:solidFill>
                  <a:schemeClr val="tx1"/>
                </a:solidFill>
              </a:rPr>
              <a:t>Gevoel</a:t>
            </a:r>
            <a:r>
              <a:rPr lang="en-US" sz="2800" dirty="0">
                <a:solidFill>
                  <a:schemeClr val="tx1"/>
                </a:solidFill>
              </a:rPr>
              <a:t>		</a:t>
            </a:r>
            <a:r>
              <a:rPr lang="en-US" sz="2800" dirty="0" err="1">
                <a:solidFill>
                  <a:schemeClr val="tx1"/>
                </a:solidFill>
              </a:rPr>
              <a:t>Subjectief</a:t>
            </a:r>
            <a:r>
              <a:rPr lang="en-US" sz="900" dirty="0">
                <a:solidFill>
                  <a:srgbClr val="0000FF"/>
                </a:solidFill>
              </a:rPr>
              <a:t>	</a:t>
            </a:r>
          </a:p>
          <a:p>
            <a:pPr lvl="2"/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vind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het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storend</a:t>
            </a:r>
            <a:endParaRPr lang="en-US" sz="22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r>
              <a:rPr lang="nl-NL" sz="2800" dirty="0"/>
              <a:t>Feedback in het Basisschema COMM</a:t>
            </a:r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r>
              <a:rPr lang="nl-NL" sz="2800" dirty="0"/>
              <a:t>Positieve feedback </a:t>
            </a:r>
            <a:r>
              <a:rPr lang="nl-NL" sz="2800"/>
              <a:t>– Complimenten</a:t>
            </a:r>
            <a:br>
              <a:rPr lang="nl-NL" sz="2800"/>
            </a:br>
            <a:endParaRPr lang="nl-NL" sz="2800" dirty="0"/>
          </a:p>
          <a:p>
            <a:pPr marL="624078" indent="-514350">
              <a:buFont typeface="+mj-lt"/>
              <a:buAutoNum type="arabicPeriod"/>
            </a:pPr>
            <a:r>
              <a:rPr lang="nl-NL" sz="2800" dirty="0"/>
              <a:t>Negatieve feedback - Kritiek </a:t>
            </a:r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r>
              <a:rPr lang="nl-NL" sz="2800" dirty="0"/>
              <a:t>Het positieve van negatieve feedback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Onderwerpen</a:t>
            </a:r>
          </a:p>
        </p:txBody>
      </p:sp>
    </p:spTree>
    <p:extLst>
      <p:ext uri="{BB962C8B-B14F-4D97-AF65-F5344CB8AC3E}">
        <p14:creationId xmlns:p14="http://schemas.microsoft.com/office/powerpoint/2010/main" val="555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 </a:t>
            </a:r>
            <a:r>
              <a:rPr lang="en-US" sz="3600" dirty="0" err="1"/>
              <a:t>stappen</a:t>
            </a:r>
            <a:r>
              <a:rPr lang="en-US" sz="3600" dirty="0"/>
              <a:t> feedback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9296400" cy="4114800"/>
          </a:xfrm>
          <a:prstGeom prst="rect">
            <a:avLst/>
          </a:prstGeom>
        </p:spPr>
        <p:txBody>
          <a:bodyPr/>
          <a:lstStyle/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1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zie</a:t>
            </a:r>
            <a:r>
              <a:rPr lang="en-US" sz="2800" dirty="0">
                <a:cs typeface="Arial" charset="0"/>
              </a:rPr>
              <a:t> /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 </a:t>
            </a:r>
            <a:r>
              <a:rPr lang="en-US" sz="2800" dirty="0" err="1">
                <a:cs typeface="Arial" charset="0"/>
              </a:rPr>
              <a:t>hoor</a:t>
            </a:r>
            <a:r>
              <a:rPr lang="en-US" sz="2800" dirty="0">
                <a:cs typeface="Arial" charset="0"/>
              </a:rPr>
              <a:t> 		</a:t>
            </a:r>
            <a:r>
              <a:rPr lang="en-US" sz="2800" dirty="0" err="1">
                <a:cs typeface="Arial" charset="0"/>
              </a:rPr>
              <a:t>Gedrag</a:t>
            </a:r>
            <a:r>
              <a:rPr lang="en-US" sz="2800" dirty="0">
                <a:cs typeface="Arial" charset="0"/>
              </a:rPr>
              <a:t>		</a:t>
            </a:r>
            <a:r>
              <a:rPr lang="en-US" sz="2800" dirty="0" err="1">
                <a:cs typeface="Arial" charset="0"/>
              </a:rPr>
              <a:t>Objectief</a:t>
            </a:r>
            <a:r>
              <a:rPr lang="en-US" sz="2800" dirty="0">
                <a:cs typeface="Arial" charset="0"/>
              </a:rPr>
              <a:t>	</a:t>
            </a:r>
          </a:p>
          <a:p>
            <a:pPr lvl="2">
              <a:buFontTx/>
              <a:buNone/>
            </a:pP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merk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dat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je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begint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met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praten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voordat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klaar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ben</a:t>
            </a:r>
          </a:p>
          <a:p>
            <a:pPr lvl="2">
              <a:buFontTx/>
              <a:buNone/>
            </a:pP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2 </a:t>
            </a:r>
            <a:r>
              <a:rPr lang="en-US" sz="2800" dirty="0" err="1">
                <a:cs typeface="Arial" charset="0"/>
              </a:rPr>
              <a:t>Daardoor</a:t>
            </a:r>
            <a:r>
              <a:rPr lang="en-US" sz="2800" dirty="0">
                <a:cs typeface="Arial" charset="0"/>
              </a:rPr>
              <a:t>			</a:t>
            </a:r>
            <a:r>
              <a:rPr lang="en-US" sz="2800" dirty="0" err="1">
                <a:cs typeface="Arial" charset="0"/>
              </a:rPr>
              <a:t>Gevolg</a:t>
            </a:r>
            <a:r>
              <a:rPr lang="en-US" sz="2800" dirty="0">
                <a:cs typeface="Arial" charset="0"/>
              </a:rPr>
              <a:t>		</a:t>
            </a:r>
            <a:r>
              <a:rPr lang="en-US" sz="2800" dirty="0" err="1">
                <a:cs typeface="Arial" charset="0"/>
              </a:rPr>
              <a:t>Subjectief</a:t>
            </a:r>
            <a:r>
              <a:rPr lang="en-US" sz="2800" dirty="0"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sz="800" dirty="0"/>
          </a:p>
          <a:p>
            <a:pPr lvl="2"/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Daardoor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voel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voel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me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opgejaagd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maak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fouten</a:t>
            </a:r>
            <a:endParaRPr lang="en-US" sz="2200" dirty="0">
              <a:solidFill>
                <a:srgbClr val="0000FF"/>
              </a:solidFill>
              <a:cs typeface="Arial" charset="0"/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3 </a:t>
            </a:r>
            <a:r>
              <a:rPr lang="en-US" sz="2800" dirty="0" err="1">
                <a:solidFill>
                  <a:srgbClr val="000000"/>
                </a:solidFill>
              </a:rPr>
              <a:t>Gevoel</a:t>
            </a:r>
            <a:endParaRPr lang="en-US" sz="2800" dirty="0">
              <a:solidFill>
                <a:srgbClr val="000000"/>
              </a:solidFill>
            </a:endParaRPr>
          </a:p>
          <a:p>
            <a:pPr lvl="2"/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Dat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maakt</a:t>
            </a:r>
            <a:r>
              <a:rPr lang="en-US" sz="2200" dirty="0">
                <a:solidFill>
                  <a:srgbClr val="0000FF"/>
                </a:solidFill>
                <a:cs typeface="Arial" charset="0"/>
              </a:rPr>
              <a:t> me </a:t>
            </a:r>
            <a:r>
              <a:rPr lang="en-US" sz="2200" dirty="0" err="1">
                <a:solidFill>
                  <a:srgbClr val="0000FF"/>
                </a:solidFill>
                <a:cs typeface="Arial" charset="0"/>
              </a:rPr>
              <a:t>onzeker</a:t>
            </a:r>
            <a:endParaRPr lang="en-US" sz="22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Wat doe je als je begeleider zegt:</a:t>
            </a:r>
          </a:p>
          <a:p>
            <a:pPr marL="109728"/>
            <a:r>
              <a:rPr lang="nl-NL" sz="2800" dirty="0"/>
              <a:t>‘Vandaag ging het niet zo lekker’. </a:t>
            </a:r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Feedback uitvragen</a:t>
            </a:r>
          </a:p>
        </p:txBody>
      </p:sp>
    </p:spTree>
    <p:extLst>
      <p:ext uri="{BB962C8B-B14F-4D97-AF65-F5344CB8AC3E}">
        <p14:creationId xmlns:p14="http://schemas.microsoft.com/office/powerpoint/2010/main" val="410622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Wat doe je als je begeleider zegt:</a:t>
            </a:r>
          </a:p>
          <a:p>
            <a:pPr marL="109728"/>
            <a:r>
              <a:rPr lang="nl-NL" sz="2800" dirty="0"/>
              <a:t>‘Vandaag ging het niet zo lekker’. 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gedrag	Wat deed ik precies? Wat deed ik niet?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gevolg	Wat is het effect?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gevoel	Wat vind je ervan?</a:t>
            </a:r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Feedback uitvragen</a:t>
            </a:r>
          </a:p>
        </p:txBody>
      </p:sp>
    </p:spTree>
    <p:extLst>
      <p:ext uri="{BB962C8B-B14F-4D97-AF65-F5344CB8AC3E}">
        <p14:creationId xmlns:p14="http://schemas.microsoft.com/office/powerpoint/2010/main" val="311075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80"/>
            <a:ext cx="7498816" cy="1143000"/>
          </a:xfrm>
        </p:spPr>
        <p:txBody>
          <a:bodyPr/>
          <a:lstStyle/>
          <a:p>
            <a:r>
              <a:rPr lang="en-US" sz="3600" dirty="0" err="1"/>
              <a:t>Documentaire</a:t>
            </a:r>
            <a:r>
              <a:rPr lang="en-US" sz="3600" dirty="0"/>
              <a:t> ‘</a:t>
            </a:r>
            <a:r>
              <a:rPr lang="en-US" sz="3600" dirty="0" err="1"/>
              <a:t>Zag</a:t>
            </a:r>
            <a:r>
              <a:rPr lang="en-US" sz="3600" dirty="0"/>
              <a:t> je het maar ...’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9296400" cy="4114800"/>
          </a:xfrm>
          <a:prstGeom prst="rect">
            <a:avLst/>
          </a:prstGeom>
        </p:spPr>
        <p:txBody>
          <a:bodyPr/>
          <a:lstStyle/>
          <a:p>
            <a:pPr lvl="2">
              <a:buFontTx/>
              <a:buNone/>
            </a:pPr>
            <a:r>
              <a:rPr lang="en-US" sz="2000" dirty="0">
                <a:solidFill>
                  <a:srgbClr val="000000"/>
                </a:solidFill>
                <a:hlinkClick r:id="rId2"/>
              </a:rPr>
              <a:t>https://www.npostart.nl/2doc/26-01-2016/VPWON_1223406</a:t>
            </a:r>
            <a:endParaRPr lang="en-US" sz="2000" dirty="0">
              <a:solidFill>
                <a:srgbClr val="000000"/>
              </a:solidFill>
            </a:endParaRPr>
          </a:p>
          <a:p>
            <a:pPr lvl="2"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2"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1.40 min tot 5 min</a:t>
            </a:r>
          </a:p>
          <a:p>
            <a:pPr lvl="2"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1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r>
              <a:rPr lang="nl-NL" sz="2800" dirty="0"/>
              <a:t>wat zie ik 		(gedrag)</a:t>
            </a:r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r>
              <a:rPr lang="nl-NL" sz="2800" dirty="0"/>
              <a:t>wat is het effect	(gevolg)</a:t>
            </a:r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r>
              <a:rPr lang="nl-NL" sz="2800" dirty="0"/>
              <a:t>wat vind ik ervan	(gevoel)</a:t>
            </a:r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0326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endParaRPr lang="en-US" sz="2800" dirty="0"/>
          </a:p>
          <a:p>
            <a:r>
              <a:rPr lang="en-US" sz="2800" b="1" dirty="0" err="1"/>
              <a:t>Gedrag</a:t>
            </a:r>
            <a:r>
              <a:rPr lang="en-US" sz="2800" dirty="0"/>
              <a:t>: </a:t>
            </a:r>
            <a:r>
              <a:rPr lang="en-US" sz="2400" dirty="0" err="1"/>
              <a:t>je</a:t>
            </a:r>
            <a:r>
              <a:rPr lang="en-US" sz="2400" dirty="0"/>
              <a:t> </a:t>
            </a:r>
            <a:r>
              <a:rPr lang="en-US" sz="2400" dirty="0" err="1"/>
              <a:t>zegt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aantal</a:t>
            </a:r>
            <a:r>
              <a:rPr lang="en-US" sz="2400" dirty="0"/>
              <a:t> </a:t>
            </a:r>
            <a:r>
              <a:rPr lang="en-US" sz="2400" dirty="0" err="1"/>
              <a:t>keren</a:t>
            </a:r>
            <a:r>
              <a:rPr lang="en-US" sz="2400" dirty="0"/>
              <a:t> ‘ja maar</a:t>
            </a:r>
            <a:endParaRPr lang="en-US" sz="2400" b="1" dirty="0"/>
          </a:p>
          <a:p>
            <a:endParaRPr lang="en-US" sz="2800" b="1" dirty="0"/>
          </a:p>
          <a:p>
            <a:r>
              <a:rPr lang="en-US" sz="2800" b="1" dirty="0" err="1"/>
              <a:t>Gevolg</a:t>
            </a:r>
            <a:r>
              <a:rPr lang="en-US" sz="2800" dirty="0"/>
              <a:t>: </a:t>
            </a:r>
            <a:r>
              <a:rPr lang="en-US" sz="2200" dirty="0"/>
              <a:t>de </a:t>
            </a:r>
            <a:r>
              <a:rPr lang="en-US" sz="2200" dirty="0" err="1"/>
              <a:t>jongere</a:t>
            </a:r>
            <a:r>
              <a:rPr lang="en-US" sz="2200" dirty="0"/>
              <a:t> </a:t>
            </a:r>
            <a:r>
              <a:rPr lang="en-US" sz="2200" dirty="0" err="1"/>
              <a:t>reageert</a:t>
            </a:r>
            <a:r>
              <a:rPr lang="en-US" sz="2200" dirty="0"/>
              <a:t> </a:t>
            </a:r>
            <a:r>
              <a:rPr lang="en-US" sz="2200" dirty="0" err="1"/>
              <a:t>ongeduldig</a:t>
            </a:r>
            <a:endParaRPr lang="en-US" sz="2200" dirty="0"/>
          </a:p>
          <a:p>
            <a:endParaRPr lang="en-US" sz="2800" b="1" dirty="0"/>
          </a:p>
          <a:p>
            <a:r>
              <a:rPr lang="en-US" sz="2800" b="1" dirty="0" err="1"/>
              <a:t>Gevoel</a:t>
            </a:r>
            <a:r>
              <a:rPr lang="nl-NL" sz="2800" dirty="0"/>
              <a:t>:</a:t>
            </a:r>
            <a:r>
              <a:rPr lang="nl-NL" sz="2200" dirty="0"/>
              <a:t> ik denk dat zij zich niet gehoord / afgewezen voelt</a:t>
            </a:r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Kritiek voor begeleider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12" y="4167584"/>
            <a:ext cx="3771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endParaRPr lang="en-US" sz="2800" dirty="0"/>
          </a:p>
          <a:p>
            <a:r>
              <a:rPr lang="en-US" sz="2800" b="1" dirty="0" err="1"/>
              <a:t>Gedrag</a:t>
            </a:r>
            <a:r>
              <a:rPr lang="en-US" sz="2800" dirty="0"/>
              <a:t>: </a:t>
            </a:r>
            <a:r>
              <a:rPr lang="en-US" sz="2200" dirty="0"/>
              <a:t>je </a:t>
            </a:r>
            <a:r>
              <a:rPr lang="en-US" sz="2200" dirty="0" err="1"/>
              <a:t>kiest</a:t>
            </a:r>
            <a:r>
              <a:rPr lang="en-US" sz="2200" dirty="0"/>
              <a:t> </a:t>
            </a:r>
            <a:r>
              <a:rPr lang="en-US" sz="2200" dirty="0" err="1"/>
              <a:t>ervoor</a:t>
            </a:r>
            <a:r>
              <a:rPr lang="en-US" sz="2200" dirty="0"/>
              <a:t> </a:t>
            </a:r>
            <a:r>
              <a:rPr lang="en-US" sz="2200" dirty="0" err="1"/>
              <a:t>om</a:t>
            </a:r>
            <a:r>
              <a:rPr lang="en-US" sz="2200" dirty="0"/>
              <a:t> met </a:t>
            </a:r>
            <a:r>
              <a:rPr lang="en-US" sz="2200" dirty="0" err="1"/>
              <a:t>deze</a:t>
            </a:r>
            <a:r>
              <a:rPr lang="en-US" sz="2200" dirty="0"/>
              <a:t> </a:t>
            </a:r>
            <a:r>
              <a:rPr lang="en-US" sz="2200" dirty="0" err="1"/>
              <a:t>heftige</a:t>
            </a:r>
            <a:r>
              <a:rPr lang="en-US" sz="2200" dirty="0"/>
              <a:t> </a:t>
            </a:r>
            <a:r>
              <a:rPr lang="en-US" sz="2200" dirty="0" err="1"/>
              <a:t>doelgroep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werken</a:t>
            </a:r>
            <a:endParaRPr lang="en-US" sz="2200" b="1" dirty="0"/>
          </a:p>
          <a:p>
            <a:endParaRPr lang="en-US" sz="2800" b="1" dirty="0"/>
          </a:p>
          <a:p>
            <a:r>
              <a:rPr lang="en-US" sz="2800" b="1" dirty="0" err="1"/>
              <a:t>Gevolg</a:t>
            </a:r>
            <a:r>
              <a:rPr lang="en-US" sz="2800" dirty="0"/>
              <a:t>: </a:t>
            </a:r>
            <a:r>
              <a:rPr lang="en-US" sz="2200" dirty="0"/>
              <a:t>je </a:t>
            </a:r>
            <a:r>
              <a:rPr lang="en-US" sz="2200" dirty="0" err="1"/>
              <a:t>zet</a:t>
            </a:r>
            <a:r>
              <a:rPr lang="en-US" sz="2200" dirty="0"/>
              <a:t> je in, </a:t>
            </a:r>
            <a:r>
              <a:rPr lang="en-US" sz="2200" dirty="0" err="1"/>
              <a:t>terwijl</a:t>
            </a:r>
            <a:r>
              <a:rPr lang="en-US" sz="2200" dirty="0"/>
              <a:t> je </a:t>
            </a:r>
            <a:r>
              <a:rPr lang="en-US" sz="2200" dirty="0" err="1"/>
              <a:t>veel</a:t>
            </a:r>
            <a:r>
              <a:rPr lang="en-US" sz="2200" dirty="0"/>
              <a:t> </a:t>
            </a:r>
            <a:r>
              <a:rPr lang="en-US" sz="2200" dirty="0" err="1"/>
              <a:t>weerstand</a:t>
            </a:r>
            <a:r>
              <a:rPr lang="en-US" sz="2200" dirty="0"/>
              <a:t> </a:t>
            </a:r>
            <a:r>
              <a:rPr lang="en-US" sz="2200" dirty="0" err="1"/>
              <a:t>krijgt</a:t>
            </a:r>
            <a:endParaRPr lang="en-US" sz="2200" dirty="0"/>
          </a:p>
          <a:p>
            <a:endParaRPr lang="en-US" sz="2800" b="1" dirty="0"/>
          </a:p>
          <a:p>
            <a:r>
              <a:rPr lang="en-US" sz="2800" b="1" dirty="0" err="1"/>
              <a:t>Gevoel</a:t>
            </a:r>
            <a:r>
              <a:rPr lang="nl-NL" sz="2800" dirty="0"/>
              <a:t>:</a:t>
            </a:r>
            <a:r>
              <a:rPr lang="nl-NL" sz="2200" dirty="0"/>
              <a:t> ik bewonder het </a:t>
            </a:r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Kritiek voor begeleider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12" y="4167584"/>
            <a:ext cx="3771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endParaRPr lang="en-US" sz="2800" dirty="0"/>
          </a:p>
          <a:p>
            <a:r>
              <a:rPr lang="en-US" sz="2800" b="1" dirty="0" err="1"/>
              <a:t>Gedrag</a:t>
            </a:r>
            <a:r>
              <a:rPr lang="en-US" sz="2800" dirty="0"/>
              <a:t>: je </a:t>
            </a:r>
            <a:r>
              <a:rPr lang="en-US" sz="2800" dirty="0" err="1"/>
              <a:t>staat</a:t>
            </a:r>
            <a:r>
              <a:rPr lang="en-US" sz="2800" dirty="0"/>
              <a:t> al </a:t>
            </a:r>
            <a:r>
              <a:rPr lang="en-US" sz="2800" dirty="0" err="1"/>
              <a:t>zo</a:t>
            </a:r>
            <a:r>
              <a:rPr lang="en-US" sz="2800" dirty="0"/>
              <a:t> </a:t>
            </a:r>
            <a:r>
              <a:rPr lang="en-US" sz="2800" dirty="0" err="1"/>
              <a:t>vroeg</a:t>
            </a:r>
            <a:r>
              <a:rPr lang="en-US" sz="2800" dirty="0"/>
              <a:t> </a:t>
            </a:r>
            <a:r>
              <a:rPr lang="en-US" sz="2800" dirty="0" err="1"/>
              <a:t>zelfstandig</a:t>
            </a:r>
            <a:r>
              <a:rPr lang="en-US" sz="2800" dirty="0"/>
              <a:t> op</a:t>
            </a:r>
          </a:p>
          <a:p>
            <a:endParaRPr lang="en-US" sz="2800" b="1" dirty="0"/>
          </a:p>
          <a:p>
            <a:r>
              <a:rPr lang="en-US" sz="2800" b="1" dirty="0" err="1"/>
              <a:t>Gevolg</a:t>
            </a:r>
            <a:r>
              <a:rPr lang="en-US" sz="2800" dirty="0"/>
              <a:t>: je </a:t>
            </a:r>
            <a:r>
              <a:rPr lang="en-US" sz="2800" dirty="0" err="1"/>
              <a:t>hebt</a:t>
            </a:r>
            <a:r>
              <a:rPr lang="en-US" sz="2800" dirty="0"/>
              <a:t> </a:t>
            </a:r>
            <a:r>
              <a:rPr lang="en-US" sz="2800" dirty="0" err="1"/>
              <a:t>vandaag</a:t>
            </a:r>
            <a:r>
              <a:rPr lang="en-US" sz="2800" dirty="0"/>
              <a:t> </a:t>
            </a:r>
            <a:r>
              <a:rPr lang="en-US" sz="2800" dirty="0" err="1"/>
              <a:t>geen</a:t>
            </a:r>
            <a:r>
              <a:rPr lang="en-US" sz="2800" dirty="0"/>
              <a:t> </a:t>
            </a:r>
            <a:r>
              <a:rPr lang="en-US" sz="2800" dirty="0" err="1"/>
              <a:t>begeleiding</a:t>
            </a:r>
            <a:r>
              <a:rPr lang="en-US" sz="2800" dirty="0"/>
              <a:t> </a:t>
            </a:r>
            <a:r>
              <a:rPr lang="en-US" sz="2800" dirty="0" err="1"/>
              <a:t>nodig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 err="1"/>
              <a:t>Gevoel</a:t>
            </a:r>
            <a:r>
              <a:rPr lang="en-US" sz="2800" dirty="0" err="1"/>
              <a:t>:ik</a:t>
            </a:r>
            <a:r>
              <a:rPr lang="en-US" sz="2800" dirty="0"/>
              <a:t> ben trots op je</a:t>
            </a:r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Complimenten voor jongere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12" y="4167584"/>
            <a:ext cx="3771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0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endParaRPr lang="en-US" sz="2800" dirty="0"/>
          </a:p>
          <a:p>
            <a:r>
              <a:rPr lang="en-US" sz="2800" b="1" dirty="0" err="1"/>
              <a:t>Gedrag</a:t>
            </a:r>
            <a:r>
              <a:rPr lang="en-US" sz="2800" dirty="0"/>
              <a:t>: </a:t>
            </a:r>
            <a:r>
              <a:rPr lang="en-US" sz="2600" dirty="0"/>
              <a:t>je </a:t>
            </a:r>
            <a:r>
              <a:rPr lang="en-US" sz="2600" dirty="0" err="1"/>
              <a:t>spreekt</a:t>
            </a:r>
            <a:r>
              <a:rPr lang="en-US" sz="2600" dirty="0"/>
              <a:t> </a:t>
            </a:r>
            <a:r>
              <a:rPr lang="en-US" sz="2600" dirty="0" err="1"/>
              <a:t>mij</a:t>
            </a:r>
            <a:r>
              <a:rPr lang="en-US" sz="2600" dirty="0"/>
              <a:t> </a:t>
            </a:r>
            <a:r>
              <a:rPr lang="en-US" sz="2600" dirty="0" err="1"/>
              <a:t>aan</a:t>
            </a:r>
            <a:r>
              <a:rPr lang="en-US" sz="2600" dirty="0"/>
              <a:t> op </a:t>
            </a:r>
            <a:r>
              <a:rPr lang="en-US" sz="2600" dirty="0" err="1"/>
              <a:t>mijn</a:t>
            </a:r>
            <a:r>
              <a:rPr lang="en-US" sz="2600" dirty="0"/>
              <a:t> </a:t>
            </a:r>
            <a:r>
              <a:rPr lang="en-US" sz="2600" dirty="0" err="1"/>
              <a:t>verantwoordelijkheid</a:t>
            </a:r>
            <a:endParaRPr lang="en-US" sz="2600" dirty="0"/>
          </a:p>
          <a:p>
            <a:r>
              <a:rPr lang="en-US" sz="2600" b="1" dirty="0"/>
              <a:t>	</a:t>
            </a:r>
            <a:r>
              <a:rPr lang="en-US" sz="2600" dirty="0" err="1"/>
              <a:t>om</a:t>
            </a:r>
            <a:r>
              <a:rPr lang="en-US" sz="2600" dirty="0"/>
              <a:t> op </a:t>
            </a:r>
            <a:r>
              <a:rPr lang="en-US" sz="2600" dirty="0" err="1"/>
              <a:t>tijd</a:t>
            </a:r>
            <a:r>
              <a:rPr lang="en-US" sz="2600" dirty="0"/>
              <a:t>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zijn</a:t>
            </a:r>
            <a:endParaRPr lang="en-US" sz="2600" dirty="0"/>
          </a:p>
          <a:p>
            <a:endParaRPr lang="en-US" sz="2800" b="1" dirty="0"/>
          </a:p>
          <a:p>
            <a:r>
              <a:rPr lang="en-US" sz="2800" b="1" dirty="0" err="1"/>
              <a:t>Gevolg</a:t>
            </a:r>
            <a:r>
              <a:rPr lang="en-US" sz="2800" dirty="0"/>
              <a:t>: </a:t>
            </a:r>
            <a:r>
              <a:rPr lang="en-US" sz="2600" dirty="0" err="1"/>
              <a:t>daardoor</a:t>
            </a:r>
            <a:r>
              <a:rPr lang="en-US" sz="2600" dirty="0"/>
              <a:t> </a:t>
            </a:r>
            <a:r>
              <a:rPr lang="en-US" sz="2600" dirty="0" err="1"/>
              <a:t>kom</a:t>
            </a:r>
            <a:r>
              <a:rPr lang="en-US" sz="2600" dirty="0"/>
              <a:t> je </a:t>
            </a:r>
            <a:r>
              <a:rPr lang="en-US" sz="2600" dirty="0" err="1"/>
              <a:t>voor</a:t>
            </a:r>
            <a:r>
              <a:rPr lang="en-US" sz="2600" dirty="0"/>
              <a:t> </a:t>
            </a:r>
            <a:r>
              <a:rPr lang="en-US" sz="2600" dirty="0" err="1"/>
              <a:t>jezelf</a:t>
            </a:r>
            <a:r>
              <a:rPr lang="en-US" sz="2600" dirty="0"/>
              <a:t> op </a:t>
            </a:r>
          </a:p>
          <a:p>
            <a:endParaRPr lang="en-US" sz="2800" b="1" dirty="0"/>
          </a:p>
          <a:p>
            <a:r>
              <a:rPr lang="en-US" sz="2800" b="1" dirty="0" err="1"/>
              <a:t>Gevoel</a:t>
            </a:r>
            <a:r>
              <a:rPr lang="en-US" sz="2800" dirty="0"/>
              <a:t>: </a:t>
            </a:r>
            <a:r>
              <a:rPr lang="en-US" sz="2600" dirty="0" err="1"/>
              <a:t>dat</a:t>
            </a:r>
            <a:r>
              <a:rPr lang="en-US" sz="2600" dirty="0"/>
              <a:t> </a:t>
            </a:r>
            <a:r>
              <a:rPr lang="en-US" sz="2600" dirty="0" err="1"/>
              <a:t>vind</a:t>
            </a:r>
            <a:r>
              <a:rPr lang="en-US" sz="2600" dirty="0"/>
              <a:t> </a:t>
            </a:r>
            <a:r>
              <a:rPr lang="en-US" sz="2600" dirty="0" err="1"/>
              <a:t>ik</a:t>
            </a:r>
            <a:r>
              <a:rPr lang="en-US" sz="2600" dirty="0"/>
              <a:t> </a:t>
            </a:r>
            <a:r>
              <a:rPr lang="en-US" sz="2600" dirty="0" err="1"/>
              <a:t>moedig</a:t>
            </a:r>
            <a:endParaRPr lang="nl-NL" sz="26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Complimenten voor jongere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12" y="4167584"/>
            <a:ext cx="3771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43608" y="274680"/>
            <a:ext cx="7642832" cy="1143000"/>
          </a:xfrm>
        </p:spPr>
        <p:txBody>
          <a:bodyPr/>
          <a:lstStyle/>
          <a:p>
            <a:r>
              <a:rPr lang="nl-NL" sz="3600" dirty="0"/>
              <a:t>Afronding</a:t>
            </a:r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5D0D1779-06CE-4E88-BCD2-482440CF4CF0}"/>
              </a:ext>
            </a:extLst>
          </p:cNvPr>
          <p:cNvSpPr txBox="1">
            <a:spLocks/>
          </p:cNvSpPr>
          <p:nvPr/>
        </p:nvSpPr>
        <p:spPr>
          <a:xfrm>
            <a:off x="636352" y="1451430"/>
            <a:ext cx="8507648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Ken je het nut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belang</a:t>
            </a:r>
            <a:r>
              <a:rPr lang="en-US" sz="2800" kern="0" dirty="0">
                <a:solidFill>
                  <a:sysClr val="windowText" lastClr="000000"/>
                </a:solidFill>
              </a:rPr>
              <a:t> van feedback </a:t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r>
              <a:rPr lang="en-US" sz="2800" kern="0" dirty="0" err="1">
                <a:solidFill>
                  <a:sysClr val="windowText" lastClr="000000"/>
                </a:solidFill>
              </a:rPr>
              <a:t>geven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ontvangen</a:t>
            </a:r>
            <a:r>
              <a:rPr lang="en-US" sz="2800" kern="0" dirty="0">
                <a:solidFill>
                  <a:sysClr val="windowText" lastClr="000000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Weet je hoe je op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een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goede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manier</a:t>
            </a:r>
            <a:r>
              <a:rPr lang="en-US" sz="2800" kern="0" dirty="0">
                <a:solidFill>
                  <a:sysClr val="windowText" lastClr="000000"/>
                </a:solidFill>
              </a:rPr>
              <a:t> feedback</a:t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r>
              <a:rPr lang="en-US" sz="2800" kern="0" dirty="0" err="1">
                <a:solidFill>
                  <a:sysClr val="windowText" lastClr="000000"/>
                </a:solidFill>
              </a:rPr>
              <a:t>kunt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geven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en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ontvangen</a:t>
            </a:r>
            <a:r>
              <a:rPr lang="en-US" sz="2800" kern="0" dirty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</a:rPr>
              <a:t>Heb je </a:t>
            </a:r>
            <a:r>
              <a:rPr lang="en-US" sz="2800" kern="0" dirty="0" err="1">
                <a:solidFill>
                  <a:schemeClr val="tx1"/>
                </a:solidFill>
              </a:rPr>
              <a:t>geoefend</a:t>
            </a:r>
            <a:r>
              <a:rPr lang="en-US" sz="2800" kern="0" dirty="0">
                <a:solidFill>
                  <a:schemeClr val="tx1"/>
                </a:solidFill>
              </a:rPr>
              <a:t> met het </a:t>
            </a:r>
            <a:r>
              <a:rPr lang="en-US" sz="2800" kern="0" dirty="0" err="1">
                <a:solidFill>
                  <a:schemeClr val="tx1"/>
                </a:solidFill>
              </a:rPr>
              <a:t>geven</a:t>
            </a:r>
            <a:r>
              <a:rPr lang="en-US" sz="2800" kern="0" dirty="0">
                <a:solidFill>
                  <a:schemeClr val="tx1"/>
                </a:solidFill>
              </a:rPr>
              <a:t> </a:t>
            </a:r>
            <a:r>
              <a:rPr lang="en-US" sz="2800" kern="0" dirty="0" err="1">
                <a:solidFill>
                  <a:schemeClr val="tx1"/>
                </a:solidFill>
              </a:rPr>
              <a:t>en</a:t>
            </a:r>
            <a:r>
              <a:rPr lang="en-US" sz="2800" kern="0" dirty="0">
                <a:solidFill>
                  <a:schemeClr val="tx1"/>
                </a:solidFill>
              </a:rPr>
              <a:t> </a:t>
            </a:r>
            <a:r>
              <a:rPr lang="en-US" sz="2800" kern="0" dirty="0" err="1">
                <a:solidFill>
                  <a:schemeClr val="tx1"/>
                </a:solidFill>
              </a:rPr>
              <a:t>ontvangen</a:t>
            </a:r>
            <a:br>
              <a:rPr lang="en-US" sz="2800" kern="0" dirty="0">
                <a:solidFill>
                  <a:schemeClr val="tx1"/>
                </a:solidFill>
              </a:rPr>
            </a:br>
            <a:r>
              <a:rPr lang="en-US" sz="2800" kern="0" dirty="0">
                <a:solidFill>
                  <a:schemeClr val="tx1"/>
                </a:solidFill>
              </a:rPr>
              <a:t> van feedback?</a:t>
            </a:r>
            <a:endParaRPr lang="en-GB" sz="2800" kern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Weet je hoe je feedback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gebruikt</a:t>
            </a:r>
            <a:r>
              <a:rPr lang="en-US" sz="2800" kern="0" dirty="0">
                <a:solidFill>
                  <a:sysClr val="windowText" lastClr="000000"/>
                </a:solidFill>
              </a:rPr>
              <a:t> om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beter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r>
              <a:rPr lang="en-US" sz="2800" kern="0" dirty="0" err="1">
                <a:solidFill>
                  <a:sysClr val="windowText" lastClr="000000"/>
                </a:solidFill>
              </a:rPr>
              <a:t>samen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te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werken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overleggen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endParaRPr lang="en-GB" sz="2800" kern="0" dirty="0">
              <a:solidFill>
                <a:sysClr val="windowText" lastClr="000000"/>
              </a:solidFill>
            </a:endParaRPr>
          </a:p>
          <a:p>
            <a:pPr marL="109728"/>
            <a:endParaRPr lang="nl-NL" sz="2800" kern="0" dirty="0">
              <a:solidFill>
                <a:sysClr val="windowText" lastClr="00000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nl-NL" sz="2800" kern="0" dirty="0">
              <a:solidFill>
                <a:sysClr val="windowText" lastClr="00000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nl-NL" sz="2800" kern="0" dirty="0">
              <a:solidFill>
                <a:sysClr val="windowText" lastClr="000000"/>
              </a:solidFill>
            </a:endParaRPr>
          </a:p>
          <a:p>
            <a:pPr marL="109728"/>
            <a:endParaRPr lang="nl-NL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Basisschema communicatie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552" y="1700808"/>
            <a:ext cx="2736304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Zender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868144" y="1700808"/>
            <a:ext cx="2736304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Ontvanger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3779912" y="1772816"/>
            <a:ext cx="1728192" cy="936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Boodschap</a:t>
            </a:r>
            <a:endParaRPr lang="en-US" dirty="0"/>
          </a:p>
        </p:txBody>
      </p:sp>
      <p:sp>
        <p:nvSpPr>
          <p:cNvPr id="7" name="Curved Up Arrow 6"/>
          <p:cNvSpPr/>
          <p:nvPr/>
        </p:nvSpPr>
        <p:spPr>
          <a:xfrm flipH="1">
            <a:off x="2411760" y="3789040"/>
            <a:ext cx="4104456" cy="10801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357425"/>
            <a:ext cx="19928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8082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853020" y="1772816"/>
            <a:ext cx="8229600" cy="4900000"/>
          </a:xfrm>
          <a:prstGeom prst="rect">
            <a:avLst/>
          </a:prstGeom>
        </p:spPr>
        <p:txBody>
          <a:bodyPr/>
          <a:lstStyle/>
          <a:p>
            <a:pPr marL="452628" indent="-342900">
              <a:buFont typeface="Arial" panose="020B0604020202020204" pitchFamily="34" charset="0"/>
              <a:buChar char="•"/>
            </a:pPr>
            <a:r>
              <a:rPr lang="nl-NL" sz="2400" dirty="0"/>
              <a:t>terugkoppelen van informatie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nl-NL" sz="2400" dirty="0"/>
              <a:t>van ontvanger naar zender</a:t>
            </a:r>
          </a:p>
          <a:p>
            <a:pPr marL="109728"/>
            <a:endParaRPr lang="nl-NL" sz="2400" dirty="0"/>
          </a:p>
          <a:p>
            <a:pPr marL="109728"/>
            <a:r>
              <a:rPr lang="nl-NL" sz="2400" dirty="0"/>
              <a:t>De zender krijgt door de feedback informatie: 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nl-NL" sz="2400" dirty="0"/>
              <a:t>Over het effect van gedrag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nl-NL" sz="2400" dirty="0"/>
              <a:t>Meestal is deze feedback onbewust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nl-NL" sz="2400" dirty="0"/>
              <a:t>Talloze voorbeelden:</a:t>
            </a:r>
          </a:p>
          <a:p>
            <a:pPr marL="109728" lvl="5"/>
            <a:r>
              <a:rPr lang="nl-NL" sz="2800" dirty="0"/>
              <a:t>	</a:t>
            </a:r>
            <a:r>
              <a:rPr lang="nl-NL" sz="2000" dirty="0"/>
              <a:t>- ik vertel en jij knikt (ik concludeer dat je luistert)</a:t>
            </a:r>
          </a:p>
          <a:p>
            <a:pPr marL="109728" lvl="5"/>
            <a:r>
              <a:rPr lang="nl-NL" sz="2000" dirty="0"/>
              <a:t>	- jij stelt een vraag (ik concludeer – je bent betrokken</a:t>
            </a:r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47729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wat zie ik 		(gedrag)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wat is het effect	(gevolg)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wat vind ik ervan	(gevoel)</a:t>
            </a:r>
          </a:p>
          <a:p>
            <a:pPr marL="109728"/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Professionele feedback in 3 stappen</a:t>
            </a:r>
          </a:p>
        </p:txBody>
      </p:sp>
    </p:spTree>
    <p:extLst>
      <p:ext uri="{BB962C8B-B14F-4D97-AF65-F5344CB8AC3E}">
        <p14:creationId xmlns:p14="http://schemas.microsoft.com/office/powerpoint/2010/main" val="2640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Professionele</a:t>
            </a:r>
            <a:r>
              <a:rPr lang="en-US" sz="3600" dirty="0"/>
              <a:t> feedback in 3 </a:t>
            </a:r>
            <a:r>
              <a:rPr lang="en-US" sz="3600" dirty="0" err="1"/>
              <a:t>stappen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9296400" cy="4114800"/>
          </a:xfrm>
          <a:prstGeom prst="rect">
            <a:avLst/>
          </a:prstGeom>
        </p:spPr>
        <p:txBody>
          <a:bodyPr/>
          <a:lstStyle/>
          <a:p>
            <a:pPr lvl="2">
              <a:buFontTx/>
              <a:buNone/>
            </a:pPr>
            <a:r>
              <a:rPr lang="en-US" sz="2800" dirty="0" err="1">
                <a:cs typeface="Arial" charset="0"/>
              </a:rPr>
              <a:t>Bestaat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uit</a:t>
            </a:r>
            <a:r>
              <a:rPr lang="en-US" sz="2800" dirty="0">
                <a:cs typeface="Arial" charset="0"/>
              </a:rPr>
              <a:t> 3 </a:t>
            </a:r>
            <a:r>
              <a:rPr lang="en-US" sz="2800" dirty="0" err="1">
                <a:cs typeface="Arial" charset="0"/>
              </a:rPr>
              <a:t>stappen</a:t>
            </a: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1 </a:t>
            </a:r>
            <a:r>
              <a:rPr lang="en-US" sz="2800" dirty="0" err="1">
                <a:cs typeface="Arial" charset="0"/>
              </a:rPr>
              <a:t>Gedrag</a:t>
            </a:r>
            <a:r>
              <a:rPr lang="en-US" sz="2800" dirty="0">
                <a:cs typeface="Arial" charset="0"/>
              </a:rPr>
              <a:t>			</a:t>
            </a:r>
          </a:p>
          <a:p>
            <a:pPr lvl="2">
              <a:buFontTx/>
              <a:buNone/>
            </a:pP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2 </a:t>
            </a:r>
            <a:r>
              <a:rPr lang="en-US" sz="2800" dirty="0" err="1">
                <a:cs typeface="Arial" charset="0"/>
              </a:rPr>
              <a:t>Gevolg</a:t>
            </a:r>
            <a:r>
              <a:rPr lang="en-US" sz="2800" dirty="0">
                <a:cs typeface="Arial" charset="0"/>
              </a:rPr>
              <a:t>			</a:t>
            </a:r>
          </a:p>
          <a:p>
            <a:pPr>
              <a:buFontTx/>
              <a:buNone/>
            </a:pPr>
            <a:endParaRPr lang="en-US" sz="800" dirty="0"/>
          </a:p>
          <a:p>
            <a:pPr>
              <a:buFontTx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3 </a:t>
            </a:r>
            <a:r>
              <a:rPr lang="en-US" sz="2800" dirty="0" err="1">
                <a:solidFill>
                  <a:srgbClr val="000000"/>
                </a:solidFill>
              </a:rPr>
              <a:t>Gevoel</a:t>
            </a:r>
            <a:r>
              <a:rPr lang="en-US" sz="2800" dirty="0">
                <a:solidFill>
                  <a:srgbClr val="00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528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 </a:t>
            </a:r>
            <a:r>
              <a:rPr lang="en-US" sz="3600" dirty="0" err="1"/>
              <a:t>stappen</a:t>
            </a:r>
            <a:r>
              <a:rPr lang="en-US" sz="3600" dirty="0"/>
              <a:t> compliment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9296400" cy="4114800"/>
          </a:xfrm>
          <a:prstGeom prst="rect">
            <a:avLst/>
          </a:prstGeom>
        </p:spPr>
        <p:txBody>
          <a:bodyPr/>
          <a:lstStyle/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1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zie</a:t>
            </a:r>
            <a:r>
              <a:rPr lang="en-US" sz="2800" dirty="0">
                <a:cs typeface="Arial" charset="0"/>
              </a:rPr>
              <a:t> /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 </a:t>
            </a:r>
            <a:r>
              <a:rPr lang="en-US" sz="2800" dirty="0" err="1">
                <a:cs typeface="Arial" charset="0"/>
              </a:rPr>
              <a:t>hoor</a:t>
            </a:r>
            <a:r>
              <a:rPr lang="en-US" sz="2800" dirty="0">
                <a:cs typeface="Arial" charset="0"/>
              </a:rPr>
              <a:t> 		</a:t>
            </a:r>
            <a:r>
              <a:rPr lang="en-US" sz="2800" dirty="0" err="1">
                <a:cs typeface="Arial" charset="0"/>
              </a:rPr>
              <a:t>Gedrag</a:t>
            </a:r>
            <a:r>
              <a:rPr lang="en-US" sz="2800" dirty="0">
                <a:cs typeface="Arial" charset="0"/>
              </a:rPr>
              <a:t>		</a:t>
            </a:r>
            <a:r>
              <a:rPr lang="en-US" sz="2800" dirty="0" err="1">
                <a:cs typeface="Arial" charset="0"/>
              </a:rPr>
              <a:t>Objectief</a:t>
            </a:r>
            <a:r>
              <a:rPr lang="en-US" sz="2800" dirty="0">
                <a:cs typeface="Arial" charset="0"/>
              </a:rPr>
              <a:t>	</a:t>
            </a:r>
          </a:p>
          <a:p>
            <a:pPr lvl="2"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Ik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zie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dat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jullie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zelf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in de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kring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gaan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zitten</a:t>
            </a:r>
            <a:endParaRPr lang="en-US" sz="2800" dirty="0">
              <a:solidFill>
                <a:srgbClr val="0000FF"/>
              </a:solidFill>
              <a:cs typeface="Arial" charset="0"/>
            </a:endParaRPr>
          </a:p>
          <a:p>
            <a:pPr lvl="2">
              <a:buFontTx/>
              <a:buNone/>
            </a:pPr>
            <a:endParaRPr lang="en-US" sz="2800" dirty="0">
              <a:cs typeface="Arial" charset="0"/>
            </a:endParaRPr>
          </a:p>
          <a:p>
            <a:pPr lvl="2">
              <a:buFontTx/>
              <a:buNone/>
            </a:pPr>
            <a:r>
              <a:rPr lang="en-US" sz="2800" dirty="0">
                <a:cs typeface="Arial" charset="0"/>
              </a:rPr>
              <a:t>2 </a:t>
            </a:r>
            <a:r>
              <a:rPr lang="en-US" sz="2800" dirty="0" err="1">
                <a:cs typeface="Arial" charset="0"/>
              </a:rPr>
              <a:t>Ik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merk</a:t>
            </a:r>
            <a:r>
              <a:rPr lang="en-US" sz="2800" dirty="0">
                <a:cs typeface="Arial" charset="0"/>
              </a:rPr>
              <a:t>			</a:t>
            </a:r>
            <a:r>
              <a:rPr lang="en-US" sz="2800" dirty="0" err="1">
                <a:cs typeface="Arial" charset="0"/>
              </a:rPr>
              <a:t>Gevolg</a:t>
            </a:r>
            <a:r>
              <a:rPr lang="en-US" sz="2800" dirty="0">
                <a:cs typeface="Arial" charset="0"/>
              </a:rPr>
              <a:t>		</a:t>
            </a:r>
            <a:r>
              <a:rPr lang="en-US" sz="2800" dirty="0" err="1">
                <a:cs typeface="Arial" charset="0"/>
              </a:rPr>
              <a:t>Objectief</a:t>
            </a:r>
            <a:r>
              <a:rPr lang="en-US" sz="2800" dirty="0"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sz="800" dirty="0"/>
          </a:p>
          <a:p>
            <a:pPr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Daardoor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hoef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ik</a:t>
            </a:r>
            <a:r>
              <a:rPr lang="en-US" sz="2800" dirty="0">
                <a:solidFill>
                  <a:srgbClr val="0000FF"/>
                </a:solidFill>
              </a:rPr>
              <a:t> het </a:t>
            </a:r>
            <a:r>
              <a:rPr lang="en-US" sz="2800" dirty="0" err="1">
                <a:solidFill>
                  <a:srgbClr val="0000FF"/>
                </a:solidFill>
              </a:rPr>
              <a:t>niet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meer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vragen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3 </a:t>
            </a:r>
            <a:r>
              <a:rPr lang="en-US" sz="2800" dirty="0" err="1">
                <a:solidFill>
                  <a:srgbClr val="000000"/>
                </a:solidFill>
              </a:rPr>
              <a:t>Ik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voel</a:t>
            </a:r>
            <a:r>
              <a:rPr lang="en-US" sz="2800" dirty="0">
                <a:solidFill>
                  <a:srgbClr val="000000"/>
                </a:solidFill>
              </a:rPr>
              <a:t>			</a:t>
            </a:r>
            <a:r>
              <a:rPr lang="en-US" sz="2800" dirty="0" err="1">
                <a:solidFill>
                  <a:srgbClr val="000000"/>
                </a:solidFill>
              </a:rPr>
              <a:t>Gevoel</a:t>
            </a:r>
            <a:r>
              <a:rPr lang="en-US" sz="2800" dirty="0">
                <a:solidFill>
                  <a:srgbClr val="000000"/>
                </a:solidFill>
              </a:rPr>
              <a:t>		</a:t>
            </a:r>
            <a:r>
              <a:rPr lang="en-US" sz="2800" dirty="0" err="1">
                <a:cs typeface="Arial" charset="0"/>
              </a:rPr>
              <a:t>Subjectief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Ik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voel</a:t>
            </a:r>
            <a:r>
              <a:rPr lang="en-US" sz="2800" dirty="0">
                <a:solidFill>
                  <a:srgbClr val="0000FF"/>
                </a:solidFill>
              </a:rPr>
              <a:t> me </a:t>
            </a:r>
            <a:r>
              <a:rPr lang="en-US" sz="2800" dirty="0" err="1">
                <a:solidFill>
                  <a:srgbClr val="0000FF"/>
                </a:solidFill>
              </a:rPr>
              <a:t>gehoord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853020" y="1958000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nl-NL" sz="2800" dirty="0"/>
              <a:t>Wat vond je van de vorige lessen COMM?</a:t>
            </a:r>
          </a:p>
          <a:p>
            <a:pPr marL="109728"/>
            <a:endParaRPr lang="nl-NL" sz="2800" dirty="0"/>
          </a:p>
          <a:p>
            <a:pPr marL="566928" indent="-457200">
              <a:buFontTx/>
              <a:buChar char="-"/>
            </a:pPr>
            <a:r>
              <a:rPr lang="nl-NL" sz="2800" dirty="0"/>
              <a:t>Compliment – positieve feedback</a:t>
            </a:r>
          </a:p>
          <a:p>
            <a:pPr marL="566928" indent="-457200">
              <a:buFontTx/>
              <a:buChar char="-"/>
            </a:pPr>
            <a:r>
              <a:rPr lang="nl-NL" sz="2800" dirty="0"/>
              <a:t>Kritiek – negatieve feedback</a:t>
            </a:r>
          </a:p>
          <a:p>
            <a:pPr marL="566928" indent="-457200">
              <a:buFontTx/>
              <a:buChar char="-"/>
            </a:pPr>
            <a:endParaRPr lang="nl-NL" sz="2800" dirty="0"/>
          </a:p>
          <a:p>
            <a:pPr marL="566928" indent="-457200">
              <a:buFont typeface="Arial"/>
              <a:buChar char="•"/>
            </a:pPr>
            <a:endParaRPr lang="nl-NL" sz="2800" dirty="0"/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Feedback oefening</a:t>
            </a:r>
          </a:p>
        </p:txBody>
      </p:sp>
    </p:spTree>
    <p:extLst>
      <p:ext uri="{BB962C8B-B14F-4D97-AF65-F5344CB8AC3E}">
        <p14:creationId xmlns:p14="http://schemas.microsoft.com/office/powerpoint/2010/main" val="180503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/>
          <a:lstStyle/>
          <a:p>
            <a:pPr marL="109728"/>
            <a:endParaRPr lang="nl-NL" sz="2800" dirty="0"/>
          </a:p>
          <a:p>
            <a:pPr marL="109728"/>
            <a:r>
              <a:rPr lang="nl-NL" sz="2800" dirty="0"/>
              <a:t>soorten complimenten: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bezit		- mooie schoenen heb je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uiterlijk		- je kleedt je zo goed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gedrag		- fijn dat je op tijd bent</a:t>
            </a:r>
          </a:p>
          <a:p>
            <a:pPr marL="566928" indent="-457200">
              <a:buFont typeface="Arial"/>
              <a:buChar char="•"/>
            </a:pPr>
            <a:r>
              <a:rPr lang="nl-NL" sz="2800" dirty="0"/>
              <a:t>persoon	- je bent behulpzaam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De laatste 2 categorieën zijn persoonlijker dan </a:t>
            </a:r>
          </a:p>
          <a:p>
            <a:pPr marL="109728"/>
            <a:r>
              <a:rPr lang="nl-NL" sz="2800" dirty="0"/>
              <a:t>de eerste 2. </a:t>
            </a:r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  <a:p>
            <a:pPr marL="109728"/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Soorten complimenten</a:t>
            </a:r>
          </a:p>
        </p:txBody>
      </p:sp>
    </p:spTree>
    <p:extLst>
      <p:ext uri="{BB962C8B-B14F-4D97-AF65-F5344CB8AC3E}">
        <p14:creationId xmlns:p14="http://schemas.microsoft.com/office/powerpoint/2010/main" val="3829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838528E79A6429174435AEEE36949" ma:contentTypeVersion="12" ma:contentTypeDescription="Een nieuw document maken." ma:contentTypeScope="" ma:versionID="3733bc8dac4c567c818c57ec07919ded">
  <xsd:schema xmlns:xsd="http://www.w3.org/2001/XMLSchema" xmlns:xs="http://www.w3.org/2001/XMLSchema" xmlns:p="http://schemas.microsoft.com/office/2006/metadata/properties" xmlns:ns2="417ae187-688b-4a2e-8a43-e8df04768c19" xmlns:ns3="f3c96843-129e-4ac9-b649-860bd1e47521" targetNamespace="http://schemas.microsoft.com/office/2006/metadata/properties" ma:root="true" ma:fieldsID="355b843cb4ee98a5ecba97df410a2a5f" ns2:_="" ns3:_="">
    <xsd:import namespace="417ae187-688b-4a2e-8a43-e8df04768c19"/>
    <xsd:import namespace="f3c96843-129e-4ac9-b649-860bd1e47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e187-688b-4a2e-8a43-e8df04768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6843-129e-4ac9-b649-860bd1e47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6854F0-CBAC-4AFB-A2B1-F460871A2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06F3AA-8D07-49CE-B459-CB228BA1B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ae187-688b-4a2e-8a43-e8df04768c19"/>
    <ds:schemaRef ds:uri="f3c96843-129e-4ac9-b649-860bd1e47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41A7B-4DE8-4B48-A534-62240D86BD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13507</TotalTime>
  <Words>1014</Words>
  <Application>Microsoft Office PowerPoint</Application>
  <PresentationFormat>Diavoorstelling (4:3)</PresentationFormat>
  <Paragraphs>301</Paragraphs>
  <Slides>29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StarSymbol</vt:lpstr>
      <vt:lpstr>Office Theme</vt:lpstr>
      <vt:lpstr>PowerPoint-presentatie</vt:lpstr>
      <vt:lpstr>Onderwerpen</vt:lpstr>
      <vt:lpstr>Basisschema communicatie</vt:lpstr>
      <vt:lpstr>Feedback</vt:lpstr>
      <vt:lpstr>Professionele feedback in 3 stappen</vt:lpstr>
      <vt:lpstr>Professionele feedback in 3 stappen</vt:lpstr>
      <vt:lpstr>3 stappen compliment</vt:lpstr>
      <vt:lpstr>Feedback oefening</vt:lpstr>
      <vt:lpstr>Soorten complimenten</vt:lpstr>
      <vt:lpstr>Complimentenoefening 2</vt:lpstr>
      <vt:lpstr>Complimentenoefening </vt:lpstr>
      <vt:lpstr>Complimentenoefening </vt:lpstr>
      <vt:lpstr>Complimentenoefening </vt:lpstr>
      <vt:lpstr>3 stappen complimenten</vt:lpstr>
      <vt:lpstr>Kritiek</vt:lpstr>
      <vt:lpstr>Belang van feedback</vt:lpstr>
      <vt:lpstr>Voorwaarde van feedback</vt:lpstr>
      <vt:lpstr>Negatieve feedback</vt:lpstr>
      <vt:lpstr>3 stappen feedback</vt:lpstr>
      <vt:lpstr>3 stappen feedback</vt:lpstr>
      <vt:lpstr>Feedback uitvragen</vt:lpstr>
      <vt:lpstr>Feedback uitvragen</vt:lpstr>
      <vt:lpstr>Documentaire ‘Zag je het maar ...’</vt:lpstr>
      <vt:lpstr>Feedback</vt:lpstr>
      <vt:lpstr>Kritiek voor begeleider</vt:lpstr>
      <vt:lpstr>Kritiek voor begeleider</vt:lpstr>
      <vt:lpstr>Complimenten voor jongere</vt:lpstr>
      <vt:lpstr>Complimenten voor jongere</vt:lpstr>
      <vt:lpstr>Afronding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 Post - Kuiper</dc:creator>
  <cp:lastModifiedBy>Lianne Beverdam</cp:lastModifiedBy>
  <cp:revision>224</cp:revision>
  <dcterms:modified xsi:type="dcterms:W3CDTF">2023-07-10T07:36:55Z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0x01010031A838528E79A6429174435AEEE36949</vt:lpwstr>
  </property>
</Properties>
</file>