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4" r:id="rId7"/>
    <p:sldId id="257" r:id="rId8"/>
    <p:sldId id="258" r:id="rId9"/>
    <p:sldId id="259" r:id="rId10"/>
    <p:sldId id="260" r:id="rId11"/>
    <p:sldId id="261" r:id="rId12"/>
    <p:sldId id="262" r:id="rId13"/>
    <p:sldId id="270" r:id="rId14"/>
    <p:sldId id="263" r:id="rId15"/>
    <p:sldId id="267" r:id="rId16"/>
    <p:sldId id="272" r:id="rId17"/>
    <p:sldId id="273" r:id="rId18"/>
    <p:sldId id="274" r:id="rId19"/>
    <p:sldId id="275" r:id="rId20"/>
    <p:sldId id="276" r:id="rId21"/>
    <p:sldId id="271" r:id="rId22"/>
    <p:sldId id="266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07895-7EEE-4735-9BD8-96902EBCAF24}" v="31" dt="2023-03-19T10:00:14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van Veen" userId="07619c1d-7a99-4ab7-ba00-1838bdcba2b5" providerId="ADAL" clId="{37207895-7EEE-4735-9BD8-96902EBCAF24}"/>
    <pc:docChg chg="modSld">
      <pc:chgData name="Samantha van Veen" userId="07619c1d-7a99-4ab7-ba00-1838bdcba2b5" providerId="ADAL" clId="{37207895-7EEE-4735-9BD8-96902EBCAF24}" dt="2023-03-19T10:00:14.053" v="30" actId="20577"/>
      <pc:docMkLst>
        <pc:docMk/>
      </pc:docMkLst>
      <pc:sldChg chg="modSp modAnim">
        <pc:chgData name="Samantha van Veen" userId="07619c1d-7a99-4ab7-ba00-1838bdcba2b5" providerId="ADAL" clId="{37207895-7EEE-4735-9BD8-96902EBCAF24}" dt="2023-03-19T10:00:14.053" v="30" actId="20577"/>
        <pc:sldMkLst>
          <pc:docMk/>
          <pc:sldMk cId="997196879" sldId="263"/>
        </pc:sldMkLst>
        <pc:spChg chg="mod">
          <ac:chgData name="Samantha van Veen" userId="07619c1d-7a99-4ab7-ba00-1838bdcba2b5" providerId="ADAL" clId="{37207895-7EEE-4735-9BD8-96902EBCAF24}" dt="2023-03-19T10:00:14.053" v="30" actId="20577"/>
          <ac:spMkLst>
            <pc:docMk/>
            <pc:sldMk cId="997196879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39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74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161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0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65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41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49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92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88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2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87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838C5-ABDB-408E-A7BE-0D01A35E7BCA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750C-71C3-466E-9471-CCEECD1D20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90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gktQ3Pln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" r="215" b="1"/>
          <a:stretch/>
        </p:blipFill>
        <p:spPr>
          <a:xfrm>
            <a:off x="642938" y="676275"/>
            <a:ext cx="6442075" cy="4389438"/>
          </a:xfrm>
          <a:prstGeom prst="rect">
            <a:avLst/>
          </a:prstGeom>
        </p:spPr>
      </p:pic>
      <p:pic>
        <p:nvPicPr>
          <p:cNvPr id="1026" name="Picture 2" descr="MBO Utrecht | Utrecht">
            <a:extLst>
              <a:ext uri="{FF2B5EF4-FFF2-40B4-BE49-F238E27FC236}">
                <a16:creationId xmlns:a16="http://schemas.microsoft.com/office/drawing/2014/main" id="{E043217E-AE9F-B6E7-9FE7-2AD537CC6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25" y="676275"/>
            <a:ext cx="4389438" cy="43894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58141"/>
            <a:ext cx="10515600" cy="94266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TABLETTEN</a:t>
            </a:r>
          </a:p>
        </p:txBody>
      </p:sp>
    </p:spTree>
    <p:extLst>
      <p:ext uri="{BB962C8B-B14F-4D97-AF65-F5344CB8AC3E}">
        <p14:creationId xmlns:p14="http://schemas.microsoft.com/office/powerpoint/2010/main" val="2980680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9BA13-F9AD-4846-831C-14EA0ABC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123" y="837140"/>
            <a:ext cx="10058400" cy="2743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4EC56D-C771-4409-B8EB-71CB825434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9FEAA1-1B7D-457F-B867-D63D494A5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6C29B79-6278-4039-8F90-4FF31D7B439F}"/>
              </a:ext>
            </a:extLst>
          </p:cNvPr>
          <p:cNvSpPr/>
          <p:nvPr/>
        </p:nvSpPr>
        <p:spPr>
          <a:xfrm>
            <a:off x="1791695" y="1369905"/>
            <a:ext cx="5572125" cy="5262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6" name="Rechthoek 16">
            <a:extLst>
              <a:ext uri="{FF2B5EF4-FFF2-40B4-BE49-F238E27FC236}">
                <a16:creationId xmlns:a16="http://schemas.microsoft.com/office/drawing/2014/main" id="{50232F40-848A-4C3E-81C5-E35FCD8A9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0355" y="1494001"/>
            <a:ext cx="1943100" cy="504825"/>
          </a:xfrm>
          <a:prstGeom prst="rect">
            <a:avLst/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Bureau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-vorm 19">
            <a:extLst>
              <a:ext uri="{FF2B5EF4-FFF2-40B4-BE49-F238E27FC236}">
                <a16:creationId xmlns:a16="http://schemas.microsoft.com/office/drawing/2014/main" id="{DF8036BC-D584-4274-9D0F-AB95A6FB587F}"/>
              </a:ext>
            </a:extLst>
          </p:cNvPr>
          <p:cNvSpPr>
            <a:spLocks/>
          </p:cNvSpPr>
          <p:nvPr/>
        </p:nvSpPr>
        <p:spPr bwMode="auto">
          <a:xfrm>
            <a:off x="1115311" y="2982750"/>
            <a:ext cx="1990725" cy="2400300"/>
          </a:xfrm>
          <a:custGeom>
            <a:avLst/>
            <a:gdLst>
              <a:gd name="T0" fmla="*/ 0 w 1990725"/>
              <a:gd name="T1" fmla="*/ 0 h 2399983"/>
              <a:gd name="T2" fmla="*/ 995363 w 1990725"/>
              <a:gd name="T3" fmla="*/ 0 h 2399983"/>
              <a:gd name="T4" fmla="*/ 995363 w 1990725"/>
              <a:gd name="T5" fmla="*/ 1630568 h 2399983"/>
              <a:gd name="T6" fmla="*/ 1990725 w 1990725"/>
              <a:gd name="T7" fmla="*/ 1630568 h 2399983"/>
              <a:gd name="T8" fmla="*/ 1990725 w 1990725"/>
              <a:gd name="T9" fmla="*/ 2399983 h 2399983"/>
              <a:gd name="T10" fmla="*/ 0 w 1990725"/>
              <a:gd name="T11" fmla="*/ 2399983 h 2399983"/>
              <a:gd name="T12" fmla="*/ 0 w 1990725"/>
              <a:gd name="T13" fmla="*/ 0 h 23999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90725"/>
              <a:gd name="T22" fmla="*/ 0 h 2399983"/>
              <a:gd name="T23" fmla="*/ 1990725 w 1990725"/>
              <a:gd name="T24" fmla="*/ 2399983 h 239998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90725" h="2399983">
                <a:moveTo>
                  <a:pt x="0" y="0"/>
                </a:moveTo>
                <a:lnTo>
                  <a:pt x="995363" y="0"/>
                </a:lnTo>
                <a:lnTo>
                  <a:pt x="995363" y="1630568"/>
                </a:lnTo>
                <a:lnTo>
                  <a:pt x="1990725" y="1630568"/>
                </a:lnTo>
                <a:lnTo>
                  <a:pt x="1990725" y="2399983"/>
                </a:lnTo>
                <a:lnTo>
                  <a:pt x="0" y="2399983"/>
                </a:lnTo>
                <a:lnTo>
                  <a:pt x="0" y="0"/>
                </a:lnTo>
                <a:close/>
              </a:path>
            </a:pathLst>
          </a:cu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1200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1200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1200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Help! Direct hulp nodig.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hthoek 21">
            <a:extLst>
              <a:ext uri="{FF2B5EF4-FFF2-40B4-BE49-F238E27FC236}">
                <a16:creationId xmlns:a16="http://schemas.microsoft.com/office/drawing/2014/main" id="{88D1BF20-9D91-4729-B4A5-8BC0D7F3F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535" y="5678652"/>
            <a:ext cx="5043488" cy="814387"/>
          </a:xfrm>
          <a:prstGeom prst="rect">
            <a:avLst/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 kan het zelf!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hthoek 22">
            <a:extLst>
              <a:ext uri="{FF2B5EF4-FFF2-40B4-BE49-F238E27FC236}">
                <a16:creationId xmlns:a16="http://schemas.microsoft.com/office/drawing/2014/main" id="{51BFDABC-D1E6-4AE3-A5F8-9C308CCA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2247" y="1545003"/>
            <a:ext cx="904875" cy="2943225"/>
          </a:xfrm>
          <a:prstGeom prst="rect">
            <a:avLst/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 kan het zelf, met een beetje hulp.</a:t>
            </a:r>
            <a:endParaRPr kumimoji="0" lang="nl-NL" altLang="nl-NL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Verbindingslijn: gekromd 9">
            <a:extLst>
              <a:ext uri="{FF2B5EF4-FFF2-40B4-BE49-F238E27FC236}">
                <a16:creationId xmlns:a16="http://schemas.microsoft.com/office/drawing/2014/main" id="{9036E0FB-0C4D-416D-8C10-CC220E882DD6}"/>
              </a:ext>
            </a:extLst>
          </p:cNvPr>
          <p:cNvCxnSpPr/>
          <p:nvPr/>
        </p:nvCxnSpPr>
        <p:spPr>
          <a:xfrm flipH="1">
            <a:off x="4684279" y="2670337"/>
            <a:ext cx="1166495" cy="2638425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Verbindingslijn: gekromd 10">
            <a:extLst>
              <a:ext uri="{FF2B5EF4-FFF2-40B4-BE49-F238E27FC236}">
                <a16:creationId xmlns:a16="http://schemas.microsoft.com/office/drawing/2014/main" id="{361F4FB8-8A35-48D2-89A4-58771DF062AB}"/>
              </a:ext>
            </a:extLst>
          </p:cNvPr>
          <p:cNvCxnSpPr/>
          <p:nvPr/>
        </p:nvCxnSpPr>
        <p:spPr>
          <a:xfrm flipH="1" flipV="1">
            <a:off x="2989961" y="3369098"/>
            <a:ext cx="1118870" cy="1957070"/>
          </a:xfrm>
          <a:prstGeom prst="curvedConnector3">
            <a:avLst>
              <a:gd name="adj1" fmla="val 3892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Gedachtewolkje: wolk 29">
            <a:extLst>
              <a:ext uri="{FF2B5EF4-FFF2-40B4-BE49-F238E27FC236}">
                <a16:creationId xmlns:a16="http://schemas.microsoft.com/office/drawing/2014/main" id="{CFAEDA6B-448B-4754-8553-B96123A7D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833" y="626985"/>
            <a:ext cx="1600200" cy="131445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 is er nodig om daarna zelf aan de slag te gaan?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Gedachtewolkje: wolk 30">
            <a:extLst>
              <a:ext uri="{FF2B5EF4-FFF2-40B4-BE49-F238E27FC236}">
                <a16:creationId xmlns:a16="http://schemas.microsoft.com/office/drawing/2014/main" id="{3F7FA471-F393-444E-94A8-CE7FE4336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322" y="4763082"/>
            <a:ext cx="1781175" cy="1033462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Kunnen jullie echt zelf aan de slag?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Gedachtewolkje: wolk 31">
            <a:extLst>
              <a:ext uri="{FF2B5EF4-FFF2-40B4-BE49-F238E27FC236}">
                <a16:creationId xmlns:a16="http://schemas.microsoft.com/office/drawing/2014/main" id="{2462486A-8DC5-4A5C-82E3-6821730BC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639" y="2523434"/>
            <a:ext cx="1295401" cy="846137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32D91"/>
          </a:solidFill>
          <a:ln w="12700">
            <a:solidFill>
              <a:srgbClr val="77104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Verlengde instructie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1A1F7EC2-5FEE-4BF6-BC0A-010A170E5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910" y="151340"/>
            <a:ext cx="12192000" cy="457200"/>
          </a:xfrm>
          <a:prstGeom prst="rect">
            <a:avLst/>
          </a:prstGeom>
          <a:solidFill>
            <a:srgbClr val="F9D4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6348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KLASSENOPSTELLING </a:t>
            </a:r>
            <a:endParaRPr kumimoji="0" lang="nl-NL" altLang="nl-NL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641FB53B-19F8-4133-8603-7C1D1A9A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910" y="6085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21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193800"/>
            <a:ext cx="10706100" cy="4983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sz="7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nl-NL" sz="7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 MET DE SOMMEN !</a:t>
            </a:r>
          </a:p>
          <a:p>
            <a:pPr marL="0" indent="0" algn="ctr">
              <a:buNone/>
            </a:pPr>
            <a:r>
              <a:rPr lang="nl-NL" sz="7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Pagina 15 uit </a:t>
            </a:r>
            <a:r>
              <a:rPr lang="nl-NL" sz="72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reader</a:t>
            </a:r>
          </a:p>
        </p:txBody>
      </p:sp>
    </p:spTree>
    <p:extLst>
      <p:ext uri="{BB962C8B-B14F-4D97-AF65-F5344CB8AC3E}">
        <p14:creationId xmlns:p14="http://schemas.microsoft.com/office/powerpoint/2010/main" val="99719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7A3271-0A0C-470D-81CB-5F719056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nl-NL" sz="5400" dirty="0"/>
              <a:t>Evaluatie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68C7D6-70A6-4617-B74A-3BAE82752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6629" y="731514"/>
            <a:ext cx="6218501" cy="4305519"/>
          </a:xfrm>
        </p:spPr>
        <p:txBody>
          <a:bodyPr anchor="ctr">
            <a:normAutofit/>
          </a:bodyPr>
          <a:lstStyle/>
          <a:p>
            <a:endParaRPr lang="nl-NL" sz="2000" dirty="0"/>
          </a:p>
          <a:p>
            <a:endParaRPr lang="nl-NL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Afbeeldingsresultaat voor bordjes omhoog">
            <a:extLst>
              <a:ext uri="{FF2B5EF4-FFF2-40B4-BE49-F238E27FC236}">
                <a16:creationId xmlns:a16="http://schemas.microsoft.com/office/drawing/2014/main" id="{E9D3C453-4F7D-41A9-BC8D-433EAAEA0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933" y="2536570"/>
            <a:ext cx="5138108" cy="287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B0C5DE0-45F6-4459-8B23-F0DCF51D8A5C}"/>
              </a:ext>
            </a:extLst>
          </p:cNvPr>
          <p:cNvSpPr txBox="1"/>
          <p:nvPr/>
        </p:nvSpPr>
        <p:spPr>
          <a:xfrm>
            <a:off x="5929223" y="119619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Werkvorm bordjes omhoog</a:t>
            </a:r>
          </a:p>
        </p:txBody>
      </p:sp>
    </p:spTree>
    <p:extLst>
      <p:ext uri="{BB962C8B-B14F-4D97-AF65-F5344CB8AC3E}">
        <p14:creationId xmlns:p14="http://schemas.microsoft.com/office/powerpoint/2010/main" val="324849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A95F88-E820-4E2C-9795-2D0598B7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683169"/>
            <a:ext cx="4068849" cy="4148586"/>
          </a:xfrm>
        </p:spPr>
        <p:txBody>
          <a:bodyPr anchor="t">
            <a:normAutofit/>
          </a:bodyPr>
          <a:lstStyle/>
          <a:p>
            <a:r>
              <a:rPr lang="nl-NL" sz="4800"/>
              <a:t>Vraag 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FEE170-ED49-40A2-B584-999F9EEE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4" y="1683170"/>
            <a:ext cx="5818248" cy="4148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/>
              <a:t>Hoeveel formules hebben jullie gebruikt tijdens de les tabletten berekenen? </a:t>
            </a:r>
          </a:p>
          <a:p>
            <a:endParaRPr lang="nl-NL" sz="2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2065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753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5008F5-A508-4C1B-9AEF-86029AB15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nl-NL" sz="4000"/>
              <a:t>Vraag 2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EF35B0-740F-42D2-8EAF-007D75D75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nl-NL" sz="2000"/>
              <a:t>Kun je de formule ook opschrijven? </a:t>
            </a:r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1054424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D49BD3F-152B-4DF7-BA1B-DC82D47DF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nl-NL" sz="4000"/>
              <a:t>Vraag 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E2F516-C835-4F88-AFD6-471D5663E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/>
              <a:t>Heb je de formule gebruikt bij de berekening van tabletten?</a:t>
            </a:r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254230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51409FA-1E58-41C3-825D-AA5F56EBD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nl-NL" sz="3600"/>
              <a:t>Vraag 4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fbeeldingsresultaat voor top en tip">
            <a:extLst>
              <a:ext uri="{FF2B5EF4-FFF2-40B4-BE49-F238E27FC236}">
                <a16:creationId xmlns:a16="http://schemas.microsoft.com/office/drawing/2014/main" id="{0E054F20-BFD4-4EFB-8EDA-8C8730AF46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9" r="5117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9DD1EF-D8D2-4EFF-8900-FFE923306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800"/>
              <a:t>Geef 1 top van de les </a:t>
            </a:r>
          </a:p>
          <a:p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207789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C9B446A-6343-4E56-90BA-061E4DDF0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3EC72A1B-03D3-499C-B4BF-AC68EEC22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216322C2-3CF0-4D33-BF90-3F384CF6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9429E5-5904-4EAA-A2C6-5CDCA1958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nl-NL" sz="2800"/>
              <a:t>Vraag 5 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4C917B-1B46-4A85-B382-70A882731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1700"/>
              <a:t>Geef 1 tip van de les </a:t>
            </a:r>
          </a:p>
          <a:p>
            <a:endParaRPr lang="nl-NL" sz="1700"/>
          </a:p>
        </p:txBody>
      </p:sp>
      <p:pic>
        <p:nvPicPr>
          <p:cNvPr id="2050" name="Picture 2" descr="Afbeeldingsresultaat voor top en tip">
            <a:extLst>
              <a:ext uri="{FF2B5EF4-FFF2-40B4-BE49-F238E27FC236}">
                <a16:creationId xmlns:a16="http://schemas.microsoft.com/office/drawing/2014/main" id="{52AAC131-580E-4E40-BF6E-6A522FE9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8967" y="956981"/>
            <a:ext cx="6921940" cy="505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771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A3444E-8324-4A71-919A-619B9FA66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nl-NL" sz="4000"/>
              <a:t>Vraag 6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2A10D9-539B-4A95-B225-A5082E031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/>
              <a:t>Wat vinden jullie van het differentiëren tijdens de les medisch rekenen? </a:t>
            </a:r>
          </a:p>
        </p:txBody>
      </p:sp>
    </p:spTree>
    <p:extLst>
      <p:ext uri="{BB962C8B-B14F-4D97-AF65-F5344CB8AC3E}">
        <p14:creationId xmlns:p14="http://schemas.microsoft.com/office/powerpoint/2010/main" val="68939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A9572A-E804-4227-98C6-A2044CB7D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nl-NL" sz="5400" dirty="0"/>
              <a:t>Evaluatie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EAF89-6E22-4F2B-90AB-DBEA600A3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nl-NL" sz="2000"/>
              <a:t>Aan het einde van de les kunnen de studenten de twee formules toepassen bij het maken van de sommen.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6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8CC66E84-2B42-463F-8329-75BA0D521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841C7B-12A4-4D53-AE16-D65AC1C5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br>
              <a:rPr lang="en-US" sz="4200" dirty="0"/>
            </a:br>
            <a:r>
              <a:rPr lang="en-US" sz="4200" dirty="0" err="1"/>
              <a:t>Terugblik</a:t>
            </a:r>
            <a:r>
              <a:rPr lang="en-US" sz="4200" dirty="0"/>
              <a:t>:</a:t>
            </a:r>
            <a:br>
              <a:rPr lang="en-US" sz="4200" dirty="0"/>
            </a:br>
            <a:r>
              <a:rPr lang="en-US" sz="4200" dirty="0"/>
              <a:t>- </a:t>
            </a:r>
            <a:r>
              <a:rPr lang="en-US" sz="4200" dirty="0" err="1"/>
              <a:t>Breuken</a:t>
            </a:r>
            <a:r>
              <a:rPr lang="en-US" sz="4200" dirty="0"/>
              <a:t>/decimal </a:t>
            </a:r>
            <a:r>
              <a:rPr lang="en-US" sz="4200" dirty="0" err="1"/>
              <a:t>getal</a:t>
            </a:r>
            <a:r>
              <a:rPr lang="en-US" sz="4200" dirty="0"/>
              <a:t>.</a:t>
            </a:r>
          </a:p>
        </p:txBody>
      </p:sp>
      <p:grpSp>
        <p:nvGrpSpPr>
          <p:cNvPr id="2053" name="Group 7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4" name="Rectangle 7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fbeeldingsresultaat voor vragen">
            <a:extLst>
              <a:ext uri="{FF2B5EF4-FFF2-40B4-BE49-F238E27FC236}">
                <a16:creationId xmlns:a16="http://schemas.microsoft.com/office/drawing/2014/main" id="{E60C7BDF-AB68-4C06-9A46-DA876F75A0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1" r="17871" b="1"/>
          <a:stretch/>
        </p:blipFill>
        <p:spPr bwMode="auto">
          <a:xfrm>
            <a:off x="5922492" y="928201"/>
            <a:ext cx="5536001" cy="492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0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A9572A-E804-4227-98C6-A2044CB7D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nl-NL" sz="5400"/>
              <a:t>Leerdoelen </a:t>
            </a:r>
          </a:p>
        </p:txBody>
      </p:sp>
      <p:grpSp>
        <p:nvGrpSpPr>
          <p:cNvPr id="29" name="Group 2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EAF89-6E22-4F2B-90AB-DBEA600A3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nl-NL" sz="2000"/>
              <a:t>Aan het einde van de les kunnen de studenten de twee formules toepassen bij het maken van de sommen.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3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nl-NL" sz="5400"/>
              <a:t>Rekenen met tabletten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r>
              <a:rPr lang="nl-NL" sz="2000"/>
              <a:t>Bij tabletten gaat het meestal om 2 soorten berekeningen</a:t>
            </a:r>
          </a:p>
          <a:p>
            <a:endParaRPr lang="nl-NL" sz="2000"/>
          </a:p>
          <a:p>
            <a:pPr marL="0" indent="0">
              <a:buNone/>
            </a:pPr>
            <a:r>
              <a:rPr lang="nl-NL" sz="2000"/>
              <a:t>	1. Hoeveel tabletten moet je geven?</a:t>
            </a:r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r>
              <a:rPr lang="nl-NL" sz="2000"/>
              <a:t>	2. Hoeveel dagen kun je toe met de hoeveelheid tabletten die in    </a:t>
            </a:r>
            <a:br>
              <a:rPr lang="nl-NL" sz="2000"/>
            </a:br>
            <a:r>
              <a:rPr lang="nl-NL" sz="2000"/>
              <a:t>               de verpakking zit?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8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Hoeveel tabletten geef je?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Voorbeeld 1</a:t>
            </a:r>
          </a:p>
          <a:p>
            <a:r>
              <a:rPr lang="nl-NL" dirty="0"/>
              <a:t>Een zorgvrager moet 40 mg* </a:t>
            </a:r>
            <a:r>
              <a:rPr lang="nl-NL" dirty="0" err="1"/>
              <a:t>Inderal</a:t>
            </a:r>
            <a:r>
              <a:rPr lang="nl-NL" dirty="0"/>
              <a:t> toegediend krijgen. </a:t>
            </a:r>
          </a:p>
          <a:p>
            <a:r>
              <a:rPr lang="nl-NL" dirty="0"/>
              <a:t>Je hebt tabletten van 20 mg </a:t>
            </a:r>
            <a:r>
              <a:rPr lang="nl-NL" dirty="0" err="1"/>
              <a:t>Inderal</a:t>
            </a:r>
            <a:r>
              <a:rPr lang="nl-NL" dirty="0"/>
              <a:t>.</a:t>
            </a:r>
          </a:p>
          <a:p>
            <a:r>
              <a:rPr lang="nl-NL" dirty="0"/>
              <a:t>Hoeveel tabletten geef je?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2000" dirty="0"/>
              <a:t>*</a:t>
            </a:r>
            <a:r>
              <a:rPr lang="nl-NL" dirty="0"/>
              <a:t> </a:t>
            </a:r>
            <a:r>
              <a:rPr lang="nl-NL" sz="2000" dirty="0"/>
              <a:t>mg = milligram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jdelijke aanduiding voor inhoud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/>
                  <a:t>Gebruik voor de berekening de formule:</a:t>
                </a:r>
                <a:br>
                  <a:rPr lang="nl-NL" dirty="0"/>
                </a:b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𝑔𝑒𝑣𝑟𝑎𝑎𝑔𝑑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𝑎𝑎𝑛𝑤𝑒𝑧𝑖𝑔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sz="2200" i="1" dirty="0">
                    <a:latin typeface="Cambria Math" panose="02040503050406030204" pitchFamily="18" charset="0"/>
                  </a:rPr>
                  <a:t>aantal tabletten</a:t>
                </a:r>
              </a:p>
              <a:p>
                <a:pPr marL="0" indent="0">
                  <a:buNone/>
                </a:pPr>
                <a:endParaRPr lang="nl-NL" sz="2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sz="2400" dirty="0">
                    <a:ea typeface="Cambria Math" panose="02040503050406030204" pitchFamily="18" charset="0"/>
                  </a:rPr>
                  <a:t>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nl-NL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 </a:t>
                </a:r>
                <a:r>
                  <a:rPr lang="nl-NL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 </a:t>
                </a:r>
              </a:p>
              <a:p>
                <a:pPr marL="0" indent="0">
                  <a:buNone/>
                </a:pPr>
                <a:endParaRPr lang="nl-NL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je moet dus 2 tabletten geven</a:t>
                </a:r>
              </a:p>
              <a:p>
                <a:endParaRPr lang="nl-NL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6" name="Tijdelijke aanduiding voor inhoud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471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299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kunt ook gebruik maken van een verhoudingstabel om de som uit te rekenen.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Gevraagd : 40 mg</a:t>
            </a:r>
          </a:p>
          <a:p>
            <a:r>
              <a:rPr lang="nl-NL" dirty="0"/>
              <a:t>Aanwezig : 1 tablet van  20 mg </a:t>
            </a:r>
          </a:p>
          <a:p>
            <a:endParaRPr lang="nl-NL" dirty="0"/>
          </a:p>
          <a:p>
            <a:r>
              <a:rPr lang="nl-NL" dirty="0"/>
              <a:t>40 = 2 x 20 </a:t>
            </a:r>
          </a:p>
          <a:p>
            <a:pPr marL="0" indent="0">
              <a:buNone/>
            </a:pPr>
            <a:r>
              <a:rPr lang="nl-NL" dirty="0"/>
              <a:t>   je moet dus 2 tabletten geven.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3079291"/>
              </p:ext>
            </p:extLst>
          </p:nvPr>
        </p:nvGraphicFramePr>
        <p:xfrm>
          <a:off x="6172200" y="1825625"/>
          <a:ext cx="518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aanwezig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gevraagd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159532"/>
              </p:ext>
            </p:extLst>
          </p:nvPr>
        </p:nvGraphicFramePr>
        <p:xfrm>
          <a:off x="6172200" y="4133396"/>
          <a:ext cx="518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aanwezig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gevraagd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=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= 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  x</a:t>
                      </a:r>
                      <a:r>
                        <a:rPr lang="nl-NL" baseline="0" dirty="0"/>
                        <a:t>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Gekromde PIJL-OMLAAG 6"/>
          <p:cNvSpPr/>
          <p:nvPr/>
        </p:nvSpPr>
        <p:spPr>
          <a:xfrm>
            <a:off x="8245929" y="4572000"/>
            <a:ext cx="2057400" cy="27758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Gekromde PIJL-OMHOOG 7"/>
          <p:cNvSpPr/>
          <p:nvPr/>
        </p:nvSpPr>
        <p:spPr>
          <a:xfrm>
            <a:off x="8245929" y="5600700"/>
            <a:ext cx="2057400" cy="3868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5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hoeveel dagen heb je tabletten?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Voorbeeld 2</a:t>
            </a:r>
          </a:p>
          <a:p>
            <a:endParaRPr lang="nl-NL" dirty="0"/>
          </a:p>
          <a:p>
            <a:r>
              <a:rPr lang="nl-NL" dirty="0"/>
              <a:t>Er is een verpakking met 20 tabletten.</a:t>
            </a:r>
          </a:p>
          <a:p>
            <a:r>
              <a:rPr lang="nl-NL" dirty="0"/>
              <a:t>Een zorgvrager moet 4 tabletten per dag toegediend krijgen.</a:t>
            </a:r>
          </a:p>
          <a:p>
            <a:r>
              <a:rPr lang="nl-NL" dirty="0"/>
              <a:t>Hoeveel dagen kan de zorgvrager met deze verpakking doen?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jdelijke aanduiding voor inhoud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nl-NL" dirty="0"/>
                  <a:t>Gebruik voor de berekening de formule: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 algn="ctr">
                  <a:buNone/>
                </a:pPr>
                <a:r>
                  <a:rPr lang="nl-NL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𝑎𝑎𝑛𝑤𝑒𝑧𝑖𝑔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𝑔𝑒𝑣𝑟𝑎𝑎𝑔𝑑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aantal dagen</a:t>
                </a:r>
              </a:p>
              <a:p>
                <a:pPr marL="0" indent="0" algn="ctr">
                  <a:buNone/>
                </a:pPr>
                <a:endParaRPr lang="nl-NL" sz="2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nl-NL" sz="2200" dirty="0">
                    <a:ea typeface="Cambria Math" panose="02040503050406030204" pitchFamily="18" charset="0"/>
                  </a:rPr>
                  <a:t> </a:t>
                </a:r>
                <a:r>
                  <a:rPr lang="nl-NL" sz="2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5</a:t>
                </a:r>
              </a:p>
              <a:p>
                <a:pPr marL="0" indent="0" algn="ctr">
                  <a:buNone/>
                </a:pPr>
                <a:endParaRPr lang="nl-NL" sz="2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je hebt voor 5 dagen tabletten</a:t>
                </a:r>
              </a:p>
            </p:txBody>
          </p:sp>
        </mc:Choice>
        <mc:Fallback xmlns="">
          <p:sp>
            <p:nvSpPr>
              <p:cNvPr id="4" name="Tijdelijke aanduiding voor inhoud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49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kunt ook weer gebruik maken van een verhoudingstabel om de som uit te rekenen.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Aanwezig : 1 verpakking van 20 tabletten</a:t>
            </a:r>
          </a:p>
          <a:p>
            <a:pPr marL="0" indent="0">
              <a:buNone/>
            </a:pPr>
            <a:r>
              <a:rPr lang="nl-NL" dirty="0"/>
              <a:t>Gevraagd : 4 tabletten per dag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4 x 5 = 20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Er zijn voor 5 dagen tabletten aanwezig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9124441"/>
              </p:ext>
            </p:extLst>
          </p:nvPr>
        </p:nvGraphicFramePr>
        <p:xfrm>
          <a:off x="6172200" y="1825625"/>
          <a:ext cx="54232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gevraagd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aanwezig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aseline="0" dirty="0"/>
                        <a:t>aantal  dagen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tabletten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899050"/>
              </p:ext>
            </p:extLst>
          </p:nvPr>
        </p:nvGraphicFramePr>
        <p:xfrm>
          <a:off x="6172200" y="4001294"/>
          <a:ext cx="5423218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gevraagd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aanwezig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  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  </a:t>
                      </a:r>
                      <a:r>
                        <a:rPr lang="nl-NL" baseline="0" dirty="0"/>
                        <a:t>  5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aseline="0" dirty="0"/>
                        <a:t> aantal dagen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57">
                <a:tc>
                  <a:txBody>
                    <a:bodyPr/>
                    <a:lstStyle/>
                    <a:p>
                      <a:r>
                        <a:rPr lang="nl-NL" dirty="0"/>
                        <a:t>tabletten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 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     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Gekromde PIJL-OMHOOG 7"/>
          <p:cNvSpPr/>
          <p:nvPr/>
        </p:nvSpPr>
        <p:spPr>
          <a:xfrm>
            <a:off x="8360229" y="5470071"/>
            <a:ext cx="2318657" cy="35922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OMLAAG 8"/>
          <p:cNvSpPr/>
          <p:nvPr/>
        </p:nvSpPr>
        <p:spPr>
          <a:xfrm>
            <a:off x="8360229" y="4376057"/>
            <a:ext cx="2318657" cy="37555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8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Als je nog meer uitleg wilt bekijk dan deze video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gktQ3Plno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4786" y="858525"/>
            <a:ext cx="6949208" cy="52119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847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A838528E79A6429174435AEEE36949" ma:contentTypeVersion="16" ma:contentTypeDescription="Een nieuw document maken." ma:contentTypeScope="" ma:versionID="e879f3d52fdf5ef7fe842ab46f1df481">
  <xsd:schema xmlns:xsd="http://www.w3.org/2001/XMLSchema" xmlns:xs="http://www.w3.org/2001/XMLSchema" xmlns:p="http://schemas.microsoft.com/office/2006/metadata/properties" xmlns:ns2="417ae187-688b-4a2e-8a43-e8df04768c19" xmlns:ns3="f3c96843-129e-4ac9-b649-860bd1e47521" targetNamespace="http://schemas.microsoft.com/office/2006/metadata/properties" ma:root="true" ma:fieldsID="cec74a6a3ffae4dc44657c35d34e0a0e" ns2:_="" ns3:_="">
    <xsd:import namespace="417ae187-688b-4a2e-8a43-e8df04768c19"/>
    <xsd:import namespace="f3c96843-129e-4ac9-b649-860bd1e475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ae187-688b-4a2e-8a43-e8df04768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5d4802d2-9749-450c-93e5-73106d07e2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96843-129e-4ac9-b649-860bd1e47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4271944-ee2a-4359-8a3a-fac2ec250207}" ma:internalName="TaxCatchAll" ma:showField="CatchAllData" ma:web="f3c96843-129e-4ac9-b649-860bd1e475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c96843-129e-4ac9-b649-860bd1e47521" xsi:nil="true"/>
    <lcf76f155ced4ddcb4097134ff3c332f xmlns="417ae187-688b-4a2e-8a43-e8df04768c1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84856C-6814-4376-8E76-8DAE004680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C410D5-01EB-466A-B6E1-87FD0C8690CE}"/>
</file>

<file path=customXml/itemProps3.xml><?xml version="1.0" encoding="utf-8"?>
<ds:datastoreItem xmlns:ds="http://schemas.openxmlformats.org/officeDocument/2006/customXml" ds:itemID="{DF10A6DD-DB4E-4CBB-A2D2-5E219B86962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Breedbeeld</PresentationFormat>
  <Paragraphs>121</Paragraphs>
  <Slides>19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Kantoorthema</vt:lpstr>
      <vt:lpstr>      TABLETTEN</vt:lpstr>
      <vt:lpstr> Terugblik: - Breuken/decimal getal.</vt:lpstr>
      <vt:lpstr>Leerdoelen </vt:lpstr>
      <vt:lpstr>Rekenen met tabletten</vt:lpstr>
      <vt:lpstr>Hoeveel tabletten geef je?</vt:lpstr>
      <vt:lpstr>Je kunt ook gebruik maken van een verhoudingstabel om de som uit te rekenen.</vt:lpstr>
      <vt:lpstr>Voor hoeveel dagen heb je tabletten?</vt:lpstr>
      <vt:lpstr>Je kunt ook weer gebruik maken van een verhoudingstabel om de som uit te rekenen.</vt:lpstr>
      <vt:lpstr>Als je nog meer uitleg wilt bekijk dan deze video</vt:lpstr>
      <vt:lpstr>PowerPoint-presentatie</vt:lpstr>
      <vt:lpstr>PowerPoint-presentatie</vt:lpstr>
      <vt:lpstr>Evaluatie </vt:lpstr>
      <vt:lpstr>Vraag 1 </vt:lpstr>
      <vt:lpstr>Vraag 2 </vt:lpstr>
      <vt:lpstr>Vraag 3</vt:lpstr>
      <vt:lpstr>Vraag 4 </vt:lpstr>
      <vt:lpstr>Vraag 5 </vt:lpstr>
      <vt:lpstr>Vraag 6 </vt:lpstr>
      <vt:lpstr>Evaluatie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TABLETTEN</dc:title>
  <dc:creator>Samantha van Veen</dc:creator>
  <cp:lastModifiedBy>Samantha van Veen</cp:lastModifiedBy>
  <cp:revision>2</cp:revision>
  <dcterms:created xsi:type="dcterms:W3CDTF">2020-02-12T06:25:25Z</dcterms:created>
  <dcterms:modified xsi:type="dcterms:W3CDTF">2023-03-19T10:00:17Z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0x01010031A838528E79A6429174435AEEE36949</vt:lpwstr>
  </property>
</Properties>
</file>