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5" r:id="rId7"/>
    <p:sldId id="257" r:id="rId8"/>
    <p:sldId id="258" r:id="rId9"/>
    <p:sldId id="259" r:id="rId10"/>
    <p:sldId id="260" r:id="rId11"/>
    <p:sldId id="261" r:id="rId12"/>
    <p:sldId id="266" r:id="rId13"/>
    <p:sldId id="263" r:id="rId14"/>
    <p:sldId id="26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D62D0-58F4-498B-8723-1B83F0488377}" v="31" dt="2023-03-19T09:52:35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van Veen" userId="07619c1d-7a99-4ab7-ba00-1838bdcba2b5" providerId="ADAL" clId="{BC9D62D0-58F4-498B-8723-1B83F0488377}"/>
    <pc:docChg chg="modSld">
      <pc:chgData name="Samantha van Veen" userId="07619c1d-7a99-4ab7-ba00-1838bdcba2b5" providerId="ADAL" clId="{BC9D62D0-58F4-498B-8723-1B83F0488377}" dt="2023-03-19T09:52:35.926" v="30" actId="20577"/>
      <pc:docMkLst>
        <pc:docMk/>
      </pc:docMkLst>
      <pc:sldChg chg="modSp modAnim">
        <pc:chgData name="Samantha van Veen" userId="07619c1d-7a99-4ab7-ba00-1838bdcba2b5" providerId="ADAL" clId="{BC9D62D0-58F4-498B-8723-1B83F0488377}" dt="2023-03-19T09:52:35.926" v="30" actId="20577"/>
        <pc:sldMkLst>
          <pc:docMk/>
          <pc:sldMk cId="880069937" sldId="263"/>
        </pc:sldMkLst>
        <pc:spChg chg="mod">
          <ac:chgData name="Samantha van Veen" userId="07619c1d-7a99-4ab7-ba00-1838bdcba2b5" providerId="ADAL" clId="{BC9D62D0-58F4-498B-8723-1B83F0488377}" dt="2023-03-19T09:52:35.926" v="30" actId="20577"/>
          <ac:spMkLst>
            <pc:docMk/>
            <pc:sldMk cId="880069937" sldId="263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5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86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0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8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48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61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3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31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6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6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2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67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35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CFA7F4-2125-4507-A3B7-E4005B7D06E2}" type="datetimeFigureOut">
              <a:rPr lang="nl-NL" smtClean="0"/>
              <a:t>19-3-2023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3B6C25-E386-431A-86BC-8A7F646401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49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226A40-22CC-40E5-9EC4-5163536C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B9B7D3-101C-4F55-A956-62DA4AAD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BD5441-821C-4091-8DDD-A4A56A6FC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C6E877-1BD2-4856-8FFD-250D27C15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64C008A-2A32-4626-A83A-16A984F88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75D67EF-62E2-43F5-8005-7A7A319D05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rmAutofit/>
          </a:bodyPr>
          <a:lstStyle/>
          <a:p>
            <a:r>
              <a:rPr lang="nl-N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DRANK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2CA3DB-2141-4DE2-9F8A-9E5561DD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formatie voor ouders – Open Dag - MBO Utrecht">
            <a:extLst>
              <a:ext uri="{FF2B5EF4-FFF2-40B4-BE49-F238E27FC236}">
                <a16:creationId xmlns:a16="http://schemas.microsoft.com/office/drawing/2014/main" id="{0F56C43D-2327-BFCA-D940-939EAF06A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 r="14512" b="-1"/>
          <a:stretch/>
        </p:blipFill>
        <p:spPr bwMode="auto">
          <a:xfrm>
            <a:off x="2135202" y="1257341"/>
            <a:ext cx="3525974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fles, tekening&#10;&#10;Automatisch gegenereerde beschrijv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r="30135"/>
          <a:stretch/>
        </p:blipFill>
        <p:spPr>
          <a:xfrm>
            <a:off x="7412205" y="1257341"/>
            <a:ext cx="1764772" cy="279806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14B64F-D291-4308-B071-A2678ED7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0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 MET DE SOMMEN !</a:t>
            </a:r>
          </a:p>
          <a:p>
            <a:pPr marL="0" indent="0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Pagina 15 en 16 uit </a:t>
            </a:r>
            <a:r>
              <a:rPr lang="nl-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reader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00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D1C51-15B2-4BFE-95BA-34A796F3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Lesdoelen behaald?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7FA45-F0B8-427A-9661-9BF010851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De studenten kunnen aan het einde van de les in eigen woorden benoemen waarom de twee formules gebruikt worden. </a:t>
            </a:r>
          </a:p>
          <a:p>
            <a:pPr lvl="0"/>
            <a:r>
              <a:rPr lang="nl-NL" dirty="0"/>
              <a:t>De studenten kunnen aan het einde van de les twee formules benoemen. </a:t>
            </a:r>
          </a:p>
          <a:p>
            <a:pPr lvl="0"/>
            <a:r>
              <a:rPr lang="nl-NL" dirty="0"/>
              <a:t>De studenten kunnen aan het einde van de les twee formules toepassen. </a:t>
            </a:r>
          </a:p>
        </p:txBody>
      </p:sp>
    </p:spTree>
    <p:extLst>
      <p:ext uri="{BB962C8B-B14F-4D97-AF65-F5344CB8AC3E}">
        <p14:creationId xmlns:p14="http://schemas.microsoft.com/office/powerpoint/2010/main" val="34387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082" name="Picture 3081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3083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085" name="Picture 3084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CEAD1911-83B7-4901-854F-05DD6D0C2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1" name="Group 3090">
            <a:extLst>
              <a:ext uri="{FF2B5EF4-FFF2-40B4-BE49-F238E27FC236}">
                <a16:creationId xmlns:a16="http://schemas.microsoft.com/office/drawing/2014/main" id="{ADC57783-51DB-4F55-B447-E6273C923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3092" name="Picture 3091">
              <a:extLst>
                <a:ext uri="{FF2B5EF4-FFF2-40B4-BE49-F238E27FC236}">
                  <a16:creationId xmlns:a16="http://schemas.microsoft.com/office/drawing/2014/main" id="{75D5B9B1-EF33-47C3-AC7A-9ACF674C1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7532A7DA-9E81-4884-80C2-FCA09A108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94" name="Picture 3093">
              <a:extLst>
                <a:ext uri="{FF2B5EF4-FFF2-40B4-BE49-F238E27FC236}">
                  <a16:creationId xmlns:a16="http://schemas.microsoft.com/office/drawing/2014/main" id="{004E5F97-7803-47B6-8ECA-383757404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95" name="Picture 3094">
              <a:extLst>
                <a:ext uri="{FF2B5EF4-FFF2-40B4-BE49-F238E27FC236}">
                  <a16:creationId xmlns:a16="http://schemas.microsoft.com/office/drawing/2014/main" id="{1A831A94-2AA6-40A6-B225-2E4A7DE3E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6075" y="1041401"/>
            <a:ext cx="3572673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Afsluiting van de les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081623" y="3657597"/>
            <a:ext cx="3581576" cy="2079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Tips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tops 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tx1"/>
                </a:solidFill>
              </a:rPr>
              <a:t>Vragen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16CC4358-A662-4E95-B3DE-2D001177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3651" y="3522131"/>
            <a:ext cx="3017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9" name="Rectangle 3098">
            <a:extLst>
              <a:ext uri="{FF2B5EF4-FFF2-40B4-BE49-F238E27FC236}">
                <a16:creationId xmlns:a16="http://schemas.microsoft.com/office/drawing/2014/main" id="{27AEFE7A-4488-473D-B160-3841BAB3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9184" y="1092199"/>
            <a:ext cx="6090452" cy="4644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fbeeldingsresultaat voor tips en tops">
            <a:extLst>
              <a:ext uri="{FF2B5EF4-FFF2-40B4-BE49-F238E27FC236}">
                <a16:creationId xmlns:a16="http://schemas.microsoft.com/office/drawing/2014/main" id="{B9357D60-8335-9EE4-9BA3-4F1438B65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 r="2" b="2"/>
          <a:stretch/>
        </p:blipFill>
        <p:spPr bwMode="auto">
          <a:xfrm>
            <a:off x="5179039" y="1275550"/>
            <a:ext cx="2196029" cy="246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stilte">
            <a:extLst>
              <a:ext uri="{FF2B5EF4-FFF2-40B4-BE49-F238E27FC236}">
                <a16:creationId xmlns:a16="http://schemas.microsoft.com/office/drawing/2014/main" id="{B3839F9C-9484-40DC-985B-48E8C339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r="16006" b="-4"/>
          <a:stretch/>
        </p:blipFill>
        <p:spPr bwMode="auto">
          <a:xfrm>
            <a:off x="5179039" y="3905082"/>
            <a:ext cx="2196029" cy="16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stilte">
            <a:extLst>
              <a:ext uri="{FF2B5EF4-FFF2-40B4-BE49-F238E27FC236}">
                <a16:creationId xmlns:a16="http://schemas.microsoft.com/office/drawing/2014/main" id="{BD780743-C73C-4BD3-82AA-9352D9E3B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r="10940" b="1"/>
          <a:stretch/>
        </p:blipFill>
        <p:spPr bwMode="auto">
          <a:xfrm>
            <a:off x="7529874" y="1275549"/>
            <a:ext cx="3372301" cy="42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1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C36D0-2EFF-4D7F-9EF6-084A9FD0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3CABF-CC20-4B00-8B2D-3F6CFFEE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hebben we vorige week behandeld? </a:t>
            </a:r>
          </a:p>
          <a:p>
            <a:r>
              <a:rPr lang="nl-NL" dirty="0"/>
              <a:t>Zijn hier nog vragen over?</a:t>
            </a:r>
          </a:p>
        </p:txBody>
      </p:sp>
    </p:spTree>
    <p:extLst>
      <p:ext uri="{BB962C8B-B14F-4D97-AF65-F5344CB8AC3E}">
        <p14:creationId xmlns:p14="http://schemas.microsoft.com/office/powerpoint/2010/main" val="98196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D1C51-15B2-4BFE-95BA-34A796F3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7FA45-F0B8-427A-9661-9BF010851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De studenten kunnen aan het einde van de les in eigen woorden benoemen waarom de twee formules gebruikt worden. </a:t>
            </a:r>
          </a:p>
          <a:p>
            <a:pPr lvl="0"/>
            <a:r>
              <a:rPr lang="nl-NL" dirty="0"/>
              <a:t>De studenten kunnen aan het einde van de les twee formules benoemen. </a:t>
            </a:r>
          </a:p>
          <a:p>
            <a:pPr lvl="0"/>
            <a:r>
              <a:rPr lang="nl-NL" dirty="0"/>
              <a:t>De studenten kunnen aan het einde van de les twee formules toepassen. </a:t>
            </a:r>
          </a:p>
        </p:txBody>
      </p:sp>
    </p:spTree>
    <p:extLst>
      <p:ext uri="{BB962C8B-B14F-4D97-AF65-F5344CB8AC3E}">
        <p14:creationId xmlns:p14="http://schemas.microsoft.com/office/powerpoint/2010/main" val="40924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Rekenen met dranken lijkt op rekenen met tabletten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dranken gaat het meestal om 2 soorten berekeningen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1. Hoeveel drank moet je geven?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2. Hoeveel dagen kun je toe met de hoeveelheid drank die in    </a:t>
            </a:r>
            <a:br>
              <a:rPr lang="nl-NL" dirty="0"/>
            </a:br>
            <a:r>
              <a:rPr lang="nl-NL" dirty="0"/>
              <a:t>               de verpakking zit?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140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drank geef je?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55406" y="2560319"/>
            <a:ext cx="5316794" cy="361664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Voorbeeld 1</a:t>
            </a:r>
          </a:p>
          <a:p>
            <a:r>
              <a:rPr lang="nl-NL" dirty="0"/>
              <a:t>Een zorgvrager moet 30 mg </a:t>
            </a:r>
            <a:r>
              <a:rPr lang="nl-NL" dirty="0" err="1"/>
              <a:t>Bisolvon</a:t>
            </a:r>
            <a:r>
              <a:rPr lang="nl-NL" dirty="0"/>
              <a:t> toegediend krijgen. </a:t>
            </a:r>
          </a:p>
          <a:p>
            <a:r>
              <a:rPr lang="nl-NL" dirty="0"/>
              <a:t>Er is aanwezig </a:t>
            </a:r>
            <a:r>
              <a:rPr lang="nl-NL" dirty="0" err="1"/>
              <a:t>Bisolvon</a:t>
            </a:r>
            <a:r>
              <a:rPr lang="nl-NL" dirty="0"/>
              <a:t>-siroop </a:t>
            </a:r>
          </a:p>
          <a:p>
            <a:pPr marL="0" indent="0">
              <a:buNone/>
            </a:pPr>
            <a:r>
              <a:rPr lang="nl-NL" dirty="0"/>
              <a:t>   3 mg/ml</a:t>
            </a:r>
          </a:p>
          <a:p>
            <a:r>
              <a:rPr lang="nl-NL" dirty="0"/>
              <a:t>Hoeveel drank geef je?</a:t>
            </a:r>
          </a:p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dirty="0"/>
                  <a:t>Gebruik voor de berekening de formule:</a:t>
                </a:r>
                <a:br>
                  <a:rPr lang="nl-NL" dirty="0"/>
                </a:b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𝑔𝑒𝑣𝑟𝑎𝑎𝑔𝑑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𝑎𝑎𝑛𝑤𝑒𝑧𝑖𝑔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dirty="0"/>
                  <a:t> = </a:t>
                </a:r>
                <a:r>
                  <a:rPr lang="nl-NL" sz="2200" i="1" dirty="0">
                    <a:latin typeface="Cambria Math" panose="02040503050406030204" pitchFamily="18" charset="0"/>
                  </a:rPr>
                  <a:t>hoeveelheid drank</a:t>
                </a:r>
              </a:p>
              <a:p>
                <a:pPr marL="0" indent="0">
                  <a:buNone/>
                </a:pPr>
                <a:endParaRPr lang="nl-NL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 sz="2400" dirty="0">
                    <a:ea typeface="Cambria Math" panose="02040503050406030204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nl-NL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:r>
                  <a:rPr lang="nl-NL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</a:p>
              <a:p>
                <a:pPr marL="0" indent="0">
                  <a:buNone/>
                </a:pPr>
                <a:endParaRPr lang="nl-NL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je moet dus 10 ml drank geven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80" t="-29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4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Je kunt ook gebruik maken van een verhoudingstabel om de som uit te rekenen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Gevraagd : 30 mg</a:t>
            </a:r>
          </a:p>
          <a:p>
            <a:r>
              <a:rPr lang="nl-NL" dirty="0"/>
              <a:t>Aanwezig : 3mg/ml</a:t>
            </a:r>
          </a:p>
          <a:p>
            <a:endParaRPr lang="nl-NL" dirty="0"/>
          </a:p>
          <a:p>
            <a:r>
              <a:rPr lang="nl-NL" dirty="0"/>
              <a:t>30 : 3 = 10</a:t>
            </a:r>
          </a:p>
          <a:p>
            <a:pPr marL="0" indent="0">
              <a:buNone/>
            </a:pPr>
            <a:r>
              <a:rPr lang="nl-NL" dirty="0"/>
              <a:t>   je moet dus 10 milliliter geven.</a:t>
            </a:r>
          </a:p>
          <a:p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4356833"/>
              </p:ext>
            </p:extLst>
          </p:nvPr>
        </p:nvGraphicFramePr>
        <p:xfrm>
          <a:off x="6181725" y="2560638"/>
          <a:ext cx="47180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aanwezig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gevraagd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mg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ml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925209"/>
              </p:ext>
            </p:extLst>
          </p:nvPr>
        </p:nvGraphicFramePr>
        <p:xfrm>
          <a:off x="6172200" y="4198711"/>
          <a:ext cx="5181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aanwezig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gevraagd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Gekromde PIJL-OMLAAG 6"/>
          <p:cNvSpPr/>
          <p:nvPr/>
        </p:nvSpPr>
        <p:spPr>
          <a:xfrm>
            <a:off x="8213271" y="4653643"/>
            <a:ext cx="2204358" cy="24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Gekromde PIJL-OMHOOG 7"/>
          <p:cNvSpPr/>
          <p:nvPr/>
        </p:nvSpPr>
        <p:spPr>
          <a:xfrm>
            <a:off x="8213271" y="5682343"/>
            <a:ext cx="2204358" cy="27758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1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hoeveel dagen heb je drank?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Voorbeeld 2</a:t>
            </a:r>
          </a:p>
          <a:p>
            <a:endParaRPr lang="nl-NL" dirty="0"/>
          </a:p>
          <a:p>
            <a:r>
              <a:rPr lang="nl-NL" dirty="0"/>
              <a:t>Er is een verpakking/flesje van 100 ml drank </a:t>
            </a:r>
          </a:p>
          <a:p>
            <a:r>
              <a:rPr lang="nl-NL" dirty="0"/>
              <a:t>Een zorgvrager moet 20 ml per dag krijgen.</a:t>
            </a:r>
          </a:p>
          <a:p>
            <a:r>
              <a:rPr lang="nl-NL" dirty="0"/>
              <a:t>Hoeveel dagen kan de zorgvrager met deze verpakking doen?</a:t>
            </a:r>
          </a:p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dirty="0"/>
                  <a:t>Gebruik voor de berekening de formule: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 algn="ctr">
                  <a:buNone/>
                </a:pPr>
                <a:r>
                  <a:rPr lang="nl-NL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𝑎𝑎𝑛𝑤𝑒𝑧𝑖𝑔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𝑔𝑒𝑣𝑟𝑎𝑎𝑔𝑑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dirty="0"/>
                  <a:t> </a:t>
                </a:r>
                <a:r>
                  <a:rPr lang="nl-NL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aantal dagen</a:t>
                </a:r>
              </a:p>
              <a:p>
                <a:pPr marL="0" indent="0" algn="ctr">
                  <a:buNone/>
                </a:pPr>
                <a:endParaRPr lang="nl-NL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nl-NL" sz="2200" dirty="0">
                    <a:ea typeface="Cambria Math" panose="02040503050406030204" pitchFamily="18" charset="0"/>
                  </a:rPr>
                  <a:t> </a:t>
                </a:r>
                <a:r>
                  <a:rPr lang="nl-NL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</a:t>
                </a:r>
              </a:p>
              <a:p>
                <a:pPr marL="0" indent="0" algn="ctr">
                  <a:buNone/>
                </a:pPr>
                <a:endParaRPr lang="nl-NL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je hebt voor 5 dagen drank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680" t="-294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9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Je kunt ook weer gebruik maken van een verhoudingstabel om de som uit te rekenen.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Aanwezig : 1 verpakking/flesje  van 100 ml drank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Gevraagd : 20 ml drank per dag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20 x 5 = 100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zijn voor 5 dagen drank aanwezig</a:t>
            </a:r>
          </a:p>
          <a:p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5446951"/>
              </p:ext>
            </p:extLst>
          </p:nvPr>
        </p:nvGraphicFramePr>
        <p:xfrm>
          <a:off x="6181725" y="2560638"/>
          <a:ext cx="47180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Gevraagd 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aanwezig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aantal dagen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?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ml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59944"/>
              </p:ext>
            </p:extLst>
          </p:nvPr>
        </p:nvGraphicFramePr>
        <p:xfrm>
          <a:off x="6172200" y="4133397"/>
          <a:ext cx="5181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Gevraagd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aanwezig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              x 5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aantal dagen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                 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ekromde PIJL-OMLAAG 8"/>
          <p:cNvSpPr/>
          <p:nvPr/>
        </p:nvSpPr>
        <p:spPr>
          <a:xfrm>
            <a:off x="8583386" y="4555672"/>
            <a:ext cx="1801585" cy="2612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Gekromde PIJL-OMHOOG 9"/>
          <p:cNvSpPr/>
          <p:nvPr/>
        </p:nvSpPr>
        <p:spPr>
          <a:xfrm>
            <a:off x="8583386" y="5600700"/>
            <a:ext cx="1801585" cy="3592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3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A05A7F-39F5-4EA6-AC06-8602C7B6A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6887" y="2118924"/>
            <a:ext cx="5181600" cy="4351338"/>
          </a:xfrm>
        </p:spPr>
        <p:txBody>
          <a:bodyPr>
            <a:normAutofit fontScale="70000" lnSpcReduction="20000"/>
          </a:bodyPr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DC03B2-24A0-421A-93A5-6272D1941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1103349" cy="3164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11C799-85BB-49F8-8985-8E11EF742A81}"/>
              </a:ext>
            </a:extLst>
          </p:cNvPr>
          <p:cNvSpPr/>
          <p:nvPr/>
        </p:nvSpPr>
        <p:spPr>
          <a:xfrm>
            <a:off x="1781624" y="1008463"/>
            <a:ext cx="5572125" cy="5262245"/>
          </a:xfrm>
          <a:prstGeom prst="rect">
            <a:avLst/>
          </a:prstGeom>
          <a:solidFill>
            <a:srgbClr val="E32D91"/>
          </a:solidFill>
          <a:ln w="12700" cap="flat" cmpd="sng" algn="ctr">
            <a:solidFill>
              <a:srgbClr val="E32D91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Rechthoek 67">
            <a:extLst>
              <a:ext uri="{FF2B5EF4-FFF2-40B4-BE49-F238E27FC236}">
                <a16:creationId xmlns:a16="http://schemas.microsoft.com/office/drawing/2014/main" id="{33F0B17A-2745-4126-AFEE-A193209D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962" y="1092588"/>
            <a:ext cx="1943100" cy="504825"/>
          </a:xfrm>
          <a:prstGeom prst="rect">
            <a:avLst/>
          </a:prstGeom>
          <a:solidFill>
            <a:srgbClr val="E32D91"/>
          </a:solidFill>
          <a:ln w="12700">
            <a:solidFill>
              <a:srgbClr val="A71E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Bureau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-vorm 69">
            <a:extLst>
              <a:ext uri="{FF2B5EF4-FFF2-40B4-BE49-F238E27FC236}">
                <a16:creationId xmlns:a16="http://schemas.microsoft.com/office/drawing/2014/main" id="{57595BBC-505F-49DD-BBDD-F2F23F809B1C}"/>
              </a:ext>
            </a:extLst>
          </p:cNvPr>
          <p:cNvSpPr>
            <a:spLocks/>
          </p:cNvSpPr>
          <p:nvPr/>
        </p:nvSpPr>
        <p:spPr bwMode="auto">
          <a:xfrm>
            <a:off x="3122633" y="1867221"/>
            <a:ext cx="1990725" cy="2400300"/>
          </a:xfrm>
          <a:custGeom>
            <a:avLst/>
            <a:gdLst>
              <a:gd name="T0" fmla="*/ 0 w 1990725"/>
              <a:gd name="T1" fmla="*/ 0 h 2399983"/>
              <a:gd name="T2" fmla="*/ 995363 w 1990725"/>
              <a:gd name="T3" fmla="*/ 0 h 2399983"/>
              <a:gd name="T4" fmla="*/ 995363 w 1990725"/>
              <a:gd name="T5" fmla="*/ 1630568 h 2399983"/>
              <a:gd name="T6" fmla="*/ 1990725 w 1990725"/>
              <a:gd name="T7" fmla="*/ 1630568 h 2399983"/>
              <a:gd name="T8" fmla="*/ 1990725 w 1990725"/>
              <a:gd name="T9" fmla="*/ 2399983 h 2399983"/>
              <a:gd name="T10" fmla="*/ 0 w 1990725"/>
              <a:gd name="T11" fmla="*/ 2399983 h 2399983"/>
              <a:gd name="T12" fmla="*/ 0 w 1990725"/>
              <a:gd name="T13" fmla="*/ 0 h 23999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90725"/>
              <a:gd name="T22" fmla="*/ 0 h 2399983"/>
              <a:gd name="T23" fmla="*/ 1990725 w 1990725"/>
              <a:gd name="T24" fmla="*/ 2399983 h 23999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90725" h="2399983">
                <a:moveTo>
                  <a:pt x="0" y="0"/>
                </a:moveTo>
                <a:lnTo>
                  <a:pt x="995363" y="0"/>
                </a:lnTo>
                <a:lnTo>
                  <a:pt x="995363" y="1630568"/>
                </a:lnTo>
                <a:lnTo>
                  <a:pt x="1990725" y="1630568"/>
                </a:lnTo>
                <a:lnTo>
                  <a:pt x="1990725" y="2399983"/>
                </a:lnTo>
                <a:lnTo>
                  <a:pt x="0" y="2399983"/>
                </a:lnTo>
                <a:lnTo>
                  <a:pt x="0" y="0"/>
                </a:lnTo>
                <a:close/>
              </a:path>
            </a:pathLst>
          </a:custGeom>
          <a:solidFill>
            <a:srgbClr val="E32D91"/>
          </a:solidFill>
          <a:ln w="12700">
            <a:solidFill>
              <a:srgbClr val="A71E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 kan het zelf, maar met een beetje hulp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hthoek 73">
            <a:extLst>
              <a:ext uri="{FF2B5EF4-FFF2-40B4-BE49-F238E27FC236}">
                <a16:creationId xmlns:a16="http://schemas.microsoft.com/office/drawing/2014/main" id="{4252093E-2E75-44D9-8E6B-8D3877B5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894" y="5101475"/>
            <a:ext cx="5043488" cy="814387"/>
          </a:xfrm>
          <a:prstGeom prst="rect">
            <a:avLst/>
          </a:prstGeom>
          <a:solidFill>
            <a:srgbClr val="E32D91"/>
          </a:solidFill>
          <a:ln w="12700">
            <a:solidFill>
              <a:srgbClr val="A71E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 kan het zelf! (Instructieonafhankelijk)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hthoek 68">
            <a:extLst>
              <a:ext uri="{FF2B5EF4-FFF2-40B4-BE49-F238E27FC236}">
                <a16:creationId xmlns:a16="http://schemas.microsoft.com/office/drawing/2014/main" id="{196F940E-D897-476E-AE23-51B58430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206" y="1905077"/>
            <a:ext cx="890588" cy="2400300"/>
          </a:xfrm>
          <a:prstGeom prst="rect">
            <a:avLst/>
          </a:prstGeom>
          <a:solidFill>
            <a:srgbClr val="E32D91"/>
          </a:solidFill>
          <a:ln w="12700">
            <a:solidFill>
              <a:srgbClr val="A71E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none" strike="noStrike" cap="none" normalizeH="0" baseline="0" dirty="0" bmk="_Hlk32824816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nl-NL" altLang="nl-NL" sz="1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kan het zelf, met een beetje hulp </a:t>
            </a:r>
            <a:endParaRPr kumimoji="0" lang="nl-NL" altLang="nl-NL" sz="500" b="0" i="0" u="none" strike="noStrike" cap="none" normalizeH="0" baseline="0" dirty="0" bmk="_Hlk32824816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3DB99B99-A7BA-4F16-87F1-966C43D3D565}"/>
              </a:ext>
            </a:extLst>
          </p:cNvPr>
          <p:cNvCxnSpPr/>
          <p:nvPr/>
        </p:nvCxnSpPr>
        <p:spPr>
          <a:xfrm flipH="1" flipV="1">
            <a:off x="2665433" y="3817342"/>
            <a:ext cx="523875" cy="1185545"/>
          </a:xfrm>
          <a:prstGeom prst="curvedConnector3">
            <a:avLst>
              <a:gd name="adj1" fmla="val 38922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Gedachtewolkje: wolk 65">
            <a:extLst>
              <a:ext uri="{FF2B5EF4-FFF2-40B4-BE49-F238E27FC236}">
                <a16:creationId xmlns:a16="http://schemas.microsoft.com/office/drawing/2014/main" id="{F6C0C3AF-1E5B-40F5-8BDD-8384AE1C2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71" y="847821"/>
            <a:ext cx="1600200" cy="13144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32D91"/>
          </a:solidFill>
          <a:ln w="12700">
            <a:solidFill>
              <a:srgbClr val="A71E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is er nodig om daarna zelf aan de slag te gaan?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Gedachtewolkje: wolk 72">
            <a:extLst>
              <a:ext uri="{FF2B5EF4-FFF2-40B4-BE49-F238E27FC236}">
                <a16:creationId xmlns:a16="http://schemas.microsoft.com/office/drawing/2014/main" id="{CE7A53F6-6F41-48D2-8630-4BB95B32B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806" y="4910923"/>
            <a:ext cx="1447800" cy="11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32D91"/>
          </a:solidFill>
          <a:ln w="12700">
            <a:solidFill>
              <a:srgbClr val="A71E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Kunnen jullie echt zelf aan de slag?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Gedachtewolkje: wolk 64">
            <a:extLst>
              <a:ext uri="{FF2B5EF4-FFF2-40B4-BE49-F238E27FC236}">
                <a16:creationId xmlns:a16="http://schemas.microsoft.com/office/drawing/2014/main" id="{219F1F45-039B-4913-B33B-ADCE29BB4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027" y="1611165"/>
            <a:ext cx="1295400" cy="846138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32D91"/>
          </a:solidFill>
          <a:ln w="12700">
            <a:solidFill>
              <a:srgbClr val="A71E6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Verlengde instructie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hthoek 75">
            <a:extLst>
              <a:ext uri="{FF2B5EF4-FFF2-40B4-BE49-F238E27FC236}">
                <a16:creationId xmlns:a16="http://schemas.microsoft.com/office/drawing/2014/main" id="{47BC7689-D91D-4817-A682-9F977CB9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182" y="1769674"/>
            <a:ext cx="771525" cy="3314700"/>
          </a:xfrm>
          <a:prstGeom prst="rect">
            <a:avLst/>
          </a:prstGeom>
          <a:solidFill>
            <a:srgbClr val="E32D91"/>
          </a:solidFill>
          <a:ln w="12700">
            <a:solidFill>
              <a:srgbClr val="77104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 kan het zelf!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hthoek 76">
            <a:extLst>
              <a:ext uri="{FF2B5EF4-FFF2-40B4-BE49-F238E27FC236}">
                <a16:creationId xmlns:a16="http://schemas.microsoft.com/office/drawing/2014/main" id="{F5A8A750-5FFD-49BA-84BA-EB2560344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992" y="2794300"/>
            <a:ext cx="657225" cy="1919287"/>
          </a:xfrm>
          <a:prstGeom prst="rect">
            <a:avLst/>
          </a:prstGeom>
          <a:solidFill>
            <a:srgbClr val="E32D91"/>
          </a:solidFill>
          <a:ln w="12700">
            <a:solidFill>
              <a:srgbClr val="77104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Help! Direct hulp nodig.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754EB8D-3F52-4F71-857C-130EA4AA8CEA}"/>
              </a:ext>
            </a:extLst>
          </p:cNvPr>
          <p:cNvCxnSpPr/>
          <p:nvPr/>
        </p:nvCxnSpPr>
        <p:spPr>
          <a:xfrm flipH="1">
            <a:off x="6216608" y="2586580"/>
            <a:ext cx="76200" cy="290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62FAA085-4424-4ED9-AC63-4E29FB5B53A4}"/>
              </a:ext>
            </a:extLst>
          </p:cNvPr>
          <p:cNvCxnSpPr/>
          <p:nvPr/>
        </p:nvCxnSpPr>
        <p:spPr>
          <a:xfrm flipH="1">
            <a:off x="5113358" y="4384338"/>
            <a:ext cx="361950" cy="63817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Rectangle 14">
            <a:extLst>
              <a:ext uri="{FF2B5EF4-FFF2-40B4-BE49-F238E27FC236}">
                <a16:creationId xmlns:a16="http://schemas.microsoft.com/office/drawing/2014/main" id="{52CF16BE-B91B-4F94-9D9A-6DAB2B5A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87" y="293299"/>
            <a:ext cx="12192000" cy="457200"/>
          </a:xfrm>
          <a:prstGeom prst="rect">
            <a:avLst/>
          </a:prstGeom>
          <a:solidFill>
            <a:srgbClr val="F9D4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6348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A4EB5B88-57BC-4E81-A88F-023E9D1F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87" y="750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KLASSENOPSTELLING AANGEPAST OP HET LOKAAL EN DE GROEP</a:t>
            </a:r>
            <a:endParaRPr kumimoji="0" lang="nl-NL" altLang="nl-NL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F9DC080C-56E5-479E-864B-37AF558D5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687" y="7504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515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838528E79A6429174435AEEE36949" ma:contentTypeVersion="16" ma:contentTypeDescription="Een nieuw document maken." ma:contentTypeScope="" ma:versionID="e879f3d52fdf5ef7fe842ab46f1df481">
  <xsd:schema xmlns:xsd="http://www.w3.org/2001/XMLSchema" xmlns:xs="http://www.w3.org/2001/XMLSchema" xmlns:p="http://schemas.microsoft.com/office/2006/metadata/properties" xmlns:ns2="417ae187-688b-4a2e-8a43-e8df04768c19" xmlns:ns3="f3c96843-129e-4ac9-b649-860bd1e47521" targetNamespace="http://schemas.microsoft.com/office/2006/metadata/properties" ma:root="true" ma:fieldsID="cec74a6a3ffae4dc44657c35d34e0a0e" ns2:_="" ns3:_="">
    <xsd:import namespace="417ae187-688b-4a2e-8a43-e8df04768c19"/>
    <xsd:import namespace="f3c96843-129e-4ac9-b649-860bd1e47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e187-688b-4a2e-8a43-e8df04768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5d4802d2-9749-450c-93e5-73106d07e2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6843-129e-4ac9-b649-860bd1e47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271944-ee2a-4359-8a3a-fac2ec250207}" ma:internalName="TaxCatchAll" ma:showField="CatchAllData" ma:web="f3c96843-129e-4ac9-b649-860bd1e47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c96843-129e-4ac9-b649-860bd1e47521" xsi:nil="true"/>
    <lcf76f155ced4ddcb4097134ff3c332f xmlns="417ae187-688b-4a2e-8a43-e8df04768c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099FE7-93F2-4D19-B892-35D222645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6D8A4E-303B-4957-A1A8-A9775F05D328}"/>
</file>

<file path=customXml/itemProps3.xml><?xml version="1.0" encoding="utf-8"?>
<ds:datastoreItem xmlns:ds="http://schemas.openxmlformats.org/officeDocument/2006/customXml" ds:itemID="{81BCA683-C159-437C-AACF-1817DEC311D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495</Words>
  <Application>Microsoft Office PowerPoint</Application>
  <PresentationFormat>Breedbeeld</PresentationFormat>
  <Paragraphs>111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Garamond</vt:lpstr>
      <vt:lpstr>Organisch</vt:lpstr>
      <vt:lpstr>DRANK</vt:lpstr>
      <vt:lpstr>Terugblik </vt:lpstr>
      <vt:lpstr>Lesdoelen </vt:lpstr>
      <vt:lpstr>Rekenen met dranken lijkt op rekenen met tabletten</vt:lpstr>
      <vt:lpstr>Hoeveel drank geef je?</vt:lpstr>
      <vt:lpstr>Je kunt ook gebruik maken van een verhoudingstabel om de som uit te rekenen</vt:lpstr>
      <vt:lpstr>Voor hoeveel dagen heb je drank?</vt:lpstr>
      <vt:lpstr>Je kunt ook weer gebruik maken van een verhoudingstabel om de som uit te rekenen.</vt:lpstr>
      <vt:lpstr>PowerPoint-presentatie</vt:lpstr>
      <vt:lpstr>PowerPoint-presentatie</vt:lpstr>
      <vt:lpstr>Lesdoelen behaald? </vt:lpstr>
      <vt:lpstr>Afsluiting van de 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DRANK</dc:title>
  <dc:creator>Samantha van Veen</dc:creator>
  <cp:lastModifiedBy>Samantha van Veen</cp:lastModifiedBy>
  <cp:revision>2</cp:revision>
  <dcterms:created xsi:type="dcterms:W3CDTF">2020-03-01T15:11:21Z</dcterms:created>
  <dcterms:modified xsi:type="dcterms:W3CDTF">2023-03-19T09:52:38Z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0x01010031A838528E79A6429174435AEEE36949</vt:lpwstr>
  </property>
</Properties>
</file>