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Fira Sans Bold" panose="020B0604020202020204" charset="0"/>
      <p:regular r:id="rId19"/>
    </p:embeddedFont>
    <p:embeddedFont>
      <p:font typeface="Fira Sans Light" panose="020B0403050000020004" pitchFamily="34" charset="0"/>
      <p:regular r:id="rId20"/>
    </p:embeddedFont>
    <p:embeddedFont>
      <p:font typeface="Fira Sans Light Bold" panose="020B0604020202020204" charset="0"/>
      <p:regular r:id="rId21"/>
    </p:embeddedFont>
    <p:embeddedFont>
      <p:font typeface="Fira Sans Medium" panose="020B0603050000020004" pitchFamily="3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236453"/>
            <a:ext cx="10202605" cy="4501490"/>
            <a:chOff x="0" y="0"/>
            <a:chExt cx="13603473" cy="6001986"/>
          </a:xfrm>
        </p:grpSpPr>
        <p:sp>
          <p:nvSpPr>
            <p:cNvPr id="3" name="TextBox 3"/>
            <p:cNvSpPr txBox="1"/>
            <p:nvPr/>
          </p:nvSpPr>
          <p:spPr>
            <a:xfrm>
              <a:off x="0" y="139700"/>
              <a:ext cx="13603473" cy="4597400"/>
            </a:xfrm>
            <a:prstGeom prst="rect">
              <a:avLst/>
            </a:prstGeom>
          </p:spPr>
          <p:txBody>
            <a:bodyPr lIns="0" tIns="0" rIns="0" bIns="0" rtlCol="0" anchor="t">
              <a:spAutoFit/>
            </a:bodyPr>
            <a:lstStyle/>
            <a:p>
              <a:pPr>
                <a:lnSpc>
                  <a:spcPts val="13589"/>
                </a:lnSpc>
              </a:pPr>
              <a:r>
                <a:rPr lang="en-US" sz="11324">
                  <a:solidFill>
                    <a:srgbClr val="000000"/>
                  </a:solidFill>
                  <a:latin typeface="Fira Sans Bold"/>
                </a:rPr>
                <a:t>Huisvesting en Hygiene blok 5</a:t>
              </a:r>
            </a:p>
          </p:txBody>
        </p:sp>
        <p:sp>
          <p:nvSpPr>
            <p:cNvPr id="4" name="TextBox 4"/>
            <p:cNvSpPr txBox="1"/>
            <p:nvPr/>
          </p:nvSpPr>
          <p:spPr>
            <a:xfrm>
              <a:off x="0" y="5196806"/>
              <a:ext cx="13603473" cy="805180"/>
            </a:xfrm>
            <a:prstGeom prst="rect">
              <a:avLst/>
            </a:prstGeom>
          </p:spPr>
          <p:txBody>
            <a:bodyPr lIns="0" tIns="0" rIns="0" bIns="0" rtlCol="0" anchor="t">
              <a:spAutoFit/>
            </a:bodyPr>
            <a:lstStyle/>
            <a:p>
              <a:pPr>
                <a:lnSpc>
                  <a:spcPts val="5039"/>
                </a:lnSpc>
              </a:pPr>
              <a:r>
                <a:rPr lang="en-US" sz="3599">
                  <a:solidFill>
                    <a:srgbClr val="000000"/>
                  </a:solidFill>
                  <a:latin typeface="Fira Sans Light"/>
                </a:rPr>
                <a:t>Maxime van Straten</a:t>
              </a:r>
            </a:p>
          </p:txBody>
        </p:sp>
      </p:grpSp>
      <p:grpSp>
        <p:nvGrpSpPr>
          <p:cNvPr id="5" name="Group 5"/>
          <p:cNvGrpSpPr/>
          <p:nvPr/>
        </p:nvGrpSpPr>
        <p:grpSpPr>
          <a:xfrm>
            <a:off x="14328902" y="2317173"/>
            <a:ext cx="7321033" cy="6340049"/>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7" name="Group 7"/>
          <p:cNvGrpSpPr/>
          <p:nvPr/>
        </p:nvGrpSpPr>
        <p:grpSpPr>
          <a:xfrm>
            <a:off x="12122944" y="7035126"/>
            <a:ext cx="4970154" cy="4304177"/>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9" name="Group 9"/>
          <p:cNvGrpSpPr/>
          <p:nvPr/>
        </p:nvGrpSpPr>
        <p:grpSpPr>
          <a:xfrm>
            <a:off x="12336342" y="5954842"/>
            <a:ext cx="2271679" cy="1967285"/>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11" name="Group 11"/>
          <p:cNvGrpSpPr/>
          <p:nvPr/>
        </p:nvGrpSpPr>
        <p:grpSpPr>
          <a:xfrm>
            <a:off x="13737770" y="373605"/>
            <a:ext cx="3799619" cy="3290488"/>
            <a:chOff x="0" y="0"/>
            <a:chExt cx="3619627" cy="3134614"/>
          </a:xfrm>
        </p:grpSpPr>
        <p:sp>
          <p:nvSpPr>
            <p:cNvPr id="12" name="Freeform 1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1028700"/>
            <a:ext cx="5512745" cy="1285875"/>
          </a:xfrm>
          <a:prstGeom prst="rect">
            <a:avLst/>
          </a:prstGeom>
        </p:spPr>
        <p:txBody>
          <a:bodyPr lIns="0" tIns="0" rIns="0" bIns="0" rtlCol="0" anchor="t">
            <a:spAutoFit/>
          </a:bodyPr>
          <a:lstStyle/>
          <a:p>
            <a:pPr>
              <a:lnSpc>
                <a:spcPts val="10199"/>
              </a:lnSpc>
              <a:spcBef>
                <a:spcPct val="0"/>
              </a:spcBef>
            </a:pPr>
            <a:r>
              <a:rPr lang="en-US" sz="8499" spc="-84">
                <a:solidFill>
                  <a:srgbClr val="000000"/>
                </a:solidFill>
                <a:latin typeface="Fira Sans Medium"/>
              </a:rPr>
              <a:t>Klimaat</a:t>
            </a:r>
          </a:p>
        </p:txBody>
      </p:sp>
      <p:grpSp>
        <p:nvGrpSpPr>
          <p:cNvPr id="3" name="Group 3"/>
          <p:cNvGrpSpPr/>
          <p:nvPr/>
        </p:nvGrpSpPr>
        <p:grpSpPr>
          <a:xfrm rot="-10800000">
            <a:off x="-1306086" y="4784384"/>
            <a:ext cx="4985461" cy="4317433"/>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5" name="Group 5"/>
          <p:cNvGrpSpPr/>
          <p:nvPr/>
        </p:nvGrpSpPr>
        <p:grpSpPr>
          <a:xfrm rot="-10800000">
            <a:off x="3061137" y="7468788"/>
            <a:ext cx="3480308" cy="3013963"/>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7" name="Group 7"/>
          <p:cNvGrpSpPr/>
          <p:nvPr/>
        </p:nvGrpSpPr>
        <p:grpSpPr>
          <a:xfrm rot="-10800000">
            <a:off x="2780085" y="4005595"/>
            <a:ext cx="1798578" cy="1557577"/>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9" name="Group 9"/>
          <p:cNvGrpSpPr/>
          <p:nvPr/>
        </p:nvGrpSpPr>
        <p:grpSpPr>
          <a:xfrm rot="-10800000">
            <a:off x="300983" y="7795449"/>
            <a:ext cx="3378391" cy="2925703"/>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1" name="Group 11"/>
          <p:cNvGrpSpPr/>
          <p:nvPr/>
        </p:nvGrpSpPr>
        <p:grpSpPr>
          <a:xfrm>
            <a:off x="8986898" y="1028700"/>
            <a:ext cx="8272402" cy="2227862"/>
            <a:chOff x="0" y="0"/>
            <a:chExt cx="11029869" cy="2970483"/>
          </a:xfrm>
        </p:grpSpPr>
        <p:sp>
          <p:nvSpPr>
            <p:cNvPr id="12" name="TextBox 12"/>
            <p:cNvSpPr txBox="1"/>
            <p:nvPr/>
          </p:nvSpPr>
          <p:spPr>
            <a:xfrm>
              <a:off x="0" y="-9525"/>
              <a:ext cx="11029869" cy="2181225"/>
            </a:xfrm>
            <a:prstGeom prst="rect">
              <a:avLst/>
            </a:prstGeom>
          </p:spPr>
          <p:txBody>
            <a:bodyPr lIns="0" tIns="0" rIns="0" bIns="0" rtlCol="0" anchor="t">
              <a:spAutoFit/>
            </a:bodyPr>
            <a:lstStyle/>
            <a:p>
              <a:pPr>
                <a:lnSpc>
                  <a:spcPts val="4320"/>
                </a:lnSpc>
              </a:pPr>
              <a:r>
                <a:rPr lang="en-US" sz="3600">
                  <a:solidFill>
                    <a:srgbClr val="000000"/>
                  </a:solidFill>
                  <a:latin typeface="Fira Sans Medium"/>
                </a:rPr>
                <a:t>Wat kun je doen om het dier zelf te laten afkoelen?</a:t>
              </a:r>
            </a:p>
            <a:p>
              <a:pPr>
                <a:lnSpc>
                  <a:spcPts val="4320"/>
                </a:lnSpc>
                <a:spcBef>
                  <a:spcPct val="0"/>
                </a:spcBef>
              </a:pPr>
              <a:endParaRPr lang="en-US" sz="3600">
                <a:solidFill>
                  <a:srgbClr val="000000"/>
                </a:solidFill>
                <a:latin typeface="Fira Sans Medium"/>
              </a:endParaRPr>
            </a:p>
          </p:txBody>
        </p:sp>
        <p:sp>
          <p:nvSpPr>
            <p:cNvPr id="13" name="TextBox 13"/>
            <p:cNvSpPr txBox="1"/>
            <p:nvPr/>
          </p:nvSpPr>
          <p:spPr>
            <a:xfrm>
              <a:off x="0" y="2520692"/>
              <a:ext cx="11029869" cy="449792"/>
            </a:xfrm>
            <a:prstGeom prst="rect">
              <a:avLst/>
            </a:prstGeom>
          </p:spPr>
          <p:txBody>
            <a:bodyPr lIns="0" tIns="0" rIns="0" bIns="0" rtlCol="0" anchor="t">
              <a:spAutoFit/>
            </a:bodyPr>
            <a:lstStyle/>
            <a:p>
              <a:pPr>
                <a:lnSpc>
                  <a:spcPts val="2800"/>
                </a:lnSpc>
                <a:spcBef>
                  <a:spcPct val="0"/>
                </a:spcBef>
              </a:pPr>
              <a:endParaRPr/>
            </a:p>
          </p:txBody>
        </p:sp>
      </p:grpSp>
      <p:grpSp>
        <p:nvGrpSpPr>
          <p:cNvPr id="14" name="Group 14"/>
          <p:cNvGrpSpPr/>
          <p:nvPr/>
        </p:nvGrpSpPr>
        <p:grpSpPr>
          <a:xfrm>
            <a:off x="8986898" y="2728468"/>
            <a:ext cx="8272402" cy="2554253"/>
            <a:chOff x="0" y="0"/>
            <a:chExt cx="11029869" cy="3405671"/>
          </a:xfrm>
        </p:grpSpPr>
        <p:sp>
          <p:nvSpPr>
            <p:cNvPr id="15" name="TextBox 15"/>
            <p:cNvSpPr txBox="1"/>
            <p:nvPr/>
          </p:nvSpPr>
          <p:spPr>
            <a:xfrm>
              <a:off x="0" y="-9525"/>
              <a:ext cx="11029869" cy="733425"/>
            </a:xfrm>
            <a:prstGeom prst="rect">
              <a:avLst/>
            </a:prstGeom>
          </p:spPr>
          <p:txBody>
            <a:bodyPr lIns="0" tIns="0" rIns="0" bIns="0" rtlCol="0" anchor="t">
              <a:spAutoFit/>
            </a:bodyPr>
            <a:lstStyle/>
            <a:p>
              <a:pPr>
                <a:lnSpc>
                  <a:spcPts val="4320"/>
                </a:lnSpc>
                <a:spcBef>
                  <a:spcPct val="0"/>
                </a:spcBef>
              </a:pPr>
              <a:endParaRPr/>
            </a:p>
          </p:txBody>
        </p:sp>
        <p:sp>
          <p:nvSpPr>
            <p:cNvPr id="16" name="TextBox 16"/>
            <p:cNvSpPr txBox="1"/>
            <p:nvPr/>
          </p:nvSpPr>
          <p:spPr>
            <a:xfrm>
              <a:off x="0" y="1053842"/>
              <a:ext cx="11029869" cy="2351829"/>
            </a:xfrm>
            <a:prstGeom prst="rect">
              <a:avLst/>
            </a:prstGeom>
          </p:spPr>
          <p:txBody>
            <a:bodyPr lIns="0" tIns="0" rIns="0" bIns="0" rtlCol="0" anchor="t">
              <a:spAutoFit/>
            </a:bodyPr>
            <a:lstStyle/>
            <a:p>
              <a:pPr>
                <a:lnSpc>
                  <a:spcPts val="4759"/>
                </a:lnSpc>
                <a:spcBef>
                  <a:spcPct val="0"/>
                </a:spcBef>
              </a:pPr>
              <a:r>
                <a:rPr lang="en-US" sz="3399">
                  <a:solidFill>
                    <a:srgbClr val="000000"/>
                  </a:solidFill>
                  <a:latin typeface="Fira Sans Light"/>
                </a:rPr>
                <a:t>Een koelmat of koelhalsband kun je gebruiken voor het verkoelen van een dier. </a:t>
              </a:r>
            </a:p>
          </p:txBody>
        </p:sp>
      </p:grpSp>
      <p:grpSp>
        <p:nvGrpSpPr>
          <p:cNvPr id="17" name="Group 17"/>
          <p:cNvGrpSpPr/>
          <p:nvPr/>
        </p:nvGrpSpPr>
        <p:grpSpPr>
          <a:xfrm>
            <a:off x="8986898" y="5919896"/>
            <a:ext cx="8272402" cy="1354103"/>
            <a:chOff x="0" y="0"/>
            <a:chExt cx="11029869" cy="1805471"/>
          </a:xfrm>
        </p:grpSpPr>
        <p:sp>
          <p:nvSpPr>
            <p:cNvPr id="18" name="TextBox 18"/>
            <p:cNvSpPr txBox="1"/>
            <p:nvPr/>
          </p:nvSpPr>
          <p:spPr>
            <a:xfrm>
              <a:off x="0" y="-9525"/>
              <a:ext cx="11029869" cy="733425"/>
            </a:xfrm>
            <a:prstGeom prst="rect">
              <a:avLst/>
            </a:prstGeom>
          </p:spPr>
          <p:txBody>
            <a:bodyPr lIns="0" tIns="0" rIns="0" bIns="0" rtlCol="0" anchor="t">
              <a:spAutoFit/>
            </a:bodyPr>
            <a:lstStyle/>
            <a:p>
              <a:pPr>
                <a:lnSpc>
                  <a:spcPts val="4320"/>
                </a:lnSpc>
                <a:spcBef>
                  <a:spcPct val="0"/>
                </a:spcBef>
              </a:pPr>
              <a:endParaRPr/>
            </a:p>
          </p:txBody>
        </p:sp>
        <p:sp>
          <p:nvSpPr>
            <p:cNvPr id="19" name="TextBox 19"/>
            <p:cNvSpPr txBox="1"/>
            <p:nvPr/>
          </p:nvSpPr>
          <p:spPr>
            <a:xfrm>
              <a:off x="0" y="1053842"/>
              <a:ext cx="11029869" cy="751629"/>
            </a:xfrm>
            <a:prstGeom prst="rect">
              <a:avLst/>
            </a:prstGeom>
          </p:spPr>
          <p:txBody>
            <a:bodyPr lIns="0" tIns="0" rIns="0" bIns="0" rtlCol="0" anchor="t">
              <a:spAutoFit/>
            </a:bodyPr>
            <a:lstStyle/>
            <a:p>
              <a:pPr>
                <a:lnSpc>
                  <a:spcPts val="4759"/>
                </a:lnSpc>
                <a:spcBef>
                  <a:spcPct val="0"/>
                </a:spcBef>
              </a:pPr>
              <a:r>
                <a:rPr lang="en-US" sz="3399">
                  <a:solidFill>
                    <a:srgbClr val="000000"/>
                  </a:solidFill>
                  <a:latin typeface="Fira Sans Light"/>
                </a:rPr>
                <a:t>Nooit afkoelen in ijswater</a:t>
              </a:r>
            </a:p>
          </p:txBody>
        </p:sp>
      </p:grpSp>
      <p:sp>
        <p:nvSpPr>
          <p:cNvPr id="20" name="AutoShape 20"/>
          <p:cNvSpPr/>
          <p:nvPr/>
        </p:nvSpPr>
        <p:spPr>
          <a:xfrm>
            <a:off x="8986898" y="2871516"/>
            <a:ext cx="8272402" cy="0"/>
          </a:xfrm>
          <a:prstGeom prst="line">
            <a:avLst/>
          </a:prstGeom>
          <a:ln w="9525" cap="flat">
            <a:solidFill>
              <a:srgbClr val="000000"/>
            </a:solidFill>
            <a:prstDash val="solid"/>
            <a:headEnd type="none" w="sm" len="sm"/>
            <a:tailEnd type="none" w="sm" len="sm"/>
          </a:ln>
        </p:spPr>
      </p:sp>
      <p:sp>
        <p:nvSpPr>
          <p:cNvPr id="21" name="AutoShape 21"/>
          <p:cNvSpPr/>
          <p:nvPr/>
        </p:nvSpPr>
        <p:spPr>
          <a:xfrm>
            <a:off x="8986898" y="5553647"/>
            <a:ext cx="8272402" cy="0"/>
          </a:xfrm>
          <a:prstGeom prst="line">
            <a:avLst/>
          </a:prstGeom>
          <a:ln w="9525" cap="flat">
            <a:solidFill>
              <a:srgbClr val="000000"/>
            </a:solidFill>
            <a:prstDash val="solid"/>
            <a:headEnd type="none" w="sm" len="sm"/>
            <a:tailEnd type="none" w="sm" len="sm"/>
          </a:ln>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2" name="Group 2"/>
          <p:cNvGrpSpPr/>
          <p:nvPr/>
        </p:nvGrpSpPr>
        <p:grpSpPr>
          <a:xfrm>
            <a:off x="13585950" y="-517425"/>
            <a:ext cx="6210236" cy="537809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4" name="Group 4"/>
          <p:cNvGrpSpPr/>
          <p:nvPr/>
        </p:nvGrpSpPr>
        <p:grpSpPr>
          <a:xfrm>
            <a:off x="12009993" y="306851"/>
            <a:ext cx="3151914" cy="272957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6" name="TextBox 6"/>
          <p:cNvSpPr txBox="1"/>
          <p:nvPr/>
        </p:nvSpPr>
        <p:spPr>
          <a:xfrm>
            <a:off x="1028700" y="1028700"/>
            <a:ext cx="6910589" cy="1285875"/>
          </a:xfrm>
          <a:prstGeom prst="rect">
            <a:avLst/>
          </a:prstGeom>
        </p:spPr>
        <p:txBody>
          <a:bodyPr lIns="0" tIns="0" rIns="0" bIns="0" rtlCol="0" anchor="t">
            <a:spAutoFit/>
          </a:bodyPr>
          <a:lstStyle/>
          <a:p>
            <a:pPr>
              <a:lnSpc>
                <a:spcPts val="10199"/>
              </a:lnSpc>
              <a:spcBef>
                <a:spcPct val="0"/>
              </a:spcBef>
            </a:pPr>
            <a:r>
              <a:rPr lang="en-US" sz="8499" spc="-84">
                <a:solidFill>
                  <a:srgbClr val="F4F4F4"/>
                </a:solidFill>
                <a:latin typeface="Fira Sans Medium"/>
              </a:rPr>
              <a:t>Klimaat </a:t>
            </a:r>
          </a:p>
        </p:txBody>
      </p:sp>
      <p:sp>
        <p:nvSpPr>
          <p:cNvPr id="7" name="TextBox 7"/>
          <p:cNvSpPr txBox="1"/>
          <p:nvPr/>
        </p:nvSpPr>
        <p:spPr>
          <a:xfrm>
            <a:off x="1028700" y="3670644"/>
            <a:ext cx="12630083" cy="5734050"/>
          </a:xfrm>
          <a:prstGeom prst="rect">
            <a:avLst/>
          </a:prstGeom>
        </p:spPr>
        <p:txBody>
          <a:bodyPr lIns="0" tIns="0" rIns="0" bIns="0" rtlCol="0" anchor="t">
            <a:spAutoFit/>
          </a:bodyPr>
          <a:lstStyle/>
          <a:p>
            <a:pPr>
              <a:lnSpc>
                <a:spcPts val="3240"/>
              </a:lnSpc>
              <a:spcBef>
                <a:spcPct val="0"/>
              </a:spcBef>
            </a:pPr>
            <a:r>
              <a:rPr lang="en-US" sz="2700">
                <a:solidFill>
                  <a:srgbClr val="F4F4F4"/>
                </a:solidFill>
                <a:latin typeface="Fira Sans Medium"/>
              </a:rPr>
              <a:t>Eén manier om een dier te verwarmen is door de hele omgeving te verwarmen. Dit kun je op drie manieren doen:</a:t>
            </a:r>
          </a:p>
          <a:p>
            <a:pPr>
              <a:lnSpc>
                <a:spcPts val="3240"/>
              </a:lnSpc>
              <a:spcBef>
                <a:spcPct val="0"/>
              </a:spcBef>
            </a:pPr>
            <a:endParaRPr lang="en-US" sz="2700">
              <a:solidFill>
                <a:srgbClr val="F4F4F4"/>
              </a:solidFill>
              <a:latin typeface="Fira Sans Medium"/>
            </a:endParaRPr>
          </a:p>
          <a:p>
            <a:pPr>
              <a:lnSpc>
                <a:spcPts val="3240"/>
              </a:lnSpc>
              <a:spcBef>
                <a:spcPct val="0"/>
              </a:spcBef>
            </a:pPr>
            <a:r>
              <a:rPr lang="en-US" sz="2700">
                <a:solidFill>
                  <a:srgbClr val="F4F4F4"/>
                </a:solidFill>
                <a:latin typeface="Fira Sans Light Bold"/>
              </a:rPr>
              <a:t>Centrale verwarming</a:t>
            </a:r>
            <a:r>
              <a:rPr lang="en-US" sz="2700">
                <a:solidFill>
                  <a:srgbClr val="F4F4F4"/>
                </a:solidFill>
                <a:latin typeface="Fira Sans Light"/>
              </a:rPr>
              <a:t>: een relatief goedkoop en algemeen gebruikt systeem. Het nadeel is dat er meestal een radiator nodig is. Dat is vanuit hygiënisch oogpunt niet ideaal, omdat het lastig is deze goed te reinigen en desinfecteren. </a:t>
            </a:r>
          </a:p>
          <a:p>
            <a:pPr>
              <a:lnSpc>
                <a:spcPts val="3240"/>
              </a:lnSpc>
              <a:spcBef>
                <a:spcPct val="0"/>
              </a:spcBef>
            </a:pPr>
            <a:endParaRPr lang="en-US" sz="2700">
              <a:solidFill>
                <a:srgbClr val="F4F4F4"/>
              </a:solidFill>
              <a:latin typeface="Fira Sans Light"/>
            </a:endParaRPr>
          </a:p>
          <a:p>
            <a:pPr>
              <a:lnSpc>
                <a:spcPts val="3240"/>
              </a:lnSpc>
              <a:spcBef>
                <a:spcPct val="0"/>
              </a:spcBef>
            </a:pPr>
            <a:r>
              <a:rPr lang="en-US" sz="2700">
                <a:solidFill>
                  <a:srgbClr val="F4F4F4"/>
                </a:solidFill>
                <a:latin typeface="Fira Sans Light Bold"/>
              </a:rPr>
              <a:t>Luchtverwarming:</a:t>
            </a:r>
            <a:r>
              <a:rPr lang="en-US" sz="2700">
                <a:solidFill>
                  <a:srgbClr val="F4F4F4"/>
                </a:solidFill>
                <a:latin typeface="Fira Sans Light"/>
              </a:rPr>
              <a:t> een systeem dat zowel de luchtvochtigheid als de temperatuur constant houdt. Het nadeel is dat het een wat duurder systeem is.</a:t>
            </a:r>
          </a:p>
          <a:p>
            <a:pPr>
              <a:lnSpc>
                <a:spcPts val="3240"/>
              </a:lnSpc>
              <a:spcBef>
                <a:spcPct val="0"/>
              </a:spcBef>
            </a:pPr>
            <a:endParaRPr lang="en-US" sz="2700">
              <a:solidFill>
                <a:srgbClr val="F4F4F4"/>
              </a:solidFill>
              <a:latin typeface="Fira Sans Light"/>
            </a:endParaRPr>
          </a:p>
          <a:p>
            <a:pPr>
              <a:lnSpc>
                <a:spcPts val="3240"/>
              </a:lnSpc>
              <a:spcBef>
                <a:spcPct val="0"/>
              </a:spcBef>
            </a:pPr>
            <a:r>
              <a:rPr lang="en-US" sz="2700">
                <a:solidFill>
                  <a:srgbClr val="F4F4F4"/>
                </a:solidFill>
                <a:latin typeface="Fira Sans Light Bold"/>
              </a:rPr>
              <a:t>Vloerverwarming:</a:t>
            </a:r>
            <a:r>
              <a:rPr lang="en-US" sz="2700">
                <a:solidFill>
                  <a:srgbClr val="F4F4F4"/>
                </a:solidFill>
                <a:latin typeface="Fira Sans Light"/>
              </a:rPr>
              <a:t> kan worden gebruikt als ondersteunende verwarming en is een goede aanvulling voor een dierenverblijf. Het nadeel is dat bij vloerverwarming door de hele ruimte de vloer dusdanig droog wordt dat er veel stofwerveling ontstaat. Daarnaast is het ook geen goedkope oplossing.</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3110578" y="-783398"/>
            <a:ext cx="13031070" cy="11284968"/>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rot="-10800000">
            <a:off x="6786776" y="-286119"/>
            <a:ext cx="5276948" cy="45698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6" name="Group 6"/>
          <p:cNvGrpSpPr>
            <a:grpSpLocks noChangeAspect="1"/>
          </p:cNvGrpSpPr>
          <p:nvPr/>
        </p:nvGrpSpPr>
        <p:grpSpPr>
          <a:xfrm>
            <a:off x="10068855" y="1028700"/>
            <a:ext cx="2695869" cy="2334501"/>
            <a:chOff x="0" y="0"/>
            <a:chExt cx="4282440" cy="3708400"/>
          </a:xfrm>
        </p:grpSpPr>
        <p:sp>
          <p:nvSpPr>
            <p:cNvPr id="7" name="Freeform 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37065" t="-57339" r="-218110" b="-73373"/>
              </a:stretch>
            </a:blipFill>
          </p:spPr>
        </p:sp>
      </p:grpSp>
      <p:grpSp>
        <p:nvGrpSpPr>
          <p:cNvPr id="8" name="Group 8"/>
          <p:cNvGrpSpPr>
            <a:grpSpLocks noChangeAspect="1"/>
          </p:cNvGrpSpPr>
          <p:nvPr/>
        </p:nvGrpSpPr>
        <p:grpSpPr>
          <a:xfrm>
            <a:off x="8320317" y="3976249"/>
            <a:ext cx="2695869" cy="2334501"/>
            <a:chOff x="0" y="0"/>
            <a:chExt cx="4282440" cy="3708400"/>
          </a:xfrm>
        </p:grpSpPr>
        <p:sp>
          <p:nvSpPr>
            <p:cNvPr id="9" name="Freeform 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26308" t="-44705" r="-227816" b="-85324"/>
              </a:stretch>
            </a:blipFill>
          </p:spPr>
        </p:sp>
      </p:grpSp>
      <p:grpSp>
        <p:nvGrpSpPr>
          <p:cNvPr id="10" name="Group 10"/>
          <p:cNvGrpSpPr>
            <a:grpSpLocks noChangeAspect="1"/>
          </p:cNvGrpSpPr>
          <p:nvPr/>
        </p:nvGrpSpPr>
        <p:grpSpPr>
          <a:xfrm>
            <a:off x="6786776" y="7043640"/>
            <a:ext cx="2695869" cy="2334501"/>
            <a:chOff x="0" y="0"/>
            <a:chExt cx="4282440" cy="3708400"/>
          </a:xfrm>
        </p:grpSpPr>
        <p:sp>
          <p:nvSpPr>
            <p:cNvPr id="11" name="Freeform 11"/>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188408" t="-42879" r="-57429" b="-81767"/>
              </a:stretch>
            </a:blipFill>
          </p:spPr>
        </p:sp>
      </p:grpSp>
      <p:grpSp>
        <p:nvGrpSpPr>
          <p:cNvPr id="12" name="Group 12"/>
          <p:cNvGrpSpPr/>
          <p:nvPr/>
        </p:nvGrpSpPr>
        <p:grpSpPr>
          <a:xfrm>
            <a:off x="13016977" y="1683069"/>
            <a:ext cx="4839095" cy="1459861"/>
            <a:chOff x="0" y="0"/>
            <a:chExt cx="6452127" cy="1946481"/>
          </a:xfrm>
        </p:grpSpPr>
        <p:sp>
          <p:nvSpPr>
            <p:cNvPr id="13" name="TextBox 13"/>
            <p:cNvSpPr txBox="1"/>
            <p:nvPr/>
          </p:nvSpPr>
          <p:spPr>
            <a:xfrm>
              <a:off x="0" y="-76200"/>
              <a:ext cx="6452127" cy="739141"/>
            </a:xfrm>
            <a:prstGeom prst="rect">
              <a:avLst/>
            </a:prstGeom>
          </p:spPr>
          <p:txBody>
            <a:bodyPr lIns="0" tIns="0" rIns="0" bIns="0" rtlCol="0" anchor="t">
              <a:spAutoFit/>
            </a:bodyPr>
            <a:lstStyle/>
            <a:p>
              <a:pPr marL="0" lvl="0" indent="0">
                <a:lnSpc>
                  <a:spcPts val="4619"/>
                </a:lnSpc>
              </a:pPr>
              <a:r>
                <a:rPr lang="en-US" sz="3299">
                  <a:solidFill>
                    <a:srgbClr val="000000"/>
                  </a:solidFill>
                  <a:latin typeface="Fira Sans Light"/>
                </a:rPr>
                <a:t> Warmtemat/warmtekruik</a:t>
              </a:r>
            </a:p>
          </p:txBody>
        </p:sp>
        <p:sp>
          <p:nvSpPr>
            <p:cNvPr id="14" name="TextBox 14"/>
            <p:cNvSpPr txBox="1"/>
            <p:nvPr/>
          </p:nvSpPr>
          <p:spPr>
            <a:xfrm>
              <a:off x="0" y="760090"/>
              <a:ext cx="6452127" cy="547158"/>
            </a:xfrm>
            <a:prstGeom prst="rect">
              <a:avLst/>
            </a:prstGeom>
          </p:spPr>
          <p:txBody>
            <a:bodyPr lIns="0" tIns="0" rIns="0" bIns="0" rtlCol="0" anchor="t">
              <a:spAutoFit/>
            </a:bodyPr>
            <a:lstStyle/>
            <a:p>
              <a:pPr marL="0" lvl="0" indent="0">
                <a:lnSpc>
                  <a:spcPts val="3499"/>
                </a:lnSpc>
              </a:pPr>
              <a:endParaRPr/>
            </a:p>
          </p:txBody>
        </p:sp>
        <p:sp>
          <p:nvSpPr>
            <p:cNvPr id="15" name="TextBox 15"/>
            <p:cNvSpPr txBox="1"/>
            <p:nvPr/>
          </p:nvSpPr>
          <p:spPr>
            <a:xfrm>
              <a:off x="0" y="1399323"/>
              <a:ext cx="6452127" cy="547158"/>
            </a:xfrm>
            <a:prstGeom prst="rect">
              <a:avLst/>
            </a:prstGeom>
          </p:spPr>
          <p:txBody>
            <a:bodyPr lIns="0" tIns="0" rIns="0" bIns="0" rtlCol="0" anchor="t">
              <a:spAutoFit/>
            </a:bodyPr>
            <a:lstStyle/>
            <a:p>
              <a:pPr marL="0" lvl="0" indent="0">
                <a:lnSpc>
                  <a:spcPts val="3499"/>
                </a:lnSpc>
              </a:pPr>
              <a:endParaRPr/>
            </a:p>
          </p:txBody>
        </p:sp>
      </p:grpSp>
      <p:sp>
        <p:nvSpPr>
          <p:cNvPr id="16" name="TextBox 16"/>
          <p:cNvSpPr txBox="1"/>
          <p:nvPr/>
        </p:nvSpPr>
        <p:spPr>
          <a:xfrm>
            <a:off x="11416790" y="4338321"/>
            <a:ext cx="4493889" cy="573405"/>
          </a:xfrm>
          <a:prstGeom prst="rect">
            <a:avLst/>
          </a:prstGeom>
        </p:spPr>
        <p:txBody>
          <a:bodyPr lIns="0" tIns="0" rIns="0" bIns="0" rtlCol="0" anchor="t">
            <a:spAutoFit/>
          </a:bodyPr>
          <a:lstStyle/>
          <a:p>
            <a:pPr marL="0" lvl="0" indent="0">
              <a:lnSpc>
                <a:spcPts val="4619"/>
              </a:lnSpc>
            </a:pPr>
            <a:r>
              <a:rPr lang="en-US" sz="3299">
                <a:solidFill>
                  <a:srgbClr val="000000"/>
                </a:solidFill>
                <a:latin typeface="Fira Sans Light"/>
              </a:rPr>
              <a:t>Warmtelamp</a:t>
            </a:r>
          </a:p>
        </p:txBody>
      </p:sp>
      <p:grpSp>
        <p:nvGrpSpPr>
          <p:cNvPr id="17" name="Group 17"/>
          <p:cNvGrpSpPr/>
          <p:nvPr/>
        </p:nvGrpSpPr>
        <p:grpSpPr>
          <a:xfrm>
            <a:off x="10006521" y="7676241"/>
            <a:ext cx="5633068" cy="976630"/>
            <a:chOff x="0" y="0"/>
            <a:chExt cx="7510758" cy="1302174"/>
          </a:xfrm>
        </p:grpSpPr>
        <p:sp>
          <p:nvSpPr>
            <p:cNvPr id="18" name="TextBox 18"/>
            <p:cNvSpPr txBox="1"/>
            <p:nvPr/>
          </p:nvSpPr>
          <p:spPr>
            <a:xfrm>
              <a:off x="0" y="755016"/>
              <a:ext cx="7510758" cy="547158"/>
            </a:xfrm>
            <a:prstGeom prst="rect">
              <a:avLst/>
            </a:prstGeom>
          </p:spPr>
          <p:txBody>
            <a:bodyPr lIns="0" tIns="0" rIns="0" bIns="0" rtlCol="0" anchor="t">
              <a:spAutoFit/>
            </a:bodyPr>
            <a:lstStyle/>
            <a:p>
              <a:pPr marL="0" lvl="0" indent="0">
                <a:lnSpc>
                  <a:spcPts val="3499"/>
                </a:lnSpc>
              </a:pPr>
              <a:endParaRPr/>
            </a:p>
          </p:txBody>
        </p:sp>
        <p:sp>
          <p:nvSpPr>
            <p:cNvPr id="19" name="TextBox 19"/>
            <p:cNvSpPr txBox="1"/>
            <p:nvPr/>
          </p:nvSpPr>
          <p:spPr>
            <a:xfrm>
              <a:off x="0" y="-76200"/>
              <a:ext cx="7510758" cy="739141"/>
            </a:xfrm>
            <a:prstGeom prst="rect">
              <a:avLst/>
            </a:prstGeom>
          </p:spPr>
          <p:txBody>
            <a:bodyPr lIns="0" tIns="0" rIns="0" bIns="0" rtlCol="0" anchor="t">
              <a:spAutoFit/>
            </a:bodyPr>
            <a:lstStyle/>
            <a:p>
              <a:pPr marL="0" lvl="0" indent="0">
                <a:lnSpc>
                  <a:spcPts val="4619"/>
                </a:lnSpc>
              </a:pPr>
              <a:r>
                <a:rPr lang="en-US" sz="3299">
                  <a:solidFill>
                    <a:srgbClr val="000000"/>
                  </a:solidFill>
                  <a:latin typeface="Fira Sans Light"/>
                </a:rPr>
                <a:t>Warmtedekens/fleecedekens</a:t>
              </a:r>
            </a:p>
          </p:txBody>
        </p:sp>
      </p:grpSp>
      <p:grpSp>
        <p:nvGrpSpPr>
          <p:cNvPr id="20" name="Group 20"/>
          <p:cNvGrpSpPr/>
          <p:nvPr/>
        </p:nvGrpSpPr>
        <p:grpSpPr>
          <a:xfrm>
            <a:off x="1028700" y="1417964"/>
            <a:ext cx="6113968" cy="1731164"/>
            <a:chOff x="0" y="0"/>
            <a:chExt cx="8151957" cy="2308218"/>
          </a:xfrm>
        </p:grpSpPr>
        <p:sp>
          <p:nvSpPr>
            <p:cNvPr id="21" name="TextBox 21"/>
            <p:cNvSpPr txBox="1"/>
            <p:nvPr/>
          </p:nvSpPr>
          <p:spPr>
            <a:xfrm>
              <a:off x="0" y="1685495"/>
              <a:ext cx="8151957" cy="622723"/>
            </a:xfrm>
            <a:prstGeom prst="rect">
              <a:avLst/>
            </a:prstGeom>
          </p:spPr>
          <p:txBody>
            <a:bodyPr lIns="0" tIns="0" rIns="0" bIns="0" rtlCol="0" anchor="t">
              <a:spAutoFit/>
            </a:bodyPr>
            <a:lstStyle/>
            <a:p>
              <a:pPr>
                <a:lnSpc>
                  <a:spcPts val="3919"/>
                </a:lnSpc>
              </a:pPr>
              <a:endParaRPr/>
            </a:p>
          </p:txBody>
        </p:sp>
        <p:sp>
          <p:nvSpPr>
            <p:cNvPr id="22" name="TextBox 22"/>
            <p:cNvSpPr txBox="1"/>
            <p:nvPr/>
          </p:nvSpPr>
          <p:spPr>
            <a:xfrm>
              <a:off x="0" y="-66675"/>
              <a:ext cx="8151957" cy="1285875"/>
            </a:xfrm>
            <a:prstGeom prst="rect">
              <a:avLst/>
            </a:prstGeom>
          </p:spPr>
          <p:txBody>
            <a:bodyPr lIns="0" tIns="0" rIns="0" bIns="0" rtlCol="0" anchor="t">
              <a:spAutoFit/>
            </a:bodyPr>
            <a:lstStyle/>
            <a:p>
              <a:pPr>
                <a:lnSpc>
                  <a:spcPts val="7800"/>
                </a:lnSpc>
                <a:spcBef>
                  <a:spcPct val="0"/>
                </a:spcBef>
              </a:pPr>
              <a:r>
                <a:rPr lang="en-US" sz="6000" spc="-60">
                  <a:solidFill>
                    <a:srgbClr val="F4F4F4"/>
                  </a:solidFill>
                  <a:latin typeface="Fira Sans Medium"/>
                </a:rPr>
                <a:t>Dier verwarmen:</a:t>
              </a: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1798163" y="5803579"/>
            <a:ext cx="7388722" cy="6398668"/>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rot="-10800000">
            <a:off x="14388041" y="430705"/>
            <a:ext cx="5276948" cy="45698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6" name="Group 6"/>
          <p:cNvGrpSpPr>
            <a:grpSpLocks noChangeAspect="1"/>
          </p:cNvGrpSpPr>
          <p:nvPr/>
        </p:nvGrpSpPr>
        <p:grpSpPr>
          <a:xfrm>
            <a:off x="8839887" y="1698135"/>
            <a:ext cx="7957376" cy="6890729"/>
            <a:chOff x="0" y="0"/>
            <a:chExt cx="4282440" cy="3708400"/>
          </a:xfrm>
        </p:grpSpPr>
        <p:sp>
          <p:nvSpPr>
            <p:cNvPr id="7" name="Freeform 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28544" r="-28544"/>
              </a:stretch>
            </a:blipFill>
          </p:spPr>
        </p:sp>
      </p:grpSp>
      <p:sp>
        <p:nvSpPr>
          <p:cNvPr id="8" name="TextBox 8"/>
          <p:cNvSpPr txBox="1"/>
          <p:nvPr/>
        </p:nvSpPr>
        <p:spPr>
          <a:xfrm>
            <a:off x="1028700" y="2648961"/>
            <a:ext cx="6526595" cy="6842752"/>
          </a:xfrm>
          <a:prstGeom prst="rect">
            <a:avLst/>
          </a:prstGeom>
        </p:spPr>
        <p:txBody>
          <a:bodyPr lIns="0" tIns="0" rIns="0" bIns="0" rtlCol="0" anchor="t">
            <a:spAutoFit/>
          </a:bodyPr>
          <a:lstStyle/>
          <a:p>
            <a:pPr marL="696342" lvl="1" indent="-348171">
              <a:lnSpc>
                <a:spcPts val="4515"/>
              </a:lnSpc>
              <a:buFont typeface="Arial"/>
              <a:buChar char="•"/>
            </a:pPr>
            <a:r>
              <a:rPr lang="en-US" sz="3225">
                <a:solidFill>
                  <a:srgbClr val="000000"/>
                </a:solidFill>
                <a:latin typeface="Fira Sans Light"/>
              </a:rPr>
              <a:t>Maak individueel of in tweetal een mindmap over het gekregen onderwerp (onderwerp uit de les, of voor volgende week)</a:t>
            </a:r>
          </a:p>
          <a:p>
            <a:pPr>
              <a:lnSpc>
                <a:spcPts val="4515"/>
              </a:lnSpc>
            </a:pPr>
            <a:endParaRPr lang="en-US" sz="3225">
              <a:solidFill>
                <a:srgbClr val="000000"/>
              </a:solidFill>
              <a:latin typeface="Fira Sans Light"/>
            </a:endParaRPr>
          </a:p>
          <a:p>
            <a:pPr marL="696342" lvl="1" indent="-348171">
              <a:lnSpc>
                <a:spcPts val="4515"/>
              </a:lnSpc>
              <a:buFont typeface="Arial"/>
              <a:buChar char="•"/>
            </a:pPr>
            <a:r>
              <a:rPr lang="en-US" sz="3225">
                <a:solidFill>
                  <a:srgbClr val="000000"/>
                </a:solidFill>
                <a:latin typeface="Fira Sans Light"/>
              </a:rPr>
              <a:t>Maak een zo uitgebreid mogelijke mindmap</a:t>
            </a:r>
          </a:p>
          <a:p>
            <a:pPr>
              <a:lnSpc>
                <a:spcPts val="4515"/>
              </a:lnSpc>
            </a:pPr>
            <a:endParaRPr lang="en-US" sz="3225">
              <a:solidFill>
                <a:srgbClr val="000000"/>
              </a:solidFill>
              <a:latin typeface="Fira Sans Light"/>
            </a:endParaRPr>
          </a:p>
          <a:p>
            <a:pPr marL="696342" lvl="1" indent="-348171">
              <a:lnSpc>
                <a:spcPts val="4515"/>
              </a:lnSpc>
              <a:buFont typeface="Arial"/>
              <a:buChar char="•"/>
            </a:pPr>
            <a:r>
              <a:rPr lang="en-US" sz="3225">
                <a:solidFill>
                  <a:srgbClr val="000000"/>
                </a:solidFill>
                <a:latin typeface="Fira Sans Light"/>
              </a:rPr>
              <a:t>Na 15 minuten presenteren + vertellen waarom het bij onderwerp hoort</a:t>
            </a:r>
          </a:p>
        </p:txBody>
      </p:sp>
      <p:sp>
        <p:nvSpPr>
          <p:cNvPr id="9" name="TextBox 9"/>
          <p:cNvSpPr txBox="1"/>
          <p:nvPr/>
        </p:nvSpPr>
        <p:spPr>
          <a:xfrm>
            <a:off x="1028700" y="989049"/>
            <a:ext cx="5531827" cy="981075"/>
          </a:xfrm>
          <a:prstGeom prst="rect">
            <a:avLst/>
          </a:prstGeom>
        </p:spPr>
        <p:txBody>
          <a:bodyPr lIns="0" tIns="0" rIns="0" bIns="0" rtlCol="0" anchor="t">
            <a:spAutoFit/>
          </a:bodyPr>
          <a:lstStyle/>
          <a:p>
            <a:pPr marL="0" lvl="0" indent="0">
              <a:lnSpc>
                <a:spcPts val="7769"/>
              </a:lnSpc>
              <a:spcBef>
                <a:spcPct val="0"/>
              </a:spcBef>
            </a:pPr>
            <a:r>
              <a:rPr lang="en-US" sz="6474" spc="-64">
                <a:solidFill>
                  <a:srgbClr val="000000"/>
                </a:solidFill>
                <a:latin typeface="Fira Sans Medium"/>
              </a:rPr>
              <a:t>Opdracht</a:t>
            </a:r>
          </a:p>
        </p:txBody>
      </p:sp>
      <p:grpSp>
        <p:nvGrpSpPr>
          <p:cNvPr id="10" name="Group 10"/>
          <p:cNvGrpSpPr/>
          <p:nvPr/>
        </p:nvGrpSpPr>
        <p:grpSpPr>
          <a:xfrm rot="-10800000">
            <a:off x="6647119" y="7356773"/>
            <a:ext cx="3801687" cy="3292279"/>
            <a:chOff x="0" y="0"/>
            <a:chExt cx="3619627" cy="3134614"/>
          </a:xfrm>
        </p:grpSpPr>
        <p:sp>
          <p:nvSpPr>
            <p:cNvPr id="11" name="Freeform 11"/>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2" name="Group 2"/>
          <p:cNvGrpSpPr/>
          <p:nvPr/>
        </p:nvGrpSpPr>
        <p:grpSpPr>
          <a:xfrm>
            <a:off x="-2527743" y="-89986"/>
            <a:ext cx="10138115" cy="8779655"/>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4" name="Group 4"/>
          <p:cNvGrpSpPr/>
          <p:nvPr/>
        </p:nvGrpSpPr>
        <p:grpSpPr>
          <a:xfrm>
            <a:off x="2505679" y="5832746"/>
            <a:ext cx="5966980" cy="516743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6" name="TextBox 6"/>
          <p:cNvSpPr txBox="1"/>
          <p:nvPr/>
        </p:nvSpPr>
        <p:spPr>
          <a:xfrm>
            <a:off x="1028700" y="4081194"/>
            <a:ext cx="4460469" cy="1285875"/>
          </a:xfrm>
          <a:prstGeom prst="rect">
            <a:avLst/>
          </a:prstGeom>
        </p:spPr>
        <p:txBody>
          <a:bodyPr lIns="0" tIns="0" rIns="0" bIns="0" rtlCol="0" anchor="t">
            <a:spAutoFit/>
          </a:bodyPr>
          <a:lstStyle/>
          <a:p>
            <a:pPr marL="0" lvl="0" indent="0" algn="l">
              <a:lnSpc>
                <a:spcPts val="10199"/>
              </a:lnSpc>
              <a:spcBef>
                <a:spcPct val="0"/>
              </a:spcBef>
            </a:pPr>
            <a:r>
              <a:rPr lang="en-US" sz="8499" spc="-84">
                <a:solidFill>
                  <a:srgbClr val="F4F4F4"/>
                </a:solidFill>
                <a:latin typeface="Fira Sans Medium"/>
              </a:rPr>
              <a:t>Agenda</a:t>
            </a:r>
          </a:p>
        </p:txBody>
      </p:sp>
      <p:sp>
        <p:nvSpPr>
          <p:cNvPr id="7" name="TextBox 7"/>
          <p:cNvSpPr txBox="1"/>
          <p:nvPr/>
        </p:nvSpPr>
        <p:spPr>
          <a:xfrm>
            <a:off x="10100540" y="721649"/>
            <a:ext cx="6109328" cy="580390"/>
          </a:xfrm>
          <a:prstGeom prst="rect">
            <a:avLst/>
          </a:prstGeom>
        </p:spPr>
        <p:txBody>
          <a:bodyPr lIns="0" tIns="0" rIns="0" bIns="0" rtlCol="0" anchor="t">
            <a:spAutoFit/>
          </a:bodyPr>
          <a:lstStyle/>
          <a:p>
            <a:pPr marL="734056" lvl="1" indent="-367028">
              <a:lnSpc>
                <a:spcPts val="4759"/>
              </a:lnSpc>
              <a:buFont typeface="Arial"/>
              <a:buChar char="•"/>
            </a:pPr>
            <a:r>
              <a:rPr lang="en-US" sz="3399" u="sng">
                <a:solidFill>
                  <a:srgbClr val="F4F4F4"/>
                </a:solidFill>
                <a:latin typeface="Fira Sans Light"/>
              </a:rPr>
              <a:t>Inleiding</a:t>
            </a:r>
          </a:p>
        </p:txBody>
      </p:sp>
      <p:sp>
        <p:nvSpPr>
          <p:cNvPr id="8" name="TextBox 8"/>
          <p:cNvSpPr txBox="1"/>
          <p:nvPr/>
        </p:nvSpPr>
        <p:spPr>
          <a:xfrm>
            <a:off x="10100540" y="2882593"/>
            <a:ext cx="6109328" cy="580390"/>
          </a:xfrm>
          <a:prstGeom prst="rect">
            <a:avLst/>
          </a:prstGeom>
        </p:spPr>
        <p:txBody>
          <a:bodyPr lIns="0" tIns="0" rIns="0" bIns="0" rtlCol="0" anchor="t">
            <a:spAutoFit/>
          </a:bodyPr>
          <a:lstStyle/>
          <a:p>
            <a:pPr marL="734056" lvl="1" indent="-367028">
              <a:lnSpc>
                <a:spcPts val="4759"/>
              </a:lnSpc>
              <a:buFont typeface="Arial"/>
              <a:buChar char="•"/>
            </a:pPr>
            <a:r>
              <a:rPr lang="en-US" sz="3399" u="sng">
                <a:solidFill>
                  <a:srgbClr val="F4F4F4"/>
                </a:solidFill>
                <a:latin typeface="Fira Sans Light"/>
              </a:rPr>
              <a:t>Bedrijfsmatig houden</a:t>
            </a:r>
          </a:p>
        </p:txBody>
      </p:sp>
      <p:sp>
        <p:nvSpPr>
          <p:cNvPr id="9" name="TextBox 9"/>
          <p:cNvSpPr txBox="1"/>
          <p:nvPr/>
        </p:nvSpPr>
        <p:spPr>
          <a:xfrm>
            <a:off x="10100540" y="6791692"/>
            <a:ext cx="6109328" cy="580390"/>
          </a:xfrm>
          <a:prstGeom prst="rect">
            <a:avLst/>
          </a:prstGeom>
        </p:spPr>
        <p:txBody>
          <a:bodyPr lIns="0" tIns="0" rIns="0" bIns="0" rtlCol="0" anchor="t">
            <a:spAutoFit/>
          </a:bodyPr>
          <a:lstStyle/>
          <a:p>
            <a:pPr marL="734056" lvl="1" indent="-367028">
              <a:lnSpc>
                <a:spcPts val="4759"/>
              </a:lnSpc>
              <a:buFont typeface="Arial"/>
              <a:buChar char="•"/>
            </a:pPr>
            <a:r>
              <a:rPr lang="en-US" sz="3399" u="sng">
                <a:solidFill>
                  <a:srgbClr val="F4F4F4"/>
                </a:solidFill>
                <a:latin typeface="Fira Sans Light"/>
              </a:rPr>
              <a:t>Klimaat</a:t>
            </a:r>
          </a:p>
        </p:txBody>
      </p:sp>
      <p:sp>
        <p:nvSpPr>
          <p:cNvPr id="10" name="TextBox 10"/>
          <p:cNvSpPr txBox="1"/>
          <p:nvPr/>
        </p:nvSpPr>
        <p:spPr>
          <a:xfrm>
            <a:off x="10100540" y="8578190"/>
            <a:ext cx="6109328" cy="580390"/>
          </a:xfrm>
          <a:prstGeom prst="rect">
            <a:avLst/>
          </a:prstGeom>
        </p:spPr>
        <p:txBody>
          <a:bodyPr lIns="0" tIns="0" rIns="0" bIns="0" rtlCol="0" anchor="t">
            <a:spAutoFit/>
          </a:bodyPr>
          <a:lstStyle/>
          <a:p>
            <a:pPr marL="734056" lvl="1" indent="-367028">
              <a:lnSpc>
                <a:spcPts val="4759"/>
              </a:lnSpc>
              <a:buFont typeface="Arial"/>
              <a:buChar char="•"/>
            </a:pPr>
            <a:r>
              <a:rPr lang="en-US" sz="3399" u="sng">
                <a:solidFill>
                  <a:srgbClr val="F4F4F4"/>
                </a:solidFill>
                <a:latin typeface="Fira Sans Light"/>
              </a:rPr>
              <a:t>Opdracht</a:t>
            </a:r>
          </a:p>
        </p:txBody>
      </p:sp>
      <p:sp>
        <p:nvSpPr>
          <p:cNvPr id="11" name="TextBox 11"/>
          <p:cNvSpPr txBox="1"/>
          <p:nvPr/>
        </p:nvSpPr>
        <p:spPr>
          <a:xfrm>
            <a:off x="10100540" y="5043537"/>
            <a:ext cx="6109328" cy="580390"/>
          </a:xfrm>
          <a:prstGeom prst="rect">
            <a:avLst/>
          </a:prstGeom>
        </p:spPr>
        <p:txBody>
          <a:bodyPr lIns="0" tIns="0" rIns="0" bIns="0" rtlCol="0" anchor="t">
            <a:spAutoFit/>
          </a:bodyPr>
          <a:lstStyle/>
          <a:p>
            <a:pPr marL="734056" lvl="1" indent="-367028">
              <a:lnSpc>
                <a:spcPts val="4759"/>
              </a:lnSpc>
              <a:buFont typeface="Arial"/>
              <a:buChar char="•"/>
            </a:pPr>
            <a:r>
              <a:rPr lang="en-US" sz="3399" u="sng">
                <a:solidFill>
                  <a:srgbClr val="F4F4F4"/>
                </a:solidFill>
                <a:latin typeface="Fira Sans Light"/>
              </a:rPr>
              <a:t>Hobbymatig houden</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4151770" y="4201140"/>
            <a:ext cx="7027514" cy="6085860"/>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a:off x="9859850" y="563974"/>
            <a:ext cx="4961246" cy="42964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6" name="Group 6"/>
          <p:cNvGrpSpPr>
            <a:grpSpLocks noChangeAspect="1"/>
          </p:cNvGrpSpPr>
          <p:nvPr/>
        </p:nvGrpSpPr>
        <p:grpSpPr>
          <a:xfrm>
            <a:off x="10345997" y="2120110"/>
            <a:ext cx="7611546" cy="6591255"/>
            <a:chOff x="0" y="0"/>
            <a:chExt cx="4282440" cy="3708400"/>
          </a:xfrm>
        </p:grpSpPr>
        <p:sp>
          <p:nvSpPr>
            <p:cNvPr id="7" name="Freeform 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23541" r="-23541"/>
              </a:stretch>
            </a:blipFill>
          </p:spPr>
        </p:sp>
      </p:grpSp>
      <p:grpSp>
        <p:nvGrpSpPr>
          <p:cNvPr id="8" name="Group 8"/>
          <p:cNvGrpSpPr/>
          <p:nvPr/>
        </p:nvGrpSpPr>
        <p:grpSpPr>
          <a:xfrm>
            <a:off x="1028700" y="4210825"/>
            <a:ext cx="7784689" cy="1865406"/>
            <a:chOff x="0" y="0"/>
            <a:chExt cx="10379585" cy="2487208"/>
          </a:xfrm>
        </p:grpSpPr>
        <p:sp>
          <p:nvSpPr>
            <p:cNvPr id="9" name="TextBox 9"/>
            <p:cNvSpPr txBox="1"/>
            <p:nvPr/>
          </p:nvSpPr>
          <p:spPr>
            <a:xfrm>
              <a:off x="0" y="0"/>
              <a:ext cx="10379585" cy="1714500"/>
            </a:xfrm>
            <a:prstGeom prst="rect">
              <a:avLst/>
            </a:prstGeom>
          </p:spPr>
          <p:txBody>
            <a:bodyPr lIns="0" tIns="0" rIns="0" bIns="0" rtlCol="0" anchor="t">
              <a:spAutoFit/>
            </a:bodyPr>
            <a:lstStyle/>
            <a:p>
              <a:pPr>
                <a:lnSpc>
                  <a:spcPts val="10199"/>
                </a:lnSpc>
                <a:spcBef>
                  <a:spcPct val="0"/>
                </a:spcBef>
              </a:pPr>
              <a:r>
                <a:rPr lang="en-US" sz="8499" spc="-84">
                  <a:solidFill>
                    <a:srgbClr val="000000"/>
                  </a:solidFill>
                  <a:latin typeface="Fira Sans Medium"/>
                </a:rPr>
                <a:t>Inleiding</a:t>
              </a:r>
            </a:p>
          </p:txBody>
        </p:sp>
        <p:sp>
          <p:nvSpPr>
            <p:cNvPr id="10" name="TextBox 10"/>
            <p:cNvSpPr txBox="1"/>
            <p:nvPr/>
          </p:nvSpPr>
          <p:spPr>
            <a:xfrm>
              <a:off x="0" y="1940049"/>
              <a:ext cx="9298793" cy="547158"/>
            </a:xfrm>
            <a:prstGeom prst="rect">
              <a:avLst/>
            </a:prstGeom>
          </p:spPr>
          <p:txBody>
            <a:bodyPr lIns="0" tIns="0" rIns="0" bIns="0" rtlCol="0" anchor="t">
              <a:spAutoFit/>
            </a:bodyPr>
            <a:lstStyle/>
            <a:p>
              <a:pPr>
                <a:lnSpc>
                  <a:spcPts val="3499"/>
                </a:lnSpc>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268572" y="8362981"/>
            <a:ext cx="17019428" cy="0"/>
          </a:xfrm>
          <a:prstGeom prst="line">
            <a:avLst/>
          </a:prstGeom>
          <a:ln w="19050" cap="rnd">
            <a:solidFill>
              <a:srgbClr val="004651"/>
            </a:solidFill>
            <a:prstDash val="solid"/>
            <a:headEnd type="none" w="sm" len="sm"/>
            <a:tailEnd type="none" w="sm" len="sm"/>
          </a:ln>
        </p:spPr>
      </p:sp>
      <p:grpSp>
        <p:nvGrpSpPr>
          <p:cNvPr id="3" name="Group 3"/>
          <p:cNvGrpSpPr/>
          <p:nvPr/>
        </p:nvGrpSpPr>
        <p:grpSpPr>
          <a:xfrm>
            <a:off x="1028409" y="5143500"/>
            <a:ext cx="3364925" cy="2552805"/>
            <a:chOff x="0" y="0"/>
            <a:chExt cx="4486566" cy="3403740"/>
          </a:xfrm>
        </p:grpSpPr>
        <p:sp>
          <p:nvSpPr>
            <p:cNvPr id="4" name="TextBox 4"/>
            <p:cNvSpPr txBox="1"/>
            <p:nvPr/>
          </p:nvSpPr>
          <p:spPr>
            <a:xfrm>
              <a:off x="0" y="-9525"/>
              <a:ext cx="4486566" cy="733425"/>
            </a:xfrm>
            <a:prstGeom prst="rect">
              <a:avLst/>
            </a:prstGeom>
          </p:spPr>
          <p:txBody>
            <a:bodyPr lIns="0" tIns="0" rIns="0" bIns="0" rtlCol="0" anchor="t">
              <a:spAutoFit/>
            </a:bodyPr>
            <a:lstStyle/>
            <a:p>
              <a:pPr marL="0" lvl="0" indent="0">
                <a:lnSpc>
                  <a:spcPts val="4320"/>
                </a:lnSpc>
                <a:spcBef>
                  <a:spcPct val="0"/>
                </a:spcBef>
              </a:pPr>
              <a:r>
                <a:rPr lang="en-US" sz="3600">
                  <a:solidFill>
                    <a:srgbClr val="00A181"/>
                  </a:solidFill>
                  <a:latin typeface="Fira Sans Medium"/>
                </a:rPr>
                <a:t>1</a:t>
              </a:r>
            </a:p>
          </p:txBody>
        </p:sp>
        <p:sp>
          <p:nvSpPr>
            <p:cNvPr id="5" name="TextBox 5"/>
            <p:cNvSpPr txBox="1"/>
            <p:nvPr/>
          </p:nvSpPr>
          <p:spPr>
            <a:xfrm>
              <a:off x="0" y="1074349"/>
              <a:ext cx="4486566" cy="23293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Fira Sans Light"/>
                </a:rPr>
                <a:t>Je weet tenminste 4 eisen waaraan je moet voldoen bij het houden van het bedrijfsmatig houden van dieren</a:t>
              </a:r>
            </a:p>
          </p:txBody>
        </p:sp>
      </p:grpSp>
      <p:grpSp>
        <p:nvGrpSpPr>
          <p:cNvPr id="6" name="Group 6"/>
          <p:cNvGrpSpPr/>
          <p:nvPr/>
        </p:nvGrpSpPr>
        <p:grpSpPr>
          <a:xfrm>
            <a:off x="5317258" y="5143500"/>
            <a:ext cx="3364925" cy="2200603"/>
            <a:chOff x="0" y="0"/>
            <a:chExt cx="4486566" cy="2934138"/>
          </a:xfrm>
        </p:grpSpPr>
        <p:sp>
          <p:nvSpPr>
            <p:cNvPr id="7" name="TextBox 7"/>
            <p:cNvSpPr txBox="1"/>
            <p:nvPr/>
          </p:nvSpPr>
          <p:spPr>
            <a:xfrm>
              <a:off x="0" y="-9525"/>
              <a:ext cx="4486566" cy="733425"/>
            </a:xfrm>
            <a:prstGeom prst="rect">
              <a:avLst/>
            </a:prstGeom>
          </p:spPr>
          <p:txBody>
            <a:bodyPr lIns="0" tIns="0" rIns="0" bIns="0" rtlCol="0" anchor="t">
              <a:spAutoFit/>
            </a:bodyPr>
            <a:lstStyle/>
            <a:p>
              <a:pPr marL="0" lvl="0" indent="0">
                <a:lnSpc>
                  <a:spcPts val="4320"/>
                </a:lnSpc>
                <a:spcBef>
                  <a:spcPct val="0"/>
                </a:spcBef>
              </a:pPr>
              <a:r>
                <a:rPr lang="en-US" sz="3600">
                  <a:solidFill>
                    <a:srgbClr val="00A181"/>
                  </a:solidFill>
                  <a:latin typeface="Fira Sans Medium"/>
                </a:rPr>
                <a:t>2</a:t>
              </a:r>
            </a:p>
          </p:txBody>
        </p:sp>
        <p:sp>
          <p:nvSpPr>
            <p:cNvPr id="8" name="TextBox 8"/>
            <p:cNvSpPr txBox="1"/>
            <p:nvPr/>
          </p:nvSpPr>
          <p:spPr>
            <a:xfrm>
              <a:off x="0" y="1074646"/>
              <a:ext cx="4486566"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Fira Sans Light"/>
                </a:rPr>
                <a:t>Je weet wat het begrip hobbymatig houden van dieren inhoudt. En je kan hier een voorbeeld bij geven.</a:t>
              </a:r>
            </a:p>
          </p:txBody>
        </p:sp>
      </p:grpSp>
      <p:grpSp>
        <p:nvGrpSpPr>
          <p:cNvPr id="9" name="Group 9"/>
          <p:cNvGrpSpPr/>
          <p:nvPr/>
        </p:nvGrpSpPr>
        <p:grpSpPr>
          <a:xfrm>
            <a:off x="13660090" y="5143500"/>
            <a:ext cx="3364925" cy="2553028"/>
            <a:chOff x="0" y="0"/>
            <a:chExt cx="4486566" cy="3404038"/>
          </a:xfrm>
        </p:grpSpPr>
        <p:sp>
          <p:nvSpPr>
            <p:cNvPr id="10" name="TextBox 10"/>
            <p:cNvSpPr txBox="1"/>
            <p:nvPr/>
          </p:nvSpPr>
          <p:spPr>
            <a:xfrm>
              <a:off x="0" y="-9525"/>
              <a:ext cx="4486566" cy="733425"/>
            </a:xfrm>
            <a:prstGeom prst="rect">
              <a:avLst/>
            </a:prstGeom>
          </p:spPr>
          <p:txBody>
            <a:bodyPr lIns="0" tIns="0" rIns="0" bIns="0" rtlCol="0" anchor="t">
              <a:spAutoFit/>
            </a:bodyPr>
            <a:lstStyle/>
            <a:p>
              <a:pPr marL="0" lvl="0" indent="0">
                <a:lnSpc>
                  <a:spcPts val="4320"/>
                </a:lnSpc>
                <a:spcBef>
                  <a:spcPct val="0"/>
                </a:spcBef>
              </a:pPr>
              <a:r>
                <a:rPr lang="en-US" sz="3600">
                  <a:solidFill>
                    <a:srgbClr val="00A181"/>
                  </a:solidFill>
                  <a:latin typeface="Fira Sans Medium"/>
                </a:rPr>
                <a:t>4</a:t>
              </a:r>
            </a:p>
          </p:txBody>
        </p:sp>
        <p:sp>
          <p:nvSpPr>
            <p:cNvPr id="11" name="TextBox 11"/>
            <p:cNvSpPr txBox="1"/>
            <p:nvPr/>
          </p:nvSpPr>
          <p:spPr>
            <a:xfrm>
              <a:off x="0" y="1074646"/>
              <a:ext cx="4486566" cy="23293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Fira Sans Light"/>
                </a:rPr>
                <a:t>Je weet op welke manieren je een hond kan laten afkoelen of opwarmen. En je weet hoe je de omgeving kan verwarmen.</a:t>
              </a:r>
            </a:p>
          </p:txBody>
        </p:sp>
      </p:grpSp>
      <p:grpSp>
        <p:nvGrpSpPr>
          <p:cNvPr id="12" name="Group 12"/>
          <p:cNvGrpSpPr/>
          <p:nvPr/>
        </p:nvGrpSpPr>
        <p:grpSpPr>
          <a:xfrm>
            <a:off x="9606108" y="5143500"/>
            <a:ext cx="3364925" cy="2200603"/>
            <a:chOff x="0" y="0"/>
            <a:chExt cx="4486566" cy="2934138"/>
          </a:xfrm>
        </p:grpSpPr>
        <p:sp>
          <p:nvSpPr>
            <p:cNvPr id="13" name="TextBox 13"/>
            <p:cNvSpPr txBox="1"/>
            <p:nvPr/>
          </p:nvSpPr>
          <p:spPr>
            <a:xfrm>
              <a:off x="0" y="-9525"/>
              <a:ext cx="4486566" cy="733425"/>
            </a:xfrm>
            <a:prstGeom prst="rect">
              <a:avLst/>
            </a:prstGeom>
          </p:spPr>
          <p:txBody>
            <a:bodyPr lIns="0" tIns="0" rIns="0" bIns="0" rtlCol="0" anchor="t">
              <a:spAutoFit/>
            </a:bodyPr>
            <a:lstStyle/>
            <a:p>
              <a:pPr marL="0" lvl="0" indent="0">
                <a:lnSpc>
                  <a:spcPts val="4320"/>
                </a:lnSpc>
                <a:spcBef>
                  <a:spcPct val="0"/>
                </a:spcBef>
              </a:pPr>
              <a:r>
                <a:rPr lang="en-US" sz="3600">
                  <a:solidFill>
                    <a:srgbClr val="00A181"/>
                  </a:solidFill>
                  <a:latin typeface="Fira Sans Medium"/>
                </a:rPr>
                <a:t>3</a:t>
              </a:r>
            </a:p>
          </p:txBody>
        </p:sp>
        <p:sp>
          <p:nvSpPr>
            <p:cNvPr id="14" name="TextBox 14"/>
            <p:cNvSpPr txBox="1"/>
            <p:nvPr/>
          </p:nvSpPr>
          <p:spPr>
            <a:xfrm>
              <a:off x="0" y="1074646"/>
              <a:ext cx="4486566"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Fira Sans Light"/>
                </a:rPr>
                <a:t>Je weet hoe je de huisvesting van honden kan opmeten en welke minimale grootte de hond nodig heeft </a:t>
              </a:r>
            </a:p>
          </p:txBody>
        </p:sp>
      </p:grpSp>
      <p:sp>
        <p:nvSpPr>
          <p:cNvPr id="15" name="TextBox 15"/>
          <p:cNvSpPr txBox="1"/>
          <p:nvPr/>
        </p:nvSpPr>
        <p:spPr>
          <a:xfrm>
            <a:off x="1028700" y="1019175"/>
            <a:ext cx="5699080" cy="1152525"/>
          </a:xfrm>
          <a:prstGeom prst="rect">
            <a:avLst/>
          </a:prstGeom>
        </p:spPr>
        <p:txBody>
          <a:bodyPr lIns="0" tIns="0" rIns="0" bIns="0" rtlCol="0" anchor="t">
            <a:spAutoFit/>
          </a:bodyPr>
          <a:lstStyle/>
          <a:p>
            <a:pPr>
              <a:lnSpc>
                <a:spcPts val="9029"/>
              </a:lnSpc>
              <a:spcBef>
                <a:spcPct val="0"/>
              </a:spcBef>
            </a:pPr>
            <a:r>
              <a:rPr lang="en-US" sz="7524" spc="-75">
                <a:solidFill>
                  <a:srgbClr val="000000"/>
                </a:solidFill>
                <a:latin typeface="Fira Sans Medium"/>
              </a:rPr>
              <a:t>Leerdoelen</a:t>
            </a:r>
          </a:p>
        </p:txBody>
      </p:sp>
      <p:grpSp>
        <p:nvGrpSpPr>
          <p:cNvPr id="16" name="Group 16"/>
          <p:cNvGrpSpPr/>
          <p:nvPr/>
        </p:nvGrpSpPr>
        <p:grpSpPr>
          <a:xfrm>
            <a:off x="1031805" y="8198352"/>
            <a:ext cx="380203" cy="329258"/>
            <a:chOff x="0" y="0"/>
            <a:chExt cx="3619627" cy="3134614"/>
          </a:xfrm>
        </p:grpSpPr>
        <p:sp>
          <p:nvSpPr>
            <p:cNvPr id="17" name="Freeform 1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8" name="Group 18"/>
          <p:cNvGrpSpPr/>
          <p:nvPr/>
        </p:nvGrpSpPr>
        <p:grpSpPr>
          <a:xfrm>
            <a:off x="5317258" y="8198352"/>
            <a:ext cx="380203" cy="329258"/>
            <a:chOff x="0" y="0"/>
            <a:chExt cx="3619627" cy="3134614"/>
          </a:xfrm>
        </p:grpSpPr>
        <p:sp>
          <p:nvSpPr>
            <p:cNvPr id="19" name="Freeform 1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0" name="Group 20"/>
          <p:cNvGrpSpPr/>
          <p:nvPr/>
        </p:nvGrpSpPr>
        <p:grpSpPr>
          <a:xfrm>
            <a:off x="9605817" y="8217402"/>
            <a:ext cx="380203" cy="329258"/>
            <a:chOff x="0" y="0"/>
            <a:chExt cx="3619627" cy="3134614"/>
          </a:xfrm>
        </p:grpSpPr>
        <p:sp>
          <p:nvSpPr>
            <p:cNvPr id="21" name="Freeform 21"/>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2" name="Group 22"/>
          <p:cNvGrpSpPr/>
          <p:nvPr/>
        </p:nvGrpSpPr>
        <p:grpSpPr>
          <a:xfrm>
            <a:off x="13894375" y="8198352"/>
            <a:ext cx="380203" cy="329258"/>
            <a:chOff x="0" y="0"/>
            <a:chExt cx="3619627" cy="3134614"/>
          </a:xfrm>
        </p:grpSpPr>
        <p:sp>
          <p:nvSpPr>
            <p:cNvPr id="23" name="Freeform 2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4" name="Group 24"/>
          <p:cNvGrpSpPr/>
          <p:nvPr/>
        </p:nvGrpSpPr>
        <p:grpSpPr>
          <a:xfrm>
            <a:off x="16799111" y="2687862"/>
            <a:ext cx="2977778" cy="2578770"/>
            <a:chOff x="0" y="0"/>
            <a:chExt cx="3619627" cy="3134614"/>
          </a:xfrm>
        </p:grpSpPr>
        <p:sp>
          <p:nvSpPr>
            <p:cNvPr id="25" name="Freeform 2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6" name="Group 26"/>
          <p:cNvGrpSpPr/>
          <p:nvPr/>
        </p:nvGrpSpPr>
        <p:grpSpPr>
          <a:xfrm>
            <a:off x="13660090" y="-135282"/>
            <a:ext cx="4201515" cy="3638531"/>
            <a:chOff x="0" y="0"/>
            <a:chExt cx="3619627" cy="3134614"/>
          </a:xfrm>
        </p:grpSpPr>
        <p:sp>
          <p:nvSpPr>
            <p:cNvPr id="27" name="Freeform 2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28" name="Group 28"/>
          <p:cNvGrpSpPr/>
          <p:nvPr/>
        </p:nvGrpSpPr>
        <p:grpSpPr>
          <a:xfrm>
            <a:off x="13243939" y="-956153"/>
            <a:ext cx="2481390" cy="2148895"/>
            <a:chOff x="0" y="0"/>
            <a:chExt cx="3619627" cy="3134614"/>
          </a:xfrm>
        </p:grpSpPr>
        <p:sp>
          <p:nvSpPr>
            <p:cNvPr id="29" name="Freeform 2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915828" y="-3678236"/>
            <a:ext cx="12804984" cy="6226137"/>
            <a:chOff x="0" y="0"/>
            <a:chExt cx="11048529" cy="5372100"/>
          </a:xfrm>
        </p:grpSpPr>
        <p:sp>
          <p:nvSpPr>
            <p:cNvPr id="3" name="Freeform 3"/>
            <p:cNvSpPr/>
            <p:nvPr/>
          </p:nvSpPr>
          <p:spPr>
            <a:xfrm>
              <a:off x="0" y="0"/>
              <a:ext cx="11048529" cy="5372100"/>
            </a:xfrm>
            <a:custGeom>
              <a:avLst/>
              <a:gdLst/>
              <a:ahLst/>
              <a:cxnLst/>
              <a:rect l="l" t="t" r="r" b="b"/>
              <a:pathLst>
                <a:path w="11048529" h="5372100">
                  <a:moveTo>
                    <a:pt x="9497859" y="0"/>
                  </a:moveTo>
                  <a:lnTo>
                    <a:pt x="1550670" y="0"/>
                  </a:lnTo>
                  <a:lnTo>
                    <a:pt x="0" y="2686050"/>
                  </a:lnTo>
                  <a:lnTo>
                    <a:pt x="1550670" y="5372100"/>
                  </a:lnTo>
                  <a:lnTo>
                    <a:pt x="9497859" y="5372100"/>
                  </a:lnTo>
                  <a:lnTo>
                    <a:pt x="11048529" y="2686050"/>
                  </a:lnTo>
                  <a:lnTo>
                    <a:pt x="9497859" y="0"/>
                  </a:lnTo>
                  <a:close/>
                </a:path>
              </a:pathLst>
            </a:custGeom>
            <a:solidFill>
              <a:srgbClr val="A4E473"/>
            </a:solidFill>
          </p:spPr>
        </p:sp>
      </p:grpSp>
      <p:grpSp>
        <p:nvGrpSpPr>
          <p:cNvPr id="4" name="Group 4"/>
          <p:cNvGrpSpPr/>
          <p:nvPr/>
        </p:nvGrpSpPr>
        <p:grpSpPr>
          <a:xfrm>
            <a:off x="8611724" y="-865713"/>
            <a:ext cx="2695438" cy="2334501"/>
            <a:chOff x="0" y="0"/>
            <a:chExt cx="6202680" cy="5372100"/>
          </a:xfrm>
        </p:grpSpPr>
        <p:sp>
          <p:nvSpPr>
            <p:cNvPr id="5"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0A181"/>
            </a:solidFill>
          </p:spPr>
        </p:sp>
      </p:grpSp>
      <p:sp>
        <p:nvSpPr>
          <p:cNvPr id="6" name="TextBox 6"/>
          <p:cNvSpPr txBox="1"/>
          <p:nvPr/>
        </p:nvSpPr>
        <p:spPr>
          <a:xfrm>
            <a:off x="1028700" y="962025"/>
            <a:ext cx="8115300" cy="962977"/>
          </a:xfrm>
          <a:prstGeom prst="rect">
            <a:avLst/>
          </a:prstGeom>
        </p:spPr>
        <p:txBody>
          <a:bodyPr lIns="0" tIns="0" rIns="0" bIns="0" rtlCol="0" anchor="t">
            <a:spAutoFit/>
          </a:bodyPr>
          <a:lstStyle/>
          <a:p>
            <a:pPr marL="0" lvl="0" indent="0">
              <a:lnSpc>
                <a:spcPts val="7702"/>
              </a:lnSpc>
              <a:spcBef>
                <a:spcPct val="0"/>
              </a:spcBef>
            </a:pPr>
            <a:r>
              <a:rPr lang="en-US" sz="5925" spc="-59">
                <a:solidFill>
                  <a:srgbClr val="000000"/>
                </a:solidFill>
                <a:latin typeface="Fira Sans Medium"/>
              </a:rPr>
              <a:t>Bedrijfsmatig houden</a:t>
            </a:r>
          </a:p>
        </p:txBody>
      </p:sp>
      <p:grpSp>
        <p:nvGrpSpPr>
          <p:cNvPr id="7" name="Group 7"/>
          <p:cNvGrpSpPr/>
          <p:nvPr/>
        </p:nvGrpSpPr>
        <p:grpSpPr>
          <a:xfrm>
            <a:off x="6523499" y="2796038"/>
            <a:ext cx="8057412" cy="3947661"/>
            <a:chOff x="0" y="-38100"/>
            <a:chExt cx="1256437" cy="615581"/>
          </a:xfrm>
        </p:grpSpPr>
        <p:sp>
          <p:nvSpPr>
            <p:cNvPr id="8" name="Freeform 8"/>
            <p:cNvSpPr/>
            <p:nvPr/>
          </p:nvSpPr>
          <p:spPr>
            <a:xfrm>
              <a:off x="0" y="0"/>
              <a:ext cx="1256437" cy="517528"/>
            </a:xfrm>
            <a:custGeom>
              <a:avLst/>
              <a:gdLst/>
              <a:ahLst/>
              <a:cxnLst/>
              <a:rect l="l" t="t" r="r" b="b"/>
              <a:pathLst>
                <a:path w="1256437" h="517528">
                  <a:moveTo>
                    <a:pt x="0" y="0"/>
                  </a:moveTo>
                  <a:lnTo>
                    <a:pt x="1256437" y="0"/>
                  </a:lnTo>
                  <a:lnTo>
                    <a:pt x="1256437" y="517528"/>
                  </a:lnTo>
                  <a:lnTo>
                    <a:pt x="0" y="517528"/>
                  </a:lnTo>
                  <a:close/>
                </a:path>
              </a:pathLst>
            </a:custGeom>
            <a:solidFill>
              <a:srgbClr val="F4F4F4"/>
            </a:solidFill>
          </p:spPr>
        </p:sp>
        <p:sp>
          <p:nvSpPr>
            <p:cNvPr id="9" name="TextBox 9"/>
            <p:cNvSpPr txBox="1"/>
            <p:nvPr/>
          </p:nvSpPr>
          <p:spPr>
            <a:xfrm>
              <a:off x="0" y="-38100"/>
              <a:ext cx="1256437" cy="615581"/>
            </a:xfrm>
            <a:prstGeom prst="rect">
              <a:avLst/>
            </a:prstGeom>
          </p:spPr>
          <p:txBody>
            <a:bodyPr lIns="254000" tIns="254000" rIns="254000" bIns="254000" rtlCol="0" anchor="ctr"/>
            <a:lstStyle/>
            <a:p>
              <a:pPr algn="ctr">
                <a:lnSpc>
                  <a:spcPts val="5199"/>
                </a:lnSpc>
              </a:pPr>
              <a:r>
                <a:rPr lang="en-US" sz="3200" dirty="0">
                  <a:solidFill>
                    <a:srgbClr val="000000"/>
                  </a:solidFill>
                  <a:latin typeface="Fira Sans Medium"/>
                </a:rPr>
                <a:t>Het </a:t>
              </a:r>
              <a:r>
                <a:rPr lang="en-US" sz="3200" dirty="0" err="1">
                  <a:solidFill>
                    <a:srgbClr val="000000"/>
                  </a:solidFill>
                  <a:latin typeface="Fira Sans Medium"/>
                </a:rPr>
                <a:t>houden</a:t>
              </a:r>
              <a:r>
                <a:rPr lang="en-US" sz="3200" dirty="0">
                  <a:solidFill>
                    <a:srgbClr val="000000"/>
                  </a:solidFill>
                  <a:latin typeface="Fira Sans Medium"/>
                </a:rPr>
                <a:t> van </a:t>
              </a:r>
              <a:r>
                <a:rPr lang="en-US" sz="3200" dirty="0" err="1">
                  <a:solidFill>
                    <a:srgbClr val="000000"/>
                  </a:solidFill>
                  <a:latin typeface="Fira Sans Medium"/>
                </a:rPr>
                <a:t>dieren</a:t>
              </a:r>
              <a:r>
                <a:rPr lang="en-US" sz="3200" dirty="0">
                  <a:solidFill>
                    <a:srgbClr val="000000"/>
                  </a:solidFill>
                  <a:latin typeface="Fira Sans Medium"/>
                </a:rPr>
                <a:t> </a:t>
              </a:r>
              <a:r>
                <a:rPr lang="en-US" sz="3200" dirty="0" err="1">
                  <a:solidFill>
                    <a:srgbClr val="000000"/>
                  </a:solidFill>
                  <a:latin typeface="Fira Sans Medium"/>
                </a:rPr>
                <a:t>wordt</a:t>
              </a:r>
              <a:r>
                <a:rPr lang="en-US" sz="3200" dirty="0">
                  <a:solidFill>
                    <a:srgbClr val="000000"/>
                  </a:solidFill>
                  <a:latin typeface="Fira Sans Medium"/>
                </a:rPr>
                <a:t> </a:t>
              </a:r>
              <a:r>
                <a:rPr lang="en-US" sz="3200" dirty="0" err="1">
                  <a:solidFill>
                    <a:srgbClr val="000000"/>
                  </a:solidFill>
                  <a:latin typeface="Fira Sans Medium"/>
                </a:rPr>
                <a:t>bedrijfsmatig</a:t>
              </a:r>
              <a:r>
                <a:rPr lang="en-US" sz="3200" dirty="0">
                  <a:solidFill>
                    <a:srgbClr val="000000"/>
                  </a:solidFill>
                  <a:latin typeface="Fira Sans Medium"/>
                </a:rPr>
                <a:t> </a:t>
              </a:r>
              <a:r>
                <a:rPr lang="en-US" sz="3200" dirty="0" err="1">
                  <a:solidFill>
                    <a:srgbClr val="000000"/>
                  </a:solidFill>
                  <a:latin typeface="Fira Sans Medium"/>
                </a:rPr>
                <a:t>als</a:t>
              </a:r>
              <a:r>
                <a:rPr lang="en-US" sz="3200" dirty="0">
                  <a:solidFill>
                    <a:srgbClr val="000000"/>
                  </a:solidFill>
                  <a:latin typeface="Fira Sans Medium"/>
                </a:rPr>
                <a:t> je </a:t>
              </a:r>
              <a:r>
                <a:rPr lang="en-US" sz="3200" dirty="0" err="1">
                  <a:solidFill>
                    <a:srgbClr val="000000"/>
                  </a:solidFill>
                  <a:latin typeface="Fira Sans Medium"/>
                </a:rPr>
                <a:t>bijvoorbeeld</a:t>
              </a:r>
              <a:r>
                <a:rPr lang="en-US" sz="3200" dirty="0">
                  <a:solidFill>
                    <a:srgbClr val="000000"/>
                  </a:solidFill>
                  <a:latin typeface="Fira Sans Medium"/>
                </a:rPr>
                <a:t> </a:t>
              </a:r>
              <a:r>
                <a:rPr lang="en-US" sz="3200" dirty="0" err="1">
                  <a:solidFill>
                    <a:srgbClr val="000000"/>
                  </a:solidFill>
                  <a:latin typeface="Fira Sans Medium"/>
                </a:rPr>
                <a:t>een</a:t>
              </a:r>
              <a:r>
                <a:rPr lang="en-US" sz="3200" dirty="0">
                  <a:solidFill>
                    <a:srgbClr val="000000"/>
                  </a:solidFill>
                  <a:latin typeface="Fira Sans Medium"/>
                </a:rPr>
                <a:t> </a:t>
              </a:r>
              <a:r>
                <a:rPr lang="en-US" sz="3200" dirty="0" err="1">
                  <a:solidFill>
                    <a:srgbClr val="000000"/>
                  </a:solidFill>
                  <a:latin typeface="Fira Sans Medium"/>
                </a:rPr>
                <a:t>vergoeding</a:t>
              </a:r>
              <a:r>
                <a:rPr lang="en-US" sz="3200" dirty="0">
                  <a:solidFill>
                    <a:srgbClr val="000000"/>
                  </a:solidFill>
                  <a:latin typeface="Fira Sans Medium"/>
                </a:rPr>
                <a:t> </a:t>
              </a:r>
              <a:r>
                <a:rPr lang="en-US" sz="3200" dirty="0" err="1">
                  <a:solidFill>
                    <a:srgbClr val="000000"/>
                  </a:solidFill>
                  <a:latin typeface="Fira Sans Medium"/>
                </a:rPr>
                <a:t>krijgt</a:t>
              </a:r>
              <a:r>
                <a:rPr lang="en-US" sz="3200" dirty="0">
                  <a:solidFill>
                    <a:srgbClr val="000000"/>
                  </a:solidFill>
                  <a:latin typeface="Fira Sans Medium"/>
                </a:rPr>
                <a:t> </a:t>
              </a:r>
              <a:r>
                <a:rPr lang="en-US" sz="3200" dirty="0" err="1">
                  <a:solidFill>
                    <a:srgbClr val="000000"/>
                  </a:solidFill>
                  <a:latin typeface="Fira Sans Medium"/>
                </a:rPr>
                <a:t>voor</a:t>
              </a:r>
              <a:r>
                <a:rPr lang="en-US" sz="3200" dirty="0">
                  <a:solidFill>
                    <a:srgbClr val="000000"/>
                  </a:solidFill>
                  <a:latin typeface="Fira Sans Medium"/>
                </a:rPr>
                <a:t> het </a:t>
              </a:r>
              <a:r>
                <a:rPr lang="en-US" sz="3200" dirty="0" err="1">
                  <a:solidFill>
                    <a:srgbClr val="000000"/>
                  </a:solidFill>
                  <a:latin typeface="Fira Sans Medium"/>
                </a:rPr>
                <a:t>opvangen</a:t>
              </a:r>
              <a:r>
                <a:rPr lang="en-US" sz="3200" dirty="0">
                  <a:solidFill>
                    <a:srgbClr val="000000"/>
                  </a:solidFill>
                  <a:latin typeface="Fira Sans Medium"/>
                </a:rPr>
                <a:t> van </a:t>
              </a:r>
              <a:r>
                <a:rPr lang="en-US" sz="3200" dirty="0" err="1">
                  <a:solidFill>
                    <a:srgbClr val="000000"/>
                  </a:solidFill>
                  <a:latin typeface="Fira Sans Medium"/>
                </a:rPr>
                <a:t>dieren</a:t>
              </a:r>
              <a:r>
                <a:rPr lang="en-US" sz="3200" dirty="0">
                  <a:solidFill>
                    <a:srgbClr val="000000"/>
                  </a:solidFill>
                  <a:latin typeface="Fira Sans Medium"/>
                </a:rPr>
                <a:t>.</a:t>
              </a:r>
            </a:p>
          </p:txBody>
        </p:sp>
      </p:grpSp>
      <p:sp>
        <p:nvSpPr>
          <p:cNvPr id="10" name="TextBox 10"/>
          <p:cNvSpPr txBox="1"/>
          <p:nvPr/>
        </p:nvSpPr>
        <p:spPr>
          <a:xfrm>
            <a:off x="4676746" y="6960246"/>
            <a:ext cx="5212411" cy="1819910"/>
          </a:xfrm>
          <a:prstGeom prst="rect">
            <a:avLst/>
          </a:prstGeom>
        </p:spPr>
        <p:txBody>
          <a:bodyPr lIns="0" tIns="0" rIns="0" bIns="0" rtlCol="0" anchor="t">
            <a:spAutoFit/>
          </a:bodyPr>
          <a:lstStyle/>
          <a:p>
            <a:pPr marL="561339" lvl="1" indent="-280669">
              <a:lnSpc>
                <a:spcPts val="3639"/>
              </a:lnSpc>
              <a:buFont typeface="Arial"/>
              <a:buChar char="•"/>
            </a:pPr>
            <a:r>
              <a:rPr lang="en-US" sz="2599">
                <a:solidFill>
                  <a:srgbClr val="F4F4F4"/>
                </a:solidFill>
                <a:latin typeface="Fira Sans Light"/>
              </a:rPr>
              <a:t>Voorbeeld 1: Wanneer je in een dierenspeciaalzaak werkt en je houdt konijnen, valt dit dan onder bedrijfsmatig houden?</a:t>
            </a:r>
          </a:p>
        </p:txBody>
      </p:sp>
      <p:sp>
        <p:nvSpPr>
          <p:cNvPr id="11" name="TextBox 11"/>
          <p:cNvSpPr txBox="1"/>
          <p:nvPr/>
        </p:nvSpPr>
        <p:spPr>
          <a:xfrm>
            <a:off x="11307162" y="6960246"/>
            <a:ext cx="5212411" cy="2734310"/>
          </a:xfrm>
          <a:prstGeom prst="rect">
            <a:avLst/>
          </a:prstGeom>
        </p:spPr>
        <p:txBody>
          <a:bodyPr lIns="0" tIns="0" rIns="0" bIns="0" rtlCol="0" anchor="t">
            <a:spAutoFit/>
          </a:bodyPr>
          <a:lstStyle/>
          <a:p>
            <a:pPr marL="561339" lvl="1" indent="-280669">
              <a:lnSpc>
                <a:spcPts val="3639"/>
              </a:lnSpc>
              <a:buFont typeface="Arial"/>
              <a:buChar char="•"/>
            </a:pPr>
            <a:r>
              <a:rPr lang="en-US" sz="2599">
                <a:solidFill>
                  <a:srgbClr val="F4F4F4"/>
                </a:solidFill>
                <a:latin typeface="Fira Sans Light"/>
              </a:rPr>
              <a:t>Voorbeeld 2: Je hond heeft net een nestje pups gehad. De pups ga je op ten duur verkopen aan familieleden. Valt dit dan onder bedrijfsmatig houden?</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2" name="Group 2"/>
          <p:cNvGrpSpPr/>
          <p:nvPr/>
        </p:nvGrpSpPr>
        <p:grpSpPr>
          <a:xfrm>
            <a:off x="2820331" y="1028700"/>
            <a:ext cx="14766361" cy="7551876"/>
            <a:chOff x="0" y="0"/>
            <a:chExt cx="19688481" cy="10069168"/>
          </a:xfrm>
        </p:grpSpPr>
        <p:sp>
          <p:nvSpPr>
            <p:cNvPr id="3" name="TextBox 3"/>
            <p:cNvSpPr txBox="1"/>
            <p:nvPr/>
          </p:nvSpPr>
          <p:spPr>
            <a:xfrm>
              <a:off x="0" y="4674843"/>
              <a:ext cx="19688481" cy="5394325"/>
            </a:xfrm>
            <a:prstGeom prst="rect">
              <a:avLst/>
            </a:prstGeom>
          </p:spPr>
          <p:txBody>
            <a:bodyPr lIns="0" tIns="0" rIns="0" bIns="0" rtlCol="0" anchor="t">
              <a:spAutoFit/>
            </a:bodyPr>
            <a:lstStyle/>
            <a:p>
              <a:pPr algn="just">
                <a:lnSpc>
                  <a:spcPts val="3120"/>
                </a:lnSpc>
              </a:pPr>
              <a:r>
                <a:rPr lang="en-US" sz="2600">
                  <a:solidFill>
                    <a:srgbClr val="F4F4F4"/>
                  </a:solidFill>
                  <a:latin typeface="Fira Sans Medium"/>
                </a:rPr>
                <a:t>Dierenverblijven moeten voldoen aan de volgende regels: </a:t>
              </a:r>
            </a:p>
            <a:p>
              <a:pPr algn="just">
                <a:lnSpc>
                  <a:spcPts val="3120"/>
                </a:lnSpc>
              </a:pPr>
              <a:endParaRPr lang="en-US" sz="2600">
                <a:solidFill>
                  <a:srgbClr val="F4F4F4"/>
                </a:solidFill>
                <a:latin typeface="Fira Sans Medium"/>
              </a:endParaRPr>
            </a:p>
            <a:p>
              <a:pPr marL="518166" lvl="1" indent="-259083" algn="just">
                <a:lnSpc>
                  <a:spcPts val="2880"/>
                </a:lnSpc>
                <a:buFont typeface="Arial"/>
                <a:buChar char="•"/>
              </a:pPr>
              <a:r>
                <a:rPr lang="en-US" sz="2400">
                  <a:solidFill>
                    <a:srgbClr val="F4F4F4"/>
                  </a:solidFill>
                  <a:latin typeface="Fira Sans Light"/>
                </a:rPr>
                <a:t>De dieren hebben voldoende bewegingsruimte.</a:t>
              </a:r>
            </a:p>
            <a:p>
              <a:pPr marL="518166" lvl="1" indent="-259083" algn="just">
                <a:lnSpc>
                  <a:spcPts val="2880"/>
                </a:lnSpc>
                <a:buFont typeface="Arial"/>
                <a:buChar char="•"/>
              </a:pPr>
              <a:r>
                <a:rPr lang="en-US" sz="2400">
                  <a:solidFill>
                    <a:srgbClr val="F4F4F4"/>
                  </a:solidFill>
                  <a:latin typeface="Fira Sans Light"/>
                </a:rPr>
                <a:t>De ruimte en materialen zijn aangepast aan de natuurlijke behoeften van het dier.   </a:t>
              </a:r>
            </a:p>
            <a:p>
              <a:pPr marL="518166" lvl="1" indent="-259083" algn="just">
                <a:lnSpc>
                  <a:spcPts val="2880"/>
                </a:lnSpc>
                <a:buFont typeface="Arial"/>
                <a:buChar char="•"/>
              </a:pPr>
              <a:r>
                <a:rPr lang="en-US" sz="2400">
                  <a:solidFill>
                    <a:srgbClr val="F4F4F4"/>
                  </a:solidFill>
                  <a:latin typeface="Fira Sans Light"/>
                </a:rPr>
                <a:t>In een buitenruimte zijn dieren beschermd tegen slechte weersomstandigheden.</a:t>
              </a:r>
            </a:p>
            <a:p>
              <a:pPr marL="518166" lvl="1" indent="-259083" algn="just">
                <a:lnSpc>
                  <a:spcPts val="2880"/>
                </a:lnSpc>
                <a:buFont typeface="Arial"/>
                <a:buChar char="•"/>
              </a:pPr>
              <a:r>
                <a:rPr lang="en-US" sz="2400">
                  <a:solidFill>
                    <a:srgbClr val="F4F4F4"/>
                  </a:solidFill>
                  <a:latin typeface="Fira Sans Light"/>
                </a:rPr>
                <a:t>De ruimte belemmert het natuurlijk gedrag van de dieren zo weinig mogelijk. </a:t>
              </a:r>
            </a:p>
            <a:p>
              <a:pPr marL="518166" lvl="1" indent="-259083" algn="just">
                <a:lnSpc>
                  <a:spcPts val="2880"/>
                </a:lnSpc>
                <a:buFont typeface="Arial"/>
                <a:buChar char="•"/>
              </a:pPr>
              <a:r>
                <a:rPr lang="en-US" sz="2400">
                  <a:solidFill>
                    <a:srgbClr val="F4F4F4"/>
                  </a:solidFill>
                  <a:latin typeface="Fira Sans Light"/>
                </a:rPr>
                <a:t>Een drachtig of zogend dier heeft voldoende geschikte nestruimte.  </a:t>
              </a:r>
            </a:p>
            <a:p>
              <a:pPr marL="518166" lvl="1" indent="-259083" algn="just">
                <a:lnSpc>
                  <a:spcPts val="2880"/>
                </a:lnSpc>
                <a:buFont typeface="Arial"/>
                <a:buChar char="•"/>
              </a:pPr>
              <a:r>
                <a:rPr lang="en-US" sz="2400">
                  <a:solidFill>
                    <a:srgbClr val="F4F4F4"/>
                  </a:solidFill>
                  <a:latin typeface="Fira Sans Light"/>
                </a:rPr>
                <a:t>Het dier krijgt geen onnodige angst en stress door de huisvesting.  </a:t>
              </a:r>
            </a:p>
            <a:p>
              <a:pPr marL="518166" lvl="1" indent="-259083" algn="just">
                <a:lnSpc>
                  <a:spcPts val="2880"/>
                </a:lnSpc>
                <a:buFont typeface="Arial"/>
                <a:buChar char="•"/>
              </a:pPr>
              <a:r>
                <a:rPr lang="en-US" sz="2400">
                  <a:solidFill>
                    <a:srgbClr val="F4F4F4"/>
                  </a:solidFill>
                  <a:latin typeface="Fira Sans Light"/>
                </a:rPr>
                <a:t>Het aantal dieren en de samenstelling van diersoorten in een verblijf beïnvloedt de dieren niet nadelig.  </a:t>
              </a:r>
            </a:p>
            <a:p>
              <a:pPr marL="518166" lvl="1" indent="-259083" algn="just">
                <a:lnSpc>
                  <a:spcPts val="2880"/>
                </a:lnSpc>
                <a:buFont typeface="Arial"/>
                <a:buChar char="•"/>
              </a:pPr>
              <a:r>
                <a:rPr lang="en-US" sz="2400">
                  <a:solidFill>
                    <a:srgbClr val="F4F4F4"/>
                  </a:solidFill>
                  <a:latin typeface="Fira Sans Light"/>
                </a:rPr>
                <a:t>Honden moet dagelijks tijd buiten hebben.</a:t>
              </a:r>
            </a:p>
            <a:p>
              <a:pPr algn="just">
                <a:lnSpc>
                  <a:spcPts val="2880"/>
                </a:lnSpc>
              </a:pPr>
              <a:endParaRPr lang="en-US" sz="2400">
                <a:solidFill>
                  <a:srgbClr val="F4F4F4"/>
                </a:solidFill>
                <a:latin typeface="Fira Sans Light"/>
              </a:endParaRPr>
            </a:p>
          </p:txBody>
        </p:sp>
        <p:sp>
          <p:nvSpPr>
            <p:cNvPr id="4" name="TextBox 4"/>
            <p:cNvSpPr txBox="1"/>
            <p:nvPr/>
          </p:nvSpPr>
          <p:spPr>
            <a:xfrm>
              <a:off x="0" y="-9525"/>
              <a:ext cx="19688481" cy="3667125"/>
            </a:xfrm>
            <a:prstGeom prst="rect">
              <a:avLst/>
            </a:prstGeom>
          </p:spPr>
          <p:txBody>
            <a:bodyPr lIns="0" tIns="0" rIns="0" bIns="0" rtlCol="0" anchor="t">
              <a:spAutoFit/>
            </a:bodyPr>
            <a:lstStyle/>
            <a:p>
              <a:pPr>
                <a:lnSpc>
                  <a:spcPts val="10860"/>
                </a:lnSpc>
              </a:pPr>
              <a:r>
                <a:rPr lang="en-US" sz="9050">
                  <a:solidFill>
                    <a:srgbClr val="A4E473"/>
                  </a:solidFill>
                  <a:latin typeface="Fira Sans Medium"/>
                </a:rPr>
                <a:t>Welke eisen gelden er voor het bedrijfsmatig houden?</a:t>
              </a:r>
            </a:p>
          </p:txBody>
        </p:sp>
      </p:grpSp>
      <p:grpSp>
        <p:nvGrpSpPr>
          <p:cNvPr id="5" name="Group 5"/>
          <p:cNvGrpSpPr/>
          <p:nvPr/>
        </p:nvGrpSpPr>
        <p:grpSpPr>
          <a:xfrm>
            <a:off x="-3563094" y="6077994"/>
            <a:ext cx="6383425" cy="5528076"/>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7" name="Group 7"/>
          <p:cNvGrpSpPr/>
          <p:nvPr/>
        </p:nvGrpSpPr>
        <p:grpSpPr>
          <a:xfrm>
            <a:off x="2569107" y="8842032"/>
            <a:ext cx="2141618" cy="1854652"/>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1798163" y="5803579"/>
            <a:ext cx="7388722" cy="6398668"/>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rot="-10800000">
            <a:off x="14388041" y="430705"/>
            <a:ext cx="5276948" cy="45698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6" name="Group 6"/>
          <p:cNvGrpSpPr>
            <a:grpSpLocks noChangeAspect="1"/>
          </p:cNvGrpSpPr>
          <p:nvPr/>
        </p:nvGrpSpPr>
        <p:grpSpPr>
          <a:xfrm>
            <a:off x="8839887" y="1698135"/>
            <a:ext cx="7957376" cy="6890729"/>
            <a:chOff x="0" y="0"/>
            <a:chExt cx="4282440" cy="3708400"/>
          </a:xfrm>
        </p:grpSpPr>
        <p:sp>
          <p:nvSpPr>
            <p:cNvPr id="7" name="Freeform 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7178" r="-22795"/>
              </a:stretch>
            </a:blipFill>
          </p:spPr>
        </p:sp>
      </p:grpSp>
      <p:sp>
        <p:nvSpPr>
          <p:cNvPr id="8" name="TextBox 8"/>
          <p:cNvSpPr txBox="1"/>
          <p:nvPr/>
        </p:nvSpPr>
        <p:spPr>
          <a:xfrm>
            <a:off x="942108" y="4164685"/>
            <a:ext cx="6232351" cy="2270761"/>
          </a:xfrm>
          <a:prstGeom prst="rect">
            <a:avLst/>
          </a:prstGeom>
        </p:spPr>
        <p:txBody>
          <a:bodyPr lIns="0" tIns="0" rIns="0" bIns="0" rtlCol="0" anchor="t">
            <a:spAutoFit/>
          </a:bodyPr>
          <a:lstStyle/>
          <a:p>
            <a:pPr marL="696271" lvl="1" indent="-348136">
              <a:lnSpc>
                <a:spcPts val="4514"/>
              </a:lnSpc>
              <a:buFont typeface="Arial"/>
              <a:buChar char="•"/>
            </a:pPr>
            <a:r>
              <a:rPr lang="en-US" sz="3224">
                <a:solidFill>
                  <a:srgbClr val="000000"/>
                </a:solidFill>
                <a:latin typeface="Fira Sans Light Bold"/>
              </a:rPr>
              <a:t>Bij het houden van dieren als hobby gaat het om mensen die een of meerdere dieren hebben als huisdier. </a:t>
            </a:r>
          </a:p>
        </p:txBody>
      </p:sp>
      <p:sp>
        <p:nvSpPr>
          <p:cNvPr id="9" name="TextBox 9"/>
          <p:cNvSpPr txBox="1"/>
          <p:nvPr/>
        </p:nvSpPr>
        <p:spPr>
          <a:xfrm>
            <a:off x="1028700" y="989049"/>
            <a:ext cx="5531827" cy="981075"/>
          </a:xfrm>
          <a:prstGeom prst="rect">
            <a:avLst/>
          </a:prstGeom>
        </p:spPr>
        <p:txBody>
          <a:bodyPr lIns="0" tIns="0" rIns="0" bIns="0" rtlCol="0" anchor="t">
            <a:spAutoFit/>
          </a:bodyPr>
          <a:lstStyle/>
          <a:p>
            <a:pPr marL="0" lvl="0" indent="0">
              <a:lnSpc>
                <a:spcPts val="7769"/>
              </a:lnSpc>
              <a:spcBef>
                <a:spcPct val="0"/>
              </a:spcBef>
            </a:pPr>
            <a:r>
              <a:rPr lang="en-US" sz="6474" spc="-64">
                <a:solidFill>
                  <a:srgbClr val="000000"/>
                </a:solidFill>
                <a:latin typeface="Fira Sans Medium"/>
              </a:rPr>
              <a:t>Hobbymatig </a:t>
            </a:r>
          </a:p>
        </p:txBody>
      </p:sp>
      <p:grpSp>
        <p:nvGrpSpPr>
          <p:cNvPr id="10" name="Group 10"/>
          <p:cNvGrpSpPr/>
          <p:nvPr/>
        </p:nvGrpSpPr>
        <p:grpSpPr>
          <a:xfrm rot="-10800000">
            <a:off x="6647119" y="7356773"/>
            <a:ext cx="3801687" cy="3292279"/>
            <a:chOff x="0" y="0"/>
            <a:chExt cx="3619627" cy="3134614"/>
          </a:xfrm>
        </p:grpSpPr>
        <p:sp>
          <p:nvSpPr>
            <p:cNvPr id="11" name="Freeform 11"/>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697" t="31454" r="10178" b="24130"/>
          <a:stretch>
            <a:fillRect/>
          </a:stretch>
        </p:blipFill>
        <p:spPr>
          <a:xfrm>
            <a:off x="2226895" y="2974523"/>
            <a:ext cx="13834211" cy="5795413"/>
          </a:xfrm>
          <a:prstGeom prst="rect">
            <a:avLst/>
          </a:prstGeom>
        </p:spPr>
      </p:pic>
      <p:sp>
        <p:nvSpPr>
          <p:cNvPr id="3" name="TextBox 3"/>
          <p:cNvSpPr txBox="1"/>
          <p:nvPr/>
        </p:nvSpPr>
        <p:spPr>
          <a:xfrm>
            <a:off x="1028700" y="808294"/>
            <a:ext cx="16230600" cy="981075"/>
          </a:xfrm>
          <a:prstGeom prst="rect">
            <a:avLst/>
          </a:prstGeom>
        </p:spPr>
        <p:txBody>
          <a:bodyPr lIns="0" tIns="0" rIns="0" bIns="0" rtlCol="0" anchor="t">
            <a:spAutoFit/>
          </a:bodyPr>
          <a:lstStyle/>
          <a:p>
            <a:pPr algn="ctr">
              <a:lnSpc>
                <a:spcPts val="7800"/>
              </a:lnSpc>
              <a:spcBef>
                <a:spcPct val="0"/>
              </a:spcBef>
            </a:pPr>
            <a:r>
              <a:rPr lang="en-US" sz="6000" spc="-60">
                <a:solidFill>
                  <a:srgbClr val="F4F4F4"/>
                </a:solidFill>
                <a:latin typeface="Fira Sans Medium"/>
              </a:rPr>
              <a:t>Minimale grootte van het verblijf hond</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418" t="34797" r="10178" b="29861"/>
          <a:stretch>
            <a:fillRect/>
          </a:stretch>
        </p:blipFill>
        <p:spPr>
          <a:xfrm>
            <a:off x="1969867" y="3112606"/>
            <a:ext cx="14348266" cy="4826235"/>
          </a:xfrm>
          <a:prstGeom prst="rect">
            <a:avLst/>
          </a:prstGeom>
        </p:spPr>
      </p:pic>
      <p:sp>
        <p:nvSpPr>
          <p:cNvPr id="3" name="TextBox 3"/>
          <p:cNvSpPr txBox="1"/>
          <p:nvPr/>
        </p:nvSpPr>
        <p:spPr>
          <a:xfrm>
            <a:off x="1028700" y="808294"/>
            <a:ext cx="16230600" cy="981075"/>
          </a:xfrm>
          <a:prstGeom prst="rect">
            <a:avLst/>
          </a:prstGeom>
        </p:spPr>
        <p:txBody>
          <a:bodyPr lIns="0" tIns="0" rIns="0" bIns="0" rtlCol="0" anchor="t">
            <a:spAutoFit/>
          </a:bodyPr>
          <a:lstStyle/>
          <a:p>
            <a:pPr algn="ctr">
              <a:lnSpc>
                <a:spcPts val="7800"/>
              </a:lnSpc>
              <a:spcBef>
                <a:spcPct val="0"/>
              </a:spcBef>
            </a:pPr>
            <a:r>
              <a:rPr lang="en-US" sz="6000" spc="-60">
                <a:solidFill>
                  <a:srgbClr val="F4F4F4"/>
                </a:solidFill>
                <a:latin typeface="Fira Sans Medium"/>
              </a:rPr>
              <a:t>Minimale grootte van het verblijf kat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530</Words>
  <Application>Microsoft Office PowerPoint</Application>
  <PresentationFormat>Aangepast</PresentationFormat>
  <Paragraphs>59</Paragraphs>
  <Slides>13</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13</vt:i4>
      </vt:variant>
    </vt:vector>
  </HeadingPairs>
  <TitlesOfParts>
    <vt:vector size="20" baseType="lpstr">
      <vt:lpstr>Fira Sans Bold</vt:lpstr>
      <vt:lpstr>Calibri</vt:lpstr>
      <vt:lpstr>Fira Sans Medium</vt:lpstr>
      <vt:lpstr>Fira Sans Light Bold</vt:lpstr>
      <vt:lpstr>Arial</vt:lpstr>
      <vt:lpstr>Fira Sans Light</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Donkergroen lichtgroen wit zakelijk geometrisch bedrijf intern deck bedrijf presentatie</dc:title>
  <cp:lastModifiedBy>Maxime Van Straten</cp:lastModifiedBy>
  <cp:revision>2</cp:revision>
  <dcterms:created xsi:type="dcterms:W3CDTF">2006-08-16T00:00:00Z</dcterms:created>
  <dcterms:modified xsi:type="dcterms:W3CDTF">2023-04-12T13:02:18Z</dcterms:modified>
  <dc:identifier>DAFf5MxAbIU</dc:identifier>
</cp:coreProperties>
</file>