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5" r:id="rId4"/>
    <p:sldId id="273" r:id="rId5"/>
    <p:sldId id="281" r:id="rId6"/>
    <p:sldId id="277" r:id="rId7"/>
    <p:sldId id="279" r:id="rId8"/>
    <p:sldId id="283" r:id="rId9"/>
    <p:sldId id="287" r:id="rId10"/>
    <p:sldId id="288" r:id="rId11"/>
    <p:sldId id="286" r:id="rId12"/>
    <p:sldId id="268" r:id="rId13"/>
    <p:sldId id="29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5741"/>
  </p:normalViewPr>
  <p:slideViewPr>
    <p:cSldViewPr snapToGrid="0">
      <p:cViewPr varScale="1">
        <p:scale>
          <a:sx n="101" d="100"/>
          <a:sy n="101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DD31-F746-BC44-B9FD-CD005232327E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00A9-59A9-474E-83C5-B6490F2D2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75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45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A136C-32D6-736B-106E-ADF372BF9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A7B748-9D6C-CEE5-FE08-2DC1C69D6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D9E8E3-D5B3-919D-F278-BF9E7A21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13FC7-7672-559F-8793-CD140199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BF0DC4-F67C-2592-CFEB-8C58E00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7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3447B-F92B-FF12-89C5-08550DC7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574258-A100-1CAE-23C9-0CDC55999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6AB3C-6131-4CF2-81B1-AFB70178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397331-ECAE-0502-A56D-9AFC9988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7840D1-2B4C-A873-A568-A60A0592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41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F5C255-F60B-80D3-75F0-2C6DDA57F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5A1E25-B900-EB11-D470-0961BCF77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3FAF42-ED49-EE22-DF6B-0AFA96B1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AE0AE-6D29-788C-7EC7-175D4BB9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17CC6-F90E-DFBD-4C9F-5459B672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87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E62DC-9085-6AD9-0D8F-CABDF673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A19E7C-70AB-3CE1-E7D5-05367F7C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B6B07-2D59-8500-1E1E-97F0C692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71CF11-C606-C497-3776-806227AF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DF0FA7-D4B3-26AF-5054-E46B4436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60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55C43-4DDC-84D0-D3A4-8C7F35A0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45647D-6FAB-2BA3-6CDD-C772D8D6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D65D28-1426-0C1D-0555-FCCB90E5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CC2606-83D7-B75B-55BF-2B21F1D3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0C0768-5E07-FE53-3C9D-F360D170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80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918CC-0B85-26AA-724D-085DDB6E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0C3D0-DE3E-E35F-B683-19BE1660D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AC11E5-37F4-D50C-54B5-33ECCD657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E0792E-7A89-D3B6-7747-D1A80E3A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903451-063F-7A2F-3B09-3615AA1D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68B445-9159-6AA0-A91A-62920649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62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5B0FC-FFAB-AB3F-E985-B05023AB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73A8E0-07C3-4DE3-9DE0-9894EA45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6C8D99-1B71-6E0F-A167-99F8CA0E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4B0AEE-2951-C845-C6D2-B18FD9E35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E89C2E-D155-ED73-00A8-6D3CE899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9142C7-A407-B884-B71B-A1DD6E7E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F284EE-53B1-67BB-D235-5B0D067C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D4BAFDD-8493-C1B6-F5E8-D2569513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24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05486-84DA-8473-99DF-DD8A8D94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128899-1451-BD12-DA8A-B7DD229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9091CC-B780-7582-545F-164ACD48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719930-C523-F3D8-EF6F-91F1D2B3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6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6AA103-369C-A2B9-A8BE-D8D095F7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ED204F-A818-97FC-A16F-D72BDF23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268B86-CCCF-FD7D-E756-14A5358E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10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06BC4-E38B-7264-C959-7244A570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A7FE3C-0B45-3A36-776B-1643EF95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A44302-2CF7-7940-96F4-B129CC39A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AD25A5-EE86-1CD1-D06F-C6410DE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9C5F82-D687-1A39-D750-808B8632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BF2458-BDB4-FFCF-084A-4FA27CDE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2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B9AA-F197-F544-BAEF-BB536A00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BC68A0-AC21-E553-6091-4E571F951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2AD0EE-86CE-3991-217A-F61D26DA0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D11E25-11B0-E221-4574-BF43206E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5327F1-7AC0-EB0E-CBD4-5662F89A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38B526-AE9D-D2FA-2B0D-701C564A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2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0E7382-6E20-26AE-BCA6-28907FDA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411C49-39DF-8B46-931B-53938CEE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4A4972-709A-E295-BA61-4DCB3C508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B28E-CFDC-2842-9D39-8D759AC9BCE9}" type="datetimeFigureOut">
              <a:rPr lang="nl-NL" smtClean="0"/>
              <a:t>28-03-2023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A5D792-211C-A34E-82FC-3ECEB71FC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249959-89C5-44E5-7C68-7C987BC6E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2570-66D6-004A-A168-6BBB02FEDC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5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26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g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97" r="2" b="14804"/>
          <a:stretch/>
        </p:blipFill>
        <p:spPr>
          <a:xfrm>
            <a:off x="5037659" y="720939"/>
            <a:ext cx="6976540" cy="52324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D9CC24-0D0F-AD2D-A514-BBCEAF7518B8}"/>
              </a:ext>
            </a:extLst>
          </p:cNvPr>
          <p:cNvSpPr txBox="1"/>
          <p:nvPr/>
        </p:nvSpPr>
        <p:spPr>
          <a:xfrm>
            <a:off x="1283137" y="1837750"/>
            <a:ext cx="3153103" cy="13427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64294" tIns="32147" rIns="64294" bIns="32147" rtlCol="0" anchor="ctr">
            <a:normAutofit/>
          </a:bodyPr>
          <a:lstStyle/>
          <a:p>
            <a:pPr defTabSz="642915">
              <a:lnSpc>
                <a:spcPct val="90000"/>
              </a:lnSpc>
              <a:spcBef>
                <a:spcPct val="0"/>
              </a:spcBef>
              <a:spcAft>
                <a:spcPts val="422"/>
              </a:spcAft>
            </a:pPr>
            <a:r>
              <a:rPr lang="en-US" sz="3164" dirty="0" err="1">
                <a:latin typeface="+mj-lt"/>
                <a:ea typeface="+mj-ea"/>
                <a:cs typeface="+mj-cs"/>
                <a:sym typeface="Helvetica Light"/>
              </a:rPr>
              <a:t>Kleurcontrasten</a:t>
            </a:r>
            <a:r>
              <a:rPr lang="en-US" sz="3164" dirty="0">
                <a:latin typeface="+mj-lt"/>
                <a:ea typeface="+mj-ea"/>
                <a:cs typeface="+mj-cs"/>
                <a:sym typeface="Helvetica Light"/>
              </a:rPr>
              <a:t> </a:t>
            </a:r>
            <a:r>
              <a:rPr lang="en-US" sz="3164" dirty="0" err="1">
                <a:latin typeface="+mj-lt"/>
                <a:ea typeface="+mj-ea"/>
                <a:cs typeface="+mj-cs"/>
              </a:rPr>
              <a:t>I</a:t>
            </a:r>
            <a:r>
              <a:rPr lang="en-US" sz="3164" dirty="0" err="1">
                <a:latin typeface="+mj-lt"/>
                <a:ea typeface="+mj-ea"/>
                <a:cs typeface="+mj-cs"/>
                <a:sym typeface="Helvetica Light"/>
              </a:rPr>
              <a:t>tten</a:t>
            </a:r>
            <a:endParaRPr lang="en-US" sz="3164" dirty="0"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283137" y="3429000"/>
            <a:ext cx="3444765" cy="2619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4294" tIns="32147" rIns="64294" bIns="32147" rtlCol="0" anchor="ctr">
            <a:normAutofit/>
          </a:bodyPr>
          <a:lstStyle/>
          <a:p>
            <a:pPr marL="160729" defTabSz="642915">
              <a:lnSpc>
                <a:spcPct val="90000"/>
              </a:lnSpc>
              <a:spcBef>
                <a:spcPts val="2953"/>
              </a:spcBef>
              <a:tabLst>
                <a:tab pos="98223" algn="l"/>
                <a:tab pos="321457" algn="l"/>
              </a:tabLst>
              <a:defRPr sz="43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47" dirty="0"/>
              <a:t>	</a:t>
            </a:r>
            <a:r>
              <a:rPr lang="en-US" sz="1547" dirty="0" err="1">
                <a:sym typeface="Helvetica Light"/>
              </a:rPr>
              <a:t>primaire</a:t>
            </a:r>
            <a:r>
              <a:rPr lang="en-US" sz="1547" dirty="0">
                <a:sym typeface="Helvetica Light"/>
              </a:rPr>
              <a:t> </a:t>
            </a:r>
            <a:r>
              <a:rPr lang="en-US" sz="1547" dirty="0" err="1">
                <a:sym typeface="Helvetica Light"/>
              </a:rPr>
              <a:t>kleuren</a:t>
            </a:r>
            <a:r>
              <a:rPr lang="en-US" sz="1547" dirty="0">
                <a:sym typeface="Helvetica Light"/>
              </a:rPr>
              <a:t>; rood, </a:t>
            </a:r>
            <a:r>
              <a:rPr lang="en-US" sz="1547" dirty="0" err="1">
                <a:sym typeface="Helvetica Light"/>
              </a:rPr>
              <a:t>geel</a:t>
            </a:r>
            <a:r>
              <a:rPr lang="en-US" sz="1547" dirty="0">
                <a:sym typeface="Helvetica Light"/>
              </a:rPr>
              <a:t> </a:t>
            </a:r>
            <a:r>
              <a:rPr lang="en-US" sz="1547" dirty="0" err="1">
                <a:sym typeface="Helvetica Light"/>
              </a:rPr>
              <a:t>en</a:t>
            </a:r>
            <a:r>
              <a:rPr lang="en-US" sz="1547" dirty="0">
                <a:sym typeface="Helvetica Light"/>
              </a:rPr>
              <a:t> </a:t>
            </a:r>
            <a:r>
              <a:rPr lang="en-US" sz="1547" dirty="0" err="1">
                <a:sym typeface="Helvetica Light"/>
              </a:rPr>
              <a:t>blauw</a:t>
            </a:r>
            <a:r>
              <a:rPr lang="en-US" sz="1547" dirty="0">
                <a:sym typeface="Helvetica Light"/>
              </a:rPr>
              <a:t>. </a:t>
            </a:r>
          </a:p>
          <a:p>
            <a:pPr marL="160729" defTabSz="642915">
              <a:lnSpc>
                <a:spcPct val="90000"/>
              </a:lnSpc>
              <a:spcBef>
                <a:spcPts val="2953"/>
              </a:spcBef>
              <a:tabLst>
                <a:tab pos="98223" algn="l"/>
                <a:tab pos="321457" algn="l"/>
              </a:tabLst>
              <a:defRPr sz="2500"/>
            </a:pPr>
            <a:r>
              <a:rPr lang="en-US" sz="1547" dirty="0"/>
              <a:t>	</a:t>
            </a:r>
            <a:r>
              <a:rPr lang="en-US" sz="1547" dirty="0" err="1"/>
              <a:t>secundaire</a:t>
            </a:r>
            <a:r>
              <a:rPr lang="en-US" sz="1547" dirty="0"/>
              <a:t> </a:t>
            </a:r>
            <a:r>
              <a:rPr lang="en-US" sz="1547" dirty="0" err="1"/>
              <a:t>kleuren</a:t>
            </a:r>
            <a:r>
              <a:rPr lang="en-US" sz="1547" dirty="0"/>
              <a:t> </a:t>
            </a:r>
            <a:r>
              <a:rPr lang="en-US" sz="1547" dirty="0" err="1"/>
              <a:t>groen</a:t>
            </a:r>
            <a:r>
              <a:rPr lang="en-US" sz="1547" dirty="0"/>
              <a:t>, </a:t>
            </a:r>
            <a:r>
              <a:rPr lang="en-US" sz="1547" dirty="0" err="1"/>
              <a:t>paars</a:t>
            </a:r>
            <a:r>
              <a:rPr lang="en-US" sz="1547" dirty="0"/>
              <a:t> </a:t>
            </a:r>
            <a:r>
              <a:rPr lang="en-US" sz="1547" dirty="0" err="1"/>
              <a:t>en</a:t>
            </a:r>
            <a:r>
              <a:rPr lang="en-US" sz="1547" dirty="0"/>
              <a:t> </a:t>
            </a:r>
            <a:r>
              <a:rPr lang="en-US" sz="1547" dirty="0" err="1"/>
              <a:t>oranje</a:t>
            </a:r>
            <a:endParaRPr lang="en-US" sz="1547" dirty="0"/>
          </a:p>
          <a:p>
            <a:pPr marL="160729" defTabSz="642915">
              <a:lnSpc>
                <a:spcPct val="90000"/>
              </a:lnSpc>
              <a:spcBef>
                <a:spcPts val="2953"/>
              </a:spcBef>
              <a:tabLst>
                <a:tab pos="98223" algn="l"/>
                <a:tab pos="321457" algn="l"/>
              </a:tabLst>
              <a:defRPr sz="2500"/>
            </a:pPr>
            <a:r>
              <a:rPr lang="en-US" sz="1547" dirty="0"/>
              <a:t>	</a:t>
            </a:r>
            <a:r>
              <a:rPr lang="en-US" sz="1547" dirty="0" err="1"/>
              <a:t>tertiaire</a:t>
            </a:r>
            <a:r>
              <a:rPr lang="en-US" sz="1547" dirty="0"/>
              <a:t> </a:t>
            </a:r>
            <a:r>
              <a:rPr lang="en-US" sz="1547" dirty="0" err="1"/>
              <a:t>kleuren</a:t>
            </a:r>
            <a:r>
              <a:rPr lang="en-US" sz="1547" dirty="0"/>
              <a:t> meng de </a:t>
            </a:r>
            <a:r>
              <a:rPr lang="en-US" sz="1547" dirty="0" err="1"/>
              <a:t>primaire</a:t>
            </a:r>
            <a:r>
              <a:rPr lang="en-US" sz="1547" dirty="0"/>
              <a:t> </a:t>
            </a:r>
            <a:r>
              <a:rPr lang="en-US" sz="1547" dirty="0" err="1"/>
              <a:t>en</a:t>
            </a:r>
            <a:r>
              <a:rPr lang="en-US" sz="1547" dirty="0"/>
              <a:t> </a:t>
            </a:r>
            <a:r>
              <a:rPr lang="en-US" sz="1547" dirty="0" err="1"/>
              <a:t>een</a:t>
            </a:r>
            <a:r>
              <a:rPr lang="en-US" sz="1547" dirty="0"/>
              <a:t> </a:t>
            </a:r>
            <a:r>
              <a:rPr lang="en-US" sz="1547" dirty="0" err="1"/>
              <a:t>secundaire</a:t>
            </a:r>
            <a:r>
              <a:rPr lang="en-US" sz="1547" dirty="0"/>
              <a:t> </a:t>
            </a:r>
            <a:r>
              <a:rPr lang="en-US" sz="1547" dirty="0" err="1"/>
              <a:t>kleur</a:t>
            </a:r>
            <a:r>
              <a:rPr lang="en-US" sz="1547" dirty="0"/>
              <a:t>. </a:t>
            </a:r>
            <a:br>
              <a:rPr lang="en-US" sz="1547" dirty="0"/>
            </a:br>
            <a:endParaRPr lang="en-US" sz="1547" dirty="0"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4" y="0"/>
            <a:ext cx="6792686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3601" y="2710007"/>
            <a:ext cx="4228207" cy="143798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10164" y="217269"/>
            <a:ext cx="215507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nl-NL" sz="2531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Warme kleuren</a:t>
            </a:r>
          </a:p>
        </p:txBody>
      </p:sp>
    </p:spTree>
    <p:extLst>
      <p:ext uri="{BB962C8B-B14F-4D97-AF65-F5344CB8AC3E}">
        <p14:creationId xmlns:p14="http://schemas.microsoft.com/office/powerpoint/2010/main" val="78725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52393" y="1727172"/>
            <a:ext cx="6802694" cy="165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1266" b="1" dirty="0">
                <a:solidFill>
                  <a:srgbClr val="00B0F0"/>
                </a:solidFill>
                <a:latin typeface="Arial" charset="0"/>
              </a:rPr>
              <a:t>Kleurtoon </a:t>
            </a:r>
            <a:r>
              <a:rPr lang="nl-NL" sz="1266" dirty="0">
                <a:solidFill>
                  <a:srgbClr val="00B0F0"/>
                </a:solidFill>
                <a:latin typeface="Arial" charset="0"/>
              </a:rPr>
              <a:t>- blauw, </a:t>
            </a:r>
            <a:r>
              <a:rPr lang="nl-NL" sz="1266" dirty="0">
                <a:solidFill>
                  <a:schemeClr val="accent6"/>
                </a:solidFill>
                <a:latin typeface="Arial" charset="0"/>
              </a:rPr>
              <a:t>paars, </a:t>
            </a:r>
            <a:r>
              <a:rPr lang="nl-NL" sz="1266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violet,</a:t>
            </a:r>
            <a:r>
              <a:rPr lang="nl-NL" sz="1266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nl-NL" sz="1266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geel,</a:t>
            </a:r>
            <a:r>
              <a:rPr lang="nl-NL" sz="1266" dirty="0">
                <a:solidFill>
                  <a:srgbClr val="00B0F0"/>
                </a:solidFill>
                <a:latin typeface="Arial" charset="0"/>
              </a:rPr>
              <a:t> etc.</a:t>
            </a:r>
          </a:p>
          <a:p>
            <a:pPr algn="l"/>
            <a:br>
              <a:rPr lang="nl-NL" sz="1266" dirty="0"/>
            </a:br>
            <a:r>
              <a:rPr lang="nl-NL" sz="1266" b="1" dirty="0">
                <a:latin typeface="Arial" charset="0"/>
              </a:rPr>
              <a:t>Verzadiging</a:t>
            </a:r>
            <a:r>
              <a:rPr lang="nl-NL" sz="1266" dirty="0">
                <a:latin typeface="Arial" charset="0"/>
              </a:rPr>
              <a:t> - intens of mat / verzadigd of grijs</a:t>
            </a:r>
          </a:p>
          <a:p>
            <a:pPr algn="l"/>
            <a:endParaRPr lang="nl-NL" sz="1266" dirty="0">
              <a:solidFill>
                <a:srgbClr val="FFFF00"/>
              </a:solidFill>
              <a:latin typeface="Arial" charset="0"/>
            </a:endParaRPr>
          </a:p>
          <a:p>
            <a:pPr algn="l"/>
            <a:endParaRPr lang="nl-NL" sz="1266" dirty="0">
              <a:latin typeface="Arial" charset="0"/>
            </a:endParaRPr>
          </a:p>
          <a:p>
            <a:pPr algn="l"/>
            <a:br>
              <a:rPr lang="nl-NL" sz="1266" dirty="0"/>
            </a:br>
            <a:endParaRPr lang="nl-NL" sz="1266" dirty="0"/>
          </a:p>
          <a:p>
            <a:pPr algn="l"/>
            <a:r>
              <a:rPr lang="nl-NL" sz="1266" b="1" dirty="0">
                <a:latin typeface="Arial" charset="0"/>
              </a:rPr>
              <a:t>Helderheid </a:t>
            </a:r>
            <a:r>
              <a:rPr lang="nl-NL" sz="1266" dirty="0">
                <a:latin typeface="Arial" charset="0"/>
              </a:rPr>
              <a:t>- licht of donker / wit of zwart</a:t>
            </a:r>
            <a:endParaRPr lang="nl-NL" sz="1266" dirty="0"/>
          </a:p>
        </p:txBody>
      </p:sp>
      <p:sp>
        <p:nvSpPr>
          <p:cNvPr id="3" name="Tekstvak 2"/>
          <p:cNvSpPr txBox="1"/>
          <p:nvPr/>
        </p:nvSpPr>
        <p:spPr>
          <a:xfrm>
            <a:off x="4371548" y="554582"/>
            <a:ext cx="2621616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nl-NL" sz="337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Kleurordening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10" y="4908331"/>
            <a:ext cx="3051012" cy="17085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948" y="5163072"/>
            <a:ext cx="2598251" cy="13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5" y="242438"/>
            <a:ext cx="4196953" cy="26789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85" y="4325732"/>
            <a:ext cx="4196953" cy="23611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912" y="3166295"/>
            <a:ext cx="2712327" cy="35206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750" y="1015154"/>
            <a:ext cx="3546525" cy="190226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932047" y="3392738"/>
            <a:ext cx="85312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nl-NL" sz="2531" dirty="0">
                <a:solidFill>
                  <a:srgbClr val="000000"/>
                </a:solidFill>
                <a:sym typeface="Helvetica Light"/>
              </a:rPr>
              <a:t>Pastel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802" y="3197940"/>
            <a:ext cx="1560348" cy="7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344" y="242438"/>
            <a:ext cx="1210810" cy="181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9668" y="156991"/>
            <a:ext cx="3716767" cy="413358"/>
          </a:xfrm>
        </p:spPr>
        <p:txBody>
          <a:bodyPr>
            <a:normAutofit/>
          </a:bodyPr>
          <a:lstStyle/>
          <a:p>
            <a:r>
              <a:rPr lang="nl-NL" sz="1969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Kleurbegrip: Ton </a:t>
            </a:r>
            <a:r>
              <a:rPr lang="nl-NL" sz="1969" dirty="0" err="1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sur</a:t>
            </a:r>
            <a:r>
              <a:rPr lang="nl-NL" sz="1969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3318387"/>
            <a:ext cx="8507288" cy="2929125"/>
          </a:xfrm>
        </p:spPr>
        <p:txBody>
          <a:bodyPr>
            <a:normAutofit/>
          </a:bodyPr>
          <a:lstStyle/>
          <a:p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Tint op tint</a:t>
            </a:r>
          </a:p>
          <a:p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Bloemen afkomstig van één kleursoort met verschillende tinten </a:t>
            </a:r>
            <a:r>
              <a:rPr lang="nl-NL" sz="1969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 donker groen naar  licht groen  </a:t>
            </a:r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(monochroom ton </a:t>
            </a:r>
            <a:r>
              <a:rPr lang="nl-NL" sz="1969" dirty="0" err="1">
                <a:latin typeface="Calibri" charset="0"/>
                <a:ea typeface="Calibri" charset="0"/>
                <a:cs typeface="Calibri" charset="0"/>
              </a:rPr>
              <a:t>sur</a:t>
            </a:r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 ton) </a:t>
            </a:r>
            <a:endParaRPr lang="nl-NL" sz="1969" dirty="0">
              <a:latin typeface="Calibri" charset="0"/>
              <a:ea typeface="Calibri" charset="0"/>
              <a:cs typeface="Calibri" charset="0"/>
              <a:sym typeface="Wingdings" panose="05000000000000000000" pitchFamily="2" charset="2"/>
            </a:endParaRPr>
          </a:p>
          <a:p>
            <a:r>
              <a:rPr lang="nl-NL" sz="1969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Bloemen afkomstig van verschillende kleursoorten die dicht bij elkaar liggen </a:t>
            </a:r>
          </a:p>
          <a:p>
            <a:pPr marL="0" indent="0">
              <a:buNone/>
            </a:pPr>
            <a:r>
              <a:rPr lang="nl-NL" sz="1969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    rood naar oranje   (polychroom ton </a:t>
            </a:r>
            <a:r>
              <a:rPr lang="nl-NL" sz="1969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sur</a:t>
            </a:r>
            <a:r>
              <a:rPr lang="nl-NL" sz="1969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ton).</a:t>
            </a:r>
            <a:endParaRPr lang="nl-NL" sz="1969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187" y="839967"/>
            <a:ext cx="3103285" cy="142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005" y="1646249"/>
            <a:ext cx="3103285" cy="142583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020" y="2452531"/>
            <a:ext cx="3103285" cy="142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5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678829" y="-280011"/>
            <a:ext cx="6983643" cy="3597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lnSpc>
                <a:spcPts val="7172"/>
              </a:lnSpc>
              <a:spcBef>
                <a:spcPts val="844"/>
              </a:spcBef>
              <a:defRPr sz="29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 dirty="0" err="1">
                <a:latin typeface="Calibri" charset="0"/>
                <a:ea typeface="Calibri" charset="0"/>
                <a:cs typeface="Calibri" charset="0"/>
              </a:rPr>
              <a:t>kleur-tegen-kleur</a:t>
            </a:r>
            <a:r>
              <a:rPr sz="2250" dirty="0">
                <a:latin typeface="Calibri" charset="0"/>
                <a:ea typeface="Calibri" charset="0"/>
                <a:cs typeface="Calibri" charset="0"/>
              </a:rPr>
              <a:t> contrast</a:t>
            </a:r>
            <a:endParaRPr lang="nl-NL" sz="2250" dirty="0">
              <a:latin typeface="Calibri" charset="0"/>
              <a:ea typeface="Calibri" charset="0"/>
              <a:cs typeface="Calibri" charset="0"/>
            </a:endParaRPr>
          </a:p>
          <a:p>
            <a:pPr defTabSz="321457">
              <a:lnSpc>
                <a:spcPts val="7172"/>
              </a:lnSpc>
              <a:spcBef>
                <a:spcPts val="844"/>
              </a:spcBef>
              <a:defRPr sz="29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2250" dirty="0">
                <a:latin typeface="Calibri" charset="0"/>
                <a:ea typeface="Calibri" charset="0"/>
                <a:cs typeface="Calibri" charset="0"/>
              </a:rPr>
              <a:t>(bont, luidruchtig)</a:t>
            </a:r>
            <a:r>
              <a:rPr sz="225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51758" indent="-251758" defTabSz="321457">
              <a:lnSpc>
                <a:spcPts val="5836"/>
              </a:lnSpc>
              <a:spcBef>
                <a:spcPts val="844"/>
              </a:spcBef>
              <a:buSzPct val="75000"/>
              <a:buChar char="•"/>
              <a:defRPr sz="2900"/>
            </a:pPr>
            <a:r>
              <a:rPr lang="nl-NL" sz="2039" dirty="0"/>
              <a:t>P</a:t>
            </a:r>
            <a:r>
              <a:rPr sz="2039" dirty="0"/>
              <a:t>rimaire kleuren rood, geel en blauw </a:t>
            </a:r>
            <a:endParaRPr lang="nl-NL" sz="2039" dirty="0"/>
          </a:p>
          <a:p>
            <a:pPr defTabSz="321457">
              <a:lnSpc>
                <a:spcPts val="5836"/>
              </a:lnSpc>
              <a:spcBef>
                <a:spcPts val="844"/>
              </a:spcBef>
              <a:defRPr sz="2900"/>
            </a:pPr>
            <a:r>
              <a:rPr sz="2039" dirty="0"/>
              <a:t>• </a:t>
            </a:r>
            <a:r>
              <a:rPr lang="nl-NL" sz="2039" dirty="0"/>
              <a:t> </a:t>
            </a:r>
            <a:r>
              <a:rPr sz="2039" dirty="0"/>
              <a:t>Witte en zwarte vlakken maken het contrast juist weer sterker. </a:t>
            </a:r>
          </a:p>
        </p:txBody>
      </p:sp>
      <p:pic>
        <p:nvPicPr>
          <p:cNvPr id="162" name="pasted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54" y="3872452"/>
            <a:ext cx="3862825" cy="2409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66D05588-7A8E-ACE3-687F-F2B951EF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01" y="3429000"/>
            <a:ext cx="2992032" cy="29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555078" y="7567"/>
            <a:ext cx="2925481" cy="31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lnSpc>
                <a:spcPts val="8086"/>
              </a:lnSpc>
              <a:spcBef>
                <a:spcPts val="844"/>
              </a:spcBef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66" dirty="0">
                <a:latin typeface="Calibri" charset="0"/>
                <a:ea typeface="Calibri" charset="0"/>
                <a:cs typeface="Calibri" charset="0"/>
              </a:rPr>
              <a:t>Complementair-contrast </a:t>
            </a:r>
            <a:endParaRPr lang="nl-NL" sz="1266" dirty="0"/>
          </a:p>
          <a:p>
            <a:pPr marL="321457" indent="-321457" defTabSz="321457">
              <a:lnSpc>
                <a:spcPts val="6117"/>
              </a:lnSpc>
              <a:spcBef>
                <a:spcPts val="2531"/>
              </a:spcBef>
              <a:tabLst>
                <a:tab pos="98223" algn="l"/>
                <a:tab pos="321457" algn="l"/>
              </a:tabLst>
            </a:pPr>
            <a:r>
              <a:rPr lang="nl-NL" sz="1266" dirty="0"/>
              <a:t>Kleuren die </a:t>
            </a:r>
            <a:r>
              <a:rPr sz="1266" dirty="0"/>
              <a:t>recht tegenover elkaar </a:t>
            </a:r>
            <a:r>
              <a:rPr lang="nl-NL" sz="1266" dirty="0"/>
              <a:t>staan in </a:t>
            </a:r>
          </a:p>
          <a:p>
            <a:pPr marL="321457" indent="-321457" defTabSz="321457">
              <a:lnSpc>
                <a:spcPts val="6117"/>
              </a:lnSpc>
              <a:spcBef>
                <a:spcPts val="2531"/>
              </a:spcBef>
              <a:tabLst>
                <a:tab pos="98223" algn="l"/>
                <a:tab pos="321457" algn="l"/>
              </a:tabLst>
            </a:pPr>
            <a:r>
              <a:rPr lang="nl-NL" sz="1266" dirty="0"/>
              <a:t>de kleurencirkel versterken elkaar</a:t>
            </a:r>
          </a:p>
        </p:txBody>
      </p:sp>
      <p:pic>
        <p:nvPicPr>
          <p:cNvPr id="172" name="pasted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270" y="3756888"/>
            <a:ext cx="2503986" cy="2736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718" y="689035"/>
            <a:ext cx="1861976" cy="186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E998E66A-9FF6-3F68-C4CE-3FB3FFD8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16" y="3756888"/>
            <a:ext cx="3220736" cy="27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119005" y="352925"/>
            <a:ext cx="6431631" cy="86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lnSpc>
                <a:spcPts val="7804"/>
              </a:lnSpc>
              <a:spcBef>
                <a:spcPts val="844"/>
              </a:spcBef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>
                <a:latin typeface="Calibri" charset="0"/>
                <a:ea typeface="Calibri" charset="0"/>
                <a:cs typeface="Calibri" charset="0"/>
              </a:rPr>
              <a:t>licht-donker contrast 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2332857" y="1489846"/>
            <a:ext cx="7725620" cy="5091846"/>
            <a:chOff x="781665" y="3307734"/>
            <a:chExt cx="9433912" cy="5861165"/>
          </a:xfrm>
        </p:grpSpPr>
        <p:pic>
          <p:nvPicPr>
            <p:cNvPr id="167" name="pasted-imag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6058" y="3307734"/>
              <a:ext cx="3219519" cy="241464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665" y="3307734"/>
              <a:ext cx="3018300" cy="2414640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7387" y="3307734"/>
              <a:ext cx="2381250" cy="238125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1903" y="6533126"/>
              <a:ext cx="5963674" cy="2635773"/>
            </a:xfrm>
            <a:prstGeom prst="rect">
              <a:avLst/>
            </a:prstGeom>
          </p:spPr>
        </p:pic>
      </p:grpSp>
      <p:pic>
        <p:nvPicPr>
          <p:cNvPr id="2050" name="Picture 2" descr="Afbeeldingsresultaten voor man met de gouden helm rembrandt">
            <a:extLst>
              <a:ext uri="{FF2B5EF4-FFF2-40B4-BE49-F238E27FC236}">
                <a16:creationId xmlns:a16="http://schemas.microsoft.com/office/drawing/2014/main" id="{8D7543DE-DA2A-D6D4-D2FE-3346F9CB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59" y="3741685"/>
            <a:ext cx="2283719" cy="30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115542" y="118843"/>
            <a:ext cx="7849605" cy="406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lnSpc>
                <a:spcPts val="9984"/>
              </a:lnSpc>
              <a:spcBef>
                <a:spcPts val="844"/>
              </a:spcBef>
              <a:defRPr sz="59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48" dirty="0">
                <a:latin typeface="Calibri" charset="0"/>
                <a:ea typeface="Calibri" charset="0"/>
                <a:cs typeface="Calibri" charset="0"/>
              </a:rPr>
              <a:t>Kwaliteitscontrast </a:t>
            </a:r>
            <a:endParaRPr sz="844" dirty="0">
              <a:latin typeface="Calibri" charset="0"/>
              <a:ea typeface="Calibri" charset="0"/>
              <a:cs typeface="Calibri" charset="0"/>
            </a:endParaRPr>
          </a:p>
          <a:p>
            <a:pPr defTabSz="321457">
              <a:lnSpc>
                <a:spcPts val="7031"/>
              </a:lnSpc>
              <a:spcBef>
                <a:spcPts val="844"/>
              </a:spcBef>
              <a:defRPr sz="4300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Geel kan heel </a:t>
            </a:r>
            <a:r>
              <a:rPr sz="3375" dirty="0"/>
              <a:t>fel </a:t>
            </a:r>
            <a:r>
              <a:rPr sz="1687" dirty="0"/>
              <a:t>zijn maar ook heel </a:t>
            </a:r>
            <a:r>
              <a:rPr sz="3375" dirty="0"/>
              <a:t>dof</a:t>
            </a:r>
            <a:r>
              <a:rPr lang="nl-NL" sz="1687" dirty="0"/>
              <a:t>, dat </a:t>
            </a:r>
            <a:r>
              <a:rPr sz="1687" dirty="0"/>
              <a:t>hangt af van </a:t>
            </a:r>
            <a:r>
              <a:rPr lang="nl-NL" sz="1687" dirty="0"/>
              <a:t>de </a:t>
            </a:r>
            <a:r>
              <a:rPr sz="1687" dirty="0"/>
              <a:t>hoeveel wit of zwart er aan de kleur is toegevoegd. </a:t>
            </a:r>
            <a:endParaRPr lang="nl-NL" sz="1687" dirty="0"/>
          </a:p>
          <a:p>
            <a:pPr defTabSz="321457">
              <a:lnSpc>
                <a:spcPts val="6750"/>
              </a:lnSpc>
              <a:spcBef>
                <a:spcPts val="844"/>
              </a:spcBef>
            </a:pPr>
            <a:r>
              <a:rPr sz="1687" dirty="0">
                <a:latin typeface="Calibri" charset="0"/>
                <a:ea typeface="Calibri" charset="0"/>
                <a:cs typeface="Calibri" charset="0"/>
              </a:rPr>
              <a:t>Een doffe tegenover een felle kleur geeft een kwaliteitscontrast.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73" y="4775879"/>
            <a:ext cx="7079491" cy="1860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4108898" y="424450"/>
            <a:ext cx="3741410" cy="374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lnSpc>
                <a:spcPts val="7523"/>
              </a:lnSpc>
              <a:spcBef>
                <a:spcPts val="844"/>
              </a:spcBef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>
                <a:latin typeface="Calibri" charset="0"/>
                <a:ea typeface="Calibri" charset="0"/>
                <a:cs typeface="Calibri" charset="0"/>
              </a:rPr>
              <a:t>Warm - Koud </a:t>
            </a:r>
          </a:p>
          <a:p>
            <a:pPr defTabSz="321457">
              <a:lnSpc>
                <a:spcPts val="7031"/>
              </a:lnSpc>
              <a:spcBef>
                <a:spcPts val="844"/>
              </a:spcBef>
              <a:defRPr sz="4300">
                <a:latin typeface="Calibri"/>
                <a:ea typeface="Calibri"/>
                <a:cs typeface="Calibri"/>
                <a:sym typeface="Calibri"/>
              </a:defRPr>
            </a:pPr>
            <a:r>
              <a:rPr sz="2531" dirty="0">
                <a:latin typeface="Calibri" charset="0"/>
                <a:ea typeface="Calibri" charset="0"/>
                <a:cs typeface="Calibri" charset="0"/>
                <a:sym typeface="Helvetica Light"/>
              </a:rPr>
              <a:t>Warme kleuren; </a:t>
            </a:r>
            <a:r>
              <a:rPr lang="nl-NL" sz="2531" dirty="0">
                <a:latin typeface="Calibri" charset="0"/>
                <a:ea typeface="Calibri" charset="0"/>
                <a:cs typeface="Calibri" charset="0"/>
                <a:sym typeface="Helvetica Light"/>
              </a:rPr>
              <a:t>rode tinten</a:t>
            </a:r>
            <a:endParaRPr sz="2531" dirty="0">
              <a:latin typeface="Calibri" charset="0"/>
              <a:ea typeface="Calibri" charset="0"/>
              <a:cs typeface="Calibri" charset="0"/>
              <a:sym typeface="Helvetica Light"/>
            </a:endParaRPr>
          </a:p>
          <a:p>
            <a:pPr defTabSz="321457">
              <a:lnSpc>
                <a:spcPts val="6469"/>
              </a:lnSpc>
              <a:spcBef>
                <a:spcPts val="844"/>
              </a:spcBef>
            </a:pPr>
            <a:r>
              <a:rPr sz="1266" dirty="0">
                <a:latin typeface="Calibri" charset="0"/>
                <a:ea typeface="Calibri" charset="0"/>
                <a:cs typeface="Calibri" charset="0"/>
              </a:rPr>
              <a:t>Koude kleuren; </a:t>
            </a:r>
            <a:r>
              <a:rPr lang="nl-NL" sz="1266" dirty="0">
                <a:latin typeface="Calibri" charset="0"/>
                <a:ea typeface="Calibri" charset="0"/>
                <a:cs typeface="Calibri" charset="0"/>
              </a:rPr>
              <a:t>blauwe tinten</a:t>
            </a:r>
            <a:endParaRPr sz="1266" dirty="0">
              <a:latin typeface="Calibri" charset="0"/>
              <a:ea typeface="Calibri" charset="0"/>
              <a:cs typeface="Calibri" charset="0"/>
            </a:endParaRPr>
          </a:p>
          <a:p>
            <a:pPr defTabSz="321457">
              <a:lnSpc>
                <a:spcPts val="6469"/>
              </a:lnSpc>
              <a:spcBef>
                <a:spcPts val="844"/>
              </a:spcBef>
            </a:pPr>
            <a:r>
              <a:rPr sz="1266" dirty="0"/>
              <a:t> </a:t>
            </a:r>
          </a:p>
        </p:txBody>
      </p:sp>
      <p:pic>
        <p:nvPicPr>
          <p:cNvPr id="177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93" y="162160"/>
            <a:ext cx="2232423" cy="166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474DE732-944C-3D2F-49F2-4869B0C5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72" y="3702918"/>
            <a:ext cx="3413946" cy="2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026690" y="-309713"/>
            <a:ext cx="8482051" cy="357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lnSpc>
                <a:spcPts val="8086"/>
              </a:lnSpc>
              <a:spcBef>
                <a:spcPts val="844"/>
              </a:spcBef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>
                <a:latin typeface="Calibri" charset="0"/>
                <a:ea typeface="Calibri" charset="0"/>
                <a:cs typeface="Calibri" charset="0"/>
              </a:rPr>
              <a:t>Simultaancontrast </a:t>
            </a:r>
          </a:p>
          <a:p>
            <a:pPr defTabSz="321457">
              <a:lnSpc>
                <a:spcPts val="6469"/>
              </a:lnSpc>
              <a:spcBef>
                <a:spcPts val="844"/>
              </a:spcBef>
            </a:pPr>
            <a:r>
              <a:rPr sz="1969" dirty="0">
                <a:latin typeface="Calibri" charset="0"/>
                <a:ea typeface="Calibri" charset="0"/>
                <a:cs typeface="Calibri" charset="0"/>
              </a:rPr>
              <a:t>Het oog zoekt bij elke kleur de complementaire kleur</a:t>
            </a:r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 (de kleur die recht tegenover in de kleurencirkel staat</a:t>
            </a:r>
            <a:r>
              <a:rPr sz="1969" dirty="0">
                <a:latin typeface="Calibri" charset="0"/>
                <a:ea typeface="Calibri" charset="0"/>
                <a:cs typeface="Calibri" charset="0"/>
              </a:rPr>
              <a:t>. </a:t>
            </a:r>
            <a:br>
              <a:rPr sz="1969" dirty="0">
                <a:latin typeface="Calibri" charset="0"/>
                <a:ea typeface="Calibri" charset="0"/>
                <a:cs typeface="Calibri" charset="0"/>
              </a:rPr>
            </a:br>
            <a:r>
              <a:rPr sz="1969" dirty="0">
                <a:latin typeface="Calibri" charset="0"/>
                <a:ea typeface="Calibri" charset="0"/>
                <a:cs typeface="Calibri" charset="0"/>
              </a:rPr>
              <a:t>Het grijs in elk vierkant lijkt een andere kleur grijs zijn. </a:t>
            </a:r>
          </a:p>
        </p:txBody>
      </p:sp>
      <p:pic>
        <p:nvPicPr>
          <p:cNvPr id="182" name="pasted-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23" y="3972116"/>
            <a:ext cx="2391099" cy="239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77" y="1133950"/>
            <a:ext cx="2076865" cy="20039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/>
          <p:cNvSpPr txBox="1"/>
          <p:nvPr/>
        </p:nvSpPr>
        <p:spPr>
          <a:xfrm>
            <a:off x="4520437" y="-33"/>
            <a:ext cx="3276667" cy="1413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r>
              <a:rPr lang="nl-NL" sz="3094" b="1" dirty="0">
                <a:latin typeface="Calibri" charset="0"/>
                <a:ea typeface="Calibri" charset="0"/>
                <a:cs typeface="Calibri" charset="0"/>
              </a:rPr>
              <a:t>Kwantiteitscontrast</a:t>
            </a:r>
          </a:p>
          <a:p>
            <a:r>
              <a:rPr lang="nl-NL" sz="3094" b="1" dirty="0">
                <a:latin typeface="Calibri" charset="0"/>
                <a:ea typeface="Calibri" charset="0"/>
                <a:cs typeface="Calibri" charset="0"/>
              </a:rPr>
              <a:t>(hoeveel kleur) </a:t>
            </a:r>
          </a:p>
          <a:p>
            <a:pPr algn="ctr" defTabSz="410751" hangingPunct="0"/>
            <a:endParaRPr lang="nl-NL" sz="253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49319" y="3555679"/>
            <a:ext cx="5654626" cy="3864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nl-NL" sz="1969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Sommige kleuren vallen meer op dan andere kleuren.</a:t>
            </a:r>
          </a:p>
          <a:p>
            <a:pPr marL="401822" indent="-401822" algn="ctr" defTabSz="410751" hangingPunct="0">
              <a:buFontTx/>
              <a:buChar char="-"/>
            </a:pPr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Stralingskracht</a:t>
            </a:r>
          </a:p>
          <a:p>
            <a:pPr marL="401822" indent="-401822" algn="ctr" defTabSz="410751" hangingPunct="0">
              <a:buFontTx/>
              <a:buChar char="-"/>
            </a:pPr>
            <a:r>
              <a:rPr lang="nl-NL" sz="1969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Grootte van het kleurvlak</a:t>
            </a:r>
          </a:p>
          <a:p>
            <a:pPr marL="401822" indent="-401822" algn="ctr" defTabSz="410751" hangingPunct="0">
              <a:buFontTx/>
              <a:buChar char="-"/>
            </a:pPr>
            <a:endParaRPr lang="nl-NL" sz="1969" dirty="0">
              <a:latin typeface="Calibri" charset="0"/>
              <a:ea typeface="Calibri" charset="0"/>
              <a:cs typeface="Calibri" charset="0"/>
            </a:endParaRPr>
          </a:p>
          <a:p>
            <a:pPr marL="401822" indent="-401822" algn="ctr" defTabSz="410751" hangingPunct="0">
              <a:buFontTx/>
              <a:buChar char="-"/>
            </a:pPr>
            <a:endParaRPr lang="nl-NL" sz="1969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Helvetica Light"/>
            </a:endParaRPr>
          </a:p>
          <a:p>
            <a:pPr defTabSz="321457">
              <a:lnSpc>
                <a:spcPts val="7031"/>
              </a:lnSpc>
              <a:spcBef>
                <a:spcPts val="844"/>
              </a:spcBef>
              <a:defRPr sz="4300">
                <a:latin typeface="Calibri"/>
                <a:ea typeface="Calibri"/>
                <a:cs typeface="Calibri"/>
                <a:sym typeface="Calibri"/>
              </a:defRPr>
            </a:pPr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Paars - Blauw - Groen / Rood - Oranje - Geel. </a:t>
            </a:r>
          </a:p>
          <a:p>
            <a:r>
              <a:rPr lang="nl-NL" sz="1969" dirty="0">
                <a:latin typeface="Calibri" charset="0"/>
                <a:ea typeface="Calibri" charset="0"/>
                <a:cs typeface="Calibri" charset="0"/>
              </a:rPr>
              <a:t>Paars valt het minst op Rood en geel vallen erg op. </a:t>
            </a:r>
          </a:p>
          <a:p>
            <a:pPr marL="401822" indent="-401822" algn="ctr" defTabSz="410751" hangingPunct="0">
              <a:buFontTx/>
              <a:buChar char="-"/>
            </a:pPr>
            <a:endParaRPr lang="nl-NL" sz="2531" dirty="0">
              <a:solidFill>
                <a:srgbClr val="000000"/>
              </a:solidFill>
              <a:sym typeface="Helvetica Light"/>
            </a:endParaRPr>
          </a:p>
          <a:p>
            <a:pPr marL="401822" indent="-401822" algn="ctr" defTabSz="410751" hangingPunct="0">
              <a:buFontTx/>
              <a:buChar char="-"/>
            </a:pPr>
            <a:endParaRPr lang="nl-NL" sz="1266" dirty="0"/>
          </a:p>
          <a:p>
            <a:pPr marL="401822" indent="-401822" algn="ctr" defTabSz="410751" hangingPunct="0">
              <a:buFontTx/>
              <a:buChar char="-"/>
            </a:pPr>
            <a:endParaRPr lang="nl-NL" sz="2531" dirty="0">
              <a:solidFill>
                <a:srgbClr val="000000"/>
              </a:solidFill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8" y="2460129"/>
            <a:ext cx="5572125" cy="193774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80946" y="1169145"/>
            <a:ext cx="20301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nl-NL" sz="2531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Helvetica Light"/>
              </a:rPr>
              <a:t>Koude kleuren</a:t>
            </a:r>
          </a:p>
        </p:txBody>
      </p:sp>
    </p:spTree>
    <p:extLst>
      <p:ext uri="{BB962C8B-B14F-4D97-AF65-F5344CB8AC3E}">
        <p14:creationId xmlns:p14="http://schemas.microsoft.com/office/powerpoint/2010/main" val="9354390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Macintosh PowerPoint</Application>
  <PresentationFormat>Breedbeeld</PresentationFormat>
  <Paragraphs>46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Kleurbegrip: Ton sur 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Steen</dc:creator>
  <cp:lastModifiedBy>Inge van Steen</cp:lastModifiedBy>
  <cp:revision>1</cp:revision>
  <dcterms:created xsi:type="dcterms:W3CDTF">2023-03-28T08:21:32Z</dcterms:created>
  <dcterms:modified xsi:type="dcterms:W3CDTF">2023-03-28T08:22:35Z</dcterms:modified>
</cp:coreProperties>
</file>