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1" r:id="rId5"/>
    <p:sldId id="272" r:id="rId6"/>
    <p:sldId id="273" r:id="rId7"/>
    <p:sldId id="275" r:id="rId8"/>
    <p:sldId id="276" r:id="rId9"/>
    <p:sldId id="277" r:id="rId10"/>
    <p:sldId id="278" r:id="rId11"/>
    <p:sldId id="279" r:id="rId12"/>
    <p:sldId id="280" r:id="rId13"/>
    <p:sldId id="281" r:id="rId14"/>
    <p:sldId id="287" r:id="rId15"/>
    <p:sldId id="288" r:id="rId16"/>
    <p:sldId id="286" r:id="rId17"/>
    <p:sldId id="283" r:id="rId18"/>
    <p:sldId id="284" r:id="rId19"/>
    <p:sldId id="285" r:id="rId20"/>
    <p:sldId id="28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C138B2-7FC0-4191-AF30-816288DB5E26}">
          <p14:sldIdLst>
            <p14:sldId id="271"/>
            <p14:sldId id="272"/>
            <p14:sldId id="273"/>
            <p14:sldId id="275"/>
            <p14:sldId id="276"/>
            <p14:sldId id="277"/>
            <p14:sldId id="278"/>
            <p14:sldId id="279"/>
            <p14:sldId id="280"/>
            <p14:sldId id="281"/>
            <p14:sldId id="287"/>
            <p14:sldId id="288"/>
            <p14:sldId id="286"/>
            <p14:sldId id="283"/>
            <p14:sldId id="284"/>
            <p14:sldId id="285"/>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agas" initials="SR" lastIdx="10" clrIdx="0">
    <p:extLst>
      <p:ext uri="{19B8F6BF-5375-455C-9EA6-DF929625EA0E}">
        <p15:presenceInfo xmlns:p15="http://schemas.microsoft.com/office/powerpoint/2012/main" userId="S::s.ragas@helicon.nl::78aec550-2439-402d-81ed-929ff57c1b62" providerId="AD"/>
      </p:ext>
    </p:extLst>
  </p:cmAuthor>
  <p:cmAuthor id="2" name="Silvia Ragas" initials="SR [2]" lastIdx="1" clrIdx="1">
    <p:extLst>
      <p:ext uri="{19B8F6BF-5375-455C-9EA6-DF929625EA0E}">
        <p15:presenceInfo xmlns:p15="http://schemas.microsoft.com/office/powerpoint/2012/main" userId="S::s.ragas_helicon.nl#ext#@wellant.onmicrosoft.com::9a17edc2-1308-4de4-873c-56de14134191" providerId="AD"/>
      </p:ext>
    </p:extLst>
  </p:cmAuthor>
  <p:cmAuthor id="3" name="Luci Moorman" initials="LM" lastIdx="10" clrIdx="2">
    <p:extLst>
      <p:ext uri="{19B8F6BF-5375-455C-9EA6-DF929625EA0E}">
        <p15:presenceInfo xmlns:p15="http://schemas.microsoft.com/office/powerpoint/2012/main" userId="Luci Moorman" providerId="None"/>
      </p:ext>
    </p:extLst>
  </p:cmAuthor>
  <p:cmAuthor id="4" name="Erlijn Suurmeijer" initials="ES" lastIdx="5" clrIdx="3">
    <p:extLst>
      <p:ext uri="{19B8F6BF-5375-455C-9EA6-DF929625EA0E}">
        <p15:presenceInfo xmlns:p15="http://schemas.microsoft.com/office/powerpoint/2012/main" userId="S-1-5-21-2602360281-2727791147-4248037531-147541" providerId="AD"/>
      </p:ext>
    </p:extLst>
  </p:cmAuthor>
  <p:cmAuthor id="5" name="Erlijn Suurmeijer" initials="ES [2]" lastIdx="1" clrIdx="4">
    <p:extLst>
      <p:ext uri="{19B8F6BF-5375-455C-9EA6-DF929625EA0E}">
        <p15:presenceInfo xmlns:p15="http://schemas.microsoft.com/office/powerpoint/2012/main" userId="S::er.suurmeijer@wellant.nl::8554215a-5cc7-4af0-ad3e-cda787c3e601" providerId="AD"/>
      </p:ext>
    </p:extLst>
  </p:cmAuthor>
  <p:cmAuthor id="6" name="Arno Hartman" initials="AH" lastIdx="1" clrIdx="5">
    <p:extLst>
      <p:ext uri="{19B8F6BF-5375-455C-9EA6-DF929625EA0E}">
        <p15:presenceInfo xmlns:p15="http://schemas.microsoft.com/office/powerpoint/2012/main" userId="S::a.hartman@wellant.nl::edb16e91-e679-4b8b-ba7c-f25185abe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0FE"/>
    <a:srgbClr val="FFFFFF"/>
    <a:srgbClr val="000644"/>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95DA3-F6DE-A88B-734F-1B0B0734E909}" v="1752" dt="2023-03-21T06:10:29.284"/>
    <p1510:client id="{73BB403C-B2CA-0C13-4E72-5796C88D3561}" v="116" dt="2023-03-23T07:57:27.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887" autoAdjust="0"/>
  </p:normalViewPr>
  <p:slideViewPr>
    <p:cSldViewPr snapToGrid="0" showGuides="1">
      <p:cViewPr varScale="1">
        <p:scale>
          <a:sx n="77" d="100"/>
          <a:sy n="77" d="100"/>
        </p:scale>
        <p:origin x="133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23/03/2023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6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32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159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r>
              <a:rPr lang="nl-NL" altLang="nl-NL" dirty="0">
                <a:latin typeface="Arial" panose="020B0604020202020204" pitchFamily="34" charset="0"/>
                <a:cs typeface="Arial" panose="020B0604020202020204" pitchFamily="34" charset="0"/>
              </a:rPr>
              <a:t>In verschillende situaties zijn verschillende stijlen van omgaan met een conflict effectief.</a:t>
            </a: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480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5</a:t>
            </a:fld>
            <a:endParaRPr lang="nl-NL"/>
          </a:p>
        </p:txBody>
      </p:sp>
    </p:spTree>
    <p:extLst>
      <p:ext uri="{BB962C8B-B14F-4D97-AF65-F5344CB8AC3E}">
        <p14:creationId xmlns:p14="http://schemas.microsoft.com/office/powerpoint/2010/main" val="78347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dirty="0"/>
              <a:t> met het risico de hele baan mis te lopen en de relatie te beschadigen. </a:t>
            </a:r>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7</a:t>
            </a:fld>
            <a:endParaRPr lang="nl-NL"/>
          </a:p>
        </p:txBody>
      </p:sp>
    </p:spTree>
    <p:extLst>
      <p:ext uri="{BB962C8B-B14F-4D97-AF65-F5344CB8AC3E}">
        <p14:creationId xmlns:p14="http://schemas.microsoft.com/office/powerpoint/2010/main" val="121471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schept een band en je leert er veel van. Maar het kost ook veel tijd.</a:t>
            </a:r>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8</a:t>
            </a:fld>
            <a:endParaRPr lang="nl-NL"/>
          </a:p>
        </p:txBody>
      </p:sp>
    </p:spTree>
    <p:extLst>
      <p:ext uri="{BB962C8B-B14F-4D97-AF65-F5344CB8AC3E}">
        <p14:creationId xmlns:p14="http://schemas.microsoft.com/office/powerpoint/2010/main" val="37168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Voordeel: het is sneller dan samenwerken</a:t>
            </a:r>
          </a:p>
          <a:p>
            <a:r>
              <a:rPr lang="nl-NL" dirty="0"/>
              <a:t>Nadeel: je komt niet altijd tot de ideale oplossing; het is een compromis</a:t>
            </a:r>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9</a:t>
            </a:fld>
            <a:endParaRPr lang="nl-NL"/>
          </a:p>
        </p:txBody>
      </p:sp>
    </p:spTree>
    <p:extLst>
      <p:ext uri="{BB962C8B-B14F-4D97-AF65-F5344CB8AC3E}">
        <p14:creationId xmlns:p14="http://schemas.microsoft.com/office/powerpoint/2010/main" val="1808023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23-3-2023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23-3-2023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23-3-2023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23-3-2023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23-3-2023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23-3-2023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23-3-2023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23-3-2023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23-3-2023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23-3-2023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23-3-2023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23-3-2023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23-3-2023</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842537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62240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23-3-2023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dirty="0"/>
              <a:t>Klikken om de tekststijl van het model te bewerken</a:t>
            </a:r>
          </a:p>
          <a:p>
            <a:pPr lvl="1"/>
            <a:r>
              <a:rPr lang="nl-NL" noProof="0" dirty="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23-3-2023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23-3-2023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1" r:id="rId30"/>
    <p:sldLayoutId id="2147483692"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62678" y="692044"/>
            <a:ext cx="11315699" cy="1470025"/>
          </a:xfrm>
        </p:spPr>
        <p:txBody>
          <a:bodyPr/>
          <a:lstStyle/>
          <a:p>
            <a:r>
              <a:rPr lang="en-US" altLang="nl-NL" sz="4500" dirty="0" err="1">
                <a:latin typeface="+mn-lt"/>
                <a:cs typeface="Arial"/>
              </a:rPr>
              <a:t>Conflicthantering</a:t>
            </a:r>
            <a:r>
              <a:rPr lang="en-US" altLang="nl-NL" sz="4500" dirty="0">
                <a:latin typeface="+mn-lt"/>
                <a:cs typeface="Arial"/>
              </a:rPr>
              <a:t> &amp; </a:t>
            </a:r>
            <a:r>
              <a:rPr lang="en-US" altLang="nl-NL" sz="4500" dirty="0" err="1">
                <a:latin typeface="+mn-lt"/>
                <a:cs typeface="Arial"/>
              </a:rPr>
              <a:t>omgaan</a:t>
            </a:r>
            <a:r>
              <a:rPr lang="en-US" altLang="nl-NL" sz="4500" dirty="0">
                <a:latin typeface="+mn-lt"/>
                <a:cs typeface="Arial"/>
              </a:rPr>
              <a:t> met </a:t>
            </a:r>
            <a:r>
              <a:rPr lang="en-US" altLang="nl-NL" sz="4500" dirty="0" err="1">
                <a:latin typeface="+mn-lt"/>
                <a:cs typeface="Arial"/>
              </a:rPr>
              <a:t>weerstand</a:t>
            </a:r>
            <a:endParaRPr lang="nl-NL" altLang="nl-NL" sz="4500" dirty="0" err="1">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1072508" y="23996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rPr>
              <a:t>Door deelname aan de les:</a:t>
            </a:r>
            <a:endParaRPr lang="nl-NL" dirty="0">
              <a:latin typeface="+mn-lt"/>
            </a:endParaRPr>
          </a:p>
          <a:p>
            <a:pPr marL="342900" indent="-342900" algn="l">
              <a:buFont typeface="Courier New" pitchFamily="34" charset="0"/>
              <a:buChar char="o"/>
            </a:pPr>
            <a:r>
              <a:rPr lang="nl-NL" sz="2400" dirty="0">
                <a:solidFill>
                  <a:schemeClr val="tx1"/>
                </a:solidFill>
                <a:latin typeface="+mn-lt"/>
              </a:rPr>
              <a:t>Weet je wat er verstaan wordt onder een conflict</a:t>
            </a:r>
          </a:p>
          <a:p>
            <a:pPr marL="342900" indent="-342900" algn="l">
              <a:buFont typeface="Courier New" pitchFamily="34" charset="0"/>
              <a:buChar char="o"/>
            </a:pPr>
            <a:r>
              <a:rPr lang="nl-NL" sz="2400" dirty="0">
                <a:solidFill>
                  <a:schemeClr val="tx1"/>
                </a:solidFill>
                <a:latin typeface="+mn-lt"/>
              </a:rPr>
              <a:t>Weet je waarom conflicten kunnen ontstaan</a:t>
            </a:r>
          </a:p>
          <a:p>
            <a:pPr marL="342900" indent="-342900" algn="l">
              <a:buFont typeface="Courier New" pitchFamily="34" charset="0"/>
              <a:buChar char="o"/>
            </a:pPr>
            <a:r>
              <a:rPr lang="nl-NL" sz="2400" dirty="0">
                <a:solidFill>
                  <a:schemeClr val="tx1"/>
                </a:solidFill>
                <a:latin typeface="+mn-lt"/>
              </a:rPr>
              <a:t>Weet je wat verstaan wordt onder conflicthantering</a:t>
            </a:r>
          </a:p>
          <a:p>
            <a:pPr marL="342900" indent="-342900" algn="l">
              <a:buFont typeface="Courier New" pitchFamily="34" charset="0"/>
              <a:buChar char="o"/>
            </a:pPr>
            <a:r>
              <a:rPr lang="nl-NL" sz="2400" dirty="0">
                <a:solidFill>
                  <a:schemeClr val="tx1"/>
                </a:solidFill>
                <a:latin typeface="+mn-lt"/>
                <a:cs typeface="Arial"/>
              </a:rPr>
              <a:t>Kan je uitleggen welke stijlen van conflicthantering er zijn </a:t>
            </a:r>
          </a:p>
          <a:p>
            <a:pPr marL="342900" indent="-342900" algn="l">
              <a:buFont typeface="Courier New" pitchFamily="34" charset="0"/>
              <a:buChar char="o"/>
            </a:pPr>
            <a:r>
              <a:rPr lang="nl-NL" sz="2400" dirty="0">
                <a:solidFill>
                  <a:schemeClr val="tx1"/>
                </a:solidFill>
                <a:latin typeface="+mn-lt"/>
                <a:cs typeface="Arial"/>
              </a:rPr>
              <a:t>Weet je hoe je om kan gaan met weerstand</a:t>
            </a:r>
            <a:endParaRPr lang="nl-NL" sz="2400" dirty="0">
              <a:solidFill>
                <a:schemeClr val="tx1"/>
              </a:solidFill>
              <a:latin typeface="+mn-lt"/>
            </a:endParaRPr>
          </a:p>
        </p:txBody>
      </p:sp>
    </p:spTree>
    <p:extLst>
      <p:ext uri="{BB962C8B-B14F-4D97-AF65-F5344CB8AC3E}">
        <p14:creationId xmlns:p14="http://schemas.microsoft.com/office/powerpoint/2010/main" val="385126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Omgaan met weerstand</a:t>
            </a:r>
            <a:endParaRPr lang="nl-NL" dirty="0">
              <a:solidFill>
                <a:schemeClr val="accent6"/>
              </a:solidFill>
            </a:endParaRPr>
          </a:p>
          <a:p>
            <a:endParaRPr lang="nl-NL" sz="2400" b="1" dirty="0">
              <a:ea typeface="+mn-lt"/>
              <a:cs typeface="+mn-lt"/>
            </a:endParaRPr>
          </a:p>
          <a:p>
            <a:r>
              <a:rPr lang="nl-NL" sz="2400" b="1" dirty="0">
                <a:ea typeface="+mn-lt"/>
                <a:cs typeface="+mn-lt"/>
              </a:rPr>
              <a:t>Scenario: </a:t>
            </a:r>
            <a:r>
              <a:rPr lang="nl-NL" sz="2400" dirty="0">
                <a:ea typeface="+mn-lt"/>
                <a:cs typeface="+mn-lt"/>
              </a:rPr>
              <a:t>Halverwege de sessie zijn twee mensen het inhoudelijk niet eens met de plannen van de community, zij willen iets anders dan de rest. </a:t>
            </a:r>
            <a:endParaRPr lang="nl-NL" sz="2400">
              <a:cs typeface="Arial"/>
            </a:endParaRPr>
          </a:p>
          <a:p>
            <a:endParaRPr lang="nl-NL" sz="2400" dirty="0">
              <a:ea typeface="+mn-lt"/>
              <a:cs typeface="+mn-lt"/>
            </a:endParaRPr>
          </a:p>
          <a:p>
            <a:r>
              <a:rPr lang="nl-NL" sz="2400" b="1" dirty="0">
                <a:ea typeface="+mn-lt"/>
                <a:cs typeface="+mn-lt"/>
              </a:rPr>
              <a:t>Jullie zien:</a:t>
            </a:r>
            <a:r>
              <a:rPr lang="nl-NL" sz="2400" dirty="0">
                <a:ea typeface="+mn-lt"/>
                <a:cs typeface="+mn-lt"/>
              </a:rPr>
              <a:t> "Ze </a:t>
            </a:r>
            <a:r>
              <a:rPr lang="nl-NL" sz="2400" dirty="0" err="1">
                <a:ea typeface="+mn-lt"/>
                <a:cs typeface="+mn-lt"/>
              </a:rPr>
              <a:t>zittten</a:t>
            </a:r>
            <a:r>
              <a:rPr lang="nl-NL" sz="2400" dirty="0">
                <a:ea typeface="+mn-lt"/>
                <a:cs typeface="+mn-lt"/>
              </a:rPr>
              <a:t> in de weerstand"</a:t>
            </a:r>
          </a:p>
          <a:p>
            <a:r>
              <a:rPr lang="nl-NL" sz="2400" b="1" dirty="0">
                <a:ea typeface="+mn-lt"/>
                <a:cs typeface="+mn-lt"/>
              </a:rPr>
              <a:t>Zij zien:</a:t>
            </a:r>
            <a:r>
              <a:rPr lang="nl-NL" sz="2400" dirty="0">
                <a:ea typeface="+mn-lt"/>
                <a:cs typeface="+mn-lt"/>
              </a:rPr>
              <a:t> "Wij zijn betrokken; wij komen op voor onze belangen"</a:t>
            </a:r>
          </a:p>
          <a:p>
            <a:endParaRPr lang="nl-NL" sz="2400" dirty="0">
              <a:ea typeface="+mn-lt"/>
              <a:cs typeface="+mn-lt"/>
            </a:endParaRPr>
          </a:p>
          <a:p>
            <a:r>
              <a:rPr lang="nl-NL" sz="2400" dirty="0">
                <a:ea typeface="+mn-lt"/>
                <a:cs typeface="+mn-lt"/>
              </a:rPr>
              <a:t>Ga niet tegenover de ander staan, maar ernaast. Wat zijn hun belangen?</a:t>
            </a:r>
          </a:p>
          <a:p>
            <a:r>
              <a:rPr lang="nl-NL" sz="2400" b="1" dirty="0">
                <a:ea typeface="+mn-lt"/>
                <a:cs typeface="+mn-lt"/>
              </a:rPr>
              <a:t>Fase 1: </a:t>
            </a:r>
            <a:r>
              <a:rPr lang="nl-NL" sz="2400" dirty="0">
                <a:ea typeface="+mn-lt"/>
                <a:cs typeface="+mn-lt"/>
              </a:rPr>
              <a:t>Begin met de volgende stappen:</a:t>
            </a:r>
          </a:p>
          <a:p>
            <a:pPr marL="457200" indent="-457200">
              <a:buAutoNum type="arabicPeriod"/>
            </a:pPr>
            <a:r>
              <a:rPr lang="nl-NL" sz="2400" dirty="0">
                <a:ea typeface="+mn-lt"/>
                <a:cs typeface="+mn-lt"/>
              </a:rPr>
              <a:t>Zeg hardop dat je voelt/denkt dat de ander het niet met je eens is.</a:t>
            </a:r>
          </a:p>
          <a:p>
            <a:pPr marL="457200" indent="-457200">
              <a:buAutoNum type="arabicPeriod"/>
            </a:pPr>
            <a:r>
              <a:rPr lang="nl-NL" sz="2400" dirty="0">
                <a:ea typeface="+mn-lt"/>
                <a:cs typeface="+mn-lt"/>
              </a:rPr>
              <a:t>Ruimte geven, laat de ander vertellen wat zijn/haar bezwaren zijn. Ga er niet meteen tegenin, maar laat de ander eerst vertellen wat hij op zijn hart heeft. Zo is de eerste emotie eruit. Je zorgt ook dat de ander eerder bereid is (meer) mee te werken.</a:t>
            </a:r>
          </a:p>
          <a:p>
            <a:pPr marL="457200" indent="-457200">
              <a:buAutoNum type="arabicPeriod"/>
            </a:pPr>
            <a:r>
              <a:rPr lang="nl-NL" sz="2400" dirty="0">
                <a:ea typeface="+mn-lt"/>
                <a:cs typeface="+mn-lt"/>
              </a:rPr>
              <a:t>Laat weten dat je hem/haar begrijpt, zorg dat de ander zich gehoord voelt. Dat neemt vaak al een deel van de weerstand weg.</a:t>
            </a:r>
            <a:endParaRPr lang="nl-NL" dirty="0"/>
          </a:p>
        </p:txBody>
      </p:sp>
    </p:spTree>
    <p:extLst>
      <p:ext uri="{BB962C8B-B14F-4D97-AF65-F5344CB8AC3E}">
        <p14:creationId xmlns:p14="http://schemas.microsoft.com/office/powerpoint/2010/main" val="48714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Omgaan met weerstand</a:t>
            </a:r>
            <a:endParaRPr lang="nl-NL" dirty="0">
              <a:solidFill>
                <a:schemeClr val="accent6"/>
              </a:solidFill>
            </a:endParaRPr>
          </a:p>
          <a:p>
            <a:endParaRPr lang="nl-NL" sz="2400" b="1" dirty="0">
              <a:ea typeface="+mn-lt"/>
              <a:cs typeface="+mn-lt"/>
            </a:endParaRPr>
          </a:p>
          <a:p>
            <a:r>
              <a:rPr lang="nl-NL" sz="2400" b="1" dirty="0">
                <a:ea typeface="+mn-lt"/>
                <a:cs typeface="+mn-lt"/>
              </a:rPr>
              <a:t>Fase 2: </a:t>
            </a:r>
            <a:r>
              <a:rPr lang="nl-NL" sz="2400" dirty="0">
                <a:ea typeface="+mn-lt"/>
                <a:cs typeface="+mn-lt"/>
              </a:rPr>
              <a:t>Afhankelijk van de situatie kun je:</a:t>
            </a:r>
            <a:endParaRPr lang="nl-NL" dirty="0"/>
          </a:p>
          <a:p>
            <a:endParaRPr lang="nl-NL" sz="2400" dirty="0">
              <a:ea typeface="+mn-lt"/>
              <a:cs typeface="+mn-lt"/>
            </a:endParaRPr>
          </a:p>
          <a:p>
            <a:pPr marL="457200" indent="-457200">
              <a:buAutoNum type="arabicPeriod"/>
            </a:pPr>
            <a:r>
              <a:rPr lang="nl-NL" sz="2400" dirty="0">
                <a:ea typeface="+mn-lt"/>
                <a:cs typeface="+mn-lt"/>
              </a:rPr>
              <a:t>De ander gelijk geven in zijn bezwaren, daarmee vergroot je de bezwaren uit. Dat is vaak ook weer niet de bedoeling, dus op dat moment zal de ander iets gaan meebewegen.</a:t>
            </a:r>
          </a:p>
          <a:p>
            <a:pPr marL="457200" indent="-457200">
              <a:buAutoNum type="arabicPeriod"/>
            </a:pPr>
            <a:r>
              <a:rPr lang="nl-NL" sz="2400" dirty="0">
                <a:ea typeface="+mn-lt"/>
                <a:cs typeface="+mn-lt"/>
              </a:rPr>
              <a:t>Vermijden: ga niet in op de bezwaren. Spreek eventueel af dat je ze parkeert om er later op terug te komen. Gebruik deze tactiek vooral in situaties waarin het niet om een heel belangrijk punt gaat.</a:t>
            </a:r>
            <a:endParaRPr lang="nl-NL" dirty="0">
              <a:ea typeface="+mn-lt"/>
              <a:cs typeface="+mn-lt"/>
            </a:endParaRPr>
          </a:p>
          <a:p>
            <a:pPr marL="457200" indent="-457200">
              <a:buAutoNum type="arabicPeriod"/>
            </a:pPr>
            <a:r>
              <a:rPr lang="nl-NL" sz="2400" dirty="0">
                <a:ea typeface="+mn-lt"/>
                <a:cs typeface="+mn-lt"/>
              </a:rPr>
              <a:t>Draagvlak creëren. Zorg dat de ander bondgenoot wordt van je plannen waardoor de weerstand vermindert. Geef informatie en bied steun. De ander krijgt zo meer zin om na te denken over jullie idee of wens.</a:t>
            </a:r>
          </a:p>
          <a:p>
            <a:pPr marL="457200" indent="-457200">
              <a:buAutoNum type="arabicPeriod"/>
            </a:pPr>
            <a:r>
              <a:rPr lang="nl-NL" sz="2400" dirty="0">
                <a:ea typeface="+mn-lt"/>
                <a:cs typeface="+mn-lt"/>
              </a:rPr>
              <a:t>Van weerstand profiteren: mensen weten vaak precies wat goed loopt en wat beter kan. Vraag hoe de ander vindt dat het beter of anders kan en leer van hun inzichten.</a:t>
            </a:r>
          </a:p>
          <a:p>
            <a:pPr marL="457200" indent="-457200">
              <a:buAutoNum type="arabicPeriod"/>
            </a:pPr>
            <a:endParaRPr lang="nl-NL"/>
          </a:p>
        </p:txBody>
      </p:sp>
    </p:spTree>
    <p:extLst>
      <p:ext uri="{BB962C8B-B14F-4D97-AF65-F5344CB8AC3E}">
        <p14:creationId xmlns:p14="http://schemas.microsoft.com/office/powerpoint/2010/main" val="167830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Omgaan met weerstand</a:t>
            </a:r>
            <a:endParaRPr lang="nl-NL" dirty="0">
              <a:solidFill>
                <a:schemeClr val="accent6"/>
              </a:solidFill>
            </a:endParaRPr>
          </a:p>
          <a:p>
            <a:endParaRPr lang="nl-NL" sz="2400" b="1" dirty="0">
              <a:ea typeface="+mn-lt"/>
              <a:cs typeface="+mn-lt"/>
            </a:endParaRPr>
          </a:p>
          <a:p>
            <a:r>
              <a:rPr lang="nl-NL" sz="2400" b="1" dirty="0">
                <a:ea typeface="+mn-lt"/>
                <a:cs typeface="+mn-lt"/>
              </a:rPr>
              <a:t>Valkuilen: </a:t>
            </a:r>
            <a:endParaRPr lang="nl-NL" sz="2400">
              <a:ea typeface="+mn-lt"/>
              <a:cs typeface="+mn-lt"/>
            </a:endParaRPr>
          </a:p>
          <a:p>
            <a:pPr marL="457200" indent="-457200">
              <a:buFont typeface="Arial"/>
              <a:buChar char="•"/>
            </a:pPr>
            <a:r>
              <a:rPr lang="nl-NL" sz="2400" dirty="0">
                <a:ea typeface="+mn-lt"/>
                <a:cs typeface="+mn-lt"/>
              </a:rPr>
              <a:t>In discussie gaan</a:t>
            </a:r>
          </a:p>
          <a:p>
            <a:pPr marL="457200" indent="-457200">
              <a:buFont typeface="Arial"/>
              <a:buChar char="•"/>
            </a:pPr>
            <a:r>
              <a:rPr lang="nl-NL" sz="2400" dirty="0">
                <a:ea typeface="+mn-lt"/>
                <a:cs typeface="+mn-lt"/>
              </a:rPr>
              <a:t>Overtuigen bij veel weerstand</a:t>
            </a:r>
            <a:endParaRPr lang="nl-NL" dirty="0">
              <a:ea typeface="+mn-lt"/>
              <a:cs typeface="+mn-lt"/>
            </a:endParaRPr>
          </a:p>
          <a:p>
            <a:pPr marL="457200" indent="-457200">
              <a:buFont typeface="Arial"/>
              <a:buChar char="•"/>
            </a:pPr>
            <a:r>
              <a:rPr lang="nl-NL" sz="2400" dirty="0">
                <a:ea typeface="+mn-lt"/>
                <a:cs typeface="+mn-lt"/>
              </a:rPr>
              <a:t>Informeren bij weinig weerstand</a:t>
            </a:r>
            <a:endParaRPr lang="nl-NL" dirty="0">
              <a:ea typeface="+mn-lt"/>
              <a:cs typeface="+mn-lt"/>
            </a:endParaRPr>
          </a:p>
          <a:p>
            <a:pPr marL="457200" indent="-457200">
              <a:buFont typeface="Arial"/>
              <a:buChar char="•"/>
            </a:pPr>
            <a:r>
              <a:rPr lang="nl-NL" sz="2400" dirty="0">
                <a:ea typeface="+mn-lt"/>
                <a:cs typeface="+mn-lt"/>
              </a:rPr>
              <a:t>Onderhandelen met iemand die niet wil onderhandelen</a:t>
            </a:r>
            <a:endParaRPr lang="nl-NL" dirty="0">
              <a:ea typeface="+mn-lt"/>
              <a:cs typeface="+mn-lt"/>
            </a:endParaRPr>
          </a:p>
          <a:p>
            <a:pPr marL="457200" indent="-457200">
              <a:buFont typeface="Arial"/>
              <a:buChar char="•"/>
            </a:pPr>
            <a:r>
              <a:rPr lang="nl-NL" sz="2400" dirty="0">
                <a:ea typeface="+mn-lt"/>
                <a:cs typeface="+mn-lt"/>
              </a:rPr>
              <a:t>Verontschuldigen: 'Wij kunnen er ook niks aan doen, we moeten wel...'</a:t>
            </a:r>
          </a:p>
          <a:p>
            <a:pPr marL="457200" indent="-457200">
              <a:buAutoNum type="arabicPeriod"/>
            </a:pPr>
            <a:endParaRPr lang="nl-NL" sz="2400" dirty="0">
              <a:cs typeface="Arial"/>
            </a:endParaRPr>
          </a:p>
          <a:p>
            <a:r>
              <a:rPr lang="nl-NL" sz="1000" dirty="0" err="1">
                <a:cs typeface="Arial"/>
              </a:rPr>
              <a:t>Bron:</a:t>
            </a:r>
            <a:r>
              <a:rPr lang="nl-NL" sz="1000" dirty="0" err="1">
                <a:ea typeface="+mn-lt"/>
                <a:cs typeface="+mn-lt"/>
              </a:rPr>
              <a:t>https</a:t>
            </a:r>
            <a:r>
              <a:rPr lang="nl-NL" sz="1000" dirty="0">
                <a:ea typeface="+mn-lt"/>
                <a:cs typeface="+mn-lt"/>
              </a:rPr>
              <a:t>://www.zorgvoorbeter.nl/communiceren-in-de-zorg/lastige-gesprekken/weerstand</a:t>
            </a:r>
          </a:p>
        </p:txBody>
      </p:sp>
    </p:spTree>
    <p:extLst>
      <p:ext uri="{BB962C8B-B14F-4D97-AF65-F5344CB8AC3E}">
        <p14:creationId xmlns:p14="http://schemas.microsoft.com/office/powerpoint/2010/main" val="32861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Conflicthantering tijdens de bijeenkomst:</a:t>
            </a:r>
            <a:endParaRPr lang="nl-NL" sz="2800" b="1" dirty="0">
              <a:solidFill>
                <a:schemeClr val="accent6"/>
              </a:solidFill>
            </a:endParaRPr>
          </a:p>
          <a:p>
            <a:endParaRPr lang="nl-NL" sz="2400" b="1" dirty="0">
              <a:ea typeface="+mn-lt"/>
              <a:cs typeface="+mn-lt"/>
            </a:endParaRPr>
          </a:p>
          <a:p>
            <a:r>
              <a:rPr lang="nl-NL" sz="2400" b="1" dirty="0">
                <a:ea typeface="+mn-lt"/>
                <a:cs typeface="+mn-lt"/>
              </a:rPr>
              <a:t>Scenario 1: </a:t>
            </a:r>
            <a:r>
              <a:rPr lang="nl-NL" sz="2400" dirty="0">
                <a:ea typeface="+mn-lt"/>
                <a:cs typeface="+mn-lt"/>
              </a:rPr>
              <a:t>Je opdrachtgever komt niet opdagen en de communityleden zijn enorm teleurgesteld en zitten direct in de weerstand. Hoe gaan jullie daarmee om?</a:t>
            </a:r>
            <a:endParaRPr lang="nl-NL" sz="2400" dirty="0">
              <a:cs typeface="Calibri"/>
            </a:endParaRPr>
          </a:p>
          <a:p>
            <a:endParaRPr lang="nl-NL" sz="2400" dirty="0">
              <a:ea typeface="+mn-lt"/>
              <a:cs typeface="+mn-lt"/>
            </a:endParaRPr>
          </a:p>
          <a:p>
            <a:r>
              <a:rPr lang="nl-NL" sz="2400" b="1" dirty="0">
                <a:ea typeface="+mn-lt"/>
                <a:cs typeface="+mn-lt"/>
              </a:rPr>
              <a:t>Scenario 2: </a:t>
            </a:r>
            <a:r>
              <a:rPr lang="nl-NL" sz="2400" dirty="0">
                <a:ea typeface="+mn-lt"/>
                <a:cs typeface="+mn-lt"/>
              </a:rPr>
              <a:t>Halverwege de sessie zijn twee mensen het inhoudelijk niet eens met de plannen van de community, zij willen iets anders dan de rest. Hoe gaan jullie daarmee om?</a:t>
            </a:r>
            <a:endParaRPr lang="nl-NL" sz="2400" dirty="0">
              <a:cs typeface="Calibri"/>
            </a:endParaRPr>
          </a:p>
          <a:p>
            <a:endParaRPr lang="nl-NL" sz="2400" dirty="0">
              <a:ea typeface="+mn-lt"/>
              <a:cs typeface="+mn-lt"/>
            </a:endParaRPr>
          </a:p>
          <a:p>
            <a:r>
              <a:rPr lang="nl-NL" sz="2400" b="1" dirty="0">
                <a:ea typeface="+mn-lt"/>
                <a:cs typeface="+mn-lt"/>
              </a:rPr>
              <a:t>Scenario 3:</a:t>
            </a:r>
            <a:r>
              <a:rPr lang="nl-NL" sz="2400" dirty="0">
                <a:ea typeface="+mn-lt"/>
                <a:cs typeface="+mn-lt"/>
              </a:rPr>
              <a:t> Aan het einde van de bijeenkomst maakt een deelnemer het heel duidelijk dat hij het niet eens is met het voorstel. Hij ziet het nut van de community niet meer in. Hij is heel sfeerbepalend en wil de andere communityleden ook beïnvloeden. Hoe gaan jullie daarmee om?</a:t>
            </a:r>
          </a:p>
          <a:p>
            <a:endParaRPr lang="nl-NL" sz="2400" dirty="0">
              <a:ea typeface="+mn-lt"/>
              <a:cs typeface="+mn-lt"/>
            </a:endParaRPr>
          </a:p>
          <a:p>
            <a:r>
              <a:rPr lang="nl-NL" sz="2400" b="1" dirty="0">
                <a:ea typeface="+mn-lt"/>
                <a:cs typeface="+mn-lt"/>
              </a:rPr>
              <a:t>Scenario 4:</a:t>
            </a:r>
            <a:r>
              <a:rPr lang="nl-NL" sz="2400" dirty="0">
                <a:ea typeface="+mn-lt"/>
                <a:cs typeface="+mn-lt"/>
              </a:rPr>
              <a:t> Verzin zelf een conflict dat zich zou kunnen voordoen tijdens de bijeenkomst. Schrijf het conflict in 4 zinnen op. </a:t>
            </a:r>
          </a:p>
          <a:p>
            <a:endParaRPr lang="nl-NL" sz="2000" dirty="0">
              <a:ea typeface="+mn-lt"/>
              <a:cs typeface="+mn-lt"/>
            </a:endParaRPr>
          </a:p>
          <a:p>
            <a:endParaRPr lang="nl-NL" sz="2000" dirty="0">
              <a:cs typeface="Calibri"/>
            </a:endParaRPr>
          </a:p>
        </p:txBody>
      </p:sp>
    </p:spTree>
    <p:extLst>
      <p:ext uri="{BB962C8B-B14F-4D97-AF65-F5344CB8AC3E}">
        <p14:creationId xmlns:p14="http://schemas.microsoft.com/office/powerpoint/2010/main" val="9815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Conflicthantering tijdens het samenwerken:</a:t>
            </a:r>
            <a:endParaRPr lang="nl-NL" sz="2800" b="1" dirty="0">
              <a:solidFill>
                <a:schemeClr val="accent6"/>
              </a:solidFill>
            </a:endParaRPr>
          </a:p>
          <a:p>
            <a:endParaRPr lang="nl-NL" sz="2400" b="1" dirty="0">
              <a:ea typeface="+mn-lt"/>
              <a:cs typeface="+mn-lt"/>
            </a:endParaRPr>
          </a:p>
          <a:p>
            <a:r>
              <a:rPr lang="nl-NL" sz="2000" b="1" dirty="0">
                <a:ea typeface="+mn-lt"/>
                <a:cs typeface="+mn-lt"/>
              </a:rPr>
              <a:t>Scenario 1: </a:t>
            </a:r>
            <a:r>
              <a:rPr lang="nl-NL" sz="2000" dirty="0">
                <a:ea typeface="+mn-lt"/>
                <a:cs typeface="+mn-lt"/>
              </a:rPr>
              <a:t>Eén van de groepsleden komt slechts zelden opdagen en laat ook niets van zich horen. De overige groepsleden doen het merendeel van het werk. Speel het scenario na met je groep en kom samen tot een oplossing.</a:t>
            </a:r>
            <a:endParaRPr lang="nl-NL" sz="2000" dirty="0">
              <a:cs typeface="Calibri"/>
            </a:endParaRPr>
          </a:p>
          <a:p>
            <a:endParaRPr lang="nl-NL" sz="2000" dirty="0">
              <a:ea typeface="+mn-lt"/>
              <a:cs typeface="+mn-lt"/>
            </a:endParaRPr>
          </a:p>
          <a:p>
            <a:r>
              <a:rPr lang="nl-NL" sz="2000" b="1" dirty="0">
                <a:ea typeface="+mn-lt"/>
                <a:cs typeface="+mn-lt"/>
              </a:rPr>
              <a:t>Scenario 2: </a:t>
            </a:r>
            <a:r>
              <a:rPr lang="nl-NL" sz="2000" dirty="0">
                <a:ea typeface="+mn-lt"/>
                <a:cs typeface="+mn-lt"/>
              </a:rPr>
              <a:t>Tijdens de overleggen heb je het idee dat de andere groepsleden niet naar je luisteren en je niet serieus nemen. Hoe ga je daarmee om? Speel het scenario na met je groep en kom samen tot een oplossing.</a:t>
            </a:r>
            <a:endParaRPr lang="nl-NL" sz="2000" dirty="0">
              <a:cs typeface="Calibri"/>
            </a:endParaRPr>
          </a:p>
          <a:p>
            <a:endParaRPr lang="nl-NL" sz="2000" dirty="0">
              <a:ea typeface="+mn-lt"/>
              <a:cs typeface="+mn-lt"/>
            </a:endParaRPr>
          </a:p>
          <a:p>
            <a:r>
              <a:rPr lang="nl-NL" sz="2000" b="1" dirty="0">
                <a:ea typeface="+mn-lt"/>
                <a:cs typeface="+mn-lt"/>
              </a:rPr>
              <a:t>Scenario 3:</a:t>
            </a:r>
            <a:r>
              <a:rPr lang="nl-NL" sz="2000" dirty="0">
                <a:ea typeface="+mn-lt"/>
                <a:cs typeface="+mn-lt"/>
              </a:rPr>
              <a:t> Eén van de groepsleden heeft goede ideeën maar schrijven is niet haar sterkste kant en haar deel van het verslag zit vol spelfouten en kromme zinnen. Hoe gaan jullie daarmee om? Speel het scenario na met je groep en kom samen tot een oplossing.</a:t>
            </a:r>
          </a:p>
          <a:p>
            <a:endParaRPr lang="nl-NL" sz="2000" dirty="0">
              <a:ea typeface="+mn-lt"/>
              <a:cs typeface="+mn-lt"/>
            </a:endParaRPr>
          </a:p>
          <a:p>
            <a:r>
              <a:rPr lang="nl-NL" sz="2000" b="1" dirty="0">
                <a:ea typeface="+mn-lt"/>
                <a:cs typeface="+mn-lt"/>
              </a:rPr>
              <a:t>Scenario 4:</a:t>
            </a:r>
            <a:r>
              <a:rPr lang="nl-NL" sz="2000" dirty="0">
                <a:ea typeface="+mn-lt"/>
                <a:cs typeface="+mn-lt"/>
              </a:rPr>
              <a:t> Eén van de groepsleden is heel dominant en neemt steeds de leiding. De overige groepsleden ergeren zich hieraan. Speel het scenario na met je groep en kom samen tot een oplossing. </a:t>
            </a:r>
          </a:p>
          <a:p>
            <a:endParaRPr lang="nl-NL" sz="2000" dirty="0">
              <a:cs typeface="Calibri"/>
            </a:endParaRPr>
          </a:p>
          <a:p>
            <a:r>
              <a:rPr lang="nl-NL" sz="2000" b="1" dirty="0">
                <a:ea typeface="+mn-lt"/>
                <a:cs typeface="+mn-lt"/>
              </a:rPr>
              <a:t>Scenario 5:</a:t>
            </a:r>
            <a:r>
              <a:rPr lang="nl-NL" sz="2000" dirty="0">
                <a:ea typeface="+mn-lt"/>
                <a:cs typeface="+mn-lt"/>
              </a:rPr>
              <a:t> Verzin zelf een conflict dat zich zou kunnen voordoen tijdens het groepswerk. Schrijf het conflict in 4 zinnen op. Speel het conflict na en kom samen tot een oplossing. </a:t>
            </a:r>
          </a:p>
          <a:p>
            <a:endParaRPr lang="nl-NL" sz="2000" dirty="0">
              <a:cs typeface="Calibri"/>
            </a:endParaRPr>
          </a:p>
        </p:txBody>
      </p:sp>
    </p:spTree>
    <p:extLst>
      <p:ext uri="{BB962C8B-B14F-4D97-AF65-F5344CB8AC3E}">
        <p14:creationId xmlns:p14="http://schemas.microsoft.com/office/powerpoint/2010/main" val="82328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err="1">
                <a:solidFill>
                  <a:schemeClr val="accent6"/>
                </a:solidFill>
                <a:ea typeface="+mn-lt"/>
                <a:cs typeface="+mn-lt"/>
              </a:rPr>
              <a:t>Empatisch</a:t>
            </a:r>
            <a:r>
              <a:rPr lang="nl-NL" sz="2800" b="1" dirty="0">
                <a:solidFill>
                  <a:schemeClr val="accent6"/>
                </a:solidFill>
                <a:ea typeface="+mn-lt"/>
                <a:cs typeface="+mn-lt"/>
              </a:rPr>
              <a:t> luisteren en doorvragen – kom zoveel mogelijk te weten over je gesprekspartner</a:t>
            </a:r>
            <a:endParaRPr lang="nl-NL" sz="2800" b="1" dirty="0">
              <a:solidFill>
                <a:schemeClr val="accent6"/>
              </a:solidFill>
            </a:endParaRPr>
          </a:p>
          <a:p>
            <a:r>
              <a:rPr lang="nl-NL" dirty="0"/>
              <a:t> </a:t>
            </a:r>
          </a:p>
          <a:p>
            <a:pPr marL="457200" lvl="0" indent="-457200">
              <a:buFont typeface="+mj-lt"/>
              <a:buAutoNum type="arabicPeriod"/>
            </a:pPr>
            <a:r>
              <a:rPr lang="nl-NL" sz="2400" dirty="0"/>
              <a:t>Hoe ziet een perfecte dag eruit voor jou?</a:t>
            </a:r>
          </a:p>
          <a:p>
            <a:pPr marL="457200" lvl="0" indent="-457200">
              <a:buFont typeface="+mj-lt"/>
              <a:buAutoNum type="arabicPeriod"/>
            </a:pPr>
            <a:r>
              <a:rPr lang="nl-NL" sz="2400" dirty="0"/>
              <a:t>Zou je beroemd willen zijn? </a:t>
            </a:r>
          </a:p>
          <a:p>
            <a:pPr marL="457200" lvl="0" indent="-457200">
              <a:buFont typeface="+mj-lt"/>
              <a:buAutoNum type="arabicPeriod"/>
            </a:pPr>
            <a:r>
              <a:rPr lang="nl-NL" sz="2400" dirty="0"/>
              <a:t>Zonder welke moderne uitvinding zou je niet kunnen leven?</a:t>
            </a:r>
          </a:p>
          <a:p>
            <a:pPr marL="457200" lvl="0" indent="-457200">
              <a:buFont typeface="+mj-lt"/>
              <a:buAutoNum type="arabicPeriod"/>
            </a:pPr>
            <a:r>
              <a:rPr lang="nl-NL" sz="2400" dirty="0"/>
              <a:t>Wat heb je ooit gedaan waarvan je zelf niet had gedacht dat je het kon?</a:t>
            </a:r>
          </a:p>
          <a:p>
            <a:pPr marL="457200" lvl="0" indent="-457200">
              <a:buFont typeface="+mj-lt"/>
              <a:buAutoNum type="arabicPeriod"/>
            </a:pPr>
            <a:r>
              <a:rPr lang="nl-NL" sz="2400" dirty="0"/>
              <a:t>Welk </a:t>
            </a:r>
            <a:r>
              <a:rPr lang="nl-NL" sz="2400" dirty="0" err="1"/>
              <a:t>kado</a:t>
            </a:r>
            <a:r>
              <a:rPr lang="nl-NL" sz="2400" dirty="0"/>
              <a:t> zou je het liefst krijgen?</a:t>
            </a:r>
          </a:p>
          <a:p>
            <a:pPr marL="457200" lvl="0" indent="-457200">
              <a:buFont typeface="+mj-lt"/>
              <a:buAutoNum type="arabicPeriod"/>
            </a:pPr>
            <a:r>
              <a:rPr lang="nl-NL" sz="2400" dirty="0"/>
              <a:t>Als je een miljoen zou winnen en de helft aan een goed doel moest geven, welk doel zou dat zijn en wat zou je met de rest van het geld doen?</a:t>
            </a:r>
          </a:p>
          <a:p>
            <a:pPr marL="457200" lvl="0" indent="-457200">
              <a:buFont typeface="+mj-lt"/>
              <a:buAutoNum type="arabicPeriod"/>
            </a:pPr>
            <a:r>
              <a:rPr lang="nl-NL" sz="2400" dirty="0"/>
              <a:t>Als je met je vingers kon knippen en ergens anders kon zijn, waar zou dat dan zijn?</a:t>
            </a:r>
          </a:p>
          <a:p>
            <a:pPr marL="457200" lvl="0" indent="-457200">
              <a:buFont typeface="+mj-lt"/>
              <a:buAutoNum type="arabicPeriod"/>
            </a:pPr>
            <a:r>
              <a:rPr lang="nl-NL" sz="2400" dirty="0"/>
              <a:t>Als je een uur extra vrije tijd had per dag, waarvoor zou je het dan gebruiken?</a:t>
            </a:r>
          </a:p>
          <a:p>
            <a:pPr marL="457200" lvl="0" indent="-457200">
              <a:buFont typeface="+mj-lt"/>
              <a:buAutoNum type="arabicPeriod"/>
            </a:pPr>
            <a:r>
              <a:rPr lang="nl-NL" sz="2400" dirty="0"/>
              <a:t>Als je minister-president was, wat zou je dan als eerste veranderen?</a:t>
            </a:r>
          </a:p>
          <a:p>
            <a:pPr marL="457200" lvl="0" indent="-457200">
              <a:buFont typeface="+mj-lt"/>
              <a:buAutoNum type="arabicPeriod"/>
            </a:pPr>
            <a:r>
              <a:rPr lang="nl-NL" sz="2400" dirty="0"/>
              <a:t>Als je in een </a:t>
            </a:r>
            <a:r>
              <a:rPr lang="nl-NL" sz="2400" dirty="0" err="1"/>
              <a:t>Reality</a:t>
            </a:r>
            <a:r>
              <a:rPr lang="nl-NL" sz="2400" dirty="0"/>
              <a:t> TV show zou moeten spelen, welke zou je dan kiezen en waarom?</a:t>
            </a:r>
          </a:p>
          <a:p>
            <a:endParaRPr lang="nl-NL" sz="2000" dirty="0">
              <a:ea typeface="+mn-lt"/>
              <a:cs typeface="+mn-lt"/>
            </a:endParaRPr>
          </a:p>
          <a:p>
            <a:endParaRPr lang="nl-NL" sz="2000" dirty="0">
              <a:cs typeface="Calibri"/>
            </a:endParaRPr>
          </a:p>
        </p:txBody>
      </p:sp>
    </p:spTree>
    <p:extLst>
      <p:ext uri="{BB962C8B-B14F-4D97-AF65-F5344CB8AC3E}">
        <p14:creationId xmlns:p14="http://schemas.microsoft.com/office/powerpoint/2010/main" val="197189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Discussiëren</a:t>
            </a:r>
            <a:endParaRPr lang="nl-NL" sz="2800" b="1" dirty="0">
              <a:solidFill>
                <a:schemeClr val="accent6"/>
              </a:solidFill>
            </a:endParaRPr>
          </a:p>
          <a:p>
            <a:r>
              <a:rPr lang="nl-NL" dirty="0"/>
              <a:t> </a:t>
            </a:r>
          </a:p>
          <a:p>
            <a:pPr marL="457200" lvl="0" indent="-457200">
              <a:buFont typeface="+mj-lt"/>
              <a:buAutoNum type="arabicPeriod"/>
            </a:pPr>
            <a:r>
              <a:rPr lang="nl-NL" sz="2400" dirty="0"/>
              <a:t>Hond of kat?</a:t>
            </a:r>
          </a:p>
          <a:p>
            <a:pPr marL="457200" lvl="0" indent="-457200">
              <a:buFont typeface="+mj-lt"/>
              <a:buAutoNum type="arabicPeriod"/>
            </a:pPr>
            <a:r>
              <a:rPr lang="nl-NL" sz="2400" dirty="0"/>
              <a:t>Kamperen of 5-sterren hotel?</a:t>
            </a:r>
          </a:p>
          <a:p>
            <a:pPr marL="457200" lvl="0" indent="-457200">
              <a:buFont typeface="+mj-lt"/>
              <a:buAutoNum type="arabicPeriod"/>
            </a:pPr>
            <a:r>
              <a:rPr lang="nl-NL" sz="2400" dirty="0"/>
              <a:t>WhatsApp of Instagram? </a:t>
            </a:r>
          </a:p>
          <a:p>
            <a:pPr marL="457200" lvl="0" indent="-457200">
              <a:buFont typeface="+mj-lt"/>
              <a:buAutoNum type="arabicPeriod"/>
            </a:pPr>
            <a:endParaRPr lang="nl-NL" sz="2400" dirty="0"/>
          </a:p>
          <a:p>
            <a:endParaRPr lang="nl-NL" sz="2000" dirty="0">
              <a:ea typeface="+mn-lt"/>
              <a:cs typeface="+mn-lt"/>
            </a:endParaRPr>
          </a:p>
          <a:p>
            <a:endParaRPr lang="nl-NL" sz="2000" dirty="0">
              <a:cs typeface="Calibri"/>
            </a:endParaRPr>
          </a:p>
        </p:txBody>
      </p:sp>
    </p:spTree>
    <p:extLst>
      <p:ext uri="{BB962C8B-B14F-4D97-AF65-F5344CB8AC3E}">
        <p14:creationId xmlns:p14="http://schemas.microsoft.com/office/powerpoint/2010/main" val="378858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5EF1A9-927E-4490-96E3-F149F1A67AC6}"/>
              </a:ext>
            </a:extLst>
          </p:cNvPr>
          <p:cNvSpPr txBox="1"/>
          <p:nvPr/>
        </p:nvSpPr>
        <p:spPr>
          <a:xfrm>
            <a:off x="456301" y="179249"/>
            <a:ext cx="11011163"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solidFill>
                  <a:schemeClr val="accent6"/>
                </a:solidFill>
                <a:ea typeface="+mn-lt"/>
                <a:cs typeface="+mn-lt"/>
              </a:rPr>
              <a:t>Programma voor bijeenkomst:</a:t>
            </a:r>
            <a:endParaRPr lang="nl-NL" sz="2800" b="1" dirty="0">
              <a:solidFill>
                <a:schemeClr val="accent6"/>
              </a:solidFill>
            </a:endParaRPr>
          </a:p>
          <a:p>
            <a:endParaRPr lang="nl-NL" sz="2400" b="1" dirty="0">
              <a:ea typeface="+mn-lt"/>
              <a:cs typeface="+mn-lt"/>
            </a:endParaRPr>
          </a:p>
          <a:p>
            <a:r>
              <a:rPr lang="nl-NL" sz="2400" b="1" dirty="0">
                <a:ea typeface="+mn-lt"/>
                <a:cs typeface="+mn-lt"/>
              </a:rPr>
              <a:t>Ontvangst &amp; welkom: </a:t>
            </a:r>
            <a:r>
              <a:rPr lang="nl-NL" sz="2400" dirty="0">
                <a:ea typeface="+mn-lt"/>
                <a:cs typeface="+mn-lt"/>
              </a:rPr>
              <a:t>Hoeveel tijd plan je hiervoor? Kennen de mensen elkaar al? Wil je bekenden die elkaar tegenkomen de kans geven even bij te kletsen?</a:t>
            </a:r>
            <a:endParaRPr lang="nl-NL" sz="2400" dirty="0">
              <a:cs typeface="Calibri"/>
            </a:endParaRPr>
          </a:p>
          <a:p>
            <a:endParaRPr lang="nl-NL" sz="2400" dirty="0">
              <a:ea typeface="+mn-lt"/>
              <a:cs typeface="+mn-lt"/>
            </a:endParaRPr>
          </a:p>
          <a:p>
            <a:r>
              <a:rPr lang="nl-NL" sz="2400" b="1" dirty="0">
                <a:ea typeface="+mn-lt"/>
                <a:cs typeface="+mn-lt"/>
              </a:rPr>
              <a:t>Introductie &amp; voorstellen: </a:t>
            </a:r>
            <a:r>
              <a:rPr lang="nl-NL" sz="2400" dirty="0">
                <a:ea typeface="+mn-lt"/>
                <a:cs typeface="+mn-lt"/>
              </a:rPr>
              <a:t>Hoe ga je ervoor zorgen dat de deelnemers kennismaken? Moeten ze elkaar goed leren kennen, of is alleen de naam voldoende? Als het eerste het geval is, kun je een actieve, enthousiasmerende en meer tijd kostende voorstelactiviteit organiseren.</a:t>
            </a:r>
            <a:endParaRPr lang="nl-NL" sz="2400" dirty="0">
              <a:cs typeface="Calibri"/>
            </a:endParaRPr>
          </a:p>
          <a:p>
            <a:endParaRPr lang="nl-NL" sz="2400" dirty="0">
              <a:ea typeface="+mn-lt"/>
              <a:cs typeface="+mn-lt"/>
            </a:endParaRPr>
          </a:p>
          <a:p>
            <a:r>
              <a:rPr lang="nl-NL" sz="2400" b="1" dirty="0">
                <a:ea typeface="+mn-lt"/>
                <a:cs typeface="+mn-lt"/>
              </a:rPr>
              <a:t>Doel:</a:t>
            </a:r>
            <a:r>
              <a:rPr lang="nl-NL" sz="2400" dirty="0">
                <a:ea typeface="+mn-lt"/>
                <a:cs typeface="+mn-lt"/>
              </a:rPr>
              <a:t> Activerende werkvormen die bij het doel en de doelgroep past.</a:t>
            </a:r>
          </a:p>
          <a:p>
            <a:endParaRPr lang="nl-NL" sz="2400" dirty="0">
              <a:ea typeface="+mn-lt"/>
              <a:cs typeface="+mn-lt"/>
            </a:endParaRPr>
          </a:p>
          <a:p>
            <a:r>
              <a:rPr lang="nl-NL" sz="2400" b="1" dirty="0">
                <a:ea typeface="+mn-lt"/>
                <a:cs typeface="+mn-lt"/>
              </a:rPr>
              <a:t>Afronden:</a:t>
            </a:r>
            <a:r>
              <a:rPr lang="nl-NL" sz="2400" dirty="0">
                <a:ea typeface="+mn-lt"/>
                <a:cs typeface="+mn-lt"/>
              </a:rPr>
              <a:t> Checken, kort inhoud samenvatten en deelnemers evt. laten toevoegen. Vervolg bespreken; naar bijeenkomst 2; wat wordt er dan besproken? Evalueren en reflecteren; afhankelijk van je doel en doelgroep (wat vond je ervan, van het programma, van hoe wij het gedaan hebben?). Danken met bijv. een versnapering. </a:t>
            </a:r>
          </a:p>
        </p:txBody>
      </p:sp>
    </p:spTree>
    <p:extLst>
      <p:ext uri="{BB962C8B-B14F-4D97-AF65-F5344CB8AC3E}">
        <p14:creationId xmlns:p14="http://schemas.microsoft.com/office/powerpoint/2010/main" val="302763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6594" y="692044"/>
            <a:ext cx="10363200" cy="1470025"/>
          </a:xfrm>
        </p:spPr>
        <p:txBody>
          <a:bodyPr/>
          <a:lstStyle/>
          <a:p>
            <a:pPr eaLnBrk="1" hangingPunct="1"/>
            <a:r>
              <a:rPr lang="en-US" altLang="nl-NL" sz="4500" dirty="0">
                <a:latin typeface="+mn-lt"/>
              </a:rPr>
              <a:t>Wat is </a:t>
            </a:r>
            <a:r>
              <a:rPr lang="en-US" altLang="nl-NL" sz="4500" dirty="0" err="1">
                <a:latin typeface="+mn-lt"/>
              </a:rPr>
              <a:t>een</a:t>
            </a:r>
            <a:r>
              <a:rPr lang="en-US" altLang="nl-NL" sz="4500" dirty="0">
                <a:latin typeface="+mn-lt"/>
              </a:rPr>
              <a:t> conflict?</a:t>
            </a:r>
            <a:endParaRPr lang="nl-NL" altLang="nl-NL" sz="4500" dirty="0">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342508" y="2018685"/>
            <a:ext cx="9312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cs typeface="Arial"/>
              </a:rPr>
              <a:t>Bij een conflict speelt er meer dan alleen een meningsverschil. De partijen met een meningsverschil luisteren niet meer naar elkaar en kunnen niet tot een oplossing komen. </a:t>
            </a:r>
            <a:endParaRPr lang="nl-NL" sz="2400" dirty="0">
              <a:solidFill>
                <a:schemeClr val="tx1"/>
              </a:solidFill>
              <a:latin typeface="+mn-lt"/>
            </a:endParaRPr>
          </a:p>
          <a:p>
            <a:pPr algn="l"/>
            <a:endParaRPr lang="nl-NL" sz="2400" dirty="0">
              <a:solidFill>
                <a:schemeClr val="tx1"/>
              </a:solidFill>
              <a:latin typeface="+mn-lt"/>
            </a:endParaRPr>
          </a:p>
          <a:p>
            <a:pPr algn="l"/>
            <a:r>
              <a:rPr lang="nl-NL" sz="2400" dirty="0">
                <a:solidFill>
                  <a:schemeClr val="tx1"/>
                </a:solidFill>
                <a:latin typeface="+mn-lt"/>
                <a:cs typeface="Arial"/>
              </a:rPr>
              <a:t>Conflict: </a:t>
            </a:r>
          </a:p>
          <a:p>
            <a:pPr algn="l"/>
            <a:r>
              <a:rPr lang="nl-NL" sz="2400" dirty="0">
                <a:solidFill>
                  <a:schemeClr val="tx1"/>
                </a:solidFill>
                <a:latin typeface="+mn-lt"/>
                <a:cs typeface="Arial"/>
              </a:rPr>
              <a:t>meningsverschil + niet naar elkaar luisteren + geen oplossing zien</a:t>
            </a:r>
            <a:endParaRPr lang="nl-NL" dirty="0">
              <a:solidFill>
                <a:schemeClr val="tx1"/>
              </a:solidFill>
              <a:latin typeface="+mn-lt"/>
            </a:endParaRPr>
          </a:p>
          <a:p>
            <a:pPr algn="l"/>
            <a:endParaRPr lang="nl-NL" sz="2400" dirty="0">
              <a:latin typeface="+mn-lt"/>
            </a:endParaRPr>
          </a:p>
        </p:txBody>
      </p:sp>
    </p:spTree>
    <p:extLst>
      <p:ext uri="{BB962C8B-B14F-4D97-AF65-F5344CB8AC3E}">
        <p14:creationId xmlns:p14="http://schemas.microsoft.com/office/powerpoint/2010/main" val="84356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6594" y="692044"/>
            <a:ext cx="10363200" cy="1470025"/>
          </a:xfrm>
        </p:spPr>
        <p:txBody>
          <a:bodyPr/>
          <a:lstStyle/>
          <a:p>
            <a:pPr eaLnBrk="1" hangingPunct="1"/>
            <a:r>
              <a:rPr lang="en-US" altLang="nl-NL" sz="4500" dirty="0" err="1">
                <a:latin typeface="+mn-lt"/>
              </a:rPr>
              <a:t>Waarom</a:t>
            </a:r>
            <a:r>
              <a:rPr lang="en-US" altLang="nl-NL" sz="4500" dirty="0">
                <a:latin typeface="+mn-lt"/>
              </a:rPr>
              <a:t> </a:t>
            </a:r>
            <a:r>
              <a:rPr lang="en-US" altLang="nl-NL" sz="4500" dirty="0" err="1">
                <a:latin typeface="+mn-lt"/>
              </a:rPr>
              <a:t>kan</a:t>
            </a:r>
            <a:r>
              <a:rPr lang="en-US" altLang="nl-NL" sz="4500" dirty="0">
                <a:latin typeface="+mn-lt"/>
              </a:rPr>
              <a:t> </a:t>
            </a:r>
            <a:r>
              <a:rPr lang="en-US" altLang="nl-NL" sz="4500" dirty="0" err="1">
                <a:latin typeface="+mn-lt"/>
              </a:rPr>
              <a:t>een</a:t>
            </a:r>
            <a:r>
              <a:rPr lang="en-US" altLang="nl-NL" sz="4500" dirty="0">
                <a:latin typeface="+mn-lt"/>
              </a:rPr>
              <a:t> conflict </a:t>
            </a:r>
            <a:r>
              <a:rPr lang="en-US" altLang="nl-NL" sz="4500" dirty="0" err="1">
                <a:latin typeface="+mn-lt"/>
              </a:rPr>
              <a:t>ontstaan</a:t>
            </a:r>
            <a:r>
              <a:rPr lang="en-US" altLang="nl-NL" sz="4500" dirty="0">
                <a:latin typeface="+mn-lt"/>
              </a:rPr>
              <a:t>?</a:t>
            </a:r>
            <a:endParaRPr lang="nl-NL" altLang="nl-NL" sz="4500" dirty="0">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028825" y="1980585"/>
            <a:ext cx="9096376"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cs typeface="Arial"/>
              </a:rPr>
              <a:t>Een conflict kan ontstaan als er sprake is van botsende:</a:t>
            </a:r>
          </a:p>
          <a:p>
            <a:pPr marL="914400" lvl="1" indent="-457200" algn="l">
              <a:buFont typeface="Courier New" panose="02070309020205020404" pitchFamily="49" charset="0"/>
              <a:buChar char="o"/>
            </a:pPr>
            <a:r>
              <a:rPr lang="nl-NL" sz="2400" dirty="0">
                <a:solidFill>
                  <a:schemeClr val="tx1"/>
                </a:solidFill>
              </a:rPr>
              <a:t>Belangen</a:t>
            </a:r>
            <a:endParaRPr lang="nl-NL" sz="2400" dirty="0">
              <a:solidFill>
                <a:schemeClr val="tx1"/>
              </a:solidFill>
              <a:cs typeface="Calibri"/>
            </a:endParaRPr>
          </a:p>
          <a:p>
            <a:pPr marL="914400" lvl="1" indent="-457200" algn="l">
              <a:buFont typeface="Courier New" panose="02070309020205020404" pitchFamily="49" charset="0"/>
              <a:buChar char="o"/>
            </a:pPr>
            <a:r>
              <a:rPr lang="nl-NL" sz="2400" dirty="0">
                <a:solidFill>
                  <a:schemeClr val="tx1"/>
                </a:solidFill>
              </a:rPr>
              <a:t>Waarden</a:t>
            </a:r>
            <a:endParaRPr lang="nl-NL" sz="2400" dirty="0">
              <a:solidFill>
                <a:schemeClr val="tx1"/>
              </a:solidFill>
              <a:cs typeface="Calibri"/>
            </a:endParaRPr>
          </a:p>
          <a:p>
            <a:pPr marL="914400" lvl="1" indent="-457200" algn="l">
              <a:buFont typeface="Courier New" panose="02070309020205020404" pitchFamily="49" charset="0"/>
              <a:buChar char="o"/>
            </a:pPr>
            <a:r>
              <a:rPr lang="nl-NL" sz="2400" dirty="0">
                <a:solidFill>
                  <a:schemeClr val="tx1"/>
                </a:solidFill>
              </a:rPr>
              <a:t>Persoonlijkheden</a:t>
            </a:r>
            <a:endParaRPr lang="nl-NL" sz="2400" dirty="0">
              <a:solidFill>
                <a:schemeClr val="tx1"/>
              </a:solidFill>
              <a:cs typeface="Calibri"/>
            </a:endParaRPr>
          </a:p>
          <a:p>
            <a:pPr algn="l"/>
            <a:endParaRPr lang="nl-NL" sz="2400" dirty="0">
              <a:solidFill>
                <a:schemeClr val="tx1"/>
              </a:solidFill>
              <a:latin typeface="+mn-lt"/>
            </a:endParaRPr>
          </a:p>
          <a:p>
            <a:pPr algn="l"/>
            <a:r>
              <a:rPr lang="nl-NL" sz="2400" dirty="0">
                <a:solidFill>
                  <a:schemeClr val="tx1"/>
                </a:solidFill>
                <a:latin typeface="+mn-lt"/>
                <a:cs typeface="Arial"/>
              </a:rPr>
              <a:t>Dit gaat regelmatig gepaard met hevige emoties.</a:t>
            </a:r>
          </a:p>
          <a:p>
            <a:pPr algn="l"/>
            <a:endParaRPr lang="nl-NL" sz="2400" dirty="0">
              <a:solidFill>
                <a:schemeClr val="tx1"/>
              </a:solidFill>
              <a:latin typeface="+mn-lt"/>
            </a:endParaRPr>
          </a:p>
          <a:p>
            <a:pPr algn="l"/>
            <a:endParaRPr lang="nl-NL" sz="2400" dirty="0">
              <a:solidFill>
                <a:schemeClr val="tx1"/>
              </a:solidFill>
              <a:latin typeface="+mn-lt"/>
            </a:endParaRPr>
          </a:p>
        </p:txBody>
      </p:sp>
    </p:spTree>
    <p:extLst>
      <p:ext uri="{BB962C8B-B14F-4D97-AF65-F5344CB8AC3E}">
        <p14:creationId xmlns:p14="http://schemas.microsoft.com/office/powerpoint/2010/main" val="168785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06094" y="148688"/>
            <a:ext cx="10363200" cy="962025"/>
          </a:xfrm>
        </p:spPr>
        <p:txBody>
          <a:bodyPr/>
          <a:lstStyle/>
          <a:p>
            <a:r>
              <a:rPr lang="en-US" altLang="nl-NL" sz="4500" dirty="0">
                <a:latin typeface="Arial"/>
                <a:cs typeface="Arial"/>
              </a:rPr>
              <a:t>Hoe ga je met </a:t>
            </a:r>
            <a:r>
              <a:rPr lang="en-US" altLang="nl-NL" sz="4500" dirty="0" err="1">
                <a:latin typeface="Arial"/>
                <a:cs typeface="Arial"/>
              </a:rPr>
              <a:t>een</a:t>
            </a:r>
            <a:r>
              <a:rPr lang="en-US" altLang="nl-NL" sz="4500" dirty="0">
                <a:latin typeface="Arial"/>
                <a:cs typeface="Arial"/>
              </a:rPr>
              <a:t> conflict om? </a:t>
            </a:r>
            <a:r>
              <a:rPr lang="en-US" altLang="nl-NL" sz="2000" dirty="0">
                <a:latin typeface="Arial"/>
                <a:cs typeface="Arial"/>
              </a:rPr>
              <a:t>Kilmann, 1974</a:t>
            </a:r>
            <a:endParaRPr lang="nl-NL" altLang="nl-NL" sz="2000" dirty="0"/>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342508" y="20186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nl-NL" sz="2400" dirty="0"/>
          </a:p>
        </p:txBody>
      </p:sp>
      <p:sp>
        <p:nvSpPr>
          <p:cNvPr id="5" name="Tijdelijke aanduiding voor inhoud 2">
            <a:extLst>
              <a:ext uri="{FF2B5EF4-FFF2-40B4-BE49-F238E27FC236}">
                <a16:creationId xmlns:a16="http://schemas.microsoft.com/office/drawing/2014/main" id="{DEC41D64-2F1F-1946-A1EF-50A9F53AF7DD}"/>
              </a:ext>
            </a:extLst>
          </p:cNvPr>
          <p:cNvSpPr txBox="1">
            <a:spLocks/>
          </p:cNvSpPr>
          <p:nvPr/>
        </p:nvSpPr>
        <p:spPr>
          <a:xfrm>
            <a:off x="2494908" y="21710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nl-NL" sz="2400" dirty="0"/>
          </a:p>
        </p:txBody>
      </p:sp>
      <p:graphicFrame>
        <p:nvGraphicFramePr>
          <p:cNvPr id="2" name="Tabel 1">
            <a:extLst>
              <a:ext uri="{FF2B5EF4-FFF2-40B4-BE49-F238E27FC236}">
                <a16:creationId xmlns:a16="http://schemas.microsoft.com/office/drawing/2014/main" id="{9ABC3ADF-815D-2748-9F8E-671442063D95}"/>
              </a:ext>
            </a:extLst>
          </p:cNvPr>
          <p:cNvGraphicFramePr>
            <a:graphicFrameLocks noGrp="1"/>
          </p:cNvGraphicFramePr>
          <p:nvPr>
            <p:extLst>
              <p:ext uri="{D42A27DB-BD31-4B8C-83A1-F6EECF244321}">
                <p14:modId xmlns:p14="http://schemas.microsoft.com/office/powerpoint/2010/main" val="410881559"/>
              </p:ext>
            </p:extLst>
          </p:nvPr>
        </p:nvGraphicFramePr>
        <p:xfrm>
          <a:off x="2190108" y="2530310"/>
          <a:ext cx="8127999" cy="38404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6266890"/>
                    </a:ext>
                  </a:extLst>
                </a:gridCol>
                <a:gridCol w="2709333">
                  <a:extLst>
                    <a:ext uri="{9D8B030D-6E8A-4147-A177-3AD203B41FA5}">
                      <a16:colId xmlns:a16="http://schemas.microsoft.com/office/drawing/2014/main" val="3465632635"/>
                    </a:ext>
                  </a:extLst>
                </a:gridCol>
                <a:gridCol w="2709333">
                  <a:extLst>
                    <a:ext uri="{9D8B030D-6E8A-4147-A177-3AD203B41FA5}">
                      <a16:colId xmlns:a16="http://schemas.microsoft.com/office/drawing/2014/main" val="703189346"/>
                    </a:ext>
                  </a:extLst>
                </a:gridCol>
              </a:tblGrid>
              <a:tr h="370840">
                <a:tc>
                  <a:txBody>
                    <a:bodyPr/>
                    <a:lstStyle/>
                    <a:p>
                      <a:pPr algn="r"/>
                      <a:r>
                        <a:rPr lang="nl-NL" dirty="0"/>
                        <a:t>                    Belang van        de                                                                             kwestie</a:t>
                      </a:r>
                    </a:p>
                    <a:p>
                      <a:pPr algn="r"/>
                      <a:endParaRPr lang="nl-NL" dirty="0"/>
                    </a:p>
                    <a:p>
                      <a:endParaRPr lang="nl-NL" dirty="0"/>
                    </a:p>
                    <a:p>
                      <a:r>
                        <a:rPr lang="nl-NL" dirty="0"/>
                        <a:t>Belang van de relatie</a:t>
                      </a:r>
                    </a:p>
                  </a:txBody>
                  <a:tcPr>
                    <a:solidFill>
                      <a:srgbClr val="0070C0"/>
                    </a:solidFill>
                  </a:tcPr>
                </a:tc>
                <a:tc>
                  <a:txBody>
                    <a:bodyPr/>
                    <a:lstStyle/>
                    <a:p>
                      <a:pPr algn="ctr"/>
                      <a:endParaRPr lang="nl-NL" dirty="0"/>
                    </a:p>
                    <a:p>
                      <a:pPr algn="ctr"/>
                      <a:r>
                        <a:rPr lang="nl-NL" dirty="0"/>
                        <a:t>Laag</a:t>
                      </a:r>
                    </a:p>
                  </a:txBody>
                  <a:tcPr>
                    <a:solidFill>
                      <a:srgbClr val="0070C0"/>
                    </a:solidFill>
                  </a:tcPr>
                </a:tc>
                <a:tc>
                  <a:txBody>
                    <a:bodyPr/>
                    <a:lstStyle/>
                    <a:p>
                      <a:pPr algn="ctr"/>
                      <a:endParaRPr lang="nl-NL" dirty="0"/>
                    </a:p>
                    <a:p>
                      <a:pPr algn="ctr"/>
                      <a:r>
                        <a:rPr lang="nl-NL" dirty="0"/>
                        <a:t>Hoog</a:t>
                      </a:r>
                    </a:p>
                  </a:txBody>
                  <a:tcPr>
                    <a:solidFill>
                      <a:srgbClr val="0070C0"/>
                    </a:solidFill>
                  </a:tcPr>
                </a:tc>
                <a:extLst>
                  <a:ext uri="{0D108BD9-81ED-4DB2-BD59-A6C34878D82A}">
                    <a16:rowId xmlns:a16="http://schemas.microsoft.com/office/drawing/2014/main" val="2138338203"/>
                  </a:ext>
                </a:extLst>
              </a:tr>
              <a:tr h="370840">
                <a:tc>
                  <a:txBody>
                    <a:bodyPr/>
                    <a:lstStyle/>
                    <a:p>
                      <a:pPr algn="ctr"/>
                      <a:endParaRPr lang="nl-NL" b="1" dirty="0">
                        <a:solidFill>
                          <a:schemeClr val="bg1"/>
                        </a:solidFill>
                      </a:endParaRPr>
                    </a:p>
                    <a:p>
                      <a:pPr algn="ctr"/>
                      <a:r>
                        <a:rPr lang="nl-NL" b="1" dirty="0">
                          <a:solidFill>
                            <a:schemeClr val="bg1"/>
                          </a:solidFill>
                        </a:rPr>
                        <a:t>Laag</a:t>
                      </a:r>
                    </a:p>
                    <a:p>
                      <a:pPr algn="ctr"/>
                      <a:endParaRPr lang="nl-NL" b="1" dirty="0">
                        <a:solidFill>
                          <a:schemeClr val="bg1"/>
                        </a:solidFill>
                      </a:endParaRPr>
                    </a:p>
                  </a:txBody>
                  <a:tcPr>
                    <a:solidFill>
                      <a:srgbClr val="0070C0"/>
                    </a:solidFill>
                  </a:tcPr>
                </a:tc>
                <a:tc>
                  <a:txBody>
                    <a:bodyPr/>
                    <a:lstStyle/>
                    <a:p>
                      <a:endParaRPr lang="nl-NL" dirty="0"/>
                    </a:p>
                    <a:p>
                      <a:r>
                        <a:rPr lang="nl-NL" dirty="0"/>
                        <a:t>Vermijden</a:t>
                      </a:r>
                    </a:p>
                    <a:p>
                      <a:endParaRPr lang="nl-NL" dirty="0"/>
                    </a:p>
                  </a:txBody>
                  <a:tcPr>
                    <a:solidFill>
                      <a:schemeClr val="accent5">
                        <a:lumMod val="20000"/>
                        <a:lumOff val="80000"/>
                      </a:schemeClr>
                    </a:solidFill>
                  </a:tcPr>
                </a:tc>
                <a:tc>
                  <a:txBody>
                    <a:bodyPr/>
                    <a:lstStyle/>
                    <a:p>
                      <a:endParaRPr lang="nl-NL" dirty="0"/>
                    </a:p>
                    <a:p>
                      <a:r>
                        <a:rPr lang="nl-NL" dirty="0"/>
                        <a:t>Vechten (doordrukken)</a:t>
                      </a:r>
                    </a:p>
                    <a:p>
                      <a:endParaRPr lang="nl-NL" dirty="0"/>
                    </a:p>
                  </a:txBody>
                  <a:tcPr>
                    <a:solidFill>
                      <a:schemeClr val="accent5">
                        <a:lumMod val="20000"/>
                        <a:lumOff val="80000"/>
                      </a:schemeClr>
                    </a:solidFill>
                  </a:tcPr>
                </a:tc>
                <a:extLst>
                  <a:ext uri="{0D108BD9-81ED-4DB2-BD59-A6C34878D82A}">
                    <a16:rowId xmlns:a16="http://schemas.microsoft.com/office/drawing/2014/main" val="14779291"/>
                  </a:ext>
                </a:extLst>
              </a:tr>
              <a:tr h="370840">
                <a:tc>
                  <a:txBody>
                    <a:bodyPr/>
                    <a:lstStyle/>
                    <a:p>
                      <a:pPr algn="ctr"/>
                      <a:endParaRPr lang="nl-NL" b="1" dirty="0">
                        <a:solidFill>
                          <a:schemeClr val="bg1"/>
                        </a:solidFill>
                      </a:endParaRPr>
                    </a:p>
                    <a:p>
                      <a:pPr algn="ctr"/>
                      <a:r>
                        <a:rPr lang="nl-NL" b="1" dirty="0">
                          <a:solidFill>
                            <a:schemeClr val="bg1"/>
                          </a:solidFill>
                        </a:rPr>
                        <a:t>Hoog</a:t>
                      </a:r>
                    </a:p>
                  </a:txBody>
                  <a:tcPr>
                    <a:solidFill>
                      <a:srgbClr val="0070C0"/>
                    </a:solidFill>
                  </a:tcPr>
                </a:tc>
                <a:tc>
                  <a:txBody>
                    <a:bodyPr/>
                    <a:lstStyle/>
                    <a:p>
                      <a:endParaRPr lang="nl-NL" dirty="0"/>
                    </a:p>
                    <a:p>
                      <a:r>
                        <a:rPr lang="nl-NL" dirty="0"/>
                        <a:t>Aanpassen (toegeven)</a:t>
                      </a:r>
                    </a:p>
                  </a:txBody>
                  <a:tcPr>
                    <a:solidFill>
                      <a:schemeClr val="accent5">
                        <a:lumMod val="20000"/>
                        <a:lumOff val="80000"/>
                      </a:schemeClr>
                    </a:solidFill>
                  </a:tcPr>
                </a:tc>
                <a:tc>
                  <a:txBody>
                    <a:bodyPr/>
                    <a:lstStyle/>
                    <a:p>
                      <a:r>
                        <a:rPr lang="nl-NL" dirty="0"/>
                        <a:t>Samenwerken </a:t>
                      </a:r>
                    </a:p>
                    <a:p>
                      <a:r>
                        <a:rPr lang="nl-NL" dirty="0"/>
                        <a:t>of </a:t>
                      </a:r>
                    </a:p>
                    <a:p>
                      <a:r>
                        <a:rPr lang="nl-NL" dirty="0"/>
                        <a:t>Onderhandelen (compromis sluiten)</a:t>
                      </a:r>
                    </a:p>
                  </a:txBody>
                  <a:tcPr>
                    <a:solidFill>
                      <a:schemeClr val="accent5">
                        <a:lumMod val="20000"/>
                        <a:lumOff val="80000"/>
                      </a:schemeClr>
                    </a:solidFill>
                  </a:tcPr>
                </a:tc>
                <a:extLst>
                  <a:ext uri="{0D108BD9-81ED-4DB2-BD59-A6C34878D82A}">
                    <a16:rowId xmlns:a16="http://schemas.microsoft.com/office/drawing/2014/main" val="1884307460"/>
                  </a:ext>
                </a:extLst>
              </a:tr>
            </a:tbl>
          </a:graphicData>
        </a:graphic>
      </p:graphicFrame>
      <p:cxnSp>
        <p:nvCxnSpPr>
          <p:cNvPr id="6" name="Rechte verbindingslijn 5">
            <a:extLst>
              <a:ext uri="{FF2B5EF4-FFF2-40B4-BE49-F238E27FC236}">
                <a16:creationId xmlns:a16="http://schemas.microsoft.com/office/drawing/2014/main" id="{D2570F77-CFAD-9A47-BCAC-7F607C47317C}"/>
              </a:ext>
            </a:extLst>
          </p:cNvPr>
          <p:cNvCxnSpPr>
            <a:cxnSpLocks/>
          </p:cNvCxnSpPr>
          <p:nvPr/>
        </p:nvCxnSpPr>
        <p:spPr>
          <a:xfrm>
            <a:off x="2212354" y="2530310"/>
            <a:ext cx="2656208" cy="1683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35A8E9E-211B-4D76-A74F-6CB9FA917FA3}"/>
              </a:ext>
            </a:extLst>
          </p:cNvPr>
          <p:cNvSpPr txBox="1">
            <a:spLocks/>
          </p:cNvSpPr>
          <p:nvPr/>
        </p:nvSpPr>
        <p:spPr>
          <a:xfrm>
            <a:off x="801723" y="1291238"/>
            <a:ext cx="10702061" cy="102325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400" dirty="0">
                <a:latin typeface="Arial"/>
                <a:cs typeface="Arial"/>
              </a:rPr>
              <a:t>De keuze voor juiste stijl ligt aan de situatie.</a:t>
            </a:r>
            <a:endParaRPr lang="nl-NL" sz="2400" dirty="0"/>
          </a:p>
        </p:txBody>
      </p:sp>
    </p:spTree>
    <p:extLst>
      <p:ext uri="{BB962C8B-B14F-4D97-AF65-F5344CB8AC3E}">
        <p14:creationId xmlns:p14="http://schemas.microsoft.com/office/powerpoint/2010/main" val="176182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Aanpassen (toegeven)</a:t>
            </a:r>
          </a:p>
        </p:txBody>
      </p:sp>
      <p:sp>
        <p:nvSpPr>
          <p:cNvPr id="3" name="Tijdelijke aanduiding voor inhoud 2"/>
          <p:cNvSpPr>
            <a:spLocks noGrp="1"/>
          </p:cNvSpPr>
          <p:nvPr>
            <p:ph sz="half" idx="1"/>
          </p:nvPr>
        </p:nvSpPr>
        <p:spPr>
          <a:xfrm>
            <a:off x="609600" y="1284288"/>
            <a:ext cx="4647347" cy="2503359"/>
          </a:xfrm>
          <a:prstGeom prst="rect">
            <a:avLst/>
          </a:prstGeom>
        </p:spPr>
        <p:txBody>
          <a:bodyPr>
            <a:normAutofit/>
          </a:bodyPr>
          <a:lstStyle/>
          <a:p>
            <a:pPr marL="0" indent="0">
              <a:buNone/>
            </a:pPr>
            <a:r>
              <a:rPr lang="nl-NL" dirty="0"/>
              <a:t>‘</a:t>
            </a:r>
            <a:r>
              <a:rPr lang="nl-NL" sz="2400" dirty="0"/>
              <a:t>’It </a:t>
            </a:r>
            <a:r>
              <a:rPr lang="nl-NL" sz="2400" dirty="0" err="1"/>
              <a:t>would</a:t>
            </a:r>
            <a:r>
              <a:rPr lang="nl-NL" sz="2400" dirty="0"/>
              <a:t> </a:t>
            </a:r>
            <a:r>
              <a:rPr lang="nl-NL" sz="2400" dirty="0" err="1"/>
              <a:t>be</a:t>
            </a:r>
            <a:r>
              <a:rPr lang="nl-NL" sz="2400" dirty="0"/>
              <a:t> </a:t>
            </a:r>
            <a:r>
              <a:rPr lang="nl-NL" sz="2400" dirty="0" err="1"/>
              <a:t>my</a:t>
            </a:r>
            <a:r>
              <a:rPr lang="nl-NL" sz="2400" dirty="0"/>
              <a:t> </a:t>
            </a:r>
            <a:r>
              <a:rPr lang="nl-NL" sz="2400" dirty="0" err="1"/>
              <a:t>pleasure</a:t>
            </a:r>
            <a:r>
              <a:rPr lang="nl-NL" sz="2400" dirty="0"/>
              <a:t>’’</a:t>
            </a:r>
          </a:p>
          <a:p>
            <a:r>
              <a:rPr lang="nl-NL" sz="2400" dirty="0"/>
              <a:t>Focus op de relatie</a:t>
            </a:r>
          </a:p>
          <a:p>
            <a:r>
              <a:rPr lang="nl-NL" sz="2400" dirty="0"/>
              <a:t>Niet op de doelen</a:t>
            </a:r>
          </a:p>
          <a:p>
            <a:r>
              <a:rPr lang="nl-NL" sz="2400" dirty="0"/>
              <a:t>Soms functioneel – je bouwt er krediet mee op.</a:t>
            </a:r>
          </a:p>
        </p:txBody>
      </p:sp>
      <p:pic>
        <p:nvPicPr>
          <p:cNvPr id="5" name="Afbeelding 4">
            <a:extLst>
              <a:ext uri="{FF2B5EF4-FFF2-40B4-BE49-F238E27FC236}">
                <a16:creationId xmlns:a16="http://schemas.microsoft.com/office/drawing/2014/main" id="{9840B3ED-9B92-B54E-B678-99A6D232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074" y="1234212"/>
            <a:ext cx="6054714" cy="2500860"/>
          </a:xfrm>
          <a:prstGeom prst="rect">
            <a:avLst/>
          </a:prstGeom>
        </p:spPr>
      </p:pic>
      <p:sp>
        <p:nvSpPr>
          <p:cNvPr id="7" name="Tijdelijke aanduiding voor inhoud 2">
            <a:extLst>
              <a:ext uri="{FF2B5EF4-FFF2-40B4-BE49-F238E27FC236}">
                <a16:creationId xmlns:a16="http://schemas.microsoft.com/office/drawing/2014/main" id="{35425F30-1CD4-5340-A5C5-50917C104C7B}"/>
              </a:ext>
            </a:extLst>
          </p:cNvPr>
          <p:cNvSpPr txBox="1">
            <a:spLocks/>
          </p:cNvSpPr>
          <p:nvPr/>
        </p:nvSpPr>
        <p:spPr>
          <a:xfrm>
            <a:off x="471077" y="4016271"/>
            <a:ext cx="10972800" cy="249469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latin typeface="Arial"/>
                <a:cs typeface="Arial"/>
              </a:rPr>
              <a:t>Aanpassen is verstandig als je beseft dat je ongelijk hebt of bij iemand die je nog niet zo goed kent (bijvoorbeeld als je net een nieuwe baan hebt).</a:t>
            </a:r>
          </a:p>
          <a:p>
            <a:pPr marL="0" indent="0">
              <a:buNone/>
            </a:pPr>
            <a:endParaRPr lang="nl-NL" sz="2000" i="1" dirty="0">
              <a:latin typeface="Arial"/>
              <a:cs typeface="Arial"/>
            </a:endParaRPr>
          </a:p>
          <a:p>
            <a:pPr marL="0" indent="0">
              <a:buNone/>
            </a:pPr>
            <a:r>
              <a:rPr lang="nl-NL" sz="2000" dirty="0">
                <a:latin typeface="Arial"/>
                <a:cs typeface="Arial"/>
              </a:rPr>
              <a:t>Bijv. </a:t>
            </a:r>
            <a:r>
              <a:rPr lang="nl-NL" sz="2000" i="1" dirty="0">
                <a:latin typeface="Arial"/>
                <a:cs typeface="Arial"/>
              </a:rPr>
              <a:t>In je nieuwe baan vertel je je baas je goede idee waarmee hij volgens jou veel geld bespaart. Hij zegt, zonder goed te luisteren, “zo werkt het niet, maar daar kom je later wel achter”. </a:t>
            </a:r>
            <a:endParaRPr lang="nl-NL"/>
          </a:p>
          <a:p>
            <a:pPr marL="0" indent="0">
              <a:buNone/>
            </a:pPr>
            <a:r>
              <a:rPr lang="nl-NL" sz="2000" dirty="0">
                <a:latin typeface="Arial"/>
                <a:cs typeface="Arial"/>
              </a:rPr>
              <a:t>Je zegt</a:t>
            </a:r>
            <a:r>
              <a:rPr lang="nl-NL" sz="2000" i="1" dirty="0">
                <a:latin typeface="Arial"/>
                <a:cs typeface="Arial"/>
              </a:rPr>
              <a:t> “Je hebt gelijk, ik moet nog veel leren. Misschien kom ik er later nog eens op terug”. </a:t>
            </a:r>
            <a:endParaRPr lang="nl-NL" dirty="0"/>
          </a:p>
        </p:txBody>
      </p:sp>
    </p:spTree>
    <p:extLst>
      <p:ext uri="{BB962C8B-B14F-4D97-AF65-F5344CB8AC3E}">
        <p14:creationId xmlns:p14="http://schemas.microsoft.com/office/powerpoint/2010/main" val="34470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Vermijden</a:t>
            </a:r>
          </a:p>
        </p:txBody>
      </p:sp>
      <p:sp>
        <p:nvSpPr>
          <p:cNvPr id="3" name="Tijdelijke aanduiding voor inhoud 2"/>
          <p:cNvSpPr>
            <a:spLocks noGrp="1"/>
          </p:cNvSpPr>
          <p:nvPr>
            <p:ph sz="half" idx="1"/>
          </p:nvPr>
        </p:nvSpPr>
        <p:spPr>
          <a:xfrm>
            <a:off x="609601" y="1429218"/>
            <a:ext cx="5384800" cy="2548433"/>
          </a:xfrm>
          <a:prstGeom prst="rect">
            <a:avLst/>
          </a:prstGeom>
        </p:spPr>
        <p:txBody>
          <a:bodyPr>
            <a:normAutofit/>
          </a:bodyPr>
          <a:lstStyle/>
          <a:p>
            <a:r>
              <a:rPr lang="nl-NL" sz="2400" dirty="0"/>
              <a:t>‘’I </a:t>
            </a:r>
            <a:r>
              <a:rPr lang="nl-NL" sz="2400" dirty="0" err="1"/>
              <a:t>will</a:t>
            </a:r>
            <a:r>
              <a:rPr lang="nl-NL" sz="2400" dirty="0"/>
              <a:t> </a:t>
            </a:r>
            <a:r>
              <a:rPr lang="nl-NL" sz="2400" dirty="0" err="1"/>
              <a:t>think</a:t>
            </a:r>
            <a:r>
              <a:rPr lang="nl-NL" sz="2400" dirty="0"/>
              <a:t> </a:t>
            </a:r>
            <a:r>
              <a:rPr lang="nl-NL" sz="2400" dirty="0" err="1"/>
              <a:t>about</a:t>
            </a:r>
            <a:r>
              <a:rPr lang="nl-NL" sz="2400" dirty="0"/>
              <a:t> </a:t>
            </a:r>
            <a:r>
              <a:rPr lang="nl-NL" sz="2400" dirty="0" err="1"/>
              <a:t>it</a:t>
            </a:r>
            <a:r>
              <a:rPr lang="nl-NL" sz="2400" dirty="0"/>
              <a:t> </a:t>
            </a:r>
            <a:r>
              <a:rPr lang="nl-NL" sz="2400" dirty="0" err="1"/>
              <a:t>tomorrow</a:t>
            </a:r>
            <a:r>
              <a:rPr lang="nl-NL" sz="2400" dirty="0"/>
              <a:t>’’</a:t>
            </a:r>
          </a:p>
          <a:p>
            <a:r>
              <a:rPr lang="nl-NL" sz="2400" dirty="0"/>
              <a:t>Uit de weg gaan van…</a:t>
            </a:r>
          </a:p>
          <a:p>
            <a:r>
              <a:rPr lang="nl-NL" sz="2400" dirty="0"/>
              <a:t>Je steekt er geen energie in</a:t>
            </a:r>
          </a:p>
          <a:p>
            <a:r>
              <a:rPr lang="nl-NL" sz="2400" dirty="0"/>
              <a:t>Niet verstandig als je later weer met de ander te maken hebt</a:t>
            </a:r>
          </a:p>
        </p:txBody>
      </p:sp>
      <p:pic>
        <p:nvPicPr>
          <p:cNvPr id="6" name="Afbeelding 5">
            <a:extLst>
              <a:ext uri="{FF2B5EF4-FFF2-40B4-BE49-F238E27FC236}">
                <a16:creationId xmlns:a16="http://schemas.microsoft.com/office/drawing/2014/main" id="{F4A84364-FF63-8545-B3DF-DCB51AA2A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1" y="1266616"/>
            <a:ext cx="6068724" cy="2548433"/>
          </a:xfrm>
          <a:prstGeom prst="rect">
            <a:avLst/>
          </a:prstGeom>
        </p:spPr>
      </p:pic>
      <p:sp>
        <p:nvSpPr>
          <p:cNvPr id="7" name="Tijdelijke aanduiding voor inhoud 2">
            <a:extLst>
              <a:ext uri="{FF2B5EF4-FFF2-40B4-BE49-F238E27FC236}">
                <a16:creationId xmlns:a16="http://schemas.microsoft.com/office/drawing/2014/main" id="{CC72B0B3-F9F8-BE41-A929-490EDB075256}"/>
              </a:ext>
            </a:extLst>
          </p:cNvPr>
          <p:cNvSpPr txBox="1">
            <a:spLocks/>
          </p:cNvSpPr>
          <p:nvPr/>
        </p:nvSpPr>
        <p:spPr>
          <a:xfrm>
            <a:off x="744969" y="4202867"/>
            <a:ext cx="10702061" cy="20983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400" dirty="0">
                <a:latin typeface="Arial"/>
                <a:cs typeface="Arial"/>
              </a:rPr>
              <a:t>Vermijden is verstandig als je zowel de kwestie als de relatie niet belangrijk vindt. </a:t>
            </a:r>
            <a:endParaRPr lang="nl-NL" sz="2400" dirty="0"/>
          </a:p>
          <a:p>
            <a:pPr marL="0" indent="0">
              <a:buNone/>
            </a:pPr>
            <a:r>
              <a:rPr lang="nl-NL" sz="2400" i="1" dirty="0">
                <a:latin typeface="Arial"/>
                <a:cs typeface="Arial"/>
              </a:rPr>
              <a:t>Bijv. Op straat roept iemand je na omdat je een stukje met je fiets over het trottoir reed. Je haalt je schouders op en fietst door. </a:t>
            </a:r>
            <a:endParaRPr lang="nl-NL" sz="2400" i="1" dirty="0"/>
          </a:p>
          <a:p>
            <a:pPr marL="0" indent="0">
              <a:buNone/>
            </a:pPr>
            <a:endParaRPr lang="nl-NL" sz="2000" i="1" dirty="0"/>
          </a:p>
        </p:txBody>
      </p:sp>
    </p:spTree>
    <p:extLst>
      <p:ext uri="{BB962C8B-B14F-4D97-AF65-F5344CB8AC3E}">
        <p14:creationId xmlns:p14="http://schemas.microsoft.com/office/powerpoint/2010/main" val="39286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Doordrukken</a:t>
            </a:r>
          </a:p>
        </p:txBody>
      </p:sp>
      <p:sp>
        <p:nvSpPr>
          <p:cNvPr id="3" name="Tijdelijke aanduiding voor inhoud 2"/>
          <p:cNvSpPr>
            <a:spLocks noGrp="1"/>
          </p:cNvSpPr>
          <p:nvPr>
            <p:ph sz="half" idx="1"/>
          </p:nvPr>
        </p:nvSpPr>
        <p:spPr>
          <a:xfrm>
            <a:off x="609600" y="1417638"/>
            <a:ext cx="4091793" cy="2207720"/>
          </a:xfrm>
          <a:prstGeom prst="rect">
            <a:avLst/>
          </a:prstGeom>
        </p:spPr>
        <p:txBody>
          <a:bodyPr>
            <a:normAutofit/>
          </a:bodyPr>
          <a:lstStyle/>
          <a:p>
            <a:r>
              <a:rPr lang="nl-NL" sz="2200" dirty="0"/>
              <a:t>‘’My way or </a:t>
            </a:r>
            <a:r>
              <a:rPr lang="nl-NL" sz="2200" dirty="0" err="1"/>
              <a:t>the</a:t>
            </a:r>
            <a:r>
              <a:rPr lang="nl-NL" sz="2200" dirty="0"/>
              <a:t> highway’’</a:t>
            </a:r>
          </a:p>
          <a:p>
            <a:r>
              <a:rPr lang="nl-NL" sz="2200" dirty="0"/>
              <a:t>Samenwerking of welbevinden is niet belangrijk</a:t>
            </a:r>
          </a:p>
          <a:p>
            <a:r>
              <a:rPr lang="nl-NL" sz="2200" dirty="0"/>
              <a:t>Taakgericht</a:t>
            </a:r>
          </a:p>
          <a:p>
            <a:r>
              <a:rPr lang="nl-NL" sz="2200" dirty="0"/>
              <a:t>Win-verlies situatie</a:t>
            </a:r>
          </a:p>
        </p:txBody>
      </p:sp>
      <p:pic>
        <p:nvPicPr>
          <p:cNvPr id="5" name="Afbeelding 4">
            <a:extLst>
              <a:ext uri="{FF2B5EF4-FFF2-40B4-BE49-F238E27FC236}">
                <a16:creationId xmlns:a16="http://schemas.microsoft.com/office/drawing/2014/main" id="{7095DEC4-E8DC-B74A-A67D-830D80DFD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811" y="846138"/>
            <a:ext cx="7244620" cy="2967860"/>
          </a:xfrm>
          <a:prstGeom prst="rect">
            <a:avLst/>
          </a:prstGeom>
        </p:spPr>
      </p:pic>
      <p:sp>
        <p:nvSpPr>
          <p:cNvPr id="7" name="Tijdelijke aanduiding voor inhoud 2">
            <a:extLst>
              <a:ext uri="{FF2B5EF4-FFF2-40B4-BE49-F238E27FC236}">
                <a16:creationId xmlns:a16="http://schemas.microsoft.com/office/drawing/2014/main" id="{B099C935-D631-3948-A426-6855A2D85E8D}"/>
              </a:ext>
            </a:extLst>
          </p:cNvPr>
          <p:cNvSpPr txBox="1">
            <a:spLocks/>
          </p:cNvSpPr>
          <p:nvPr/>
        </p:nvSpPr>
        <p:spPr>
          <a:xfrm>
            <a:off x="609600" y="4269869"/>
            <a:ext cx="11239500" cy="18224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Doordrukken/vechten kan soms nodig zijn in een noodsituatie of om op te komen voor je rechten of bij onderwerpen die van groot belang zijn of om te voorkomen dat mensen misbruik van je maken.</a:t>
            </a:r>
          </a:p>
          <a:p>
            <a:pPr marL="0" indent="0">
              <a:buNone/>
            </a:pPr>
            <a:r>
              <a:rPr lang="nl-NL" sz="2000" dirty="0">
                <a:latin typeface="Arial"/>
                <a:cs typeface="Arial"/>
              </a:rPr>
              <a:t>Bijv. </a:t>
            </a:r>
            <a:r>
              <a:rPr lang="nl-NL" sz="2000" i="1" dirty="0">
                <a:latin typeface="Arial"/>
                <a:cs typeface="Arial"/>
              </a:rPr>
              <a:t>Je bent gekozen als de beste kandidaat voor een baan maar tijdens het arbeidsvoorwaardengesprek blijkt dat het geboden salaris veel lager is dan je wilt accepteren. Je houdt voet bij stuk. </a:t>
            </a:r>
          </a:p>
          <a:p>
            <a:pPr marL="0" indent="0">
              <a:buNone/>
            </a:pPr>
            <a:endParaRPr lang="nl-NL" sz="2000" i="1" dirty="0"/>
          </a:p>
        </p:txBody>
      </p:sp>
    </p:spTree>
    <p:extLst>
      <p:ext uri="{BB962C8B-B14F-4D97-AF65-F5344CB8AC3E}">
        <p14:creationId xmlns:p14="http://schemas.microsoft.com/office/powerpoint/2010/main" val="405941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Samenwerken</a:t>
            </a:r>
          </a:p>
        </p:txBody>
      </p:sp>
      <p:sp>
        <p:nvSpPr>
          <p:cNvPr id="3" name="Tijdelijke aanduiding voor inhoud 2"/>
          <p:cNvSpPr>
            <a:spLocks noGrp="1"/>
          </p:cNvSpPr>
          <p:nvPr>
            <p:ph sz="half" idx="1"/>
          </p:nvPr>
        </p:nvSpPr>
        <p:spPr>
          <a:xfrm>
            <a:off x="850294" y="1408642"/>
            <a:ext cx="3866421" cy="2496421"/>
          </a:xfrm>
          <a:prstGeom prst="rect">
            <a:avLst/>
          </a:prstGeom>
        </p:spPr>
        <p:txBody>
          <a:bodyPr>
            <a:normAutofit/>
          </a:bodyPr>
          <a:lstStyle/>
          <a:p>
            <a:r>
              <a:rPr lang="nl-NL" sz="2400" dirty="0"/>
              <a:t>‘’</a:t>
            </a:r>
            <a:r>
              <a:rPr lang="nl-NL" sz="2400" dirty="0" err="1"/>
              <a:t>Two</a:t>
            </a:r>
            <a:r>
              <a:rPr lang="nl-NL" sz="2400" dirty="0"/>
              <a:t> </a:t>
            </a:r>
            <a:r>
              <a:rPr lang="nl-NL" sz="2400" dirty="0" err="1"/>
              <a:t>heads</a:t>
            </a:r>
            <a:r>
              <a:rPr lang="nl-NL" sz="2400" dirty="0"/>
              <a:t> are </a:t>
            </a:r>
            <a:r>
              <a:rPr lang="nl-NL" sz="2400" dirty="0" err="1"/>
              <a:t>better</a:t>
            </a:r>
            <a:r>
              <a:rPr lang="nl-NL" sz="2400" dirty="0"/>
              <a:t> </a:t>
            </a:r>
            <a:r>
              <a:rPr lang="nl-NL" sz="2400" dirty="0" err="1"/>
              <a:t>than</a:t>
            </a:r>
            <a:r>
              <a:rPr lang="nl-NL" sz="2400" dirty="0"/>
              <a:t> </a:t>
            </a:r>
            <a:r>
              <a:rPr lang="nl-NL" sz="2400" dirty="0" err="1"/>
              <a:t>one</a:t>
            </a:r>
            <a:r>
              <a:rPr lang="nl-NL" sz="2400" dirty="0"/>
              <a:t>’’</a:t>
            </a:r>
          </a:p>
          <a:p>
            <a:r>
              <a:rPr lang="nl-NL" sz="2400" dirty="0"/>
              <a:t>Relatie goed houden</a:t>
            </a:r>
          </a:p>
          <a:p>
            <a:r>
              <a:rPr lang="nl-NL" sz="2400" dirty="0"/>
              <a:t>Doelen realiseren</a:t>
            </a:r>
          </a:p>
          <a:p>
            <a:r>
              <a:rPr lang="nl-NL" sz="2400" dirty="0"/>
              <a:t>Balans tussen belangen</a:t>
            </a:r>
          </a:p>
          <a:p>
            <a:endParaRPr lang="nl-NL" dirty="0"/>
          </a:p>
        </p:txBody>
      </p:sp>
      <p:pic>
        <p:nvPicPr>
          <p:cNvPr id="5" name="Afbeelding 4">
            <a:extLst>
              <a:ext uri="{FF2B5EF4-FFF2-40B4-BE49-F238E27FC236}">
                <a16:creationId xmlns:a16="http://schemas.microsoft.com/office/drawing/2014/main" id="{5A40E010-97D3-184C-8CB0-5514FB610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478" y="846138"/>
            <a:ext cx="7349552" cy="3057337"/>
          </a:xfrm>
          <a:prstGeom prst="rect">
            <a:avLst/>
          </a:prstGeom>
        </p:spPr>
      </p:pic>
      <p:sp>
        <p:nvSpPr>
          <p:cNvPr id="7" name="Tijdelijke aanduiding voor inhoud 2">
            <a:extLst>
              <a:ext uri="{FF2B5EF4-FFF2-40B4-BE49-F238E27FC236}">
                <a16:creationId xmlns:a16="http://schemas.microsoft.com/office/drawing/2014/main" id="{4ED68B6F-B1CD-7F4E-AC66-38D6D23DEEA5}"/>
              </a:ext>
            </a:extLst>
          </p:cNvPr>
          <p:cNvSpPr txBox="1">
            <a:spLocks/>
          </p:cNvSpPr>
          <p:nvPr/>
        </p:nvSpPr>
        <p:spPr>
          <a:xfrm>
            <a:off x="723802" y="4446775"/>
            <a:ext cx="11113656" cy="213923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Bij samenwerken laten beide partijen de eigen belangen los en gaan op zoek naar het gezamenlijk belang. Beide partijen moeten hiervoor open staan. </a:t>
            </a:r>
          </a:p>
          <a:p>
            <a:pPr marL="0" indent="0">
              <a:buNone/>
            </a:pPr>
            <a:r>
              <a:rPr lang="nl-NL" sz="2000" i="1" dirty="0"/>
              <a:t>Bijv. Je irriteert je aan het gedrag van een medestudent. Zij is te dominant en daarom vind je het groepswerk niet meer leuk. Je vertelt haar hierover en zij vertelt waarom ze iedereen zo op de huid zit. Ze staat open voor feedback en jullie spreken af om elkaar te voorzien van feedback en te zoeken naar oplossingen.</a:t>
            </a:r>
          </a:p>
          <a:p>
            <a:pPr marL="0" indent="0">
              <a:buNone/>
            </a:pPr>
            <a:endParaRPr lang="nl-NL" sz="2000" i="1" dirty="0"/>
          </a:p>
          <a:p>
            <a:pPr marL="0" indent="0">
              <a:buNone/>
            </a:pPr>
            <a:endParaRPr lang="nl-NL" sz="2000" i="1" dirty="0"/>
          </a:p>
        </p:txBody>
      </p:sp>
    </p:spTree>
    <p:extLst>
      <p:ext uri="{BB962C8B-B14F-4D97-AF65-F5344CB8AC3E}">
        <p14:creationId xmlns:p14="http://schemas.microsoft.com/office/powerpoint/2010/main" val="36115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9114" y="274638"/>
            <a:ext cx="10643286" cy="1143000"/>
          </a:xfrm>
          <a:prstGeom prst="rect">
            <a:avLst/>
          </a:prstGeom>
        </p:spPr>
        <p:txBody>
          <a:bodyPr anchor="ctr">
            <a:normAutofit/>
          </a:bodyPr>
          <a:lstStyle/>
          <a:p>
            <a:r>
              <a:rPr lang="nl-NL" dirty="0"/>
              <a:t>Onderhandelen (compromis sluiten)</a:t>
            </a:r>
          </a:p>
        </p:txBody>
      </p:sp>
      <p:sp>
        <p:nvSpPr>
          <p:cNvPr id="3" name="Tijdelijke aanduiding voor inhoud 2"/>
          <p:cNvSpPr>
            <a:spLocks noGrp="1"/>
          </p:cNvSpPr>
          <p:nvPr>
            <p:ph sz="half" idx="1"/>
          </p:nvPr>
        </p:nvSpPr>
        <p:spPr>
          <a:xfrm>
            <a:off x="1308243" y="1417638"/>
            <a:ext cx="4492950" cy="1581481"/>
          </a:xfrm>
          <a:prstGeom prst="rect">
            <a:avLst/>
          </a:prstGeom>
        </p:spPr>
        <p:txBody>
          <a:bodyPr>
            <a:normAutofit/>
          </a:bodyPr>
          <a:lstStyle/>
          <a:p>
            <a:r>
              <a:rPr lang="nl-NL" dirty="0"/>
              <a:t>‘’</a:t>
            </a:r>
            <a:r>
              <a:rPr lang="nl-NL" dirty="0" err="1"/>
              <a:t>Let’s</a:t>
            </a:r>
            <a:r>
              <a:rPr lang="nl-NL" dirty="0"/>
              <a:t> make a deal’’</a:t>
            </a:r>
          </a:p>
          <a:p>
            <a:r>
              <a:rPr lang="nl-NL" dirty="0"/>
              <a:t>Water bij de wijn doen</a:t>
            </a:r>
          </a:p>
          <a:p>
            <a:r>
              <a:rPr lang="nl-NL" dirty="0"/>
              <a:t>Haalbare oplossing</a:t>
            </a:r>
          </a:p>
          <a:p>
            <a:pPr marL="0" indent="0">
              <a:buNone/>
            </a:pPr>
            <a:endParaRPr lang="nl-NL" dirty="0"/>
          </a:p>
        </p:txBody>
      </p:sp>
      <p:pic>
        <p:nvPicPr>
          <p:cNvPr id="5" name="Afbeelding 4">
            <a:extLst>
              <a:ext uri="{FF2B5EF4-FFF2-40B4-BE49-F238E27FC236}">
                <a16:creationId xmlns:a16="http://schemas.microsoft.com/office/drawing/2014/main" id="{EBF9DEAA-3AEF-D941-9BDB-95ED77DD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812" y="1160463"/>
            <a:ext cx="7434218" cy="3110253"/>
          </a:xfrm>
          <a:prstGeom prst="rect">
            <a:avLst/>
          </a:prstGeom>
        </p:spPr>
      </p:pic>
      <p:sp>
        <p:nvSpPr>
          <p:cNvPr id="6" name="Tijdelijke aanduiding voor inhoud 2">
            <a:extLst>
              <a:ext uri="{FF2B5EF4-FFF2-40B4-BE49-F238E27FC236}">
                <a16:creationId xmlns:a16="http://schemas.microsoft.com/office/drawing/2014/main" id="{EE5A7448-D1FE-3F49-BC79-F211AB0B5A6A}"/>
              </a:ext>
            </a:extLst>
          </p:cNvPr>
          <p:cNvSpPr txBox="1">
            <a:spLocks/>
          </p:cNvSpPr>
          <p:nvPr/>
        </p:nvSpPr>
        <p:spPr>
          <a:xfrm>
            <a:off x="936019" y="4395562"/>
            <a:ext cx="10798781" cy="18224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Bij onderhandelen deel je het verschil samen. Beide partijen doen concessies om tot een voor beiden acceptabele oplossing te komen. </a:t>
            </a:r>
          </a:p>
          <a:p>
            <a:pPr marL="0" indent="0">
              <a:buNone/>
            </a:pPr>
            <a:r>
              <a:rPr lang="nl-NL" sz="2000" i="1" dirty="0">
                <a:latin typeface="Arial"/>
                <a:cs typeface="Arial"/>
              </a:rPr>
              <a:t>Bijv. Een medestudent levert stukken te laat op, maar heeft ook meer werk toebedeeld gekregen. Jij zit ook al aan je taks maar hebt minder werk in dit project. Jullie spreken af dat jij iets meer werk op je neemt en dat de medestudent zijn stukken op tijd oplevert. Wat zijn de vóór- en nadelen hiervan?</a:t>
            </a:r>
          </a:p>
          <a:p>
            <a:pPr marL="0" indent="0">
              <a:buNone/>
            </a:pPr>
            <a:endParaRPr lang="nl-NL" sz="2000" i="1" dirty="0"/>
          </a:p>
        </p:txBody>
      </p:sp>
    </p:spTree>
    <p:extLst>
      <p:ext uri="{BB962C8B-B14F-4D97-AF65-F5344CB8AC3E}">
        <p14:creationId xmlns:p14="http://schemas.microsoft.com/office/powerpoint/2010/main" val="271256389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8085EB126014FA97E7A075FCCADB8" ma:contentTypeVersion="10" ma:contentTypeDescription="Een nieuw document maken." ma:contentTypeScope="" ma:versionID="f1be3e63cd0db885fdb6e2f63d197d94">
  <xsd:schema xmlns:xsd="http://www.w3.org/2001/XMLSchema" xmlns:xs="http://www.w3.org/2001/XMLSchema" xmlns:p="http://schemas.microsoft.com/office/2006/metadata/properties" xmlns:ns2="a0fd0b82-380c-450d-ae1d-62e0f3039302" xmlns:ns3="635091fc-0386-4254-b51d-3481dc827ec3" targetNamespace="http://schemas.microsoft.com/office/2006/metadata/properties" ma:root="true" ma:fieldsID="959cde8d6ed30121b3163ec63b957219" ns2:_="" ns3:_="">
    <xsd:import namespace="a0fd0b82-380c-450d-ae1d-62e0f3039302"/>
    <xsd:import namespace="635091fc-0386-4254-b51d-3481dc827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d0b82-380c-450d-ae1d-62e0f3039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091fc-0386-4254-b51d-3481dc827ec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0C4A3-6858-4F47-B217-B21A23104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d0b82-380c-450d-ae1d-62e0f3039302"/>
    <ds:schemaRef ds:uri="635091fc-0386-4254-b51d-3481dc827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D42C03-E1C8-4490-AE8F-0C34400E83B8}">
  <ds:schemaRefs>
    <ds:schemaRef ds:uri="http://schemas.microsoft.com/office/infopath/2007/PartnerControls"/>
    <ds:schemaRef ds:uri="http://purl.org/dc/elements/1.1/"/>
    <ds:schemaRef ds:uri="http://schemas.microsoft.com/office/2006/metadata/properties"/>
    <ds:schemaRef ds:uri="a0fd0b82-380c-450d-ae1d-62e0f3039302"/>
    <ds:schemaRef ds:uri="http://purl.org/dc/terms/"/>
    <ds:schemaRef ds:uri="635091fc-0386-4254-b51d-3481dc827ec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82F9BE6-6175-44F5-8FC4-FF1FA76BC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18576</TotalTime>
  <Words>1836</Words>
  <Application>Microsoft Office PowerPoint</Application>
  <PresentationFormat>Breedbeeld</PresentationFormat>
  <Paragraphs>168</Paragraphs>
  <Slides>17</Slides>
  <Notes>8</Notes>
  <HiddenSlides>5</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Arial Black</vt:lpstr>
      <vt:lpstr>Calibri</vt:lpstr>
      <vt:lpstr>Courier New</vt:lpstr>
      <vt:lpstr>Yuverta</vt:lpstr>
      <vt:lpstr>Conflicthantering &amp; omgaan met weerstand</vt:lpstr>
      <vt:lpstr>Wat is een conflict?</vt:lpstr>
      <vt:lpstr>Waarom kan een conflict ontstaan?</vt:lpstr>
      <vt:lpstr>Hoe ga je met een conflict om? Kilmann, 1974</vt:lpstr>
      <vt:lpstr>Aanpassen (toegeven)</vt:lpstr>
      <vt:lpstr>Vermijden</vt:lpstr>
      <vt:lpstr>Doordrukken</vt:lpstr>
      <vt:lpstr>Samenwerken</vt:lpstr>
      <vt:lpstr>Onderhandelen (compromis sluiten)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Sjoerd Krijgsman</dc:creator>
  <dc:description>Template by HQ Solutions</dc:description>
  <cp:lastModifiedBy>Nathalie Keunen</cp:lastModifiedBy>
  <cp:revision>279</cp:revision>
  <dcterms:created xsi:type="dcterms:W3CDTF">2021-03-01T11:59:21Z</dcterms:created>
  <dcterms:modified xsi:type="dcterms:W3CDTF">2023-03-23T08:33:08Z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0x01010094C8085EB126014FA97E7A075FCCADB8</vt:lpwstr>
  </property>
</Properties>
</file>