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6AF0E-55B4-4870-AC7B-0F69F0C19D31}" type="datetimeFigureOut">
              <a:rPr lang="nl-NL" smtClean="0"/>
              <a:t>20-2-2013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471C5-4DAD-46C8-81AC-4280B54E7A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849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l.wikipedia.org/wiki/Transitie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nl.wikipedia.org/wiki/Geboortecijfer" TargetMode="External"/><Relationship Id="rId4" Type="http://schemas.openxmlformats.org/officeDocument/2006/relationships/hyperlink" Target="http://nl.wikipedia.org/wiki/Sterftecijfer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2009 - 2020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Statistiek</a:t>
            </a:r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D9E3FA1-D23C-49C7-B506-A86F44F9806C}" type="slidenum">
              <a:rPr lang="nl-NL" smtClean="0"/>
              <a:pPr eaLnBrk="1" hangingPunct="1"/>
              <a:t>5</a:t>
            </a:fld>
            <a:endParaRPr lang="nl-NL" smtClean="0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mtClean="0"/>
              <a:t>Steeds meer wordt ook Nederland een mix van verschillende rasse, culturen, godsdiensten,</a:t>
            </a:r>
          </a:p>
          <a:p>
            <a:pPr eaLnBrk="1" hangingPunct="1"/>
            <a:r>
              <a:rPr lang="nl-NL" smtClean="0"/>
              <a:t>samenlevingsvormen, e.d.</a:t>
            </a:r>
          </a:p>
          <a:p>
            <a:pPr eaLnBrk="1" hangingPunct="1"/>
            <a:r>
              <a:rPr lang="nl-NL" smtClean="0"/>
              <a:t>Dat brengt veel positieve dingen tot stand op het gebied van eten, kunst, e.d., maar ook</a:t>
            </a:r>
          </a:p>
          <a:p>
            <a:pPr eaLnBrk="1" hangingPunct="1"/>
            <a:r>
              <a:rPr lang="nl-NL" smtClean="0"/>
              <a:t>intolerantie en racisme.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2009 - 2020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Statistiek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92B4C5-A833-45FE-829D-56E8C822C019}" type="slidenum">
              <a:rPr lang="nl-NL" smtClean="0"/>
              <a:pPr eaLnBrk="1" hangingPunct="1"/>
              <a:t>23</a:t>
            </a:fld>
            <a:endParaRPr lang="nl-NL" smtClean="0"/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mtClean="0">
                <a:latin typeface="Arial" charset="0"/>
              </a:rPr>
              <a:t>Alle ontwikkelingen in de bevolking eisen aanpassing van fysieke en sociale infrastructuur.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2009 - 2020</a:t>
            </a:r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Statistiek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6AD103D-C183-4D69-AF75-8FEFC44792E4}" type="slidenum">
              <a:rPr lang="nl-NL" smtClean="0"/>
              <a:pPr eaLnBrk="1" hangingPunct="1"/>
              <a:t>24</a:t>
            </a:fld>
            <a:endParaRPr lang="nl-NL" smtClean="0"/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mtClean="0">
                <a:latin typeface="Arial" charset="0"/>
              </a:rPr>
              <a:t>Alle ontwikkelingen in de bevolking eisen aanpassing van fysieke en sociale infrastructuur.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2009 - 2020</a:t>
            </a: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Statistiek</a:t>
            </a:r>
          </a:p>
        </p:txBody>
      </p:sp>
      <p:sp>
        <p:nvSpPr>
          <p:cNvPr id="5018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F18396-2145-42BE-A398-C1EA4CAF9604}" type="slidenum">
              <a:rPr lang="nl-NL" smtClean="0"/>
              <a:pPr eaLnBrk="1" hangingPunct="1"/>
              <a:t>25</a:t>
            </a:fld>
            <a:endParaRPr lang="nl-NL" smtClean="0"/>
          </a:p>
        </p:txBody>
      </p:sp>
      <p:sp>
        <p:nvSpPr>
          <p:cNvPr id="501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mtClean="0">
                <a:latin typeface="Arial" charset="0"/>
              </a:rPr>
              <a:t>Alle ontwikkelingen in de bevolking eisen aanpassing van fysieke en sociale infrastructuur.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2009 - 2020</a:t>
            </a: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Statistiek</a:t>
            </a:r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43C94F-C95C-4649-868E-FAB9753024EB}" type="slidenum">
              <a:rPr lang="nl-NL" smtClean="0"/>
              <a:pPr eaLnBrk="1" hangingPunct="1"/>
              <a:t>26</a:t>
            </a:fld>
            <a:endParaRPr lang="nl-NL" smtClean="0"/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mtClean="0">
                <a:latin typeface="Arial" charset="0"/>
              </a:rPr>
              <a:t>Alle ontwikkelingen in de bevolking eisen aanpassing van fysieke en sociale infrastructuur.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2009 - 2020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Statistiek</a:t>
            </a: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F967D44-9671-465E-936D-1D74D1CC68B9}" type="slidenum">
              <a:rPr lang="nl-NL" smtClean="0"/>
              <a:pPr eaLnBrk="1" hangingPunct="1"/>
              <a:t>6</a:t>
            </a:fld>
            <a:endParaRPr lang="nl-NL" smtClean="0"/>
          </a:p>
        </p:txBody>
      </p:sp>
      <p:sp>
        <p:nvSpPr>
          <p:cNvPr id="35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mtClean="0"/>
              <a:t>Naast de klassieke gezinssituatie kennen we andere samenlevingsvormen.</a:t>
            </a:r>
          </a:p>
          <a:p>
            <a:pPr eaLnBrk="1" hangingPunct="1"/>
            <a:r>
              <a:rPr lang="nl-NL" smtClean="0"/>
              <a:t>Sommige zijn al zeer oud, andere van de laatste tijd.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2009 - 2020</a:t>
            </a:r>
          </a:p>
        </p:txBody>
      </p:sp>
      <p:sp>
        <p:nvSpPr>
          <p:cNvPr id="3686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Statistiek</a:t>
            </a:r>
          </a:p>
        </p:txBody>
      </p:sp>
      <p:sp>
        <p:nvSpPr>
          <p:cNvPr id="3686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ED303F3-34B5-419C-9B02-F33E6D20B459}" type="slidenum">
              <a:rPr lang="nl-NL" smtClean="0"/>
              <a:pPr eaLnBrk="1" hangingPunct="1"/>
              <a:t>7</a:t>
            </a:fld>
            <a:endParaRPr lang="nl-NL" smtClean="0"/>
          </a:p>
        </p:txBody>
      </p:sp>
      <p:sp>
        <p:nvSpPr>
          <p:cNvPr id="368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mtClean="0">
                <a:latin typeface="Arial" charset="0"/>
              </a:rPr>
              <a:t>Naast de traditionele christelijke godsdiensten komen er meer religies in beeld, zij het kleine minderheden.</a:t>
            </a:r>
          </a:p>
          <a:p>
            <a:pPr eaLnBrk="1" hangingPunct="1"/>
            <a:r>
              <a:rPr lang="nl-NL" smtClean="0">
                <a:latin typeface="Arial" charset="0"/>
              </a:rPr>
              <a:t>De deconfessionalisering en ontkerkelijking nemen nog steeds toe. Wel is er veel belangstelling voor</a:t>
            </a:r>
          </a:p>
          <a:p>
            <a:pPr eaLnBrk="1" hangingPunct="1"/>
            <a:r>
              <a:rPr lang="nl-NL" smtClean="0">
                <a:latin typeface="Arial" charset="0"/>
              </a:rPr>
              <a:t>nieuwe spirituele ervaringen.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2009 - 2020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Statistiek</a:t>
            </a: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90964D7-408E-43E0-B1D5-96C4C36363F5}" type="slidenum">
              <a:rPr lang="nl-NL" smtClean="0"/>
              <a:pPr eaLnBrk="1" hangingPunct="1"/>
              <a:t>17</a:t>
            </a:fld>
            <a:endParaRPr lang="nl-NL" smtClean="0"/>
          </a:p>
        </p:txBody>
      </p:sp>
      <p:sp>
        <p:nvSpPr>
          <p:cNvPr id="389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mtClean="0"/>
              <a:t>In enge zin is dat het tellen van de bevolking, indelen naar leeftijd geslacht.</a:t>
            </a:r>
          </a:p>
          <a:p>
            <a:pPr eaLnBrk="1" hangingPunct="1"/>
            <a:r>
              <a:rPr lang="nl-NL" smtClean="0"/>
              <a:t>In ruimere zin de veranderingen en kenmerken.</a:t>
            </a:r>
          </a:p>
          <a:p>
            <a:pPr eaLnBrk="1" hangingPunct="1"/>
            <a:r>
              <a:rPr lang="nl-NL" smtClean="0"/>
              <a:t>In de ruimste zin alles wat je maar over (een deel van de) bevolking zou kunnen zeggen.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2009 - 2020</a:t>
            </a:r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Statistiek</a:t>
            </a:r>
          </a:p>
        </p:txBody>
      </p:sp>
      <p:sp>
        <p:nvSpPr>
          <p:cNvPr id="3994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A8A3945-C26E-4CA0-800B-B3A42A8274FE}" type="slidenum">
              <a:rPr lang="nl-NL" smtClean="0"/>
              <a:pPr eaLnBrk="1" hangingPunct="1"/>
              <a:t>18</a:t>
            </a:fld>
            <a:endParaRPr lang="nl-NL" smtClean="0"/>
          </a:p>
        </p:txBody>
      </p:sp>
      <p:sp>
        <p:nvSpPr>
          <p:cNvPr id="39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mtClean="0">
                <a:latin typeface="Arial" charset="0"/>
              </a:rPr>
              <a:t>Hoe  verandert de bevolking in aantal.</a:t>
            </a:r>
          </a:p>
          <a:p>
            <a:pPr eaLnBrk="1" hangingPunct="1"/>
            <a:r>
              <a:rPr lang="nl-NL" smtClean="0">
                <a:latin typeface="Arial" charset="0"/>
              </a:rPr>
              <a:t>Een formule: huidige bevolking + geboorten en immigratie – sterfte en emigratie.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2009 - 2020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Statistiek</a:t>
            </a: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25868C7-6CA1-4B81-A7F3-3C1EF1DCB015}" type="slidenum">
              <a:rPr lang="nl-NL" smtClean="0"/>
              <a:pPr eaLnBrk="1" hangingPunct="1"/>
              <a:t>19</a:t>
            </a:fld>
            <a:endParaRPr lang="nl-NL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mtClean="0">
                <a:latin typeface="Arial" charset="0"/>
              </a:rPr>
              <a:t>Hoe de bevolking qua leeftijd en geslacht is opgebouwd zien we het best in de bevolkingspiramide.</a:t>
            </a:r>
          </a:p>
          <a:p>
            <a:pPr eaLnBrk="1" hangingPunct="1"/>
            <a:r>
              <a:rPr lang="nl-NL" smtClean="0">
                <a:latin typeface="Arial" charset="0"/>
              </a:rPr>
              <a:t>De vorm ervan is in de loop der jaren veranderd. De ontwikkeling in de zin van welvarender worden</a:t>
            </a:r>
          </a:p>
          <a:p>
            <a:pPr eaLnBrk="1" hangingPunct="1"/>
            <a:r>
              <a:rPr lang="nl-NL" smtClean="0">
                <a:latin typeface="Arial" charset="0"/>
              </a:rPr>
              <a:t>heeft invloed op het model van de piramide. Er is een zogenaamde transitie (overgang).</a:t>
            </a:r>
          </a:p>
          <a:p>
            <a:pPr eaLnBrk="1" hangingPunct="1"/>
            <a:r>
              <a:rPr lang="nl-NL" smtClean="0">
                <a:latin typeface="Arial" charset="0"/>
              </a:rPr>
              <a:t>Een demografische</a:t>
            </a:r>
            <a:r>
              <a:rPr lang="nl-NL" b="1" smtClean="0">
                <a:latin typeface="Arial" charset="0"/>
              </a:rPr>
              <a:t> </a:t>
            </a:r>
            <a:r>
              <a:rPr lang="nl-NL" smtClean="0">
                <a:latin typeface="Arial" charset="0"/>
                <a:hlinkClick r:id="rId3" tooltip="Transitie"/>
              </a:rPr>
              <a:t>transitie</a:t>
            </a:r>
            <a:r>
              <a:rPr lang="nl-NL" smtClean="0">
                <a:latin typeface="Arial" charset="0"/>
              </a:rPr>
              <a:t> is de overgang van een hoog </a:t>
            </a:r>
            <a:r>
              <a:rPr lang="nl-NL" smtClean="0">
                <a:latin typeface="Arial" charset="0"/>
                <a:hlinkClick r:id="rId4" tooltip="Sterftecijfer"/>
              </a:rPr>
              <a:t>sterfte</a:t>
            </a:r>
            <a:r>
              <a:rPr lang="nl-NL" smtClean="0">
                <a:latin typeface="Arial" charset="0"/>
              </a:rPr>
              <a:t>- en </a:t>
            </a:r>
            <a:r>
              <a:rPr lang="nl-NL" smtClean="0">
                <a:latin typeface="Arial" charset="0"/>
                <a:hlinkClick r:id="rId5" tooltip="Geboortecijfer"/>
              </a:rPr>
              <a:t>geboortecijfer</a:t>
            </a:r>
            <a:r>
              <a:rPr lang="nl-NL" smtClean="0">
                <a:latin typeface="Arial" charset="0"/>
              </a:rPr>
              <a:t> naar een </a:t>
            </a:r>
          </a:p>
          <a:p>
            <a:pPr eaLnBrk="1" hangingPunct="1"/>
            <a:r>
              <a:rPr lang="nl-NL" smtClean="0">
                <a:latin typeface="Arial" charset="0"/>
              </a:rPr>
              <a:t>laag sterfte- en geboortecijfer in een bevolkingsgroep.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2009 - 2020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Statistiek</a:t>
            </a:r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479481-B5DB-4E7A-BA84-6863BC82FDEC}" type="slidenum">
              <a:rPr lang="nl-NL" smtClean="0"/>
              <a:pPr eaLnBrk="1" hangingPunct="1"/>
              <a:t>20</a:t>
            </a:fld>
            <a:endParaRPr lang="nl-NL" smtClean="0"/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mtClean="0">
                <a:latin typeface="Arial" charset="0"/>
              </a:rPr>
              <a:t>De groene druk = aantal mensen tot 20 gedeeld door het aantal tussen 20 en 65.</a:t>
            </a:r>
          </a:p>
          <a:p>
            <a:pPr eaLnBrk="1" hangingPunct="1"/>
            <a:r>
              <a:rPr lang="nl-NL" smtClean="0">
                <a:latin typeface="Arial" charset="0"/>
              </a:rPr>
              <a:t>De grijze druk = aantal mensen boven 65 gedeeld door het aantal tussen 20 en 65.</a:t>
            </a:r>
          </a:p>
          <a:p>
            <a:pPr eaLnBrk="1" hangingPunct="1"/>
            <a:r>
              <a:rPr lang="nl-NL" smtClean="0">
                <a:latin typeface="Arial" charset="0"/>
              </a:rPr>
              <a:t>De totale demografische druk de optel som van beide.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2009 - 2020</a:t>
            </a: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Statistiek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8F3080-02F0-49D4-B211-44A765343A2E}" type="slidenum">
              <a:rPr lang="nl-NL" smtClean="0"/>
              <a:pPr eaLnBrk="1" hangingPunct="1"/>
              <a:t>21</a:t>
            </a:fld>
            <a:endParaRPr lang="nl-NL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mtClean="0">
                <a:latin typeface="Arial" charset="0"/>
              </a:rPr>
              <a:t>De levensverwachting blijft voorlopig toenemen. Dat heeft positieve en negatieve gevolgen voor de maatschappij.</a:t>
            </a:r>
          </a:p>
          <a:p>
            <a:pPr eaLnBrk="1" hangingPunct="1"/>
            <a:r>
              <a:rPr lang="nl-NL" smtClean="0">
                <a:latin typeface="Arial" charset="0"/>
              </a:rPr>
              <a:t>De grijze druk neem toe en de kosten van de verzorging stijgen.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2009 - 2020</a:t>
            </a: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mtClean="0"/>
              <a:t>Statistiek</a:t>
            </a:r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4EF040-F428-4969-9690-08455AD10228}" type="slidenum">
              <a:rPr lang="nl-NL" smtClean="0"/>
              <a:pPr eaLnBrk="1" hangingPunct="1"/>
              <a:t>22</a:t>
            </a:fld>
            <a:endParaRPr lang="nl-NL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NL" smtClean="0">
                <a:latin typeface="Arial" charset="0"/>
              </a:rPr>
              <a:t>Nederland is dichtbevolkt maar niet overal evenveel.</a:t>
            </a:r>
          </a:p>
          <a:p>
            <a:pPr eaLnBrk="1" hangingPunct="1"/>
            <a:r>
              <a:rPr lang="nl-NL" smtClean="0">
                <a:latin typeface="Arial" charset="0"/>
              </a:rPr>
              <a:t>Er zijn bewegingen zoals ontvolking van het platteland, grote nieuwbouwprojecten, trek naar de steden</a:t>
            </a:r>
          </a:p>
          <a:p>
            <a:pPr eaLnBrk="1" hangingPunct="1"/>
            <a:r>
              <a:rPr lang="nl-NL" smtClean="0">
                <a:latin typeface="Arial" charset="0"/>
              </a:rPr>
              <a:t>of juist trek naar het platteland.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C2CE-94E0-4148-9A3E-9AD9AEDA8AF4}" type="datetimeFigureOut">
              <a:rPr lang="nl-NL" smtClean="0"/>
              <a:t>20-2-2013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D14E-6A59-47AF-9E23-E8E13E51D2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25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C2CE-94E0-4148-9A3E-9AD9AEDA8AF4}" type="datetimeFigureOut">
              <a:rPr lang="nl-NL" smtClean="0"/>
              <a:t>20-2-2013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D14E-6A59-47AF-9E23-E8E13E51D2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492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C2CE-94E0-4148-9A3E-9AD9AEDA8AF4}" type="datetimeFigureOut">
              <a:rPr lang="nl-NL" smtClean="0"/>
              <a:t>20-2-2013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D14E-6A59-47AF-9E23-E8E13E51D2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853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C2CE-94E0-4148-9A3E-9AD9AEDA8AF4}" type="datetimeFigureOut">
              <a:rPr lang="nl-NL" smtClean="0"/>
              <a:t>20-2-2013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D14E-6A59-47AF-9E23-E8E13E51D2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537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C2CE-94E0-4148-9A3E-9AD9AEDA8AF4}" type="datetimeFigureOut">
              <a:rPr lang="nl-NL" smtClean="0"/>
              <a:t>20-2-2013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D14E-6A59-47AF-9E23-E8E13E51D2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636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C2CE-94E0-4148-9A3E-9AD9AEDA8AF4}" type="datetimeFigureOut">
              <a:rPr lang="nl-NL" smtClean="0"/>
              <a:t>20-2-2013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D14E-6A59-47AF-9E23-E8E13E51D2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31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C2CE-94E0-4148-9A3E-9AD9AEDA8AF4}" type="datetimeFigureOut">
              <a:rPr lang="nl-NL" smtClean="0"/>
              <a:t>20-2-2013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D14E-6A59-47AF-9E23-E8E13E51D2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40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C2CE-94E0-4148-9A3E-9AD9AEDA8AF4}" type="datetimeFigureOut">
              <a:rPr lang="nl-NL" smtClean="0"/>
              <a:t>20-2-2013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D14E-6A59-47AF-9E23-E8E13E51D2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105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C2CE-94E0-4148-9A3E-9AD9AEDA8AF4}" type="datetimeFigureOut">
              <a:rPr lang="nl-NL" smtClean="0"/>
              <a:t>20-2-2013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D14E-6A59-47AF-9E23-E8E13E51D2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379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C2CE-94E0-4148-9A3E-9AD9AEDA8AF4}" type="datetimeFigureOut">
              <a:rPr lang="nl-NL" smtClean="0"/>
              <a:t>20-2-2013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D14E-6A59-47AF-9E23-E8E13E51D2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6057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7C2CE-94E0-4148-9A3E-9AD9AEDA8AF4}" type="datetimeFigureOut">
              <a:rPr lang="nl-NL" smtClean="0"/>
              <a:t>20-2-2013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D14E-6A59-47AF-9E23-E8E13E51D2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027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7C2CE-94E0-4148-9A3E-9AD9AEDA8AF4}" type="datetimeFigureOut">
              <a:rPr lang="nl-NL" smtClean="0"/>
              <a:t>20-2-2013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FD14E-6A59-47AF-9E23-E8E13E51D2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450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jpeg"/><Relationship Id="rId3" Type="http://schemas.openxmlformats.org/officeDocument/2006/relationships/hyperlink" Target="http://nl.wikipedia.org/wiki/Bestand:LinkedIn_Logo.svg" TargetMode="External"/><Relationship Id="rId7" Type="http://schemas.openxmlformats.org/officeDocument/2006/relationships/image" Target="../media/image35.png"/><Relationship Id="rId12" Type="http://schemas.openxmlformats.org/officeDocument/2006/relationships/hyperlink" Target="http://studenthacks.org/wp-content/uploads/2008/04/twitter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hyperlink" Target="http://nl.wikipedia.org/wiki/Bestand:Hyves_logo.png" TargetMode="External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hyperlink" Target="//upload.wikimedia.org/wikipedia/commons/5/5f/Hunters_signal_horn-Sygnalowka.jpg" TargetMode="External"/><Relationship Id="rId18" Type="http://schemas.openxmlformats.org/officeDocument/2006/relationships/hyperlink" Target="http://www.google.nl/imgres?imgurl=http://www.designerwholesalesources.com/images/authentic_gucci_handbag-21-114.jpg&amp;imgrefurl=http://www.designerwholesalesources.com/discount-Gucci-id-33.htm&amp;usg=__ibOS1QBBmcFO7BOCNE-Q4vf5brk=&amp;h=300&amp;w=300&amp;sz=44&amp;hl=nl&amp;start=8&amp;sig2=UtNOtn2dGMirWA27R8IGHQ&amp;zoom=1&amp;tbnid=9RCTpJJjnkxrmM:&amp;tbnh=116&amp;tbnw=116&amp;ei=8NYFT_DAG8SF-wb0itmbAQ&amp;prev=/search?q=gucci&amp;um=1&amp;hl=nl&amp;sa=N&amp;gbv=2&amp;tbm=isch&amp;um=1&amp;itbs=1" TargetMode="External"/><Relationship Id="rId3" Type="http://schemas.openxmlformats.org/officeDocument/2006/relationships/hyperlink" Target="//upload.wikimedia.org/wikipedia/commons/c/c8/Bugatti_Type_41_(Royale)_Coup%C3%A9_Napoleon.jpg" TargetMode="External"/><Relationship Id="rId7" Type="http://schemas.openxmlformats.org/officeDocument/2006/relationships/hyperlink" Target="http://nl.wikipedia.org/wiki/Bestand:Rechtsridder_in_de_Souvereine_Militaire_Orde_van_Sint_Jan_van_Jeruzalem_en_Malta.JPG" TargetMode="External"/><Relationship Id="rId12" Type="http://schemas.openxmlformats.org/officeDocument/2006/relationships/image" Target="../media/image48.jpeg"/><Relationship Id="rId17" Type="http://schemas.openxmlformats.org/officeDocument/2006/relationships/image" Target="../media/image51.jpeg"/><Relationship Id="rId2" Type="http://schemas.openxmlformats.org/officeDocument/2006/relationships/image" Target="../media/image43.jpeg"/><Relationship Id="rId16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hyperlink" Target="//upload.wikimedia.org/wikipedia/commons/6/6c/Walther_PPK_1847.jpg" TargetMode="External"/><Relationship Id="rId5" Type="http://schemas.openxmlformats.org/officeDocument/2006/relationships/hyperlink" Target="http://nl.wikipedia.org/wiki/Bestand:P1010380.JPG" TargetMode="External"/><Relationship Id="rId15" Type="http://schemas.openxmlformats.org/officeDocument/2006/relationships/hyperlink" Target="//upload.wikimedia.org/wikipedia/commons/0/05/Cerhso_maktaba.jpg" TargetMode="External"/><Relationship Id="rId10" Type="http://schemas.openxmlformats.org/officeDocument/2006/relationships/image" Target="../media/image47.jpeg"/><Relationship Id="rId19" Type="http://schemas.openxmlformats.org/officeDocument/2006/relationships/image" Target="../media/image52.jpeg"/><Relationship Id="rId4" Type="http://schemas.openxmlformats.org/officeDocument/2006/relationships/image" Target="../media/image44.jpeg"/><Relationship Id="rId9" Type="http://schemas.openxmlformats.org/officeDocument/2006/relationships/hyperlink" Target="//upload.wikimedia.org/wikipedia/commons/8/80/De_drie_lintjes_van_ridders_in_de_Militaire_Willems-Orde,_de_Orde_van_de_Nederlandse_Leeuw_en_de_Orde_van_Oranje-Nassau.jpg" TargetMode="External"/><Relationship Id="rId1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jpeg"/><Relationship Id="rId7" Type="http://schemas.openxmlformats.org/officeDocument/2006/relationships/image" Target="../media/image5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3.emf"/><Relationship Id="rId12" Type="http://schemas.openxmlformats.org/officeDocument/2006/relationships/image" Target="../media/image6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7.jpeg"/><Relationship Id="rId5" Type="http://schemas.openxmlformats.org/officeDocument/2006/relationships/image" Target="../media/image62.emf"/><Relationship Id="rId10" Type="http://schemas.openxmlformats.org/officeDocument/2006/relationships/image" Target="../media/image66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hyperlink" Target="http://images.google.com/imgres?imgurl=http://www.sacan.net/site/media/.gallery/image7.jpg&amp;imgrefurl=http://www.sacan.net/site/pages/gallery/verzorgingshuis-te-schutskamp7.php&amp;usg=__9LLHO6Ckhf7Er7ihH5ELleAYMFE=&amp;h=960&amp;w=1280&amp;sz=574&amp;hl=nl&amp;start=39&amp;tbnid=o0dzK45rZHQ7cM:&amp;tbnh=113&amp;tbnw=150&amp;prev=/images?q=verzorgingshuis&amp;gbv=2&amp;ndsp=20&amp;hl=nl&amp;sa=N&amp;start=20" TargetMode="External"/><Relationship Id="rId3" Type="http://schemas.openxmlformats.org/officeDocument/2006/relationships/hyperlink" Target="http://images.google.com/imgres?imgurl=http://www.golv-info.nl/images/schoolgebouw2.jpg&amp;imgrefurl=http://www.golv-info.nl/php/nieuwsart.php?ID=77&amp;usg=__zqTfhUMDIfQfn69MFy2Qf5O9k54=&amp;h=262&amp;w=350&amp;sz=24&amp;hl=nl&amp;start=116&amp;tbnid=_gjqvroZEKa_CM:&amp;tbnh=90&amp;tbnw=120&amp;prev=/images?q=schoolgebouw&amp;gbv=2&amp;ndsp=20&amp;hl=nl&amp;sa=N&amp;start=100" TargetMode="External"/><Relationship Id="rId7" Type="http://schemas.openxmlformats.org/officeDocument/2006/relationships/hyperlink" Target="http://images.google.com/imgres?imgurl=http://www.terpstra.nl/projecten/Winkelcentrum%20de%20Spinne%20te%20Goes%20Bouwbedrijf%20Christiaansen.jpg&amp;imgrefurl=http://www.terpstra.nl/projecten/&amp;usg=__7Lmm805I0MWMZ6eaXKlJt9gYQSk=&amp;h=480&amp;w=640&amp;sz=59&amp;hl=nl&amp;start=3&amp;tbnid=ZIpdae85Np_hRM:&amp;tbnh=103&amp;tbnw=137&amp;prev=/images?q=winkelcentrum&amp;gbv=2&amp;hl=nl" TargetMode="External"/><Relationship Id="rId12" Type="http://schemas.openxmlformats.org/officeDocument/2006/relationships/image" Target="../media/image7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11" Type="http://schemas.openxmlformats.org/officeDocument/2006/relationships/hyperlink" Target="http://images.google.com/imgres?imgurl=http://www.hdci.nl/buitenom/images/broekpolder_014.jpg&amp;imgrefurl=http://www.hdci.nl/buitenom/pivot/entry.php?id=689&amp;w=routes&amp;usg=__TnWA4N18QWjy9SB_AK7vpKIRCUw=&amp;h=2304&amp;w=3072&amp;sz=1879&amp;hl=nl&amp;start=5&amp;tbnid=yj132rPlSilFKM:&amp;tbnh=113&amp;tbnw=150&amp;prev=/images?q=nieuwbouwwijk&amp;gbv=2&amp;hl=nl" TargetMode="External"/><Relationship Id="rId5" Type="http://schemas.openxmlformats.org/officeDocument/2006/relationships/hyperlink" Target="http://images.google.com/imgres?imgurl=http://www.destentor.nl/multimedia/archive/00890/Ziekenhuis_treuzeld_890236b.jpg&amp;imgrefurl=http://www.destentor.nl/regio/flevoland/3883070/Consortium-wil-ziekenhuis-overnemen.ece&amp;usg=__56ruJMJcz8EBS5DBr_zYcwJ73Og=&amp;h=258&amp;w=400&amp;sz=30&amp;hl=nl&amp;start=83&amp;tbnid=XS40SeS-MRa9zM:&amp;tbnh=80&amp;tbnw=124&amp;prev=/images?q=ziekenhuis&amp;gbv=2&amp;ndsp=20&amp;hl=nl&amp;sa=N&amp;start=80" TargetMode="External"/><Relationship Id="rId10" Type="http://schemas.openxmlformats.org/officeDocument/2006/relationships/image" Target="../media/image78.jpeg"/><Relationship Id="rId4" Type="http://schemas.openxmlformats.org/officeDocument/2006/relationships/image" Target="../media/image75.jpeg"/><Relationship Id="rId9" Type="http://schemas.openxmlformats.org/officeDocument/2006/relationships/hyperlink" Target="http://images.google.com/imgres?imgurl=http://www.nicompeeters.nl/fotos/b_2000_station_delft.jpg&amp;imgrefurl=http://www.nicompeeters.nl/index.php?page=gallery&amp;pagenr=8&amp;usg=__0HPjuqbYPe8uO7mSC_7WmS-1nMU=&amp;h=710&amp;w=1000&amp;sz=111&amp;hl=nl&amp;start=9&amp;tbnid=a08PM7S-2fcINM:&amp;tbnh=106&amp;tbnw=149&amp;prev=/images?q=station&amp;gbv=2&amp;hl=nl" TargetMode="External"/><Relationship Id="rId14" Type="http://schemas.openxmlformats.org/officeDocument/2006/relationships/image" Target="../media/image8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jpeg"/><Relationship Id="rId4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1.bp.blogspot.com/_F18tH6MEsco/TP9chZ8mDaI/AAAAAAAAABc/uIiPA93vw8M/s1600/bzlevine+001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mendosa.com/commune3.jpg&amp;imgrefurl=http://www.mendosa.com/radical.html&amp;usg=__pCzVswTN0FNsTXj0vfldn8joB0s=&amp;h=755&amp;w=953&amp;sz=40&amp;hl=nl&amp;start=4&amp;tbnid=pXwUfVHgbIuNaM:&amp;tbnh=117&amp;tbnw=148&amp;prev=/images?q=commune&amp;gbv=2&amp;hl=nl" TargetMode="External"/><Relationship Id="rId13" Type="http://schemas.openxmlformats.org/officeDocument/2006/relationships/image" Target="../media/image17.jpeg"/><Relationship Id="rId18" Type="http://schemas.openxmlformats.org/officeDocument/2006/relationships/hyperlink" Target="http://www.baso.be/nieuws_actualiteit/afb_actualiteit/homo_ouders.jpg" TargetMode="External"/><Relationship Id="rId3" Type="http://schemas.openxmlformats.org/officeDocument/2006/relationships/image" Target="../media/image12.jpeg"/><Relationship Id="rId21" Type="http://schemas.openxmlformats.org/officeDocument/2006/relationships/image" Target="../media/image21.jpeg"/><Relationship Id="rId7" Type="http://schemas.openxmlformats.org/officeDocument/2006/relationships/image" Target="../media/image14.jpeg"/><Relationship Id="rId12" Type="http://schemas.openxmlformats.org/officeDocument/2006/relationships/hyperlink" Target="http://images.google.com/imgres?imgurl=http://image.pathfinder.com/time/daily/special/kennedy/images/kennedy.jpg&amp;imgrefurl=http://leda.eigenstart.nl/&amp;usg=__u7Wuf5qtPdmZy7-g3-Lqvv3X_os=&amp;h=171&amp;w=268&amp;sz=22&amp;hl=nl&amp;start=73&amp;tbnid=WWgxnme7QSJPbM:&amp;tbnh=72&amp;tbnw=113&amp;prev=/images?q=grootfamilie&amp;gbv=2&amp;ndsp=20&amp;hl=nl&amp;sa=N&amp;start=60" TargetMode="External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6" Type="http://schemas.openxmlformats.org/officeDocument/2006/relationships/hyperlink" Target="http://images.google.com/imgres?imgurl=http://www.heiligen-3s.nl/heiligen/01/01/01-01-1905-Valentinus-Paquay(Lowieke).jpg&amp;imgrefurl=http://www.heiligen-3s.nl/heiligen/01/01/01-01-1905-Valentinus-Paquay(Lowieke).php&amp;usg=__XLWvgrq3d0Reu8qmpa07VA6poBc=&amp;h=252&amp;w=178&amp;sz=8&amp;hl=nl&amp;start=63&amp;tbnid=ai8Dlhr3d5IF3M:&amp;tbnh=111&amp;tbnw=78&amp;prev=/images?q=kloosterling&amp;gbv=2&amp;ndsp=20&amp;hl=nl&amp;sa=N&amp;start=60" TargetMode="External"/><Relationship Id="rId20" Type="http://schemas.openxmlformats.org/officeDocument/2006/relationships/hyperlink" Target="http://images.google.com/imgres?imgurl=http://home.deds.nl/~valerie_van_vaerenbergh/OefeningenHotPatatoes_Valerie_VV/gezin.jpg&amp;imgrefurl=http://home.deds.nl/~valerie_van_vaerenbergh/OefeningenHotPatatoes_Valerie_VV/&amp;usg=__zH4wZkGzuvBVho2dNp_S2QkiCxw=&amp;h=376&amp;w=400&amp;sz=25&amp;hl=nl&amp;start=3&amp;tbnid=PHk2G4A1U7DY5M:&amp;tbnh=117&amp;tbnw=124&amp;prev=/images?q=gezin&amp;gbv=2&amp;hl=n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http://www.reniersdancemasters.nl/Old/images/coen1.jpg&amp;imgrefurl=http://www.reniersdancemasters.nl/Old/inschrijvensalsasolo.htm&amp;usg=__dz9rYv7vFX4FT_Uvye1bmoGdghw=&amp;h=799&amp;w=1132&amp;sz=109&amp;hl=nl&amp;start=27&amp;tbnid=OpdhQDOCiyHidM:&amp;tbnh=106&amp;tbnw=150&amp;prev=/images?q=alleenstaand&amp;gbv=2&amp;ndsp=20&amp;hl=nl&amp;sa=N&amp;start=20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5" Type="http://schemas.openxmlformats.org/officeDocument/2006/relationships/image" Target="../media/image18.jpeg"/><Relationship Id="rId10" Type="http://schemas.openxmlformats.org/officeDocument/2006/relationships/hyperlink" Target="http://images.google.com/imgres?imgurl=http://www.amberrosia.nl/enter/img/eenoudergezin.jpg&amp;imgrefurl=http://www.amberrosia.nl/enter/eenoudergezin.html&amp;usg=__hWyZBApJiKl7uhA55tKo_DEtL-k=&amp;h=375&amp;w=210&amp;sz=17&amp;hl=nl&amp;start=1&amp;tbnid=Su4hv3Rjv8Sh9M:&amp;tbnh=122&amp;tbnw=68&amp;prev=/images?q=eenoudergezin&amp;gbv=2&amp;hl=nl&amp;sa=X" TargetMode="External"/><Relationship Id="rId19" Type="http://schemas.openxmlformats.org/officeDocument/2006/relationships/image" Target="../media/image20.jpeg"/><Relationship Id="rId4" Type="http://schemas.openxmlformats.org/officeDocument/2006/relationships/hyperlink" Target="http://images.google.com/imgres?imgurl=http://www.1ouder.nl/1ouder/Eva.jpg&amp;imgrefurl=http://www.1ouder.nl/artikel.php?id=19&amp;usg=__XIApCIs90eNGX2TZl8lSNAZR9R0=&amp;h=213&amp;w=150&amp;sz=24&amp;hl=nl&amp;start=25&amp;tbnid=rVKRKgRF73TWSM:&amp;tbnh=106&amp;tbnw=75&amp;prev=/images?q=alleenstaand&amp;gbv=2&amp;ndsp=20&amp;hl=nl&amp;sa=N&amp;start=20" TargetMode="External"/><Relationship Id="rId9" Type="http://schemas.openxmlformats.org/officeDocument/2006/relationships/image" Target="../media/image15.jpeg"/><Relationship Id="rId14" Type="http://schemas.openxmlformats.org/officeDocument/2006/relationships/hyperlink" Target="http://images.google.com/imgres?imgurl=http://www.kredietburo.be/cms/grafisch/nieuwsfeiten/209_hypotheek-samenwonend.jpg&amp;imgrefurl=http://www.kredietburo.be/cms/site_template_advanced_1/home.asp?p_id=292&amp;p_naam=Standaard%20Project&amp;tsectie=1&amp;offset=1&amp;nieuwsfeit_id=209&amp;usg=__6qXm9HqOhxv9Zo_NReOoDAHQGVw=&amp;h=152&amp;w=196&amp;sz=30&amp;hl=nl&amp;start=1&amp;tbnid=YsZlp8HpL2To7M:&amp;tbnh=81&amp;tbnw=104&amp;prev=/images?q=samenwonend&amp;gbv=2&amp;hl=n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wereldtrip.nl/images/Upload/rteimg_20050314114930_0012.jpg&amp;imgrefurl=http://www.wereldtrip.nl/countries.aspx?CountryID=10018&amp;usg=__LoQdsjxMFXi1G4LA7XSy_gQJ_sk=&amp;h=241&amp;w=390&amp;sz=14&amp;hl=nl&amp;start=17&amp;tbnid=y_vsLmaKgDLAbM:&amp;tbnh=76&amp;tbnw=123&amp;prev=/images?q=hindoeisme&amp;gbv=2&amp;hl=nl" TargetMode="External"/><Relationship Id="rId13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12" Type="http://schemas.openxmlformats.org/officeDocument/2006/relationships/hyperlink" Target="http://images.google.com/imgres?imgurl=http://hervormdgenemuiden.com.server17.firstfind.nl/cms/FCKeditor/cstmFiles/wwwhervormdgenemuidencom//Gebouwen/IMG_2270kopie.jpg&amp;imgrefurl=http://www.hervormdgenemuiden.com/global/nl/wie-zijn-we&amp;usg=__-IS5VXbw6DvRYAAXcDAMXH4AhZk=&amp;h=427&amp;w=640&amp;sz=54&amp;hl=nl&amp;start=29&amp;tbnid=agP1brWwdjFd7M:&amp;tbnh=91&amp;tbnw=137&amp;prev=/images?q=protestantse+kerk&amp;gbv=2&amp;ndsp=20&amp;hl=nl&amp;sa=N&amp;start=2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http://blogimages.seniorennet.be/marcel2006/309083-a01b69e3c6e1c6b08d592425e3d325cb.jpg&amp;imgrefurl=http://blog.seniorennet.be/marcel2006/archief.php?ID=309693&amp;usg=__afDsP-4_aSJonUB-bXjkjs_ihfQ=&amp;h=596&amp;w=860&amp;sz=203&amp;hl=nl&amp;start=1&amp;tbnid=4Jn4OKrx5jJVYM:&amp;tbnh=100&amp;tbnw=145&amp;prev=/images?q=vaticaan&amp;gbv=2&amp;hl=nl" TargetMode="External"/><Relationship Id="rId11" Type="http://schemas.openxmlformats.org/officeDocument/2006/relationships/image" Target="../media/image26.jpeg"/><Relationship Id="rId5" Type="http://schemas.openxmlformats.org/officeDocument/2006/relationships/image" Target="../media/image23.jpeg"/><Relationship Id="rId10" Type="http://schemas.openxmlformats.org/officeDocument/2006/relationships/hyperlink" Target="http://images.google.com/imgres?imgurl=http://www.amtravel.nl/www5/images/dayprogram/c1122/s/borobudur.jpg&amp;imgrefurl=http://levensbeschouwingen.come2me.nl/1028015/Boeddhisme&amp;usg=__e7CaTud6zGyB81dKes7wuuLk6qk=&amp;h=333&amp;w=500&amp;sz=37&amp;hl=nl&amp;start=161&amp;tbnid=ehmnfjyI4dkBNM:&amp;tbnh=87&amp;tbnw=130&amp;prev=/images?q=boeddhisme&amp;gbv=2&amp;ndsp=20&amp;hl=nl&amp;sa=N&amp;start=160" TargetMode="External"/><Relationship Id="rId4" Type="http://schemas.openxmlformats.org/officeDocument/2006/relationships/hyperlink" Target="http://images.google.com/imgres?imgurl=http://www.slamnet.org.uk/re/images/Islam2.jpg&amp;imgrefurl=http://muslimsagainstsharia.blogspot.com/2008_12_01_archive.html&amp;usg=__J486IlcDspUzE3Z5nFjAEa9mWb8=&amp;h=298&amp;w=460&amp;sz=89&amp;hl=nl&amp;start=7&amp;tbnid=hupy3D7qnoxVUM:&amp;tbnh=83&amp;tbnw=128&amp;prev=/images?q=islam&amp;gbv=2&amp;hl=nl" TargetMode="External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http://www.kuiper.nl/content/office/people_planet_4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3475" y="1588"/>
            <a:ext cx="10302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 rot="5400000">
            <a:off x="4893097" y="2644169"/>
            <a:ext cx="6858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dirty="0">
                <a:ln/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Burgerschap</a:t>
            </a:r>
          </a:p>
        </p:txBody>
      </p:sp>
      <p:grpSp>
        <p:nvGrpSpPr>
          <p:cNvPr id="3" name="Groep 2"/>
          <p:cNvGrpSpPr>
            <a:grpSpLocks/>
          </p:cNvGrpSpPr>
          <p:nvPr/>
        </p:nvGrpSpPr>
        <p:grpSpPr bwMode="auto">
          <a:xfrm>
            <a:off x="265113" y="271463"/>
            <a:ext cx="7286625" cy="6319837"/>
            <a:chOff x="250825" y="188640"/>
            <a:chExt cx="7286442" cy="6320110"/>
          </a:xfrm>
        </p:grpSpPr>
        <p:pic>
          <p:nvPicPr>
            <p:cNvPr id="2053" name="Picture 15" descr="http://fast.mediamatic.nl/f/qbwx/image/509/41219-304-304-cro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257" y="1265803"/>
              <a:ext cx="4092010" cy="4092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4" name="Groep 1"/>
            <p:cNvGrpSpPr>
              <a:grpSpLocks/>
            </p:cNvGrpSpPr>
            <p:nvPr/>
          </p:nvGrpSpPr>
          <p:grpSpPr bwMode="auto">
            <a:xfrm>
              <a:off x="250825" y="188640"/>
              <a:ext cx="7286442" cy="6320110"/>
              <a:chOff x="250825" y="188248"/>
              <a:chExt cx="7285747" cy="6321029"/>
            </a:xfrm>
          </p:grpSpPr>
          <p:sp>
            <p:nvSpPr>
              <p:cNvPr id="4" name="Rechthoek 3"/>
              <p:cNvSpPr/>
              <p:nvPr/>
            </p:nvSpPr>
            <p:spPr>
              <a:xfrm>
                <a:off x="265110" y="188248"/>
                <a:ext cx="3169856" cy="1800565"/>
              </a:xfrm>
              <a:prstGeom prst="rect">
                <a:avLst/>
              </a:prstGeom>
              <a:solidFill>
                <a:schemeClr val="accent2">
                  <a:lumMod val="75000"/>
                  <a:alpha val="6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nl-NL" sz="60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sociaal</a:t>
                </a:r>
                <a:endParaRPr lang="en-GB" sz="6000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11" name="Rechthoek 10"/>
              <p:cNvSpPr/>
              <p:nvPr/>
            </p:nvSpPr>
            <p:spPr>
              <a:xfrm>
                <a:off x="250825" y="5358123"/>
                <a:ext cx="7285747" cy="1151154"/>
              </a:xfrm>
              <a:prstGeom prst="rect">
                <a:avLst/>
              </a:prstGeom>
              <a:solidFill>
                <a:schemeClr val="accent2">
                  <a:lumMod val="75000"/>
                  <a:alpha val="6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nl-NL" sz="600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dimensie</a:t>
                </a:r>
                <a:endParaRPr lang="en-GB" sz="6000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7" name="Rechthoek 6"/>
              <p:cNvSpPr/>
              <p:nvPr/>
            </p:nvSpPr>
            <p:spPr>
              <a:xfrm>
                <a:off x="3434966" y="188248"/>
                <a:ext cx="4101606" cy="1800565"/>
              </a:xfrm>
              <a:prstGeom prst="rect">
                <a:avLst/>
              </a:prstGeom>
              <a:solidFill>
                <a:schemeClr val="accent2">
                  <a:lumMod val="75000"/>
                  <a:alpha val="68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nl-NL" sz="6000" dirty="0" err="1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maat-schappelijke</a:t>
                </a:r>
                <a:endParaRPr lang="en-GB" sz="6000" dirty="0">
                  <a:solidFill>
                    <a:schemeClr val="tx2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pic>
          <p:nvPicPr>
            <p:cNvPr id="2055" name="Picture 13" descr="http://reclamewereld.blog.nl/files/2011/09/SP-doe-ff-sociaal-ma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1989139"/>
              <a:ext cx="3194432" cy="3368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039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0.15139 0.010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39 0.01019 L 3.33333E-6 0.008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ttp://cannabiszaden.files.wordpress.com/2010/02/fokkesuk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67813" cy="725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23438" y="5518567"/>
            <a:ext cx="9120562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Sociale controle</a:t>
            </a:r>
          </a:p>
        </p:txBody>
      </p:sp>
    </p:spTree>
    <p:extLst>
      <p:ext uri="{BB962C8B-B14F-4D97-AF65-F5344CB8AC3E}">
        <p14:creationId xmlns:p14="http://schemas.microsoft.com/office/powerpoint/2010/main" val="111142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3" name="Picture 21" descr="http://nieuwsblad.typepad.com/lokeren/images/2008/06/30/spor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9525"/>
            <a:ext cx="4498975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hoek 2"/>
          <p:cNvSpPr/>
          <p:nvPr/>
        </p:nvSpPr>
        <p:spPr>
          <a:xfrm>
            <a:off x="107950" y="115888"/>
            <a:ext cx="4032250" cy="5100637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0" y="5283936"/>
            <a:ext cx="9144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sociale groepen</a:t>
            </a:r>
          </a:p>
        </p:txBody>
      </p:sp>
      <p:sp>
        <p:nvSpPr>
          <p:cNvPr id="7172" name="Rechthoek 2"/>
          <p:cNvSpPr>
            <a:spLocks noChangeArrowheads="1"/>
          </p:cNvSpPr>
          <p:nvPr/>
        </p:nvSpPr>
        <p:spPr bwMode="auto">
          <a:xfrm>
            <a:off x="1116013" y="1409700"/>
            <a:ext cx="1871662" cy="708025"/>
          </a:xfrm>
          <a:prstGeom prst="rect">
            <a:avLst/>
          </a:prstGeom>
          <a:solidFill>
            <a:srgbClr val="92D050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4000"/>
              <a:t>werk</a:t>
            </a:r>
          </a:p>
        </p:txBody>
      </p:sp>
      <p:sp>
        <p:nvSpPr>
          <p:cNvPr id="7173" name="Rechthoek 3"/>
          <p:cNvSpPr>
            <a:spLocks noChangeArrowheads="1"/>
          </p:cNvSpPr>
          <p:nvPr/>
        </p:nvSpPr>
        <p:spPr bwMode="auto">
          <a:xfrm>
            <a:off x="1116013" y="260350"/>
            <a:ext cx="1871662" cy="708025"/>
          </a:xfrm>
          <a:prstGeom prst="rect">
            <a:avLst/>
          </a:prstGeom>
          <a:solidFill>
            <a:srgbClr val="92D050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4000"/>
              <a:t>school</a:t>
            </a:r>
          </a:p>
        </p:txBody>
      </p:sp>
      <p:sp>
        <p:nvSpPr>
          <p:cNvPr id="7174" name="Rechthoek 4"/>
          <p:cNvSpPr>
            <a:spLocks noChangeArrowheads="1"/>
          </p:cNvSpPr>
          <p:nvPr/>
        </p:nvSpPr>
        <p:spPr bwMode="auto">
          <a:xfrm>
            <a:off x="1116013" y="2420938"/>
            <a:ext cx="1871662" cy="708025"/>
          </a:xfrm>
          <a:prstGeom prst="rect">
            <a:avLst/>
          </a:prstGeom>
          <a:solidFill>
            <a:srgbClr val="92D050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4000"/>
              <a:t>stage</a:t>
            </a:r>
          </a:p>
        </p:txBody>
      </p:sp>
      <p:sp>
        <p:nvSpPr>
          <p:cNvPr id="7175" name="Rechthoek 5"/>
          <p:cNvSpPr>
            <a:spLocks noChangeArrowheads="1"/>
          </p:cNvSpPr>
          <p:nvPr/>
        </p:nvSpPr>
        <p:spPr bwMode="auto">
          <a:xfrm>
            <a:off x="323850" y="4508500"/>
            <a:ext cx="2663825" cy="708025"/>
          </a:xfrm>
          <a:prstGeom prst="rect">
            <a:avLst/>
          </a:prstGeom>
          <a:solidFill>
            <a:srgbClr val="92D050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4000"/>
              <a:t>vereniging</a:t>
            </a:r>
          </a:p>
        </p:txBody>
      </p:sp>
      <p:sp>
        <p:nvSpPr>
          <p:cNvPr id="7176" name="Rechthoek 6"/>
          <p:cNvSpPr>
            <a:spLocks noChangeArrowheads="1"/>
          </p:cNvSpPr>
          <p:nvPr/>
        </p:nvSpPr>
        <p:spPr bwMode="auto">
          <a:xfrm>
            <a:off x="1116013" y="3429000"/>
            <a:ext cx="1871662" cy="708025"/>
          </a:xfrm>
          <a:prstGeom prst="rect">
            <a:avLst/>
          </a:prstGeom>
          <a:solidFill>
            <a:srgbClr val="92D050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4000"/>
              <a:t>kerk</a:t>
            </a:r>
          </a:p>
        </p:txBody>
      </p:sp>
      <p:sp>
        <p:nvSpPr>
          <p:cNvPr id="9" name="Rechthoek 5"/>
          <p:cNvSpPr>
            <a:spLocks noChangeArrowheads="1"/>
          </p:cNvSpPr>
          <p:nvPr/>
        </p:nvSpPr>
        <p:spPr bwMode="auto">
          <a:xfrm>
            <a:off x="3303588" y="23813"/>
            <a:ext cx="2663825" cy="708025"/>
          </a:xfrm>
          <a:prstGeom prst="rect">
            <a:avLst/>
          </a:prstGeom>
          <a:solidFill>
            <a:srgbClr val="C00000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4000"/>
              <a:t>netwerken</a:t>
            </a:r>
          </a:p>
        </p:txBody>
      </p:sp>
      <p:pic>
        <p:nvPicPr>
          <p:cNvPr id="8206" name="Picture 14" descr="LinkedIn">
            <a:hlinkClick r:id="rId3" tooltip="LinkedI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4306888"/>
            <a:ext cx="33464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6" descr="Hyves">
            <a:hlinkClick r:id="rId5" tooltip="Hyves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2581275"/>
            <a:ext cx="7588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2559050"/>
            <a:ext cx="1916112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1801813"/>
            <a:ext cx="712787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350" y="1828800"/>
            <a:ext cx="1946275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5" name="Picture 23" descr="Volg ons via Twitt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873125"/>
            <a:ext cx="842962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5" descr="Volg ons via RS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3514725"/>
            <a:ext cx="712787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>
            <a:spLocks noChangeArrowheads="1"/>
          </p:cNvSpPr>
          <p:nvPr/>
        </p:nvSpPr>
        <p:spPr bwMode="auto">
          <a:xfrm>
            <a:off x="6808788" y="3578225"/>
            <a:ext cx="1147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l-NL" sz="3200" b="1"/>
              <a:t>RSS</a:t>
            </a:r>
          </a:p>
        </p:txBody>
      </p:sp>
      <p:pic>
        <p:nvPicPr>
          <p:cNvPr id="8219" name="Picture 27" descr="Bekijk de afbeelding op ware grootte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906463"/>
            <a:ext cx="19240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66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172" grpId="0" animBg="1" autoUpdateAnimBg="0"/>
      <p:bldP spid="7173" grpId="0" animBg="1" autoUpdateAnimBg="0"/>
      <p:bldP spid="7174" grpId="0" animBg="1" autoUpdateAnimBg="0"/>
      <p:bldP spid="7175" grpId="0" animBg="1" autoUpdateAnimBg="0"/>
      <p:bldP spid="7176" grpId="0" animBg="1" autoUpdateAnimBg="0"/>
      <p:bldP spid="9" grpId="0" animBg="1" autoUpdateAnimBg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0" name="Picture 16" descr="http://www.verburgcoaching.nl/ufiles/w0/Image/man-den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3703637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0" y="5288340"/>
            <a:ext cx="9125744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sociale groepen</a:t>
            </a:r>
          </a:p>
        </p:txBody>
      </p:sp>
      <p:sp>
        <p:nvSpPr>
          <p:cNvPr id="2" name="Ovaal 1"/>
          <p:cNvSpPr/>
          <p:nvPr/>
        </p:nvSpPr>
        <p:spPr>
          <a:xfrm>
            <a:off x="3097213" y="0"/>
            <a:ext cx="6046787" cy="6742113"/>
          </a:xfrm>
          <a:prstGeom prst="ellipse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3" name="Ovaal 2"/>
          <p:cNvSpPr/>
          <p:nvPr/>
        </p:nvSpPr>
        <p:spPr>
          <a:xfrm>
            <a:off x="3311525" y="2898775"/>
            <a:ext cx="2339975" cy="2684463"/>
          </a:xfrm>
          <a:prstGeom prst="ellipse">
            <a:avLst/>
          </a:prstGeom>
          <a:solidFill>
            <a:schemeClr val="accent6">
              <a:lumMod val="75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/>
              <a:t>GEZIN</a:t>
            </a:r>
          </a:p>
        </p:txBody>
      </p:sp>
      <p:sp>
        <p:nvSpPr>
          <p:cNvPr id="17" name="Ovaal 16"/>
          <p:cNvSpPr/>
          <p:nvPr/>
        </p:nvSpPr>
        <p:spPr>
          <a:xfrm>
            <a:off x="5435600" y="3946525"/>
            <a:ext cx="2339975" cy="2684463"/>
          </a:xfrm>
          <a:prstGeom prst="ellipse">
            <a:avLst/>
          </a:prstGeom>
          <a:solidFill>
            <a:schemeClr val="accent2">
              <a:lumMod val="60000"/>
              <a:lumOff val="4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3600" dirty="0"/>
              <a:t>STRAAT</a:t>
            </a:r>
          </a:p>
        </p:txBody>
      </p:sp>
      <p:sp>
        <p:nvSpPr>
          <p:cNvPr id="18" name="Ovaal 17"/>
          <p:cNvSpPr/>
          <p:nvPr/>
        </p:nvSpPr>
        <p:spPr>
          <a:xfrm>
            <a:off x="6777038" y="2470150"/>
            <a:ext cx="2339975" cy="2684463"/>
          </a:xfrm>
          <a:prstGeom prst="ellipse">
            <a:avLst/>
          </a:prstGeom>
          <a:solidFill>
            <a:schemeClr val="accent5">
              <a:lumMod val="60000"/>
              <a:lumOff val="40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3200" dirty="0"/>
              <a:t>SCHOOL</a:t>
            </a:r>
          </a:p>
        </p:txBody>
      </p:sp>
      <p:sp>
        <p:nvSpPr>
          <p:cNvPr id="19" name="Ovaal 18"/>
          <p:cNvSpPr/>
          <p:nvPr/>
        </p:nvSpPr>
        <p:spPr>
          <a:xfrm>
            <a:off x="6119813" y="476250"/>
            <a:ext cx="2339975" cy="2686050"/>
          </a:xfrm>
          <a:prstGeom prst="ellipse">
            <a:avLst/>
          </a:prstGeom>
          <a:solidFill>
            <a:schemeClr val="bg2">
              <a:lumMod val="75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/>
              <a:t>WERK</a:t>
            </a:r>
          </a:p>
        </p:txBody>
      </p:sp>
      <p:sp>
        <p:nvSpPr>
          <p:cNvPr id="20" name="Ovaal 19"/>
          <p:cNvSpPr/>
          <p:nvPr/>
        </p:nvSpPr>
        <p:spPr>
          <a:xfrm>
            <a:off x="3873500" y="381000"/>
            <a:ext cx="2246313" cy="2544763"/>
          </a:xfrm>
          <a:prstGeom prst="ellipse">
            <a:avLst/>
          </a:prstGeom>
          <a:solidFill>
            <a:schemeClr val="accent3">
              <a:lumMod val="75000"/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800" dirty="0"/>
              <a:t>INDIVIDU</a:t>
            </a:r>
          </a:p>
        </p:txBody>
      </p:sp>
      <p:sp>
        <p:nvSpPr>
          <p:cNvPr id="4" name="Rechthoek 3"/>
          <p:cNvSpPr/>
          <p:nvPr/>
        </p:nvSpPr>
        <p:spPr>
          <a:xfrm rot="2345244">
            <a:off x="5441616" y="2054849"/>
            <a:ext cx="27238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NL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normen</a:t>
            </a:r>
          </a:p>
        </p:txBody>
      </p:sp>
      <p:sp>
        <p:nvSpPr>
          <p:cNvPr id="23" name="Rechthoek 22"/>
          <p:cNvSpPr/>
          <p:nvPr/>
        </p:nvSpPr>
        <p:spPr>
          <a:xfrm rot="2432891">
            <a:off x="4422362" y="3378548"/>
            <a:ext cx="29931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NL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waarden</a:t>
            </a:r>
          </a:p>
        </p:txBody>
      </p:sp>
      <p:sp>
        <p:nvSpPr>
          <p:cNvPr id="24" name="Rechthoek 23"/>
          <p:cNvSpPr/>
          <p:nvPr/>
        </p:nvSpPr>
        <p:spPr>
          <a:xfrm>
            <a:off x="1815187" y="188640"/>
            <a:ext cx="307007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NL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identiteit</a:t>
            </a:r>
          </a:p>
        </p:txBody>
      </p:sp>
      <p:sp>
        <p:nvSpPr>
          <p:cNvPr id="25" name="Afgeronde rechthoek 24"/>
          <p:cNvSpPr/>
          <p:nvPr/>
        </p:nvSpPr>
        <p:spPr>
          <a:xfrm>
            <a:off x="71438" y="4652963"/>
            <a:ext cx="3025775" cy="792162"/>
          </a:xfrm>
          <a:prstGeom prst="roundRect">
            <a:avLst/>
          </a:prstGeom>
          <a:solidFill>
            <a:schemeClr val="accent3">
              <a:lumMod val="75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/>
              <a:t>zelfkennis</a:t>
            </a:r>
          </a:p>
        </p:txBody>
      </p:sp>
      <p:sp>
        <p:nvSpPr>
          <p:cNvPr id="26" name="Afgeronde rechthoek 25"/>
          <p:cNvSpPr/>
          <p:nvPr/>
        </p:nvSpPr>
        <p:spPr>
          <a:xfrm>
            <a:off x="71438" y="3670300"/>
            <a:ext cx="3636962" cy="792163"/>
          </a:xfrm>
          <a:prstGeom prst="roundRect">
            <a:avLst/>
          </a:prstGeom>
          <a:solidFill>
            <a:schemeClr val="accent3">
              <a:lumMod val="75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/>
              <a:t>persoonlijkheid</a:t>
            </a:r>
          </a:p>
        </p:txBody>
      </p:sp>
      <p:sp>
        <p:nvSpPr>
          <p:cNvPr id="27" name="Afgeronde rechthoek 26"/>
          <p:cNvSpPr/>
          <p:nvPr/>
        </p:nvSpPr>
        <p:spPr>
          <a:xfrm>
            <a:off x="71438" y="1111250"/>
            <a:ext cx="3636962" cy="792163"/>
          </a:xfrm>
          <a:prstGeom prst="roundRect">
            <a:avLst/>
          </a:prstGeom>
          <a:solidFill>
            <a:schemeClr val="accent3">
              <a:lumMod val="75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/>
              <a:t>presentatie</a:t>
            </a:r>
          </a:p>
        </p:txBody>
      </p:sp>
    </p:spTree>
    <p:extLst>
      <p:ext uri="{BB962C8B-B14F-4D97-AF65-F5344CB8AC3E}">
        <p14:creationId xmlns:p14="http://schemas.microsoft.com/office/powerpoint/2010/main" val="123729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C -0.11128 0.06805 -0.15694 0.24259 -0.1052 0.39421 C -0.05382 0.54513 0.07552 0.6155 0.18889 0.54652 C 0.29792 0.48125 0.34636 0.30347 0.29462 0.15277 C 0.24306 0.00092 0.11129 -0.0669 -3.33333E-6 4.44444E-6 Z " pathEditMode="fixed" rAng="-1463126" ptsTypes="fffff">
                                      <p:cBhvr>
                                        <p:cTn id="5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79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http://www.xs4all.nl/~foz/iww-pyramid-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0063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 rot="5400000">
            <a:off x="4930170" y="2644170"/>
            <a:ext cx="6858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klassen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4067175" y="2276475"/>
            <a:ext cx="3384550" cy="57626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/>
              <a:t>we fool </a:t>
            </a:r>
            <a:r>
              <a:rPr lang="nl-NL" sz="4000" dirty="0" err="1"/>
              <a:t>you</a:t>
            </a:r>
            <a:endParaRPr lang="en-GB" sz="4000" dirty="0"/>
          </a:p>
        </p:txBody>
      </p:sp>
      <p:sp>
        <p:nvSpPr>
          <p:cNvPr id="10" name="Afgeronde rechthoek 9"/>
          <p:cNvSpPr/>
          <p:nvPr/>
        </p:nvSpPr>
        <p:spPr>
          <a:xfrm>
            <a:off x="3589338" y="1125538"/>
            <a:ext cx="3509962" cy="57467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/>
              <a:t>we </a:t>
            </a:r>
            <a:r>
              <a:rPr lang="nl-NL" sz="4000" dirty="0" err="1"/>
              <a:t>rule</a:t>
            </a:r>
            <a:r>
              <a:rPr lang="nl-NL" sz="4000" dirty="0"/>
              <a:t> </a:t>
            </a:r>
            <a:r>
              <a:rPr lang="nl-NL" sz="4000" dirty="0" err="1"/>
              <a:t>you</a:t>
            </a:r>
            <a:endParaRPr lang="en-GB" sz="4000" dirty="0"/>
          </a:p>
        </p:txBody>
      </p:sp>
      <p:sp>
        <p:nvSpPr>
          <p:cNvPr id="11" name="Afgeronde rechthoek 10"/>
          <p:cNvSpPr/>
          <p:nvPr/>
        </p:nvSpPr>
        <p:spPr>
          <a:xfrm>
            <a:off x="4340225" y="4365625"/>
            <a:ext cx="3233738" cy="57626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/>
              <a:t>we </a:t>
            </a:r>
            <a:r>
              <a:rPr lang="nl-NL" sz="4000" dirty="0" err="1"/>
              <a:t>eat</a:t>
            </a:r>
            <a:r>
              <a:rPr lang="nl-NL" sz="4000" dirty="0"/>
              <a:t> </a:t>
            </a:r>
            <a:r>
              <a:rPr lang="nl-NL" sz="4000" dirty="0" err="1"/>
              <a:t>for</a:t>
            </a:r>
            <a:r>
              <a:rPr lang="nl-NL" sz="4000" dirty="0"/>
              <a:t> </a:t>
            </a:r>
            <a:r>
              <a:rPr lang="nl-NL" sz="4000" dirty="0" err="1"/>
              <a:t>you</a:t>
            </a:r>
            <a:endParaRPr lang="en-GB" sz="4000" dirty="0"/>
          </a:p>
        </p:txBody>
      </p:sp>
      <p:sp>
        <p:nvSpPr>
          <p:cNvPr id="12" name="Afgeronde rechthoek 11"/>
          <p:cNvSpPr/>
          <p:nvPr/>
        </p:nvSpPr>
        <p:spPr>
          <a:xfrm>
            <a:off x="4265613" y="3284538"/>
            <a:ext cx="3619500" cy="57626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/>
              <a:t>we </a:t>
            </a:r>
            <a:r>
              <a:rPr lang="nl-NL" sz="4000" dirty="0" err="1"/>
              <a:t>shoot</a:t>
            </a:r>
            <a:r>
              <a:rPr lang="nl-NL" sz="4000" dirty="0"/>
              <a:t> at </a:t>
            </a:r>
            <a:r>
              <a:rPr lang="nl-NL" sz="4000" dirty="0" err="1"/>
              <a:t>you</a:t>
            </a:r>
            <a:endParaRPr lang="en-GB" sz="4000" dirty="0"/>
          </a:p>
        </p:txBody>
      </p:sp>
      <p:sp>
        <p:nvSpPr>
          <p:cNvPr id="13" name="Afgeronde rechthoek 12"/>
          <p:cNvSpPr/>
          <p:nvPr/>
        </p:nvSpPr>
        <p:spPr>
          <a:xfrm>
            <a:off x="87313" y="6270625"/>
            <a:ext cx="3692525" cy="57626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/>
              <a:t>we </a:t>
            </a:r>
            <a:r>
              <a:rPr lang="nl-NL" sz="4000" dirty="0" err="1"/>
              <a:t>work</a:t>
            </a:r>
            <a:r>
              <a:rPr lang="nl-NL" sz="4000" dirty="0"/>
              <a:t> </a:t>
            </a:r>
            <a:r>
              <a:rPr lang="nl-NL" sz="4000" dirty="0" err="1"/>
              <a:t>for</a:t>
            </a:r>
            <a:r>
              <a:rPr lang="nl-NL" sz="4000" dirty="0"/>
              <a:t> </a:t>
            </a:r>
            <a:r>
              <a:rPr lang="nl-NL" sz="4000" dirty="0" err="1"/>
              <a:t>you</a:t>
            </a:r>
            <a:endParaRPr lang="en-GB" sz="4000" dirty="0"/>
          </a:p>
        </p:txBody>
      </p:sp>
      <p:sp>
        <p:nvSpPr>
          <p:cNvPr id="14" name="Afgeronde rechthoek 13"/>
          <p:cNvSpPr/>
          <p:nvPr/>
        </p:nvSpPr>
        <p:spPr>
          <a:xfrm>
            <a:off x="4340225" y="5589588"/>
            <a:ext cx="2759075" cy="57626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/>
              <a:t>we feed </a:t>
            </a:r>
            <a:r>
              <a:rPr lang="nl-NL" sz="4000" dirty="0" err="1"/>
              <a:t>all</a:t>
            </a:r>
            <a:endParaRPr lang="en-GB" sz="4000" dirty="0"/>
          </a:p>
        </p:txBody>
      </p:sp>
      <p:sp>
        <p:nvSpPr>
          <p:cNvPr id="15" name="Afgeronde rechthoek 14"/>
          <p:cNvSpPr/>
          <p:nvPr/>
        </p:nvSpPr>
        <p:spPr>
          <a:xfrm>
            <a:off x="3587750" y="260350"/>
            <a:ext cx="2855913" cy="57626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 err="1"/>
              <a:t>capitalism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56573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22" name="Picture 14" descr="Bestand:OctopusGerm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4789488"/>
            <a:ext cx="2744787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0" name="Picture 2" descr="Bestand:Bugatti Type 41 (Royale) Coupé Napole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74800"/>
            <a:ext cx="5129213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Picture 4" descr="http://upload.wikimedia.org/wikipedia/commons/thumb/8/8f/P1010380.JPG/220px-P101038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4" name="Picture 6" descr="http://upload.wikimedia.org/wikipedia/commons/thumb/c/c5/Rechtsridder_in_de_Souvereine_Militaire_Orde_van_Sint_Jan_van_Jeruzalem_en_Malta.JPG/200px-Rechtsridder_in_de_Souvereine_Militaire_Orde_van_Sint_Jan_van_Jeruzalem_en_Malta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4763"/>
            <a:ext cx="1982787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6" name="Picture 8" descr="Bestand:De drie lintjes van ridders in de Militaire Willems-Orde, de Orde van de Nederlandse Leeuw en de Orde van Oranje-Nassau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-42863"/>
            <a:ext cx="1323975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8" name="Picture 10" descr="Bestand:Walther PPK 1847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789488"/>
            <a:ext cx="2732088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0" name="Picture 12" descr="Bestand:Hunters signal horn-Sygnalowka.jp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225925"/>
            <a:ext cx="2106613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4" name="Picture 16" descr="Bestand:Cerhso maktaba.jp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23813"/>
            <a:ext cx="213995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6" name="Picture 18" descr="http://upload.wikimedia.org/wikipedia/commons/thumb/c/cf/Pesne_-_Freifrau_von_Keyserlinck.jpg/280px-Pesne_-_Freifrau_von_Keyserlinck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1574800"/>
            <a:ext cx="2057400" cy="265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32" name="Picture 24" descr="http://t3.gstatic.com/images?q=tbn:ANd9GcQA_G-uuJ4VX9XK-23I-UQBnUzJOHh3CP0XB1kqOIdQfgp3Z3--tfsihQ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0"/>
            <a:ext cx="1563687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 rot="19717557">
            <a:off x="60370" y="2646925"/>
            <a:ext cx="873668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NL" sz="9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statussymbolen</a:t>
            </a:r>
          </a:p>
        </p:txBody>
      </p:sp>
    </p:spTree>
    <p:extLst>
      <p:ext uri="{BB962C8B-B14F-4D97-AF65-F5344CB8AC3E}">
        <p14:creationId xmlns:p14="http://schemas.microsoft.com/office/powerpoint/2010/main" val="239936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4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4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86863" cy="564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hthoek 2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Samenleving</a:t>
            </a:r>
          </a:p>
        </p:txBody>
      </p:sp>
    </p:spTree>
    <p:extLst>
      <p:ext uri="{BB962C8B-B14F-4D97-AF65-F5344CB8AC3E}">
        <p14:creationId xmlns:p14="http://schemas.microsoft.com/office/powerpoint/2010/main" val="367634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13" name="Picture 25" descr="http://www.boerenbusiness.nl/media/default.aspx/emma/org/10636296/kip%20met%20gouden%20eieren%20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Bedrijfscultuur</a:t>
            </a:r>
          </a:p>
        </p:txBody>
      </p:sp>
      <p:sp>
        <p:nvSpPr>
          <p:cNvPr id="4" name="Afgeronde rechthoek 3"/>
          <p:cNvSpPr/>
          <p:nvPr/>
        </p:nvSpPr>
        <p:spPr>
          <a:xfrm>
            <a:off x="2989263" y="908050"/>
            <a:ext cx="2447925" cy="43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800" dirty="0"/>
              <a:t>integriteit</a:t>
            </a:r>
            <a:endParaRPr lang="en-GB" sz="2800" dirty="0"/>
          </a:p>
        </p:txBody>
      </p:sp>
      <p:sp>
        <p:nvSpPr>
          <p:cNvPr id="5" name="Afgeronde rechthoek 4"/>
          <p:cNvSpPr/>
          <p:nvPr/>
        </p:nvSpPr>
        <p:spPr>
          <a:xfrm>
            <a:off x="395288" y="260350"/>
            <a:ext cx="24479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800" dirty="0"/>
              <a:t>relaties</a:t>
            </a:r>
            <a:endParaRPr lang="en-GB" sz="2800" dirty="0"/>
          </a:p>
        </p:txBody>
      </p:sp>
      <p:sp>
        <p:nvSpPr>
          <p:cNvPr id="6" name="Afgeronde rechthoek 5"/>
          <p:cNvSpPr/>
          <p:nvPr/>
        </p:nvSpPr>
        <p:spPr>
          <a:xfrm>
            <a:off x="1116013" y="3514725"/>
            <a:ext cx="27400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800" dirty="0"/>
              <a:t>ethisch</a:t>
            </a:r>
            <a:endParaRPr lang="en-GB" sz="2800" dirty="0"/>
          </a:p>
        </p:txBody>
      </p:sp>
      <p:sp>
        <p:nvSpPr>
          <p:cNvPr id="7" name="Afgeronde rechthoek 6"/>
          <p:cNvSpPr/>
          <p:nvPr/>
        </p:nvSpPr>
        <p:spPr>
          <a:xfrm>
            <a:off x="5419725" y="3514725"/>
            <a:ext cx="2667000" cy="43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800" dirty="0"/>
              <a:t>klokkenluider</a:t>
            </a:r>
            <a:endParaRPr lang="en-GB" sz="2800" dirty="0"/>
          </a:p>
        </p:txBody>
      </p:sp>
      <p:sp>
        <p:nvSpPr>
          <p:cNvPr id="10" name="Afgeronde rechthoek 9"/>
          <p:cNvSpPr/>
          <p:nvPr/>
        </p:nvSpPr>
        <p:spPr>
          <a:xfrm>
            <a:off x="2987675" y="260350"/>
            <a:ext cx="2447925" cy="4318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800" dirty="0"/>
              <a:t>formeel</a:t>
            </a:r>
            <a:endParaRPr lang="en-GB" sz="2800" dirty="0"/>
          </a:p>
        </p:txBody>
      </p:sp>
      <p:sp>
        <p:nvSpPr>
          <p:cNvPr id="13" name="Afgeronde rechthoek 12"/>
          <p:cNvSpPr/>
          <p:nvPr/>
        </p:nvSpPr>
        <p:spPr>
          <a:xfrm>
            <a:off x="5688013" y="1898650"/>
            <a:ext cx="2447925" cy="4318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800" dirty="0"/>
              <a:t>spionage</a:t>
            </a:r>
            <a:endParaRPr lang="en-GB" sz="2800" dirty="0"/>
          </a:p>
        </p:txBody>
      </p:sp>
      <p:sp>
        <p:nvSpPr>
          <p:cNvPr id="14" name="Afgeronde rechthoek 13"/>
          <p:cNvSpPr/>
          <p:nvPr/>
        </p:nvSpPr>
        <p:spPr>
          <a:xfrm>
            <a:off x="5688013" y="2438400"/>
            <a:ext cx="2447925" cy="4318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800" dirty="0"/>
              <a:t>bedrijfsgeheim</a:t>
            </a:r>
            <a:endParaRPr lang="en-GB" sz="2800" dirty="0"/>
          </a:p>
        </p:txBody>
      </p:sp>
      <p:sp>
        <p:nvSpPr>
          <p:cNvPr id="16" name="Afgeronde rechthoek 15"/>
          <p:cNvSpPr/>
          <p:nvPr/>
        </p:nvSpPr>
        <p:spPr>
          <a:xfrm>
            <a:off x="5651500" y="260350"/>
            <a:ext cx="2449513" cy="431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800" dirty="0"/>
              <a:t>informeel</a:t>
            </a:r>
            <a:endParaRPr lang="en-GB" sz="2800" dirty="0"/>
          </a:p>
        </p:txBody>
      </p:sp>
      <p:sp>
        <p:nvSpPr>
          <p:cNvPr id="18" name="Afgeronde rechthoek 17"/>
          <p:cNvSpPr/>
          <p:nvPr/>
        </p:nvSpPr>
        <p:spPr>
          <a:xfrm>
            <a:off x="2987675" y="1916113"/>
            <a:ext cx="2449513" cy="4333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800" dirty="0"/>
              <a:t>teamspirit</a:t>
            </a:r>
            <a:endParaRPr lang="en-GB" sz="2800" dirty="0"/>
          </a:p>
        </p:txBody>
      </p:sp>
      <p:sp>
        <p:nvSpPr>
          <p:cNvPr id="19" name="Afgeronde rechthoek 18"/>
          <p:cNvSpPr/>
          <p:nvPr/>
        </p:nvSpPr>
        <p:spPr>
          <a:xfrm>
            <a:off x="2989263" y="1466850"/>
            <a:ext cx="2449512" cy="431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800" dirty="0"/>
              <a:t>loyaliteit</a:t>
            </a:r>
            <a:endParaRPr lang="en-GB" sz="2800" dirty="0"/>
          </a:p>
        </p:txBody>
      </p:sp>
      <p:sp>
        <p:nvSpPr>
          <p:cNvPr id="24" name="Afgeronde rechthoek 23"/>
          <p:cNvSpPr/>
          <p:nvPr/>
        </p:nvSpPr>
        <p:spPr>
          <a:xfrm>
            <a:off x="1141413" y="4090988"/>
            <a:ext cx="27146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800" dirty="0"/>
              <a:t>duurzaam</a:t>
            </a:r>
            <a:endParaRPr lang="en-GB" sz="2800" dirty="0"/>
          </a:p>
        </p:txBody>
      </p:sp>
      <p:sp>
        <p:nvSpPr>
          <p:cNvPr id="25" name="Afgeronde rechthoek 24"/>
          <p:cNvSpPr/>
          <p:nvPr/>
        </p:nvSpPr>
        <p:spPr>
          <a:xfrm>
            <a:off x="1116013" y="2506663"/>
            <a:ext cx="274002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2800" dirty="0"/>
              <a:t>maatschappelijk verantwoord</a:t>
            </a:r>
            <a:endParaRPr lang="en-GB" sz="2800" dirty="0"/>
          </a:p>
        </p:txBody>
      </p:sp>
      <p:sp>
        <p:nvSpPr>
          <p:cNvPr id="3" name="Rechthoek 2"/>
          <p:cNvSpPr/>
          <p:nvPr/>
        </p:nvSpPr>
        <p:spPr>
          <a:xfrm>
            <a:off x="1579157" y="4621000"/>
            <a:ext cx="183896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NL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open</a:t>
            </a:r>
          </a:p>
        </p:txBody>
      </p:sp>
      <p:sp>
        <p:nvSpPr>
          <p:cNvPr id="17" name="Rechthoek 16"/>
          <p:cNvSpPr/>
          <p:nvPr/>
        </p:nvSpPr>
        <p:spPr>
          <a:xfrm>
            <a:off x="5051679" y="4621000"/>
            <a:ext cx="30316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nl-NL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gesloten</a:t>
            </a:r>
          </a:p>
        </p:txBody>
      </p:sp>
    </p:spTree>
    <p:extLst>
      <p:ext uri="{BB962C8B-B14F-4D97-AF65-F5344CB8AC3E}">
        <p14:creationId xmlns:p14="http://schemas.microsoft.com/office/powerpoint/2010/main" val="327008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10" grpId="0" animBg="1" autoUpdateAnimBg="0"/>
      <p:bldP spid="13" grpId="0" animBg="1" autoUpdateAnimBg="0"/>
      <p:bldP spid="14" grpId="0" animBg="1" autoUpdateAnimBg="0"/>
      <p:bldP spid="16" grpId="0" animBg="1" autoUpdateAnimBg="0"/>
      <p:bldP spid="18" grpId="0" animBg="1" autoUpdateAnimBg="0"/>
      <p:bldP spid="19" grpId="0" animBg="1" autoUpdateAnimBg="0"/>
      <p:bldP spid="24" grpId="0" animBg="1" autoUpdateAnimBg="0"/>
      <p:bldP spid="25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5" name="Picture 23" descr="mensenmassa"/>
          <p:cNvPicPr>
            <a:picLocks noChangeAspect="1" noChangeArrowheads="1"/>
          </p:cNvPicPr>
          <p:nvPr/>
        </p:nvPicPr>
        <p:blipFill>
          <a:blip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8" y="2035175"/>
            <a:ext cx="3135312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 descr="j0396172"/>
          <p:cNvPicPr>
            <a:picLocks noChangeAspect="1" noChangeArrowheads="1"/>
          </p:cNvPicPr>
          <p:nvPr/>
        </p:nvPicPr>
        <p:blipFill>
          <a:blip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0"/>
            <a:ext cx="3711575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 descr="j0439287"/>
          <p:cNvPicPr>
            <a:picLocks noChangeAspect="1" noChangeArrowheads="1"/>
          </p:cNvPicPr>
          <p:nvPr/>
        </p:nvPicPr>
        <p:blipFill>
          <a:blip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67188" cy="416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 rot="1238922">
            <a:off x="295275" y="4643438"/>
            <a:ext cx="7908925" cy="852487"/>
          </a:xfrm>
          <a:prstGeom prst="rect">
            <a:avLst/>
          </a:prstGeom>
          <a:solidFill>
            <a:srgbClr val="E8F75B">
              <a:alpha val="5294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4800">
                <a:solidFill>
                  <a:srgbClr val="073315"/>
                </a:solidFill>
              </a:rPr>
              <a:t>o m v a n g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 rot="-2042977">
            <a:off x="884238" y="1879600"/>
            <a:ext cx="5416550" cy="822325"/>
          </a:xfrm>
          <a:prstGeom prst="rect">
            <a:avLst/>
          </a:prstGeom>
          <a:solidFill>
            <a:srgbClr val="FF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4600">
                <a:solidFill>
                  <a:srgbClr val="073315"/>
                </a:solidFill>
              </a:rPr>
              <a:t>samenstelling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 rot="3423217">
            <a:off x="3886994" y="3313907"/>
            <a:ext cx="5600700" cy="836612"/>
          </a:xfrm>
          <a:prstGeom prst="rect">
            <a:avLst/>
          </a:prstGeom>
          <a:solidFill>
            <a:srgbClr val="FFFF99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4400">
                <a:solidFill>
                  <a:srgbClr val="073315"/>
                </a:solidFill>
              </a:rPr>
              <a:t>verandering</a:t>
            </a:r>
          </a:p>
        </p:txBody>
      </p:sp>
      <p:sp>
        <p:nvSpPr>
          <p:cNvPr id="13332" name="Oval 20" descr="Brede diagonaal omlaag"/>
          <p:cNvSpPr>
            <a:spLocks noChangeArrowheads="1"/>
          </p:cNvSpPr>
          <p:nvPr/>
        </p:nvSpPr>
        <p:spPr bwMode="auto">
          <a:xfrm>
            <a:off x="1154113" y="1258888"/>
            <a:ext cx="6850062" cy="4483100"/>
          </a:xfrm>
          <a:prstGeom prst="ellipse">
            <a:avLst/>
          </a:prstGeom>
          <a:pattFill prst="wdDnDiag">
            <a:fgClr>
              <a:srgbClr val="E8F75B">
                <a:alpha val="49001"/>
              </a:srgbClr>
            </a:fgClr>
            <a:bgClr>
              <a:schemeClr val="bg1">
                <a:alpha val="49001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NL" sz="7200">
                <a:solidFill>
                  <a:srgbClr val="FF010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Bevolking</a:t>
            </a: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 rot="-685647">
            <a:off x="5021263" y="5564188"/>
            <a:ext cx="4122737" cy="836612"/>
          </a:xfrm>
          <a:prstGeom prst="rect">
            <a:avLst/>
          </a:prstGeom>
          <a:solidFill>
            <a:srgbClr val="FFFF99">
              <a:alpha val="7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nl-NL" sz="4400">
                <a:solidFill>
                  <a:srgbClr val="073315"/>
                </a:solidFill>
              </a:rPr>
              <a:t>kenmerken</a:t>
            </a:r>
          </a:p>
        </p:txBody>
      </p:sp>
    </p:spTree>
    <p:extLst>
      <p:ext uri="{BB962C8B-B14F-4D97-AF65-F5344CB8AC3E}">
        <p14:creationId xmlns:p14="http://schemas.microsoft.com/office/powerpoint/2010/main" val="306861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7" grpId="1" animBg="1"/>
      <p:bldP spid="13318" grpId="0" animBg="1"/>
      <p:bldP spid="13318" grpId="1" animBg="1"/>
      <p:bldP spid="13319" grpId="0" animBg="1"/>
      <p:bldP spid="13319" grpId="1" animBg="1"/>
      <p:bldP spid="13332" grpId="0" animBg="1"/>
      <p:bldP spid="13333" grpId="0" animBg="1"/>
      <p:bldP spid="1333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atum 1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nl-NL"/>
              <a:t>2009-2010</a:t>
            </a:r>
          </a:p>
        </p:txBody>
      </p:sp>
      <p:sp>
        <p:nvSpPr>
          <p:cNvPr id="8196" name="Tijdelijke aanduiding voor dianumm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3412F20A-235A-445C-BD3B-5652B46E097C}" type="slidenum">
              <a:rPr lang="nl-NL"/>
              <a:pPr eaLnBrk="1" hangingPunct="1">
                <a:defRPr/>
              </a:pPr>
              <a:t>18</a:t>
            </a:fld>
            <a:endParaRPr lang="nl-NL"/>
          </a:p>
        </p:txBody>
      </p:sp>
      <p:pic>
        <p:nvPicPr>
          <p:cNvPr id="6168" name="Picture 24" descr="j0431002"/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4044950"/>
            <a:ext cx="354647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25" descr="j0427868"/>
          <p:cNvPicPr>
            <a:picLocks noChangeAspect="1" noChangeArrowheads="1"/>
          </p:cNvPicPr>
          <p:nvPr/>
        </p:nvPicPr>
        <p:blipFill>
          <a:blip r:embed="rId4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1775"/>
            <a:ext cx="421640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27" descr="j0431856"/>
          <p:cNvPicPr>
            <a:picLocks noChangeAspect="1" noChangeArrowheads="1"/>
          </p:cNvPicPr>
          <p:nvPr/>
        </p:nvPicPr>
        <p:blipFill>
          <a:blip r:embed="rId5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0"/>
            <a:ext cx="36020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28" descr="j0422155"/>
          <p:cNvPicPr>
            <a:picLocks noChangeAspect="1" noChangeArrowheads="1"/>
          </p:cNvPicPr>
          <p:nvPr/>
        </p:nvPicPr>
        <p:blipFill>
          <a:blip r:embed="rId6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4988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21" descr="j0397154"/>
          <p:cNvPicPr>
            <a:picLocks noChangeAspect="1" noChangeArrowheads="1"/>
          </p:cNvPicPr>
          <p:nvPr/>
        </p:nvPicPr>
        <p:blipFill>
          <a:blip r:embed="rId7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5295900"/>
            <a:ext cx="1446213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Oval 9" descr="Brede diagonaal omlaag"/>
          <p:cNvSpPr>
            <a:spLocks noChangeArrowheads="1"/>
          </p:cNvSpPr>
          <p:nvPr/>
        </p:nvSpPr>
        <p:spPr bwMode="auto">
          <a:xfrm>
            <a:off x="912813" y="0"/>
            <a:ext cx="5514975" cy="3321050"/>
          </a:xfrm>
          <a:prstGeom prst="ellipse">
            <a:avLst/>
          </a:prstGeom>
          <a:pattFill prst="wdDnDiag">
            <a:fgClr>
              <a:srgbClr val="E8F75B">
                <a:alpha val="61000"/>
              </a:srgbClr>
            </a:fgClr>
            <a:bgClr>
              <a:schemeClr val="bg1">
                <a:alpha val="61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NL" sz="3600">
                <a:solidFill>
                  <a:srgbClr val="FF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natuurlijk</a:t>
            </a:r>
          </a:p>
        </p:txBody>
      </p:sp>
      <p:sp>
        <p:nvSpPr>
          <p:cNvPr id="6158" name="Oval 14" descr="Brede diagonaal omlaag"/>
          <p:cNvSpPr>
            <a:spLocks noChangeArrowheads="1"/>
          </p:cNvSpPr>
          <p:nvPr/>
        </p:nvSpPr>
        <p:spPr bwMode="auto">
          <a:xfrm>
            <a:off x="2033588" y="3471863"/>
            <a:ext cx="5472112" cy="3321050"/>
          </a:xfrm>
          <a:prstGeom prst="ellipse">
            <a:avLst/>
          </a:prstGeom>
          <a:pattFill prst="wdDnDiag">
            <a:fgClr>
              <a:srgbClr val="E8F75B">
                <a:alpha val="61000"/>
              </a:srgbClr>
            </a:fgClr>
            <a:bgClr>
              <a:schemeClr val="bg1">
                <a:alpha val="61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NL" sz="3600">
                <a:solidFill>
                  <a:srgbClr val="FF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sociaal</a:t>
            </a:r>
          </a:p>
        </p:txBody>
      </p:sp>
      <p:pic>
        <p:nvPicPr>
          <p:cNvPr id="6160" name="Picture 16" descr="j041082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2473325"/>
            <a:ext cx="2735263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18" descr="j03329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2786063"/>
            <a:ext cx="181292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2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79438" y="601663"/>
            <a:ext cx="8024812" cy="5453062"/>
            <a:chOff x="356" y="379"/>
            <a:chExt cx="5055" cy="3435"/>
          </a:xfrm>
        </p:grpSpPr>
        <p:graphicFrame>
          <p:nvGraphicFramePr>
            <p:cNvPr id="23562" name="Object 25"/>
            <p:cNvGraphicFramePr>
              <a:graphicFrameLocks noChangeAspect="1"/>
            </p:cNvGraphicFramePr>
            <p:nvPr/>
          </p:nvGraphicFramePr>
          <p:xfrm>
            <a:off x="356" y="388"/>
            <a:ext cx="2460" cy="3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0" name="Grafiek" r:id="rId4" imgW="2714549" imgH="4095902" progId="Excel.Chart.8">
                    <p:embed/>
                  </p:oleObj>
                </mc:Choice>
                <mc:Fallback>
                  <p:oleObj name="Grafiek" r:id="rId4" imgW="2714549" imgH="4095902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" y="388"/>
                          <a:ext cx="2460" cy="3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63" name="Object 26"/>
            <p:cNvGraphicFramePr>
              <a:graphicFrameLocks noChangeAspect="1"/>
            </p:cNvGraphicFramePr>
            <p:nvPr/>
          </p:nvGraphicFramePr>
          <p:xfrm>
            <a:off x="2632" y="379"/>
            <a:ext cx="2779" cy="3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Grafiek" r:id="rId6" imgW="3067202" imgH="4124249" progId="Excel.Chart.8">
                    <p:embed/>
                  </p:oleObj>
                </mc:Choice>
                <mc:Fallback>
                  <p:oleObj name="Grafiek" r:id="rId6" imgW="3067202" imgH="4124249" progId="Excel.Char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2" y="379"/>
                          <a:ext cx="2779" cy="34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">
                              <a:solidFill>
                                <a:srgbClr val="FFFF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144" name="Picture 24" descr="j0430769"/>
          <p:cNvPicPr>
            <a:picLocks noChangeAspect="1" noChangeArrowheads="1"/>
          </p:cNvPicPr>
          <p:nvPr/>
        </p:nvPicPr>
        <p:blipFill>
          <a:blip r:embed="rId8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3114675"/>
            <a:ext cx="45021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 descr="j0202029"/>
          <p:cNvPicPr>
            <a:picLocks noChangeAspect="1" noChangeArrowheads="1"/>
          </p:cNvPicPr>
          <p:nvPr/>
        </p:nvPicPr>
        <p:blipFill>
          <a:blip r:embed="rId9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2139950"/>
            <a:ext cx="2425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9" descr="j042776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6775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1" descr="j0439398"/>
          <p:cNvPicPr>
            <a:picLocks noChangeAspect="1" noChangeArrowheads="1"/>
          </p:cNvPicPr>
          <p:nvPr/>
        </p:nvPicPr>
        <p:blipFill>
          <a:blip r:embed="rId11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820738"/>
            <a:ext cx="34671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2" descr="j0410111"/>
          <p:cNvPicPr>
            <a:picLocks noChangeAspect="1" noChangeArrowheads="1"/>
          </p:cNvPicPr>
          <p:nvPr/>
        </p:nvPicPr>
        <p:blipFill>
          <a:blip r:embed="rId1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44196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Picture 33" descr="getimage"/>
          <p:cNvPicPr>
            <a:picLocks noChangeAspect="1" noChangeArrowheads="1"/>
          </p:cNvPicPr>
          <p:nvPr/>
        </p:nvPicPr>
        <p:blipFill>
          <a:blip r:embed="rId1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0"/>
            <a:ext cx="2643187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9" name="Oval 29" descr="Brede diagonaal omlaag"/>
          <p:cNvSpPr>
            <a:spLocks noChangeArrowheads="1"/>
          </p:cNvSpPr>
          <p:nvPr/>
        </p:nvSpPr>
        <p:spPr bwMode="auto">
          <a:xfrm>
            <a:off x="1003300" y="508000"/>
            <a:ext cx="7000875" cy="5834063"/>
          </a:xfrm>
          <a:prstGeom prst="ellipse">
            <a:avLst/>
          </a:prstGeom>
          <a:pattFill prst="wdDnDiag">
            <a:fgClr>
              <a:srgbClr val="E8F75B">
                <a:alpha val="49001"/>
              </a:srgbClr>
            </a:fgClr>
            <a:bgClr>
              <a:schemeClr val="bg1">
                <a:alpha val="49001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NL" sz="4800">
                <a:solidFill>
                  <a:srgbClr val="FF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Bevolkingsopbouw</a:t>
            </a:r>
          </a:p>
        </p:txBody>
      </p:sp>
    </p:spTree>
    <p:extLst>
      <p:ext uri="{BB962C8B-B14F-4D97-AF65-F5344CB8AC3E}">
        <p14:creationId xmlns:p14="http://schemas.microsoft.com/office/powerpoint/2010/main" val="269781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53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7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http://www.alatoerka.nl/wp-content/uploads/2010/04/tn_geloo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9525"/>
            <a:ext cx="9139237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1259632" y="5288340"/>
            <a:ext cx="6858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CULTUUR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750888" y="1196975"/>
            <a:ext cx="3529012" cy="647700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dirty="0"/>
              <a:t>subcultuur</a:t>
            </a:r>
            <a:endParaRPr lang="en-GB" sz="4400" dirty="0"/>
          </a:p>
        </p:txBody>
      </p:sp>
      <p:sp>
        <p:nvSpPr>
          <p:cNvPr id="8" name="Afgeronde rechthoek 7"/>
          <p:cNvSpPr/>
          <p:nvPr/>
        </p:nvSpPr>
        <p:spPr>
          <a:xfrm>
            <a:off x="331788" y="4329113"/>
            <a:ext cx="2182812" cy="690562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dirty="0"/>
              <a:t>westers</a:t>
            </a:r>
            <a:endParaRPr lang="en-GB" sz="4400" dirty="0"/>
          </a:p>
        </p:txBody>
      </p:sp>
      <p:sp>
        <p:nvSpPr>
          <p:cNvPr id="11" name="Afgeronde rechthoek 10"/>
          <p:cNvSpPr/>
          <p:nvPr/>
        </p:nvSpPr>
        <p:spPr>
          <a:xfrm>
            <a:off x="4419600" y="3684588"/>
            <a:ext cx="2184400" cy="1379537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dirty="0"/>
              <a:t>niet-westers</a:t>
            </a:r>
            <a:endParaRPr lang="en-GB" sz="4400" dirty="0"/>
          </a:p>
        </p:txBody>
      </p:sp>
      <p:sp>
        <p:nvSpPr>
          <p:cNvPr id="14" name="Afgeronde rechthoek 13"/>
          <p:cNvSpPr/>
          <p:nvPr/>
        </p:nvSpPr>
        <p:spPr>
          <a:xfrm>
            <a:off x="2124075" y="3027363"/>
            <a:ext cx="3789363" cy="647700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dirty="0"/>
              <a:t>multicultureel</a:t>
            </a:r>
            <a:endParaRPr lang="en-GB" sz="4400" dirty="0"/>
          </a:p>
        </p:txBody>
      </p:sp>
      <p:sp>
        <p:nvSpPr>
          <p:cNvPr id="15" name="Afgeronde rechthoek 14"/>
          <p:cNvSpPr/>
          <p:nvPr/>
        </p:nvSpPr>
        <p:spPr>
          <a:xfrm>
            <a:off x="5292725" y="1306513"/>
            <a:ext cx="3509963" cy="690562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dirty="0"/>
              <a:t>autochtoon</a:t>
            </a:r>
            <a:endParaRPr lang="en-GB" sz="4400" dirty="0"/>
          </a:p>
        </p:txBody>
      </p:sp>
      <p:sp>
        <p:nvSpPr>
          <p:cNvPr id="16" name="Afgeronde rechthoek 15"/>
          <p:cNvSpPr/>
          <p:nvPr/>
        </p:nvSpPr>
        <p:spPr>
          <a:xfrm>
            <a:off x="2665413" y="327025"/>
            <a:ext cx="3509962" cy="690563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dirty="0"/>
              <a:t>allochtoon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13296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11" grpId="0" animBg="1" autoUpdateAnimBg="0"/>
      <p:bldP spid="14" grpId="0" animBg="1" autoUpdateAnimBg="0"/>
      <p:bldP spid="15" grpId="0" animBg="1" autoUpdateAnimBg="0"/>
      <p:bldP spid="1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jdelijke aanduiding voor datum 1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nl-NL"/>
              <a:t>2009-2010</a:t>
            </a:r>
          </a:p>
        </p:txBody>
      </p:sp>
      <p:sp>
        <p:nvSpPr>
          <p:cNvPr id="3076" name="Tijdelijke aanduiding voor voettekst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nl-NL"/>
              <a:t>Demografie</a:t>
            </a:r>
          </a:p>
        </p:txBody>
      </p:sp>
      <p:sp>
        <p:nvSpPr>
          <p:cNvPr id="3077" name="Tijdelijke aanduiding voor dianumm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9C38222E-6DA4-424D-A2E6-61D575D65B03}" type="slidenum">
              <a:rPr lang="nl-NL"/>
              <a:pPr eaLnBrk="1" hangingPunct="1">
                <a:defRPr/>
              </a:pPr>
              <a:t>20</a:t>
            </a:fld>
            <a:endParaRPr lang="nl-NL"/>
          </a:p>
        </p:txBody>
      </p:sp>
      <p:pic>
        <p:nvPicPr>
          <p:cNvPr id="17507" name="Picture 99" descr="kinderen_in_zwembad"/>
          <p:cNvPicPr>
            <a:picLocks noChangeAspect="1" noChangeArrowheads="1"/>
          </p:cNvPicPr>
          <p:nvPr/>
        </p:nvPicPr>
        <p:blipFill>
          <a:blip r:embed="rId4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1613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oudj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3522663"/>
            <a:ext cx="4951412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6" name="Oval 18" descr="Brede diagonaal omhoog"/>
          <p:cNvSpPr>
            <a:spLocks noChangeArrowheads="1"/>
          </p:cNvSpPr>
          <p:nvPr/>
        </p:nvSpPr>
        <p:spPr bwMode="auto">
          <a:xfrm>
            <a:off x="1544638" y="1050925"/>
            <a:ext cx="7089775" cy="4856163"/>
          </a:xfrm>
          <a:prstGeom prst="ellipse">
            <a:avLst/>
          </a:prstGeom>
          <a:pattFill prst="wdUpDiag">
            <a:fgClr>
              <a:srgbClr val="E8F75B">
                <a:alpha val="50000"/>
              </a:srgbClr>
            </a:fgClr>
            <a:bgClr>
              <a:schemeClr val="bg1">
                <a:alpha val="50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NL" sz="6000">
                <a:effectLst>
                  <a:outerShdw blurRad="38100" dist="38100" dir="2700000" algn="tl">
                    <a:srgbClr val="C0C0C0"/>
                  </a:outerShdw>
                </a:effectLst>
              </a:rPr>
              <a:t>demografische druk</a:t>
            </a:r>
          </a:p>
        </p:txBody>
      </p:sp>
      <p:sp>
        <p:nvSpPr>
          <p:cNvPr id="17428" name="Oval 20" descr="Brede diagonaal omhoog"/>
          <p:cNvSpPr>
            <a:spLocks noChangeArrowheads="1"/>
          </p:cNvSpPr>
          <p:nvPr/>
        </p:nvSpPr>
        <p:spPr bwMode="auto">
          <a:xfrm>
            <a:off x="0" y="0"/>
            <a:ext cx="6040438" cy="3476625"/>
          </a:xfrm>
          <a:prstGeom prst="ellipse">
            <a:avLst/>
          </a:prstGeom>
          <a:pattFill prst="wdUpDiag">
            <a:fgClr>
              <a:srgbClr val="E8F75B">
                <a:alpha val="50000"/>
              </a:srgbClr>
            </a:fgClr>
            <a:bgClr>
              <a:schemeClr val="bg1">
                <a:alpha val="50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NL" sz="60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groene druk</a:t>
            </a:r>
          </a:p>
        </p:txBody>
      </p:sp>
      <p:sp>
        <p:nvSpPr>
          <p:cNvPr id="17429" name="Oval 21" descr="Brede diagonaal omhoog"/>
          <p:cNvSpPr>
            <a:spLocks noChangeArrowheads="1"/>
          </p:cNvSpPr>
          <p:nvPr/>
        </p:nvSpPr>
        <p:spPr bwMode="auto">
          <a:xfrm>
            <a:off x="2547938" y="3582988"/>
            <a:ext cx="7075487" cy="3476625"/>
          </a:xfrm>
          <a:prstGeom prst="ellipse">
            <a:avLst/>
          </a:prstGeom>
          <a:pattFill prst="wdUpDiag">
            <a:fgClr>
              <a:srgbClr val="E8F75B">
                <a:alpha val="50000"/>
              </a:srgbClr>
            </a:fgClr>
            <a:bgClr>
              <a:schemeClr val="bg1">
                <a:alpha val="50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NL" sz="6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grijze druk</a:t>
            </a:r>
          </a:p>
        </p:txBody>
      </p:sp>
      <p:graphicFrame>
        <p:nvGraphicFramePr>
          <p:cNvPr id="17505" name="Group 97"/>
          <p:cNvGraphicFramePr>
            <a:graphicFrameLocks noGrp="1"/>
          </p:cNvGraphicFramePr>
          <p:nvPr/>
        </p:nvGraphicFramePr>
        <p:xfrm>
          <a:off x="944563" y="3082925"/>
          <a:ext cx="4064000" cy="3451304"/>
        </p:xfrm>
        <a:graphic>
          <a:graphicData uri="http://schemas.openxmlformats.org/drawingml/2006/table">
            <a:tbl>
              <a:tblPr/>
              <a:tblGrid>
                <a:gridCol w="1595437"/>
                <a:gridCol w="1235075"/>
                <a:gridCol w="1233488"/>
              </a:tblGrid>
              <a:tr h="518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groen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grijs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64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1950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67,9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64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1960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71,4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16,8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64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66,6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18,8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64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1980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55,1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20,1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64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1990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41,7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20,8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64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2000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39,4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21,9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64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39,2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64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24,5</a:t>
                      </a:r>
                      <a:endParaRPr kumimoji="0" lang="nl-N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2" marB="4571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Afgeronde rechthoek 1"/>
          <p:cNvSpPr/>
          <p:nvPr/>
        </p:nvSpPr>
        <p:spPr>
          <a:xfrm>
            <a:off x="5867400" y="404813"/>
            <a:ext cx="2952750" cy="792162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/>
              <a:t>ontgroening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5681663" y="5732463"/>
            <a:ext cx="2952750" cy="792162"/>
          </a:xfrm>
          <a:prstGeom prst="roundRect">
            <a:avLst/>
          </a:prstGeom>
          <a:solidFill>
            <a:schemeClr val="tx1">
              <a:lumMod val="75000"/>
              <a:lumOff val="25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/>
              <a:t>vergrijzing</a:t>
            </a:r>
          </a:p>
        </p:txBody>
      </p:sp>
      <p:graphicFrame>
        <p:nvGraphicFramePr>
          <p:cNvPr id="17508" name="Object 100"/>
          <p:cNvGraphicFramePr>
            <a:graphicFrameLocks noChangeAspect="1"/>
          </p:cNvGraphicFramePr>
          <p:nvPr/>
        </p:nvGraphicFramePr>
        <p:xfrm>
          <a:off x="-14288" y="0"/>
          <a:ext cx="914400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Grafiek" r:id="rId6" imgW="3695700" imgH="2457602" progId="Excel.Chart.8">
                  <p:embed/>
                </p:oleObj>
              </mc:Choice>
              <mc:Fallback>
                <p:oleObj name="Grafiek" r:id="rId6" imgW="3695700" imgH="245760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288" y="0"/>
                        <a:ext cx="9144001" cy="6858000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FFFF00">
                              <a:alpha val="46001"/>
                            </a:srgbClr>
                          </a:gs>
                          <a:gs pos="100000">
                            <a:srgbClr val="FFFF3E"/>
                          </a:gs>
                        </a:gsLst>
                        <a:lin ang="5400000" scaled="1"/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274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0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17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17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17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 animBg="1"/>
      <p:bldP spid="17426" grpId="1" animBg="1"/>
      <p:bldP spid="17428" grpId="0" animBg="1"/>
      <p:bldP spid="17429" grpId="0" animBg="1"/>
      <p:bldP spid="2" grpId="0" animBg="1"/>
      <p:bldP spid="15" grpId="0" animBg="1"/>
      <p:bldOleChart spid="17508" grpId="0"/>
      <p:bldOleChart spid="1750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79" name="Picture 23" descr="ouderen"/>
          <p:cNvPicPr>
            <a:picLocks noChangeAspect="1" noChangeArrowheads="1"/>
          </p:cNvPicPr>
          <p:nvPr/>
        </p:nvPicPr>
        <p:blipFill>
          <a:blip r:embed="rId3">
            <a:lum brigh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0660" name="Group 4"/>
          <p:cNvGraphicFramePr>
            <a:graphicFrameLocks noGrp="1"/>
          </p:cNvGraphicFramePr>
          <p:nvPr/>
        </p:nvGraphicFramePr>
        <p:xfrm>
          <a:off x="496888" y="3489325"/>
          <a:ext cx="4313237" cy="1371600"/>
        </p:xfrm>
        <a:graphic>
          <a:graphicData uri="http://schemas.openxmlformats.org/drawingml/2006/table">
            <a:tbl>
              <a:tblPr/>
              <a:tblGrid>
                <a:gridCol w="1851025"/>
                <a:gridCol w="2462212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1950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>
                            <a:alpha val="53000"/>
                          </a:srgbClr>
                        </a:gs>
                        <a:gs pos="100000">
                          <a:srgbClr val="FFFF00">
                            <a:gamma/>
                            <a:tint val="6078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71,5 jaar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>
                            <a:alpha val="53000"/>
                          </a:srgbClr>
                        </a:gs>
                        <a:gs pos="100000">
                          <a:srgbClr val="FFFF00">
                            <a:gamma/>
                            <a:tint val="6078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>
                            <a:alpha val="53000"/>
                          </a:srgbClr>
                        </a:gs>
                        <a:gs pos="100000">
                          <a:srgbClr val="FFFF00">
                            <a:gamma/>
                            <a:tint val="6078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79,7 jaar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>
                            <a:alpha val="53000"/>
                          </a:srgbClr>
                        </a:gs>
                        <a:gs pos="100000">
                          <a:srgbClr val="FFFF00">
                            <a:gamma/>
                            <a:tint val="6078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>
                            <a:alpha val="53000"/>
                          </a:srgbClr>
                        </a:gs>
                        <a:gs pos="100000">
                          <a:srgbClr val="FFFF00">
                            <a:gamma/>
                            <a:tint val="6078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81,4 jaar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00">
                            <a:alpha val="53000"/>
                          </a:srgbClr>
                        </a:gs>
                        <a:gs pos="100000">
                          <a:srgbClr val="FFFF00">
                            <a:gamma/>
                            <a:tint val="60784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70681" name="Oval 25" descr="Brede diagonaal omhoog"/>
          <p:cNvSpPr>
            <a:spLocks noChangeArrowheads="1"/>
          </p:cNvSpPr>
          <p:nvPr/>
        </p:nvSpPr>
        <p:spPr bwMode="auto">
          <a:xfrm>
            <a:off x="1692275" y="571500"/>
            <a:ext cx="7075488" cy="3476625"/>
          </a:xfrm>
          <a:prstGeom prst="ellipse">
            <a:avLst/>
          </a:prstGeom>
          <a:pattFill prst="wdUpDiag">
            <a:fgClr>
              <a:srgbClr val="E8F75B">
                <a:alpha val="50000"/>
              </a:srgbClr>
            </a:fgClr>
            <a:bgClr>
              <a:schemeClr val="bg1">
                <a:alpha val="50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NL" sz="6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levensverwachting</a:t>
            </a:r>
          </a:p>
        </p:txBody>
      </p:sp>
    </p:spTree>
    <p:extLst>
      <p:ext uri="{BB962C8B-B14F-4D97-AF65-F5344CB8AC3E}">
        <p14:creationId xmlns:p14="http://schemas.microsoft.com/office/powerpoint/2010/main" val="14529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0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0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8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atum 1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nl-NL"/>
              <a:t>2009-2010</a:t>
            </a:r>
          </a:p>
        </p:txBody>
      </p:sp>
      <p:sp>
        <p:nvSpPr>
          <p:cNvPr id="13315" name="Tijdelijke aanduiding voor voettekst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nl-NL"/>
              <a:t>Demografie</a:t>
            </a:r>
          </a:p>
        </p:txBody>
      </p:sp>
      <p:pic>
        <p:nvPicPr>
          <p:cNvPr id="27652" name="Picture 5" descr="BevolkinsdichtheidNederland2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10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5711825" y="5502275"/>
            <a:ext cx="3073400" cy="674688"/>
          </a:xfrm>
          <a:prstGeom prst="rect">
            <a:avLst/>
          </a:prstGeom>
          <a:solidFill>
            <a:srgbClr val="E8F75B">
              <a:alpha val="5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nl-NL" sz="2800" b="1"/>
              <a:t>overbevolking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5757863" y="3508375"/>
            <a:ext cx="3073400" cy="674688"/>
          </a:xfrm>
          <a:prstGeom prst="rect">
            <a:avLst/>
          </a:prstGeom>
          <a:solidFill>
            <a:srgbClr val="E8F75B">
              <a:alpha val="5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nl-NL" sz="2800" b="1"/>
              <a:t>urbanisatie</a:t>
            </a: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5697538" y="4557713"/>
            <a:ext cx="3133725" cy="674687"/>
          </a:xfrm>
          <a:prstGeom prst="rect">
            <a:avLst/>
          </a:prstGeom>
          <a:solidFill>
            <a:srgbClr val="E8F75B">
              <a:alpha val="5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nl-NL" sz="2800" b="1"/>
              <a:t>ontvolking</a:t>
            </a: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5772150" y="2459038"/>
            <a:ext cx="3073400" cy="674687"/>
          </a:xfrm>
          <a:prstGeom prst="rect">
            <a:avLst/>
          </a:prstGeom>
          <a:solidFill>
            <a:srgbClr val="E8F75B">
              <a:alpha val="5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nl-NL" sz="2800" b="1"/>
              <a:t>suburbanisatie</a:t>
            </a: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5786438" y="1289050"/>
            <a:ext cx="3073400" cy="674688"/>
          </a:xfrm>
          <a:prstGeom prst="rect">
            <a:avLst/>
          </a:prstGeom>
          <a:solidFill>
            <a:srgbClr val="E8F75B">
              <a:alpha val="5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nl-NL" sz="2800" b="1"/>
              <a:t>groeikernen</a:t>
            </a:r>
          </a:p>
        </p:txBody>
      </p:sp>
    </p:spTree>
    <p:extLst>
      <p:ext uri="{BB962C8B-B14F-4D97-AF65-F5344CB8AC3E}">
        <p14:creationId xmlns:p14="http://schemas.microsoft.com/office/powerpoint/2010/main" val="345001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1" grpId="0" animBg="1"/>
      <p:bldP spid="61452" grpId="0" animBg="1"/>
      <p:bldP spid="61453" grpId="0" animBg="1"/>
      <p:bldP spid="61454" grpId="0" animBg="1"/>
      <p:bldP spid="6145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7" name="Picture 15" descr="schoolgebouw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31788"/>
            <a:ext cx="3179762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Ziekenhuis_treuzeld_890236b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2627313"/>
            <a:ext cx="2501900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1" name="Picture 19" descr="Winkelcentrum%2520de%2520Spinne%2520te%2520Goes%2520Bouwbedrijf%2520Christiaansen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313" y="539750"/>
            <a:ext cx="218281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21" descr="b_2000_station_delft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650" y="4064000"/>
            <a:ext cx="23876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5" name="Picture 23" descr="broekpolder_014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4124325"/>
            <a:ext cx="249555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Picture 25" descr="image7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2079625"/>
            <a:ext cx="27400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8" name="Oval 26" descr="Brede diagonaal omhoog"/>
          <p:cNvSpPr>
            <a:spLocks noChangeArrowheads="1"/>
          </p:cNvSpPr>
          <p:nvPr/>
        </p:nvSpPr>
        <p:spPr bwMode="auto">
          <a:xfrm>
            <a:off x="1484313" y="1139825"/>
            <a:ext cx="6519862" cy="4360863"/>
          </a:xfrm>
          <a:prstGeom prst="ellipse">
            <a:avLst/>
          </a:prstGeom>
          <a:pattFill prst="wdUpDiag">
            <a:fgClr>
              <a:srgbClr val="E8F75B">
                <a:alpha val="52156"/>
              </a:srgbClr>
            </a:fgClr>
            <a:bgClr>
              <a:schemeClr val="bg1">
                <a:alpha val="52156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l-NL" sz="6000">
                <a:solidFill>
                  <a:schemeClr val="accent2"/>
                </a:solidFill>
              </a:rPr>
              <a:t>infrastructuur</a:t>
            </a:r>
          </a:p>
        </p:txBody>
      </p:sp>
    </p:spTree>
    <p:extLst>
      <p:ext uri="{BB962C8B-B14F-4D97-AF65-F5344CB8AC3E}">
        <p14:creationId xmlns:p14="http://schemas.microsoft.com/office/powerpoint/2010/main" val="4615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www.schoolbieb.nl/uploadedImages/images/DOSSIERS%20MBO/Zorg%20en%20Welzijn/103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-11113"/>
            <a:ext cx="4295775" cy="2863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 descr="Willem Drees (1886-1988), grondlegger van de verzorgingsstaat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3709988"/>
            <a:ext cx="4295775" cy="314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0" name="Picture 6" descr="Domela Nieuwenhu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0"/>
            <a:ext cx="4862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8" name="Oval 26" descr="Brede diagonaal omhoog"/>
          <p:cNvSpPr>
            <a:spLocks noChangeArrowheads="1"/>
          </p:cNvSpPr>
          <p:nvPr/>
        </p:nvSpPr>
        <p:spPr bwMode="auto">
          <a:xfrm>
            <a:off x="1187450" y="1052513"/>
            <a:ext cx="6519863" cy="4360862"/>
          </a:xfrm>
          <a:prstGeom prst="ellipse">
            <a:avLst/>
          </a:prstGeom>
          <a:pattFill prst="wdUpDiag">
            <a:fgClr>
              <a:srgbClr val="E8F75B">
                <a:alpha val="52156"/>
              </a:srgbClr>
            </a:fgClr>
            <a:bgClr>
              <a:schemeClr val="bg1">
                <a:alpha val="52156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l-NL" sz="6000">
                <a:solidFill>
                  <a:srgbClr val="00B050"/>
                </a:solidFill>
              </a:rPr>
              <a:t>verzorgingsstaat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786438" y="1289050"/>
            <a:ext cx="2817812" cy="674688"/>
          </a:xfrm>
          <a:prstGeom prst="rect">
            <a:avLst/>
          </a:prstGeom>
          <a:solidFill>
            <a:srgbClr val="E8F75B">
              <a:alpha val="5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nl-NL" sz="2800" b="1"/>
              <a:t>zorg + inkomen 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50813" y="5413375"/>
            <a:ext cx="3773487" cy="674688"/>
          </a:xfrm>
          <a:prstGeom prst="rect">
            <a:avLst/>
          </a:prstGeom>
          <a:solidFill>
            <a:srgbClr val="E8F75B">
              <a:alpha val="5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nl-NL" sz="2800" b="1"/>
              <a:t>Domela Nieuwenhuis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110163" y="3789363"/>
            <a:ext cx="3771900" cy="674687"/>
          </a:xfrm>
          <a:prstGeom prst="rect">
            <a:avLst/>
          </a:prstGeom>
          <a:solidFill>
            <a:srgbClr val="E8F75B">
              <a:alpha val="5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nl-NL" sz="2800" b="1"/>
              <a:t>Willem Drees</a:t>
            </a:r>
          </a:p>
        </p:txBody>
      </p:sp>
    </p:spTree>
    <p:extLst>
      <p:ext uri="{BB962C8B-B14F-4D97-AF65-F5344CB8AC3E}">
        <p14:creationId xmlns:p14="http://schemas.microsoft.com/office/powerpoint/2010/main" val="286026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8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6" name="Picture 6" descr="http://www.tarcisius-school.nl/media-files/1145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067050"/>
            <a:ext cx="3484563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http://www.inkoopbureaunml.nl/upload/images/Afbeelding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38" y="-44450"/>
            <a:ext cx="5783262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2" name="Picture 2" descr="http://www.krimpenaandenijssel.nl/public/afbeeldingen/zorg%20en%20welzijn/Maatschappelijk%20werk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3475038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8" name="Oval 26" descr="Brede diagonaal omhoog"/>
          <p:cNvSpPr>
            <a:spLocks noChangeArrowheads="1"/>
          </p:cNvSpPr>
          <p:nvPr/>
        </p:nvSpPr>
        <p:spPr bwMode="auto">
          <a:xfrm>
            <a:off x="1187450" y="1052513"/>
            <a:ext cx="6519863" cy="4360862"/>
          </a:xfrm>
          <a:prstGeom prst="ellipse">
            <a:avLst/>
          </a:prstGeom>
          <a:pattFill prst="wdUpDiag">
            <a:fgClr>
              <a:srgbClr val="E8F75B">
                <a:alpha val="52156"/>
              </a:srgbClr>
            </a:fgClr>
            <a:bgClr>
              <a:schemeClr val="bg1">
                <a:alpha val="52156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l-NL" sz="6000">
                <a:solidFill>
                  <a:srgbClr val="00B050"/>
                </a:solidFill>
              </a:rPr>
              <a:t>maatschappelijk</a:t>
            </a:r>
          </a:p>
          <a:p>
            <a:pPr algn="ctr"/>
            <a:r>
              <a:rPr lang="nl-NL" sz="6000">
                <a:solidFill>
                  <a:srgbClr val="00B050"/>
                </a:solidFill>
              </a:rPr>
              <a:t>werk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-9525" y="6196013"/>
            <a:ext cx="3771900" cy="674687"/>
          </a:xfrm>
          <a:prstGeom prst="rect">
            <a:avLst/>
          </a:prstGeom>
          <a:solidFill>
            <a:srgbClr val="E8F75B">
              <a:alpha val="5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nl-NL" sz="2800" b="1"/>
              <a:t>maatsch. werker</a:t>
            </a:r>
          </a:p>
        </p:txBody>
      </p:sp>
    </p:spTree>
    <p:extLst>
      <p:ext uri="{BB962C8B-B14F-4D97-AF65-F5344CB8AC3E}">
        <p14:creationId xmlns:p14="http://schemas.microsoft.com/office/powerpoint/2010/main" val="34727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8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8" name="Oval 26" descr="Brede diagonaal omhoog"/>
          <p:cNvSpPr>
            <a:spLocks noChangeArrowheads="1"/>
          </p:cNvSpPr>
          <p:nvPr/>
        </p:nvSpPr>
        <p:spPr bwMode="auto">
          <a:xfrm>
            <a:off x="1187450" y="1052513"/>
            <a:ext cx="6519863" cy="4360862"/>
          </a:xfrm>
          <a:prstGeom prst="ellipse">
            <a:avLst/>
          </a:prstGeom>
          <a:pattFill prst="wdUpDiag">
            <a:fgClr>
              <a:srgbClr val="E8F75B">
                <a:alpha val="52156"/>
              </a:srgbClr>
            </a:fgClr>
            <a:bgClr>
              <a:schemeClr val="bg1">
                <a:alpha val="52156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l-NL" sz="6000">
                <a:solidFill>
                  <a:srgbClr val="00B050"/>
                </a:solidFill>
              </a:rPr>
              <a:t>maatschappelijke</a:t>
            </a:r>
          </a:p>
          <a:p>
            <a:pPr algn="ctr"/>
            <a:r>
              <a:rPr lang="nl-NL" sz="6000">
                <a:solidFill>
                  <a:srgbClr val="00B050"/>
                </a:solidFill>
              </a:rPr>
              <a:t>organisaties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1588" y="60325"/>
            <a:ext cx="4564062" cy="674688"/>
          </a:xfrm>
          <a:prstGeom prst="rect">
            <a:avLst/>
          </a:prstGeom>
          <a:solidFill>
            <a:srgbClr val="E8F75B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sz="2800" b="1"/>
              <a:t>consumentenorganisaties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588" y="908050"/>
            <a:ext cx="2122487" cy="674688"/>
          </a:xfrm>
          <a:prstGeom prst="rect">
            <a:avLst/>
          </a:prstGeom>
          <a:solidFill>
            <a:srgbClr val="E8F75B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sz="2800" b="1"/>
              <a:t>vakbonden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588" y="1700213"/>
            <a:ext cx="1690687" cy="674687"/>
          </a:xfrm>
          <a:prstGeom prst="rect">
            <a:avLst/>
          </a:prstGeom>
          <a:solidFill>
            <a:srgbClr val="E8F75B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sz="2800" b="1"/>
              <a:t>diakonie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2284413" y="908050"/>
            <a:ext cx="2432050" cy="674688"/>
          </a:xfrm>
          <a:prstGeom prst="rect">
            <a:avLst/>
          </a:prstGeom>
          <a:solidFill>
            <a:srgbClr val="E8F75B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sz="2800" b="1"/>
              <a:t>wereldwinkel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2284413" y="1700213"/>
            <a:ext cx="2432050" cy="674687"/>
          </a:xfrm>
          <a:prstGeom prst="rect">
            <a:avLst/>
          </a:prstGeom>
          <a:solidFill>
            <a:srgbClr val="E8F75B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sz="2800" b="1"/>
              <a:t>actiegroepen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716463" y="60325"/>
            <a:ext cx="4414837" cy="674688"/>
          </a:xfrm>
          <a:prstGeom prst="rect">
            <a:avLst/>
          </a:prstGeom>
          <a:solidFill>
            <a:srgbClr val="E8F75B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sz="2800" b="1"/>
              <a:t>belangenorganisaties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932363" y="908050"/>
            <a:ext cx="3886200" cy="674688"/>
          </a:xfrm>
          <a:prstGeom prst="rect">
            <a:avLst/>
          </a:prstGeom>
          <a:solidFill>
            <a:srgbClr val="E8F75B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sz="2800" b="1"/>
              <a:t>pressiegroepen</a:t>
            </a: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5364163" y="1700213"/>
            <a:ext cx="3529012" cy="674687"/>
          </a:xfrm>
          <a:prstGeom prst="rect">
            <a:avLst/>
          </a:prstGeom>
          <a:solidFill>
            <a:srgbClr val="E8F75B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sz="2800" b="1"/>
              <a:t>vredesbeweging</a:t>
            </a: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0" y="2546350"/>
            <a:ext cx="2917825" cy="674688"/>
          </a:xfrm>
          <a:prstGeom prst="rect">
            <a:avLst/>
          </a:prstGeom>
          <a:solidFill>
            <a:srgbClr val="E8F75B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sz="2800" b="1"/>
              <a:t>Greenpeace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0" y="3429000"/>
            <a:ext cx="3546475" cy="674688"/>
          </a:xfrm>
          <a:prstGeom prst="rect">
            <a:avLst/>
          </a:prstGeom>
          <a:solidFill>
            <a:srgbClr val="E8F75B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sz="2800" b="1"/>
              <a:t>ontwikkelingswerk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522663" y="2559050"/>
            <a:ext cx="2344737" cy="674688"/>
          </a:xfrm>
          <a:prstGeom prst="rect">
            <a:avLst/>
          </a:prstGeom>
          <a:solidFill>
            <a:srgbClr val="E8F75B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sz="2800" b="1"/>
              <a:t>Wakker dier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6148388" y="2559050"/>
            <a:ext cx="1558925" cy="674688"/>
          </a:xfrm>
          <a:prstGeom prst="rect">
            <a:avLst/>
          </a:prstGeom>
          <a:solidFill>
            <a:srgbClr val="E8F75B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sz="2800" b="1"/>
              <a:t>ANWB</a:t>
            </a: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3779838" y="3441700"/>
            <a:ext cx="5200650" cy="674688"/>
          </a:xfrm>
          <a:prstGeom prst="rect">
            <a:avLst/>
          </a:prstGeom>
          <a:solidFill>
            <a:srgbClr val="E8F75B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sz="2800" b="1"/>
              <a:t>mensenrechtenorganisaties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-25400" y="4221163"/>
            <a:ext cx="3076575" cy="674687"/>
          </a:xfrm>
          <a:prstGeom prst="rect">
            <a:avLst/>
          </a:prstGeom>
          <a:solidFill>
            <a:srgbClr val="E8F75B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sz="2800" b="1"/>
              <a:t>politieke partijen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3241675" y="4221163"/>
            <a:ext cx="2122488" cy="674687"/>
          </a:xfrm>
          <a:prstGeom prst="rect">
            <a:avLst/>
          </a:prstGeom>
          <a:solidFill>
            <a:srgbClr val="E8F75B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sz="2800" b="1"/>
              <a:t>Rode Kruis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5586413" y="5076825"/>
            <a:ext cx="2120900" cy="674688"/>
          </a:xfrm>
          <a:prstGeom prst="rect">
            <a:avLst/>
          </a:prstGeom>
          <a:solidFill>
            <a:srgbClr val="E8F75B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sz="2800" b="1"/>
              <a:t>Pax Christi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7340600" y="4221163"/>
            <a:ext cx="1047750" cy="674687"/>
          </a:xfrm>
          <a:prstGeom prst="rect">
            <a:avLst/>
          </a:prstGeom>
          <a:solidFill>
            <a:srgbClr val="E8F75B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sz="2800" b="1"/>
              <a:t>IKV</a:t>
            </a: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5608638" y="4252913"/>
            <a:ext cx="1543050" cy="674687"/>
          </a:xfrm>
          <a:prstGeom prst="rect">
            <a:avLst/>
          </a:prstGeom>
          <a:solidFill>
            <a:srgbClr val="E8F75B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sz="2800" b="1"/>
              <a:t>Cordaid</a:t>
            </a: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4067175" y="5076825"/>
            <a:ext cx="1296988" cy="674688"/>
          </a:xfrm>
          <a:prstGeom prst="rect">
            <a:avLst/>
          </a:prstGeom>
          <a:solidFill>
            <a:srgbClr val="E8F75B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sz="2800" b="1"/>
              <a:t>Hivos</a:t>
            </a:r>
          </a:p>
        </p:txBody>
      </p:sp>
      <p:sp>
        <p:nvSpPr>
          <p:cNvPr id="27" name="Rectangle 15"/>
          <p:cNvSpPr>
            <a:spLocks noChangeArrowheads="1"/>
          </p:cNvSpPr>
          <p:nvPr/>
        </p:nvSpPr>
        <p:spPr bwMode="auto">
          <a:xfrm>
            <a:off x="1588" y="5076825"/>
            <a:ext cx="3889375" cy="674688"/>
          </a:xfrm>
          <a:prstGeom prst="rect">
            <a:avLst/>
          </a:prstGeom>
          <a:solidFill>
            <a:srgbClr val="E8F75B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sz="2800" b="1"/>
              <a:t>Evert Vermeerstichting</a:t>
            </a: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7864475" y="5089525"/>
            <a:ext cx="1047750" cy="674688"/>
          </a:xfrm>
          <a:prstGeom prst="rect">
            <a:avLst/>
          </a:prstGeom>
          <a:solidFill>
            <a:srgbClr val="E8F75B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sz="2800" b="1"/>
              <a:t>IVN</a:t>
            </a:r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-36513" y="5949950"/>
            <a:ext cx="2520951" cy="674688"/>
          </a:xfrm>
          <a:prstGeom prst="rect">
            <a:avLst/>
          </a:prstGeom>
          <a:solidFill>
            <a:srgbClr val="E8F75B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sz="2800" b="1"/>
              <a:t>Oxfam Novib</a:t>
            </a:r>
          </a:p>
        </p:txBody>
      </p: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2630488" y="5949950"/>
            <a:ext cx="2733675" cy="674688"/>
          </a:xfrm>
          <a:prstGeom prst="rect">
            <a:avLst/>
          </a:prstGeom>
          <a:solidFill>
            <a:srgbClr val="E8F75B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sz="2800" b="1"/>
              <a:t>Leger des Heils</a:t>
            </a: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5586413" y="5980113"/>
            <a:ext cx="3394075" cy="674687"/>
          </a:xfrm>
          <a:prstGeom prst="rect">
            <a:avLst/>
          </a:prstGeom>
          <a:solidFill>
            <a:srgbClr val="E8F75B">
              <a:alpha val="5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nl-NL" sz="2800" b="1"/>
              <a:t>Wereldnatuurfonds</a:t>
            </a:r>
          </a:p>
        </p:txBody>
      </p:sp>
    </p:spTree>
    <p:extLst>
      <p:ext uri="{BB962C8B-B14F-4D97-AF65-F5344CB8AC3E}">
        <p14:creationId xmlns:p14="http://schemas.microsoft.com/office/powerpoint/2010/main" val="82458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1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8" grpId="0" animBg="1"/>
      <p:bldP spid="17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C:\Users\sibelt\AppData\Local\Microsoft\Windows\Temporary Internet Files\Content.IE5\0CMZXHYI\sociale-vaardigheden-135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268413"/>
            <a:ext cx="40005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 descr="\\san\home\Sibelt\Mijn documenten\2011-2012\Burgerschap\LR-3A-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2700"/>
            <a:ext cx="9144001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06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74" name="Picture 14" descr="http://www.nrc.nl/wp-content/uploads/2011/10/occup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3937000"/>
            <a:ext cx="2420938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2" name="Picture 2" descr="http://1.bp.blogspot.com/_F18tH6MEsco/TP9aHlIF1KI/AAAAAAAAABY/AXoOfBhy8TA/s320/NYC_Times_Square_wide_ang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88913"/>
            <a:ext cx="4926013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Picture 4" descr="http://1.bp.blogspot.com/_F18tH6MEsco/TP9chZ8mDaI/AAAAAAAAABc/uIiPA93vw8M/s400/bzlevine+00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109913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 descr="http://1.bp.blogspot.com/_F18tH6MEsco/TP9WvUvA64I/AAAAAAAAABQ/7GviBTa6D8M/s1600/tv-woodstoc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3933825"/>
            <a:ext cx="2225675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1259632" y="5288340"/>
            <a:ext cx="6858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CULTUUR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323850" y="4092575"/>
            <a:ext cx="2003425" cy="647700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dirty="0" err="1"/>
              <a:t>occupy</a:t>
            </a:r>
            <a:endParaRPr lang="en-GB" sz="4400" dirty="0"/>
          </a:p>
        </p:txBody>
      </p:sp>
      <p:sp>
        <p:nvSpPr>
          <p:cNvPr id="8" name="Afgeronde rechthoek 7"/>
          <p:cNvSpPr/>
          <p:nvPr/>
        </p:nvSpPr>
        <p:spPr>
          <a:xfrm>
            <a:off x="298450" y="476250"/>
            <a:ext cx="4057650" cy="1381125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dirty="0"/>
              <a:t>kapitalisme</a:t>
            </a:r>
            <a:endParaRPr lang="en-GB" sz="4400" dirty="0"/>
          </a:p>
        </p:txBody>
      </p:sp>
      <p:sp>
        <p:nvSpPr>
          <p:cNvPr id="10" name="Afgeronde rechthoek 9"/>
          <p:cNvSpPr/>
          <p:nvPr/>
        </p:nvSpPr>
        <p:spPr>
          <a:xfrm>
            <a:off x="4364038" y="2679700"/>
            <a:ext cx="4311650" cy="647700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dirty="0"/>
              <a:t>tegencultuur</a:t>
            </a:r>
            <a:endParaRPr lang="en-GB" sz="4400" dirty="0"/>
          </a:p>
        </p:txBody>
      </p:sp>
      <p:pic>
        <p:nvPicPr>
          <p:cNvPr id="66572" name="Picture 12" descr="http://freedombytes.info/blog/wp-content/uploads/2011/10/occup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188913"/>
            <a:ext cx="38100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fgeronde rechthoek 15"/>
          <p:cNvSpPr/>
          <p:nvPr/>
        </p:nvSpPr>
        <p:spPr>
          <a:xfrm>
            <a:off x="6972300" y="188913"/>
            <a:ext cx="2003425" cy="647700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dirty="0" err="1"/>
              <a:t>occupy</a:t>
            </a:r>
            <a:endParaRPr lang="en-GB" sz="4400" dirty="0"/>
          </a:p>
        </p:txBody>
      </p:sp>
      <p:sp>
        <p:nvSpPr>
          <p:cNvPr id="17" name="Afgeronde rechthoek 16"/>
          <p:cNvSpPr/>
          <p:nvPr/>
        </p:nvSpPr>
        <p:spPr>
          <a:xfrm>
            <a:off x="3348038" y="4438650"/>
            <a:ext cx="3024187" cy="974725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dirty="0"/>
              <a:t>hippies</a:t>
            </a:r>
            <a:endParaRPr lang="en-GB" sz="4400" dirty="0"/>
          </a:p>
        </p:txBody>
      </p:sp>
      <p:sp>
        <p:nvSpPr>
          <p:cNvPr id="18" name="Afgeronde rechthoek 17"/>
          <p:cNvSpPr/>
          <p:nvPr/>
        </p:nvSpPr>
        <p:spPr>
          <a:xfrm>
            <a:off x="5160963" y="3446463"/>
            <a:ext cx="3789362" cy="646112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dirty="0"/>
              <a:t>Woodstock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1326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10" grpId="0" animBg="1" autoUpdateAnimBg="0"/>
      <p:bldP spid="16" grpId="0" animBg="1" autoUpdateAnimBg="0"/>
      <p:bldP spid="17" grpId="0" animBg="1" autoUpdateAnimBg="0"/>
      <p:bldP spid="1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CULTUUR</a:t>
            </a:r>
          </a:p>
        </p:txBody>
      </p:sp>
      <p:pic>
        <p:nvPicPr>
          <p:cNvPr id="5126" name="Picture 6" descr="http://www.vlaggen.fiberworld.nl/nederla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481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JL-LINKS 3"/>
          <p:cNvSpPr/>
          <p:nvPr/>
        </p:nvSpPr>
        <p:spPr>
          <a:xfrm>
            <a:off x="4211638" y="188913"/>
            <a:ext cx="3889375" cy="18462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/>
              <a:t>vluchteling</a:t>
            </a:r>
          </a:p>
        </p:txBody>
      </p:sp>
      <p:sp>
        <p:nvSpPr>
          <p:cNvPr id="7" name="PIJL-LINKS 6"/>
          <p:cNvSpPr/>
          <p:nvPr/>
        </p:nvSpPr>
        <p:spPr>
          <a:xfrm>
            <a:off x="4740275" y="1730375"/>
            <a:ext cx="3887788" cy="18462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/>
              <a:t>immigratie</a:t>
            </a:r>
          </a:p>
        </p:txBody>
      </p:sp>
      <p:sp>
        <p:nvSpPr>
          <p:cNvPr id="5" name="PIJL-RECHTS 4"/>
          <p:cNvSpPr/>
          <p:nvPr/>
        </p:nvSpPr>
        <p:spPr>
          <a:xfrm>
            <a:off x="3563938" y="3716338"/>
            <a:ext cx="2952750" cy="1571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/>
              <a:t>emigratie</a:t>
            </a:r>
          </a:p>
        </p:txBody>
      </p:sp>
      <p:sp>
        <p:nvSpPr>
          <p:cNvPr id="6" name="Explosie 1 5"/>
          <p:cNvSpPr/>
          <p:nvPr/>
        </p:nvSpPr>
        <p:spPr>
          <a:xfrm>
            <a:off x="0" y="260350"/>
            <a:ext cx="4427538" cy="1873250"/>
          </a:xfrm>
          <a:prstGeom prst="irregularSeal1">
            <a:avLst/>
          </a:prstGeom>
          <a:solidFill>
            <a:srgbClr val="FFFF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>
                <a:solidFill>
                  <a:schemeClr val="tx1"/>
                </a:solidFill>
              </a:rPr>
              <a:t>integreren</a:t>
            </a:r>
          </a:p>
        </p:txBody>
      </p:sp>
      <p:sp>
        <p:nvSpPr>
          <p:cNvPr id="10" name="Explosie 1 9"/>
          <p:cNvSpPr/>
          <p:nvPr/>
        </p:nvSpPr>
        <p:spPr>
          <a:xfrm>
            <a:off x="600075" y="2030413"/>
            <a:ext cx="4835525" cy="1871662"/>
          </a:xfrm>
          <a:prstGeom prst="irregularSeal1">
            <a:avLst/>
          </a:prstGeom>
          <a:solidFill>
            <a:srgbClr val="FFFF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>
                <a:solidFill>
                  <a:schemeClr val="tx1"/>
                </a:solidFill>
              </a:rPr>
              <a:t>assimileren</a:t>
            </a:r>
          </a:p>
        </p:txBody>
      </p:sp>
    </p:spTree>
    <p:extLst>
      <p:ext uri="{BB962C8B-B14F-4D97-AF65-F5344CB8AC3E}">
        <p14:creationId xmlns:p14="http://schemas.microsoft.com/office/powerpoint/2010/main" val="223586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 animBg="1"/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jdelijke aanduiding voor datum 1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NL" smtClean="0"/>
              <a:t>2009-2010</a:t>
            </a:r>
          </a:p>
        </p:txBody>
      </p:sp>
      <p:sp>
        <p:nvSpPr>
          <p:cNvPr id="15363" name="Tijdelijke aanduiding voor voettekst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NL" smtClean="0"/>
              <a:t>Demografie</a:t>
            </a:r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3429776-9A25-42F5-AA32-C99828A38F27}" type="slidenum">
              <a:rPr lang="nl-NL"/>
              <a:pPr eaLnBrk="1" hangingPunct="1">
                <a:defRPr/>
              </a:pPr>
              <a:t>5</a:t>
            </a:fld>
            <a:endParaRPr lang="nl-NL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0" y="6338888"/>
            <a:ext cx="660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Bookman Old Style" pitchFamily="18" charset="0"/>
              </a:rPr>
              <a:t>Æ</a:t>
            </a:r>
          </a:p>
        </p:txBody>
      </p:sp>
      <p:pic>
        <p:nvPicPr>
          <p:cNvPr id="19470" name="Picture 14" descr="allochtonen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72688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Oval 16" descr="Brede diagonaal omhoog"/>
          <p:cNvSpPr>
            <a:spLocks noChangeArrowheads="1"/>
          </p:cNvSpPr>
          <p:nvPr/>
        </p:nvSpPr>
        <p:spPr bwMode="auto">
          <a:xfrm>
            <a:off x="195263" y="269875"/>
            <a:ext cx="3836987" cy="1349375"/>
          </a:xfrm>
          <a:prstGeom prst="ellipse">
            <a:avLst/>
          </a:prstGeom>
          <a:pattFill prst="wdUpDiag">
            <a:fgClr>
              <a:srgbClr val="E8F75B">
                <a:alpha val="50195"/>
              </a:srgbClr>
            </a:fgClr>
            <a:bgClr>
              <a:schemeClr val="bg1">
                <a:alpha val="50195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l-NL" sz="4000"/>
              <a:t>rassen</a:t>
            </a:r>
          </a:p>
        </p:txBody>
      </p:sp>
      <p:sp>
        <p:nvSpPr>
          <p:cNvPr id="19473" name="Oval 17" descr="Brede diagonaal omhoog"/>
          <p:cNvSpPr>
            <a:spLocks noChangeArrowheads="1"/>
          </p:cNvSpPr>
          <p:nvPr/>
        </p:nvSpPr>
        <p:spPr bwMode="auto">
          <a:xfrm>
            <a:off x="1708150" y="1738313"/>
            <a:ext cx="3836988" cy="1349375"/>
          </a:xfrm>
          <a:prstGeom prst="ellipse">
            <a:avLst/>
          </a:prstGeom>
          <a:pattFill prst="wdUpDiag">
            <a:fgClr>
              <a:srgbClr val="E8F75B">
                <a:alpha val="50195"/>
              </a:srgbClr>
            </a:fgClr>
            <a:bgClr>
              <a:schemeClr val="bg1">
                <a:alpha val="50195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l-NL" sz="4000"/>
              <a:t>culturen</a:t>
            </a:r>
          </a:p>
        </p:txBody>
      </p:sp>
      <p:sp>
        <p:nvSpPr>
          <p:cNvPr id="19474" name="Oval 18" descr="Brede diagonaal omhoog"/>
          <p:cNvSpPr>
            <a:spLocks noChangeArrowheads="1"/>
          </p:cNvSpPr>
          <p:nvPr/>
        </p:nvSpPr>
        <p:spPr bwMode="auto">
          <a:xfrm>
            <a:off x="5502275" y="4689475"/>
            <a:ext cx="3836988" cy="1349375"/>
          </a:xfrm>
          <a:prstGeom prst="ellipse">
            <a:avLst/>
          </a:prstGeom>
          <a:pattFill prst="wdUpDiag">
            <a:fgClr>
              <a:srgbClr val="E8F75B">
                <a:alpha val="50195"/>
              </a:srgbClr>
            </a:fgClr>
            <a:bgClr>
              <a:schemeClr val="bg1">
                <a:alpha val="50195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l-NL" sz="4000"/>
              <a:t>seksualiteit</a:t>
            </a:r>
          </a:p>
        </p:txBody>
      </p:sp>
      <p:sp>
        <p:nvSpPr>
          <p:cNvPr id="19475" name="Oval 19" descr="Brede diagonaal omhoog"/>
          <p:cNvSpPr>
            <a:spLocks noChangeArrowheads="1"/>
          </p:cNvSpPr>
          <p:nvPr/>
        </p:nvSpPr>
        <p:spPr bwMode="auto">
          <a:xfrm>
            <a:off x="3852863" y="3148013"/>
            <a:ext cx="3836987" cy="1349375"/>
          </a:xfrm>
          <a:prstGeom prst="ellipse">
            <a:avLst/>
          </a:prstGeom>
          <a:pattFill prst="wdUpDiag">
            <a:fgClr>
              <a:srgbClr val="E8F75B">
                <a:alpha val="50195"/>
              </a:srgbClr>
            </a:fgClr>
            <a:bgClr>
              <a:schemeClr val="bg1">
                <a:alpha val="50195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l-NL" sz="4000"/>
              <a:t>religies</a:t>
            </a:r>
          </a:p>
        </p:txBody>
      </p:sp>
      <p:sp>
        <p:nvSpPr>
          <p:cNvPr id="19476" name="Oval 20" descr="Brede diagonaal omhoog"/>
          <p:cNvSpPr>
            <a:spLocks noChangeArrowheads="1"/>
          </p:cNvSpPr>
          <p:nvPr/>
        </p:nvSpPr>
        <p:spPr bwMode="auto">
          <a:xfrm>
            <a:off x="1416050" y="1062038"/>
            <a:ext cx="6519863" cy="4360862"/>
          </a:xfrm>
          <a:prstGeom prst="ellipse">
            <a:avLst/>
          </a:prstGeom>
          <a:pattFill prst="wdUpDiag">
            <a:fgClr>
              <a:srgbClr val="E8F75B">
                <a:alpha val="52000"/>
              </a:srgbClr>
            </a:fgClr>
            <a:bgClr>
              <a:schemeClr val="bg1">
                <a:alpha val="52000"/>
              </a:schemeClr>
            </a:bgClr>
          </a:patt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nl-NL" sz="6000">
                <a:solidFill>
                  <a:srgbClr val="FF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complexe</a:t>
            </a:r>
          </a:p>
          <a:p>
            <a:pPr algn="ctr">
              <a:defRPr/>
            </a:pPr>
            <a:r>
              <a:rPr lang="nl-NL" sz="6000">
                <a:solidFill>
                  <a:srgbClr val="FF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multiculturele</a:t>
            </a:r>
          </a:p>
          <a:p>
            <a:pPr algn="ctr">
              <a:defRPr/>
            </a:pPr>
            <a:r>
              <a:rPr lang="nl-NL" sz="6000">
                <a:solidFill>
                  <a:srgbClr val="FF292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samenleving</a:t>
            </a:r>
          </a:p>
        </p:txBody>
      </p:sp>
    </p:spTree>
    <p:extLst>
      <p:ext uri="{BB962C8B-B14F-4D97-AF65-F5344CB8AC3E}">
        <p14:creationId xmlns:p14="http://schemas.microsoft.com/office/powerpoint/2010/main" val="187501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 animBg="1"/>
      <p:bldP spid="19472" grpId="1" animBg="1"/>
      <p:bldP spid="19473" grpId="0" animBg="1"/>
      <p:bldP spid="19473" grpId="1" animBg="1"/>
      <p:bldP spid="19474" grpId="0" animBg="1"/>
      <p:bldP spid="19474" grpId="1" animBg="1"/>
      <p:bldP spid="19475" grpId="0" animBg="1"/>
      <p:bldP spid="19475" grpId="1" animBg="1"/>
      <p:bldP spid="1947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atum 1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NL" smtClean="0"/>
              <a:t>2009-2010</a:t>
            </a:r>
          </a:p>
        </p:txBody>
      </p:sp>
      <p:sp>
        <p:nvSpPr>
          <p:cNvPr id="17411" name="Tijdelijke aanduiding voor voettekst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NL" smtClean="0"/>
              <a:t>Demografie</a:t>
            </a:r>
          </a:p>
        </p:txBody>
      </p:sp>
      <p:sp>
        <p:nvSpPr>
          <p:cNvPr id="17412" name="Tijdelijke aanduiding voor dianumm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4B7EACE-6ACA-4AC5-A544-991938CA7A03}" type="slidenum">
              <a:rPr lang="nl-NL"/>
              <a:pPr eaLnBrk="1" hangingPunct="1">
                <a:defRPr/>
              </a:pPr>
              <a:t>6</a:t>
            </a:fld>
            <a:endParaRPr lang="nl-NL"/>
          </a:p>
        </p:txBody>
      </p:sp>
      <p:pic>
        <p:nvPicPr>
          <p:cNvPr id="57383" name="Picture 39" descr="AMOS%202"/>
          <p:cNvPicPr>
            <a:picLocks noChangeAspect="1" noChangeArrowheads="1"/>
          </p:cNvPicPr>
          <p:nvPr/>
        </p:nvPicPr>
        <p:blipFill>
          <a:blip r:embed="rId3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Ev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434975"/>
            <a:ext cx="1160463" cy="16398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1" name="Picture 7" descr="coen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2055813"/>
            <a:ext cx="1895475" cy="13398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5" name="Picture 11" descr="commune3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4806950"/>
            <a:ext cx="1712912" cy="13541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7" name="Picture 13" descr="eenoudergezin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3103563"/>
            <a:ext cx="947738" cy="17002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61" name="Picture 17" descr="kennedy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227013"/>
            <a:ext cx="2036762" cy="12969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62" name="Oval 18" descr="Brede diagonaal omhoog"/>
          <p:cNvSpPr>
            <a:spLocks noChangeArrowheads="1"/>
          </p:cNvSpPr>
          <p:nvPr/>
        </p:nvSpPr>
        <p:spPr bwMode="auto">
          <a:xfrm>
            <a:off x="0" y="523875"/>
            <a:ext cx="2441575" cy="1169988"/>
          </a:xfrm>
          <a:prstGeom prst="ellipse">
            <a:avLst/>
          </a:prstGeom>
          <a:pattFill prst="wdUpDiag">
            <a:fgClr>
              <a:srgbClr val="E8F75B">
                <a:alpha val="50195"/>
              </a:srgbClr>
            </a:fgClr>
            <a:bgClr>
              <a:schemeClr val="bg1">
                <a:alpha val="50195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l-NL" sz="2800">
                <a:solidFill>
                  <a:srgbClr val="00CC00"/>
                </a:solidFill>
              </a:rPr>
              <a:t>alleenstaand</a:t>
            </a:r>
          </a:p>
        </p:txBody>
      </p:sp>
      <p:pic>
        <p:nvPicPr>
          <p:cNvPr id="57364" name="Picture 20" descr="209_hypotheek-samenwonend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204788"/>
            <a:ext cx="1709738" cy="13319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65" name="Oval 21" descr="Brede diagonaal omhoog"/>
          <p:cNvSpPr>
            <a:spLocks noChangeArrowheads="1"/>
          </p:cNvSpPr>
          <p:nvPr/>
        </p:nvSpPr>
        <p:spPr bwMode="auto">
          <a:xfrm>
            <a:off x="1138238" y="2127250"/>
            <a:ext cx="2441575" cy="1169988"/>
          </a:xfrm>
          <a:prstGeom prst="ellipse">
            <a:avLst/>
          </a:prstGeom>
          <a:pattFill prst="wdUpDiag">
            <a:fgClr>
              <a:srgbClr val="E8F75B">
                <a:alpha val="50195"/>
              </a:srgbClr>
            </a:fgClr>
            <a:bgClr>
              <a:schemeClr val="bg1">
                <a:alpha val="50195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l-NL" sz="2800"/>
              <a:t>echtpaar</a:t>
            </a:r>
          </a:p>
        </p:txBody>
      </p:sp>
      <p:sp>
        <p:nvSpPr>
          <p:cNvPr id="57367" name="Oval 23" descr="Brede diagonaal omhoog"/>
          <p:cNvSpPr>
            <a:spLocks noChangeArrowheads="1"/>
          </p:cNvSpPr>
          <p:nvPr/>
        </p:nvSpPr>
        <p:spPr bwMode="auto">
          <a:xfrm>
            <a:off x="4419600" y="4856163"/>
            <a:ext cx="2441575" cy="1169987"/>
          </a:xfrm>
          <a:prstGeom prst="ellipse">
            <a:avLst/>
          </a:prstGeom>
          <a:pattFill prst="wdUpDiag">
            <a:fgClr>
              <a:srgbClr val="E8F75B">
                <a:alpha val="50195"/>
              </a:srgbClr>
            </a:fgClr>
            <a:bgClr>
              <a:schemeClr val="bg1">
                <a:alpha val="50195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l-NL" sz="2800"/>
              <a:t>commune</a:t>
            </a:r>
          </a:p>
        </p:txBody>
      </p:sp>
      <p:sp>
        <p:nvSpPr>
          <p:cNvPr id="57368" name="Oval 24" descr="Brede diagonaal omhoog"/>
          <p:cNvSpPr>
            <a:spLocks noChangeArrowheads="1"/>
          </p:cNvSpPr>
          <p:nvPr/>
        </p:nvSpPr>
        <p:spPr bwMode="auto">
          <a:xfrm>
            <a:off x="5768975" y="3267075"/>
            <a:ext cx="2441575" cy="1169988"/>
          </a:xfrm>
          <a:prstGeom prst="ellipse">
            <a:avLst/>
          </a:prstGeom>
          <a:pattFill prst="wdUpDiag">
            <a:fgClr>
              <a:srgbClr val="E8F75B">
                <a:alpha val="50195"/>
              </a:srgbClr>
            </a:fgClr>
            <a:bgClr>
              <a:schemeClr val="bg1">
                <a:alpha val="50195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l-NL" sz="2800">
                <a:solidFill>
                  <a:srgbClr val="FFFF00"/>
                </a:solidFill>
              </a:rPr>
              <a:t>eenouder-</a:t>
            </a:r>
          </a:p>
          <a:p>
            <a:pPr algn="ctr"/>
            <a:r>
              <a:rPr lang="nl-NL" sz="2800">
                <a:solidFill>
                  <a:srgbClr val="FFFF00"/>
                </a:solidFill>
              </a:rPr>
              <a:t>gezin</a:t>
            </a:r>
          </a:p>
        </p:txBody>
      </p:sp>
      <p:pic>
        <p:nvPicPr>
          <p:cNvPr id="57370" name="Picture 26" descr="01-01-1905-Valentinus-Paquay(Lowieke)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1511300"/>
            <a:ext cx="1119187" cy="1592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71" name="Oval 27" descr="Brede diagonaal omhoog"/>
          <p:cNvSpPr>
            <a:spLocks noChangeArrowheads="1"/>
          </p:cNvSpPr>
          <p:nvPr/>
        </p:nvSpPr>
        <p:spPr bwMode="auto">
          <a:xfrm>
            <a:off x="4722813" y="1738313"/>
            <a:ext cx="2441575" cy="1169987"/>
          </a:xfrm>
          <a:prstGeom prst="ellipse">
            <a:avLst/>
          </a:prstGeom>
          <a:pattFill prst="wdUpDiag">
            <a:fgClr>
              <a:srgbClr val="E8F75B">
                <a:alpha val="50195"/>
              </a:srgbClr>
            </a:fgClr>
            <a:bgClr>
              <a:schemeClr val="bg1">
                <a:alpha val="50195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l-NL" sz="2800"/>
              <a:t>kloosterling</a:t>
            </a:r>
          </a:p>
        </p:txBody>
      </p:sp>
      <p:sp>
        <p:nvSpPr>
          <p:cNvPr id="57372" name="Oval 28" descr="Brede diagonaal omhoog"/>
          <p:cNvSpPr>
            <a:spLocks noChangeArrowheads="1"/>
          </p:cNvSpPr>
          <p:nvPr/>
        </p:nvSpPr>
        <p:spPr bwMode="auto">
          <a:xfrm>
            <a:off x="3219450" y="284163"/>
            <a:ext cx="2441575" cy="1169987"/>
          </a:xfrm>
          <a:prstGeom prst="ellipse">
            <a:avLst/>
          </a:prstGeom>
          <a:pattFill prst="wdUpDiag">
            <a:fgClr>
              <a:srgbClr val="E8F75B">
                <a:alpha val="50195"/>
              </a:srgbClr>
            </a:fgClr>
            <a:bgClr>
              <a:schemeClr val="bg1">
                <a:alpha val="50195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l-NL" sz="2800"/>
              <a:t>grootfamilie</a:t>
            </a:r>
          </a:p>
        </p:txBody>
      </p:sp>
      <p:sp>
        <p:nvSpPr>
          <p:cNvPr id="57373" name="Oval 29" descr="Brede diagonaal omhoog"/>
          <p:cNvSpPr>
            <a:spLocks noChangeArrowheads="1"/>
          </p:cNvSpPr>
          <p:nvPr/>
        </p:nvSpPr>
        <p:spPr bwMode="auto">
          <a:xfrm>
            <a:off x="6203950" y="254000"/>
            <a:ext cx="2441575" cy="1169988"/>
          </a:xfrm>
          <a:prstGeom prst="ellipse">
            <a:avLst/>
          </a:prstGeom>
          <a:pattFill prst="wdUpDiag">
            <a:fgClr>
              <a:srgbClr val="E8F75B">
                <a:alpha val="50195"/>
              </a:srgbClr>
            </a:fgClr>
            <a:bgClr>
              <a:schemeClr val="bg1">
                <a:alpha val="50195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l-NL" sz="2800"/>
              <a:t>samenwonend</a:t>
            </a:r>
          </a:p>
        </p:txBody>
      </p:sp>
      <p:pic>
        <p:nvPicPr>
          <p:cNvPr id="57375" name="Picture 31" descr="Bekijk de afbeelding op ware grootte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4832350"/>
            <a:ext cx="1792287" cy="1292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76" name="Picture 32" descr="gezin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3367088"/>
            <a:ext cx="1530350" cy="1444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77" name="Oval 33" descr="Brede diagonaal omhoog"/>
          <p:cNvSpPr>
            <a:spLocks noChangeArrowheads="1"/>
          </p:cNvSpPr>
          <p:nvPr/>
        </p:nvSpPr>
        <p:spPr bwMode="auto">
          <a:xfrm>
            <a:off x="1166813" y="4856163"/>
            <a:ext cx="2441575" cy="1169987"/>
          </a:xfrm>
          <a:prstGeom prst="ellipse">
            <a:avLst/>
          </a:prstGeom>
          <a:pattFill prst="wdUpDiag">
            <a:fgClr>
              <a:srgbClr val="E8F75B">
                <a:alpha val="50195"/>
              </a:srgbClr>
            </a:fgClr>
            <a:bgClr>
              <a:schemeClr val="bg1">
                <a:alpha val="50195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l-NL" sz="2800"/>
              <a:t>homopaar</a:t>
            </a:r>
          </a:p>
        </p:txBody>
      </p:sp>
      <p:sp>
        <p:nvSpPr>
          <p:cNvPr id="57366" name="Oval 22" descr="Brede diagonaal omhoog"/>
          <p:cNvSpPr>
            <a:spLocks noChangeArrowheads="1"/>
          </p:cNvSpPr>
          <p:nvPr/>
        </p:nvSpPr>
        <p:spPr bwMode="auto">
          <a:xfrm>
            <a:off x="2951163" y="3506788"/>
            <a:ext cx="2441575" cy="1169987"/>
          </a:xfrm>
          <a:prstGeom prst="ellipse">
            <a:avLst/>
          </a:prstGeom>
          <a:pattFill prst="wdUpDiag">
            <a:fgClr>
              <a:srgbClr val="E8F75B">
                <a:alpha val="50195"/>
              </a:srgbClr>
            </a:fgClr>
            <a:bgClr>
              <a:schemeClr val="bg1">
                <a:alpha val="50195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nl-NL" sz="2800">
                <a:solidFill>
                  <a:schemeClr val="bg1"/>
                </a:solidFill>
              </a:rPr>
              <a:t>gezin</a:t>
            </a:r>
          </a:p>
        </p:txBody>
      </p:sp>
    </p:spTree>
    <p:extLst>
      <p:ext uri="{BB962C8B-B14F-4D97-AF65-F5344CB8AC3E}">
        <p14:creationId xmlns:p14="http://schemas.microsoft.com/office/powerpoint/2010/main" val="87494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7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7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7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7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7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7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9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7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1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1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7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7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12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34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40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146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5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158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7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7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2" grpId="0" animBg="1"/>
      <p:bldP spid="57365" grpId="0" animBg="1"/>
      <p:bldP spid="57367" grpId="0" animBg="1"/>
      <p:bldP spid="57368" grpId="0" animBg="1"/>
      <p:bldP spid="57371" grpId="0" animBg="1"/>
      <p:bldP spid="57372" grpId="0" animBg="1"/>
      <p:bldP spid="57373" grpId="0" animBg="1"/>
      <p:bldP spid="57377" grpId="0" animBg="1"/>
      <p:bldP spid="573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atum 1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nl-NL"/>
              <a:t>2009-2010</a:t>
            </a:r>
          </a:p>
        </p:txBody>
      </p:sp>
      <p:sp>
        <p:nvSpPr>
          <p:cNvPr id="16388" name="Tijdelijke aanduiding voor dianumm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25030AA4-1457-441A-9D81-D45A897F251F}" type="slidenum">
              <a:rPr lang="nl-NL"/>
              <a:pPr eaLnBrk="1" hangingPunct="1">
                <a:defRPr/>
              </a:pPr>
              <a:t>7</a:t>
            </a:fld>
            <a:endParaRPr lang="nl-NL"/>
          </a:p>
        </p:txBody>
      </p:sp>
      <p:pic>
        <p:nvPicPr>
          <p:cNvPr id="62554" name="Picture 90" descr="Religie_in_Nederland_2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360488"/>
            <a:ext cx="7783513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92"/>
          <p:cNvSpPr>
            <a:spLocks noChangeArrowheads="1"/>
          </p:cNvSpPr>
          <p:nvPr/>
        </p:nvSpPr>
        <p:spPr bwMode="auto">
          <a:xfrm>
            <a:off x="4518025" y="2690813"/>
            <a:ext cx="202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b="1"/>
              <a:t>Rooms-katholiek</a:t>
            </a:r>
          </a:p>
        </p:txBody>
      </p:sp>
      <p:sp>
        <p:nvSpPr>
          <p:cNvPr id="8198" name="Rectangle 93"/>
          <p:cNvSpPr>
            <a:spLocks noChangeArrowheads="1"/>
          </p:cNvSpPr>
          <p:nvPr/>
        </p:nvSpPr>
        <p:spPr bwMode="auto">
          <a:xfrm>
            <a:off x="4873625" y="3711575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b="1"/>
              <a:t>Protestant</a:t>
            </a:r>
          </a:p>
        </p:txBody>
      </p:sp>
      <p:sp>
        <p:nvSpPr>
          <p:cNvPr id="8199" name="Rectangle 94"/>
          <p:cNvSpPr>
            <a:spLocks noChangeArrowheads="1"/>
          </p:cNvSpPr>
          <p:nvPr/>
        </p:nvSpPr>
        <p:spPr bwMode="auto">
          <a:xfrm>
            <a:off x="1962150" y="3171825"/>
            <a:ext cx="187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b="1"/>
              <a:t>Geen confessie</a:t>
            </a:r>
          </a:p>
        </p:txBody>
      </p:sp>
      <p:sp>
        <p:nvSpPr>
          <p:cNvPr id="8200" name="Rectangle 95"/>
          <p:cNvSpPr>
            <a:spLocks noChangeArrowheads="1"/>
          </p:cNvSpPr>
          <p:nvPr/>
        </p:nvSpPr>
        <p:spPr bwMode="auto">
          <a:xfrm>
            <a:off x="2438400" y="5734050"/>
            <a:ext cx="1492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/>
              <a:t>  </a:t>
            </a:r>
            <a:r>
              <a:rPr lang="nl-NL" b="1"/>
              <a:t>Boeddhist</a:t>
            </a:r>
            <a:r>
              <a:rPr lang="nl-NL"/>
              <a:t> </a:t>
            </a:r>
          </a:p>
        </p:txBody>
      </p:sp>
      <p:sp>
        <p:nvSpPr>
          <p:cNvPr id="8201" name="Rectangle 96"/>
          <p:cNvSpPr>
            <a:spLocks noChangeArrowheads="1"/>
          </p:cNvSpPr>
          <p:nvPr/>
        </p:nvSpPr>
        <p:spPr bwMode="auto">
          <a:xfrm>
            <a:off x="4313238" y="4205288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b="1"/>
              <a:t>Moslim</a:t>
            </a:r>
          </a:p>
        </p:txBody>
      </p:sp>
      <p:sp>
        <p:nvSpPr>
          <p:cNvPr id="8202" name="Rectangle 97"/>
          <p:cNvSpPr>
            <a:spLocks noChangeArrowheads="1"/>
          </p:cNvSpPr>
          <p:nvPr/>
        </p:nvSpPr>
        <p:spPr bwMode="auto">
          <a:xfrm>
            <a:off x="5226050" y="5659438"/>
            <a:ext cx="958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NL" b="1"/>
              <a:t>Hindoe</a:t>
            </a:r>
          </a:p>
        </p:txBody>
      </p:sp>
      <p:pic>
        <p:nvPicPr>
          <p:cNvPr id="62563" name="Picture 99" descr="Islam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89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65" name="Picture 101" descr="309083-a01b69e3c6e1c6b08d592425e3d325cb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0"/>
            <a:ext cx="238283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67" name="Picture 103" descr="rteimg_20050314114930_0012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322888"/>
            <a:ext cx="2484437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69" name="Picture 105" descr="borobudur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49863"/>
            <a:ext cx="2403475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71" name="Picture 107" descr="IMG_2270kopie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3041650"/>
            <a:ext cx="2293937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fgeronde rechthoek 16"/>
          <p:cNvSpPr/>
          <p:nvPr/>
        </p:nvSpPr>
        <p:spPr>
          <a:xfrm>
            <a:off x="1962150" y="1360488"/>
            <a:ext cx="5164138" cy="8636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dirty="0">
                <a:solidFill>
                  <a:schemeClr val="tx2">
                    <a:lumMod val="75000"/>
                  </a:schemeClr>
                </a:solidFill>
              </a:rPr>
              <a:t>levensbeschouwing</a:t>
            </a:r>
            <a:endParaRPr lang="en-GB" sz="4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9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2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2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http://wallscometumblingdown.files.wordpress.com/2010/07/islamophobi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106363"/>
            <a:ext cx="36766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6" name="Picture 2" descr="http://images.45cat.com/john-lennon-plastic-ono-band-with-elephants-memory-and-the-invisible-string-woman-is-the-nigger-of-the-world-ap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82550"/>
            <a:ext cx="54387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fgeronde rechthoek 1"/>
          <p:cNvSpPr/>
          <p:nvPr/>
        </p:nvSpPr>
        <p:spPr>
          <a:xfrm>
            <a:off x="684213" y="4316413"/>
            <a:ext cx="4319587" cy="79216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/>
              <a:t>vooroordeel</a:t>
            </a:r>
          </a:p>
        </p:txBody>
      </p:sp>
      <p:sp>
        <p:nvSpPr>
          <p:cNvPr id="3" name="Afgeronde rechthoek 2"/>
          <p:cNvSpPr/>
          <p:nvPr/>
        </p:nvSpPr>
        <p:spPr>
          <a:xfrm>
            <a:off x="1079500" y="3284538"/>
            <a:ext cx="3529013" cy="79216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/>
              <a:t>discriminatie</a:t>
            </a:r>
          </a:p>
        </p:txBody>
      </p:sp>
      <p:sp>
        <p:nvSpPr>
          <p:cNvPr id="4" name="Afgeronde rechthoek 3"/>
          <p:cNvSpPr/>
          <p:nvPr/>
        </p:nvSpPr>
        <p:spPr>
          <a:xfrm>
            <a:off x="246063" y="5516563"/>
            <a:ext cx="5184775" cy="792162"/>
          </a:xfrm>
          <a:prstGeom prst="roundRect">
            <a:avLst/>
          </a:prstGeom>
          <a:solidFill>
            <a:schemeClr val="accent1">
              <a:lumMod val="60000"/>
              <a:lumOff val="40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/>
              <a:t>onwetendheid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5435600" y="188913"/>
            <a:ext cx="3529013" cy="792162"/>
          </a:xfrm>
          <a:prstGeom prst="roundRect">
            <a:avLst/>
          </a:prstGeom>
          <a:solidFill>
            <a:schemeClr val="accent4">
              <a:lumMod val="75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/>
              <a:t>racisme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5446713" y="1125538"/>
            <a:ext cx="3529012" cy="790575"/>
          </a:xfrm>
          <a:prstGeom prst="roundRect">
            <a:avLst/>
          </a:prstGeom>
          <a:solidFill>
            <a:schemeClr val="accent4">
              <a:lumMod val="75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 err="1"/>
              <a:t>homo-haat</a:t>
            </a:r>
            <a:endParaRPr lang="nl-NL" sz="4000" dirty="0"/>
          </a:p>
        </p:txBody>
      </p:sp>
      <p:sp>
        <p:nvSpPr>
          <p:cNvPr id="10" name="Afgeronde rechthoek 9"/>
          <p:cNvSpPr/>
          <p:nvPr/>
        </p:nvSpPr>
        <p:spPr>
          <a:xfrm>
            <a:off x="5430838" y="2060575"/>
            <a:ext cx="3529012" cy="792163"/>
          </a:xfrm>
          <a:prstGeom prst="roundRect">
            <a:avLst/>
          </a:prstGeom>
          <a:solidFill>
            <a:schemeClr val="accent4">
              <a:lumMod val="75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 err="1"/>
              <a:t>homo-fobie</a:t>
            </a:r>
            <a:endParaRPr lang="nl-NL" sz="4000" dirty="0"/>
          </a:p>
        </p:txBody>
      </p:sp>
      <p:sp>
        <p:nvSpPr>
          <p:cNvPr id="11" name="Afgeronde rechthoek 10"/>
          <p:cNvSpPr/>
          <p:nvPr/>
        </p:nvSpPr>
        <p:spPr>
          <a:xfrm>
            <a:off x="5430838" y="2997200"/>
            <a:ext cx="3529012" cy="792163"/>
          </a:xfrm>
          <a:prstGeom prst="roundRect">
            <a:avLst/>
          </a:prstGeom>
          <a:solidFill>
            <a:schemeClr val="accent4">
              <a:lumMod val="75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 err="1"/>
              <a:t>islamo</a:t>
            </a:r>
            <a:r>
              <a:rPr lang="nl-NL" sz="4000" dirty="0"/>
              <a:t>-fobie</a:t>
            </a:r>
          </a:p>
        </p:txBody>
      </p:sp>
      <p:sp>
        <p:nvSpPr>
          <p:cNvPr id="12" name="Afgeronde rechthoek 11"/>
          <p:cNvSpPr/>
          <p:nvPr/>
        </p:nvSpPr>
        <p:spPr>
          <a:xfrm>
            <a:off x="5446713" y="3933825"/>
            <a:ext cx="3529012" cy="792163"/>
          </a:xfrm>
          <a:prstGeom prst="roundRect">
            <a:avLst/>
          </a:prstGeom>
          <a:solidFill>
            <a:schemeClr val="accent4">
              <a:lumMod val="75000"/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 err="1"/>
              <a:t>xeno-fobie</a:t>
            </a:r>
            <a:endParaRPr lang="nl-NL" sz="4000" dirty="0"/>
          </a:p>
        </p:txBody>
      </p:sp>
      <p:sp>
        <p:nvSpPr>
          <p:cNvPr id="13" name="Afgeronde rechthoek 12"/>
          <p:cNvSpPr/>
          <p:nvPr/>
        </p:nvSpPr>
        <p:spPr>
          <a:xfrm rot="20082751">
            <a:off x="-415925" y="444500"/>
            <a:ext cx="3052763" cy="792163"/>
          </a:xfrm>
          <a:prstGeom prst="roundRect">
            <a:avLst/>
          </a:prstGeom>
          <a:solidFill>
            <a:srgbClr val="C000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/>
              <a:t>superioriteit</a:t>
            </a:r>
          </a:p>
        </p:txBody>
      </p:sp>
      <p:sp>
        <p:nvSpPr>
          <p:cNvPr id="14" name="Afgeronde rechthoek 13"/>
          <p:cNvSpPr/>
          <p:nvPr/>
        </p:nvSpPr>
        <p:spPr>
          <a:xfrm rot="9261189">
            <a:off x="5453063" y="5373688"/>
            <a:ext cx="3529012" cy="792162"/>
          </a:xfrm>
          <a:prstGeom prst="roundRect">
            <a:avLst/>
          </a:prstGeom>
          <a:solidFill>
            <a:srgbClr val="C0000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nl-NL" sz="4000" dirty="0"/>
              <a:t>inferioriteit</a:t>
            </a:r>
          </a:p>
        </p:txBody>
      </p:sp>
    </p:spTree>
    <p:extLst>
      <p:ext uri="{BB962C8B-B14F-4D97-AF65-F5344CB8AC3E}">
        <p14:creationId xmlns:p14="http://schemas.microsoft.com/office/powerpoint/2010/main" val="107101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http://www.dereaguurder.nl/wp-content/uploads/2011/09/Groep_individ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fgeronde rechthoek 2"/>
          <p:cNvSpPr/>
          <p:nvPr/>
        </p:nvSpPr>
        <p:spPr>
          <a:xfrm>
            <a:off x="833438" y="4386263"/>
            <a:ext cx="3024187" cy="974725"/>
          </a:xfrm>
          <a:prstGeom prst="roundRect">
            <a:avLst/>
          </a:prstGeom>
          <a:solidFill>
            <a:srgbClr val="381FED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dirty="0"/>
              <a:t>socialiseren</a:t>
            </a:r>
            <a:endParaRPr lang="en-GB" sz="4400" dirty="0"/>
          </a:p>
        </p:txBody>
      </p:sp>
      <p:sp>
        <p:nvSpPr>
          <p:cNvPr id="4" name="Afgeronde rechthoek 3"/>
          <p:cNvSpPr/>
          <p:nvPr/>
        </p:nvSpPr>
        <p:spPr>
          <a:xfrm>
            <a:off x="838200" y="908050"/>
            <a:ext cx="3024188" cy="974725"/>
          </a:xfrm>
          <a:prstGeom prst="roundRect">
            <a:avLst/>
          </a:prstGeom>
          <a:solidFill>
            <a:srgbClr val="381FED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dirty="0"/>
              <a:t>integreren</a:t>
            </a:r>
            <a:endParaRPr lang="en-GB" sz="4400" dirty="0"/>
          </a:p>
        </p:txBody>
      </p:sp>
      <p:sp>
        <p:nvSpPr>
          <p:cNvPr id="5" name="Afgeronde rechthoek 4"/>
          <p:cNvSpPr/>
          <p:nvPr/>
        </p:nvSpPr>
        <p:spPr>
          <a:xfrm>
            <a:off x="5508625" y="908050"/>
            <a:ext cx="3024188" cy="974725"/>
          </a:xfrm>
          <a:prstGeom prst="roundRect">
            <a:avLst/>
          </a:prstGeom>
          <a:solidFill>
            <a:srgbClr val="381FED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dirty="0"/>
              <a:t>assimileren</a:t>
            </a:r>
            <a:endParaRPr lang="en-GB" sz="4400" dirty="0"/>
          </a:p>
        </p:txBody>
      </p:sp>
      <p:sp>
        <p:nvSpPr>
          <p:cNvPr id="6" name="Afgeronde rechthoek 5"/>
          <p:cNvSpPr/>
          <p:nvPr/>
        </p:nvSpPr>
        <p:spPr>
          <a:xfrm>
            <a:off x="4932363" y="2697163"/>
            <a:ext cx="3384550" cy="1463675"/>
          </a:xfrm>
          <a:prstGeom prst="roundRect">
            <a:avLst/>
          </a:prstGeom>
          <a:solidFill>
            <a:srgbClr val="E7172B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dirty="0"/>
              <a:t>sociale redzaamheid</a:t>
            </a:r>
            <a:endParaRPr lang="en-GB" sz="4400" dirty="0"/>
          </a:p>
        </p:txBody>
      </p:sp>
      <p:sp>
        <p:nvSpPr>
          <p:cNvPr id="7" name="Afgeronde rechthoek 6"/>
          <p:cNvSpPr/>
          <p:nvPr/>
        </p:nvSpPr>
        <p:spPr>
          <a:xfrm>
            <a:off x="2195513" y="2852738"/>
            <a:ext cx="2376487" cy="1030287"/>
          </a:xfrm>
          <a:prstGeom prst="roundRect">
            <a:avLst/>
          </a:prstGeom>
          <a:solidFill>
            <a:srgbClr val="E7172B">
              <a:alpha val="53725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4400" dirty="0"/>
              <a:t>welzijn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83535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 autoUpdateAnimBg="0"/>
      <p:bldP spid="5" grpId="0" animBg="1" autoUpdateAnimBg="0"/>
      <p:bldP spid="6" grpId="0" animBg="1" autoUpdateAnimBg="0"/>
      <p:bldP spid="7" grpId="0" animBg="1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715</Words>
  <Application>Microsoft Office PowerPoint</Application>
  <PresentationFormat>Diavoorstelling (4:3)</PresentationFormat>
  <Paragraphs>280</Paragraphs>
  <Slides>27</Slides>
  <Notes>13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9" baseType="lpstr">
      <vt:lpstr>Kantoorthema</vt:lpstr>
      <vt:lpstr>Grafiek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2</cp:revision>
  <dcterms:modified xsi:type="dcterms:W3CDTF">2013-02-20T22:28:36Z</dcterms:modified>
</cp:coreProperties>
</file>