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406" r:id="rId2"/>
    <p:sldId id="401" r:id="rId3"/>
    <p:sldId id="400" r:id="rId4"/>
    <p:sldId id="402" r:id="rId5"/>
    <p:sldId id="403" r:id="rId6"/>
    <p:sldId id="404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10621A-71FA-23BB-0B92-FE7A870BD8A1}" v="3" dt="2023-03-16T08:30:19.375"/>
    <p1510:client id="{2D0B0A58-524B-50AD-0A97-30971A79A975}" v="18" dt="2023-03-16T05:42:54.5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54"/>
    <p:restoredTop sz="94778"/>
  </p:normalViewPr>
  <p:slideViewPr>
    <p:cSldViewPr snapToGrid="0" snapToObjects="1">
      <p:cViewPr varScale="1">
        <p:scale>
          <a:sx n="82" d="100"/>
          <a:sy n="82" d="100"/>
        </p:scale>
        <p:origin x="8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86ABC4-21C6-6A4A-8E4B-C140A11C8DF3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7F6DE-F0E3-8043-87CE-A1CE804A1D5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9942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B9AB66-6B1B-4D33-8EC2-D94AB424B261}" type="slidenum">
              <a:rPr lang="nl-NL" smtClean="0"/>
              <a:t>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318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B9AB66-6B1B-4D33-8EC2-D94AB424B261}" type="slidenum">
              <a:rPr lang="nl-NL" smtClean="0"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86844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B9AB66-6B1B-4D33-8EC2-D94AB424B261}" type="slidenum">
              <a:rPr lang="nl-NL" smtClean="0"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73044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B9AB66-6B1B-4D33-8EC2-D94AB424B261}" type="slidenum">
              <a:rPr lang="nl-NL" smtClean="0"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10217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B9AB66-6B1B-4D33-8EC2-D94AB424B261}" type="slidenum">
              <a:rPr lang="nl-NL" smtClean="0"/>
              <a:t>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549190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B9AB66-6B1B-4D33-8EC2-D94AB424B261}" type="slidenum">
              <a:rPr lang="nl-NL" smtClean="0"/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37411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5CC818-4A3F-C542-B9AB-DE781B13CF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277A219-B9DF-9F41-9445-1BBE54F7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33B14C4-B926-D346-986D-3E7FB36D8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3B654-9BB7-994E-8A29-9EB617CB415F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B38F7EC-1EFD-794B-B150-746EF2866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96FA7F3-BCEF-2E43-AC00-E5C42123D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3005E-36CA-CF4C-8202-89627135BD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3816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5DF20F-0CE8-4943-AE9B-6676B9B61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603713B-D13F-0B4F-9927-4F9B7EE7D9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A74FA21-05FB-2F4E-9D40-CEB22C41B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3B654-9BB7-994E-8A29-9EB617CB415F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F1AADE2-2179-644A-97A5-2B21A633F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8BDFA5F-F96D-EC46-B0C2-C1C618C1F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3005E-36CA-CF4C-8202-89627135BD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7790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F7AD7D1B-A97C-5C43-B334-98B04C93B8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4C49D2B-DB8A-6A4F-AA85-984A3F06AE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341D4FC-4A35-FC44-8412-214AE3716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3B654-9BB7-994E-8A29-9EB617CB415F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94EE824-E7D0-3C43-88FB-230C562C1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22BEF8E-8692-384E-961E-A771CA3C2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3005E-36CA-CF4C-8202-89627135BD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9431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kst en afbeelding links en ond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Vormentaal">
            <a:extLst>
              <a:ext uri="{FF2B5EF4-FFF2-40B4-BE49-F238E27FC236}">
                <a16:creationId xmlns:a16="http://schemas.microsoft.com/office/drawing/2014/main" id="{4BE8DD9C-7F4A-4F66-B4B4-1B60430E8CA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07597BC-18ED-482A-873D-96B7CCB4B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5DEA8-D406-4DE0-9C63-B6B0DEA56C5C}" type="datetime1">
              <a:rPr lang="nl-NL" noProof="0" smtClean="0"/>
              <a:t>16-3-2023</a:t>
            </a:fld>
            <a:endParaRPr lang="nl-NL" noProof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2DE1A5E-2394-483A-893D-2790CEA03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noProof="0"/>
              <a:t>Onderwerp van de presentatie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9F1DCAE-8B52-4C7A-810D-897B0B766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6B8B-DE07-48A4-9913-B57A52F2F853}" type="slidenum">
              <a:rPr lang="nl-NL" noProof="0" smtClean="0"/>
              <a:t>‹nr.›</a:t>
            </a:fld>
            <a:endParaRPr lang="nl-NL" noProof="0"/>
          </a:p>
        </p:txBody>
      </p:sp>
      <p:sp>
        <p:nvSpPr>
          <p:cNvPr id="12" name="Tijdelijke aanduiding voor tekst 11">
            <a:extLst>
              <a:ext uri="{FF2B5EF4-FFF2-40B4-BE49-F238E27FC236}">
                <a16:creationId xmlns:a16="http://schemas.microsoft.com/office/drawing/2014/main" id="{B00956F0-DE2E-4D04-9254-7AF8F3B68E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71475" y="5722937"/>
            <a:ext cx="5645148" cy="40640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600">
                <a:solidFill>
                  <a:schemeClr val="accent3"/>
                </a:solidFill>
              </a:defRPr>
            </a:lvl1pPr>
          </a:lstStyle>
          <a:p>
            <a:pPr lvl="0"/>
            <a:r>
              <a:rPr lang="nl-NL" noProof="0"/>
              <a:t>Legenda over max 2 regels</a:t>
            </a:r>
          </a:p>
        </p:txBody>
      </p:sp>
      <p:sp>
        <p:nvSpPr>
          <p:cNvPr id="9" name="Tijdelijke aanduiding voor afbeelding 24">
            <a:extLst>
              <a:ext uri="{FF2B5EF4-FFF2-40B4-BE49-F238E27FC236}">
                <a16:creationId xmlns:a16="http://schemas.microsoft.com/office/drawing/2014/main" id="{9E70A1D0-8FAA-41B8-8C43-82B8F626638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71475" y="1700213"/>
            <a:ext cx="5656454" cy="3913188"/>
          </a:xfrm>
          <a:solidFill>
            <a:schemeClr val="accent3">
              <a:lumMod val="20000"/>
              <a:lumOff val="80000"/>
            </a:schemeClr>
          </a:solidFill>
        </p:spPr>
        <p:txBody>
          <a:bodyPr tIns="2412000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nl-NL" noProof="0"/>
              <a:t>Klik op het pictogram als u een afbeelding wilt toevoegen</a:t>
            </a:r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D4F207AE-3532-4495-8CD3-F4B769ED45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75376" y="1700212"/>
            <a:ext cx="4823846" cy="4429125"/>
          </a:xfrm>
        </p:spPr>
        <p:txBody>
          <a:bodyPr numCol="1" spcCol="180000"/>
          <a:lstStyle/>
          <a:p>
            <a:pPr lvl="0"/>
            <a:r>
              <a:rPr lang="nl-NL" noProof="0"/>
              <a:t>Klikken om de tekststijl van het model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78ACAC9-ECF3-4BF9-89BB-4A35413FB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6" y="296863"/>
            <a:ext cx="11437745" cy="1160403"/>
          </a:xfrm>
        </p:spPr>
        <p:txBody>
          <a:bodyPr/>
          <a:lstStyle/>
          <a:p>
            <a:r>
              <a:rPr lang="nl-NL" noProof="0"/>
              <a:t>Klik om stijl te bewerken</a:t>
            </a:r>
          </a:p>
        </p:txBody>
      </p:sp>
    </p:spTree>
    <p:extLst>
      <p:ext uri="{BB962C8B-B14F-4D97-AF65-F5344CB8AC3E}">
        <p14:creationId xmlns:p14="http://schemas.microsoft.com/office/powerpoint/2010/main" val="940222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7ADE1D-C96D-3E42-BD78-5CCD0EFBC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0B51C15-7DE7-3045-82A8-01D208A91E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59D4DE4-5112-8444-BB33-8CE319532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3B654-9BB7-994E-8A29-9EB617CB415F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7535E05-FD2C-D24F-BE5D-7E03012DE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9194F60-76D4-4846-964F-0B251704E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3005E-36CA-CF4C-8202-89627135BD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2215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B93831-A2FE-1A45-8E7E-07605451D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054D8C0-5DCD-3141-B2E6-F5D982C4CE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6AE9A49-8530-B94A-8603-4F18F2B8E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3B654-9BB7-994E-8A29-9EB617CB415F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EF470D6-6218-5A41-9589-F41081FA1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E4623F2-A5A5-D44F-96A3-DEC73FFDC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3005E-36CA-CF4C-8202-89627135BD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0880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749BF9-F545-EC4F-8660-C4A937532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DF9E6D7-5924-3D4D-97D0-BC141301D0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5B4E842-897B-B240-9C41-463C775A1F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37224CE-C93A-884E-83EA-D06FBC776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3B654-9BB7-994E-8A29-9EB617CB415F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06ABE19-364D-EF4F-89C2-C8B9CCA17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74F35ED-1AC3-5E40-A72B-5E271709D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3005E-36CA-CF4C-8202-89627135BD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3208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23F815-4CB4-F646-B27C-8DACFC635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7F027BC-1F7D-8347-BE89-3A373187B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7A9BEE7-51F4-C34A-AB61-309D3DBBDF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6714C92A-BBB7-694C-95FA-AD5D90A4EB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65B2BB8-9037-CB4F-8B67-E3ED11619B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DC5B9DD-7E94-EA40-AF00-0A0DC54D5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3B654-9BB7-994E-8A29-9EB617CB415F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5AE80E53-814F-EE48-BDE4-970ECAE22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136EE7DE-6617-3449-8DC5-1F1AE7CCB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3005E-36CA-CF4C-8202-89627135BD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1530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DAC0A5-792E-094D-9535-3EE4F1F42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B016089F-681F-6B4B-8B99-09B94ABFD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3B654-9BB7-994E-8A29-9EB617CB415F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849AD4F-573C-0247-87F6-66D4D7FD2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69F9BF0-774F-B34F-8D33-15795B3D8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3005E-36CA-CF4C-8202-89627135BD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918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02FA2F7-4579-7F43-8961-7382A28F3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3B654-9BB7-994E-8A29-9EB617CB415F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21D707B0-D621-6E46-8CCA-1BDC26BE0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8F3B5D9-8025-E24B-874B-0BF2EED72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3005E-36CA-CF4C-8202-89627135BD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02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94FDBF-AF3D-2D43-95CB-8C446C559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7B8AE29-C4CB-C443-82F3-305A1F814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3FEF4F9-2371-CB46-A5E0-BD08F4C350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35C7243-A7FA-4D49-A2A2-248810FF4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3B654-9BB7-994E-8A29-9EB617CB415F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FD63CC1-5D63-E049-9F8F-C95DFC8A5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3051E8B-9E8E-D64D-9A55-900CA1718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3005E-36CA-CF4C-8202-89627135BD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212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BF7958-BEDA-2447-A43D-3BF49BC81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014E982-D069-7740-97A6-53601A4289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3F0332D-7548-5040-9F1B-99F8E612C2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CA45887-6B94-9D4C-9414-E1AADE737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3B654-9BB7-994E-8A29-9EB617CB415F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009F7CE-548F-1F43-B4E8-2021C180F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F7DB1BC-D888-2A47-92CD-7D280694E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3005E-36CA-CF4C-8202-89627135BD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5984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BFF84095-A1C9-7E4E-94AB-1C8139C0A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900ABB2-6B46-8045-8FFB-201901123D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80DCE6C-8CC5-314E-9BDA-25E42BC332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3B654-9BB7-994E-8A29-9EB617CB415F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427C88F-548F-7F48-8AED-057399E52E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C018B99-B9BD-0743-A5A9-AC43F5CC41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3005E-36CA-CF4C-8202-89627135BD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958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jdelijke aanduiding voor datum 17">
            <a:extLst>
              <a:ext uri="{FF2B5EF4-FFF2-40B4-BE49-F238E27FC236}">
                <a16:creationId xmlns:a16="http://schemas.microsoft.com/office/drawing/2014/main" id="{693F748D-5381-4700-82C8-42C2C9B376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5999" y="7020000"/>
            <a:ext cx="1620000" cy="216000"/>
          </a:xfrm>
        </p:spPr>
        <p:txBody>
          <a:bodyPr/>
          <a:lstStyle/>
          <a:p>
            <a:fld id="{80048076-C42D-4B41-87C1-94220EA5AF98}" type="datetime1">
              <a:rPr lang="nl-NL" smtClean="0"/>
              <a:pPr/>
              <a:t>16-3-2023</a:t>
            </a:fld>
            <a:endParaRPr lang="nl-NL" dirty="0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137FBDC3-0416-4D1C-AB5D-03BCE8D83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481" y="408075"/>
            <a:ext cx="10490886" cy="709776"/>
          </a:xfrm>
        </p:spPr>
        <p:txBody>
          <a:bodyPr/>
          <a:lstStyle/>
          <a:p>
            <a:r>
              <a:rPr lang="nl-NL" b="1" dirty="0">
                <a:solidFill>
                  <a:schemeClr val="accent1">
                    <a:lumMod val="50000"/>
                  </a:schemeClr>
                </a:solidFill>
              </a:rPr>
              <a:t>STARR-verslag</a:t>
            </a:r>
          </a:p>
        </p:txBody>
      </p:sp>
      <p:sp>
        <p:nvSpPr>
          <p:cNvPr id="13" name="Tijdelijke aanduiding voor inhoud 8">
            <a:extLst>
              <a:ext uri="{FF2B5EF4-FFF2-40B4-BE49-F238E27FC236}">
                <a16:creationId xmlns:a16="http://schemas.microsoft.com/office/drawing/2014/main" id="{38F7A3BD-08F0-E045-B814-3D5FF47D9C79}"/>
              </a:ext>
            </a:extLst>
          </p:cNvPr>
          <p:cNvSpPr txBox="1">
            <a:spLocks/>
          </p:cNvSpPr>
          <p:nvPr/>
        </p:nvSpPr>
        <p:spPr>
          <a:xfrm>
            <a:off x="605481" y="1445741"/>
            <a:ext cx="10490886" cy="4510216"/>
          </a:xfrm>
          <a:prstGeom prst="rect">
            <a:avLst/>
          </a:prstGeom>
        </p:spPr>
        <p:txBody>
          <a:bodyPr vert="horz" lIns="0" tIns="0" rIns="0" bIns="0" numCol="1" spcCol="180000" rtlCol="0">
            <a:noAutofit/>
          </a:bodyPr>
          <a:lstStyle>
            <a:lvl1pPr marL="216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-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32000" indent="-43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64000" indent="-43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nl-NL" sz="18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lang="nl-NL" sz="30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endParaRPr lang="nl-NL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ijdelijke aanduiding voor inhoud 8">
            <a:extLst>
              <a:ext uri="{FF2B5EF4-FFF2-40B4-BE49-F238E27FC236}">
                <a16:creationId xmlns:a16="http://schemas.microsoft.com/office/drawing/2014/main" id="{267025FE-C2DE-6640-8105-2F21C15F00E5}"/>
              </a:ext>
            </a:extLst>
          </p:cNvPr>
          <p:cNvSpPr txBox="1">
            <a:spLocks/>
          </p:cNvSpPr>
          <p:nvPr/>
        </p:nvSpPr>
        <p:spPr>
          <a:xfrm>
            <a:off x="593124" y="1270660"/>
            <a:ext cx="10490886" cy="5317176"/>
          </a:xfrm>
          <a:prstGeom prst="rect">
            <a:avLst/>
          </a:prstGeom>
        </p:spPr>
        <p:txBody>
          <a:bodyPr vert="horz" lIns="0" tIns="0" rIns="0" bIns="0" numCol="1" spcCol="180000" rtlCol="0" anchor="t">
            <a:normAutofit/>
          </a:bodyPr>
          <a:lstStyle>
            <a:lvl1pPr marL="216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-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32000" indent="-43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64000" indent="-43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nl-NL" sz="18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lang="nl-NL" sz="30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3200" dirty="0"/>
              <a:t>Thema’s voor STARR:</a:t>
            </a:r>
            <a:endParaRPr lang="nl-NL" sz="3200" dirty="0">
              <a:cs typeface="Calibri" panose="020F0502020204030204"/>
            </a:endParaRPr>
          </a:p>
          <a:p>
            <a:pPr marL="431800" lvl="1" indent="-215900">
              <a:buFont typeface="Courier New" panose="02070309020205020404" pitchFamily="49" charset="0"/>
              <a:buChar char="o"/>
            </a:pPr>
            <a:r>
              <a:rPr lang="nl-NL" sz="3200" dirty="0"/>
              <a:t>Waardenvrij communiceren en empathisch luisteren</a:t>
            </a:r>
            <a:endParaRPr lang="nl-NL" sz="3200" dirty="0">
              <a:cs typeface="Calibri" panose="020F0502020204030204"/>
            </a:endParaRPr>
          </a:p>
          <a:p>
            <a:pPr marL="431800" lvl="1" indent="-215900">
              <a:buFont typeface="Courier New" panose="02070309020205020404" pitchFamily="49" charset="0"/>
              <a:buChar char="o"/>
            </a:pPr>
            <a:r>
              <a:rPr lang="nl-NL" sz="3200" dirty="0"/>
              <a:t>Omgaan met weerstand</a:t>
            </a:r>
            <a:endParaRPr lang="nl-NL" sz="3200" dirty="0">
              <a:cs typeface="Calibri" panose="020F0502020204030204"/>
            </a:endParaRPr>
          </a:p>
          <a:p>
            <a:pPr marL="431800" lvl="1" indent="-215900">
              <a:buFont typeface="Courier New" panose="02070309020205020404" pitchFamily="49" charset="0"/>
              <a:buChar char="o"/>
            </a:pPr>
            <a:r>
              <a:rPr lang="nl-NL" sz="3200" dirty="0"/>
              <a:t>Enthousiasmeren</a:t>
            </a:r>
            <a:endParaRPr lang="nl-NL" sz="3200" dirty="0">
              <a:cs typeface="Calibri" panose="020F0502020204030204"/>
            </a:endParaRPr>
          </a:p>
          <a:p>
            <a:pPr marL="215900" indent="-215900"/>
            <a:endParaRPr lang="nl-NL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15900" indent="-215900"/>
            <a:r>
              <a:rPr lang="nl-NL" sz="3200" dirty="0">
                <a:latin typeface="Calibri" panose="020F0502020204030204" pitchFamily="34" charset="0"/>
                <a:cs typeface="Calibri" panose="020F0502020204030204" pitchFamily="34" charset="0"/>
              </a:rPr>
              <a:t>Wiki – IBS toetsing – Documenten toetsing </a:t>
            </a:r>
          </a:p>
          <a:p>
            <a:pPr marL="0" indent="0">
              <a:buNone/>
            </a:pPr>
            <a:r>
              <a:rPr lang="nl-NL" sz="3200" dirty="0">
                <a:latin typeface="Calibri" panose="020F0502020204030204" pitchFamily="34" charset="0"/>
                <a:cs typeface="Calibri" panose="020F0502020204030204" pitchFamily="34" charset="0"/>
              </a:rPr>
              <a:t> 	- voorbeeld STARR-verslag </a:t>
            </a:r>
          </a:p>
          <a:p>
            <a:pPr marL="0" indent="0">
              <a:buNone/>
            </a:pPr>
            <a:r>
              <a:rPr lang="nl-NL" sz="3200" dirty="0">
                <a:latin typeface="Calibri" panose="020F0502020204030204" pitchFamily="34" charset="0"/>
                <a:cs typeface="Calibri" panose="020F0502020204030204" pitchFamily="34" charset="0"/>
              </a:rPr>
              <a:t> 	- beoordelingsformulier STARR-verslag</a:t>
            </a:r>
          </a:p>
          <a:p>
            <a:pPr marL="215900" indent="-215900">
              <a:spcAft>
                <a:spcPts val="600"/>
              </a:spcAft>
            </a:pPr>
            <a:endParaRPr lang="nl-NL" dirty="0">
              <a:cs typeface="Calibri" panose="020F0502020204030204"/>
            </a:endParaRPr>
          </a:p>
          <a:p>
            <a:pPr marL="215900" indent="-215900">
              <a:spcAft>
                <a:spcPts val="600"/>
              </a:spcAft>
            </a:pPr>
            <a:endParaRPr lang="nl-NL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36456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jdelijke aanduiding voor datum 17">
            <a:extLst>
              <a:ext uri="{FF2B5EF4-FFF2-40B4-BE49-F238E27FC236}">
                <a16:creationId xmlns:a16="http://schemas.microsoft.com/office/drawing/2014/main" id="{693F748D-5381-4700-82C8-42C2C9B376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5999" y="7020000"/>
            <a:ext cx="1620000" cy="216000"/>
          </a:xfrm>
        </p:spPr>
        <p:txBody>
          <a:bodyPr/>
          <a:lstStyle/>
          <a:p>
            <a:fld id="{80048076-C42D-4B41-87C1-94220EA5AF98}" type="datetime1">
              <a:rPr lang="nl-NL" smtClean="0"/>
              <a:pPr/>
              <a:t>16-3-2023</a:t>
            </a:fld>
            <a:endParaRPr lang="nl-NL" dirty="0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137FBDC3-0416-4D1C-AB5D-03BCE8D83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481" y="408075"/>
            <a:ext cx="10490886" cy="709776"/>
          </a:xfrm>
        </p:spPr>
        <p:txBody>
          <a:bodyPr/>
          <a:lstStyle/>
          <a:p>
            <a:r>
              <a:rPr lang="nl-NL" b="1" dirty="0">
                <a:solidFill>
                  <a:schemeClr val="accent1">
                    <a:lumMod val="50000"/>
                  </a:schemeClr>
                </a:solidFill>
              </a:rPr>
              <a:t>SMART doel</a:t>
            </a:r>
          </a:p>
        </p:txBody>
      </p:sp>
      <p:sp>
        <p:nvSpPr>
          <p:cNvPr id="13" name="Tijdelijke aanduiding voor inhoud 8">
            <a:extLst>
              <a:ext uri="{FF2B5EF4-FFF2-40B4-BE49-F238E27FC236}">
                <a16:creationId xmlns:a16="http://schemas.microsoft.com/office/drawing/2014/main" id="{38F7A3BD-08F0-E045-B814-3D5FF47D9C79}"/>
              </a:ext>
            </a:extLst>
          </p:cNvPr>
          <p:cNvSpPr txBox="1">
            <a:spLocks/>
          </p:cNvSpPr>
          <p:nvPr/>
        </p:nvSpPr>
        <p:spPr>
          <a:xfrm>
            <a:off x="605481" y="1445741"/>
            <a:ext cx="10490886" cy="4510216"/>
          </a:xfrm>
          <a:prstGeom prst="rect">
            <a:avLst/>
          </a:prstGeom>
        </p:spPr>
        <p:txBody>
          <a:bodyPr vert="horz" lIns="0" tIns="0" rIns="0" bIns="0" numCol="1" spcCol="180000" rtlCol="0">
            <a:noAutofit/>
          </a:bodyPr>
          <a:lstStyle>
            <a:lvl1pPr marL="216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-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32000" indent="-43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64000" indent="-43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nl-NL" sz="18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lang="nl-NL" sz="30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endParaRPr lang="nl-NL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ijdelijke aanduiding voor inhoud 8">
            <a:extLst>
              <a:ext uri="{FF2B5EF4-FFF2-40B4-BE49-F238E27FC236}">
                <a16:creationId xmlns:a16="http://schemas.microsoft.com/office/drawing/2014/main" id="{267025FE-C2DE-6640-8105-2F21C15F00E5}"/>
              </a:ext>
            </a:extLst>
          </p:cNvPr>
          <p:cNvSpPr txBox="1">
            <a:spLocks/>
          </p:cNvSpPr>
          <p:nvPr/>
        </p:nvSpPr>
        <p:spPr>
          <a:xfrm>
            <a:off x="593124" y="1604108"/>
            <a:ext cx="10490886" cy="4405599"/>
          </a:xfrm>
          <a:prstGeom prst="rect">
            <a:avLst/>
          </a:prstGeom>
        </p:spPr>
        <p:txBody>
          <a:bodyPr vert="horz" lIns="0" tIns="0" rIns="0" bIns="0" numCol="1" spcCol="180000" rtlCol="0">
            <a:normAutofit/>
          </a:bodyPr>
          <a:lstStyle>
            <a:lvl1pPr marL="216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-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32000" indent="-43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64000" indent="-43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nl-NL" sz="18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lang="nl-NL" sz="30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3000" dirty="0"/>
              <a:t>Opdracht: Schrijf voor jezelf een SMART doel op het gebied van Waardevrij communiceren en </a:t>
            </a:r>
            <a:r>
              <a:rPr lang="nl-NL" sz="3000" dirty="0" err="1"/>
              <a:t>empatisch</a:t>
            </a:r>
            <a:r>
              <a:rPr lang="nl-NL" sz="3000" dirty="0"/>
              <a:t> luisteren.</a:t>
            </a:r>
          </a:p>
          <a:p>
            <a:pPr marL="0" lvl="0" indent="0">
              <a:buNone/>
            </a:pPr>
            <a:endParaRPr lang="nl-NL" sz="2400" dirty="0">
              <a:latin typeface="Georgia" panose="02040502050405020303" pitchFamily="18" charset="0"/>
            </a:endParaRPr>
          </a:p>
          <a:p>
            <a:pPr>
              <a:spcAft>
                <a:spcPts val="600"/>
              </a:spcAft>
            </a:pPr>
            <a:endParaRPr lang="nl-NL" dirty="0"/>
          </a:p>
          <a:p>
            <a:pPr>
              <a:spcAft>
                <a:spcPts val="600"/>
              </a:spcAft>
            </a:pPr>
            <a:endParaRPr lang="nl-NL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2EE8B461-FD6D-5E4C-AB99-7D08101AF6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1391991"/>
            <a:ext cx="12192000" cy="3244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361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jdelijke aanduiding voor datum 17">
            <a:extLst>
              <a:ext uri="{FF2B5EF4-FFF2-40B4-BE49-F238E27FC236}">
                <a16:creationId xmlns:a16="http://schemas.microsoft.com/office/drawing/2014/main" id="{693F748D-5381-4700-82C8-42C2C9B376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5999" y="7020000"/>
            <a:ext cx="1620000" cy="216000"/>
          </a:xfrm>
        </p:spPr>
        <p:txBody>
          <a:bodyPr/>
          <a:lstStyle/>
          <a:p>
            <a:fld id="{80048076-C42D-4B41-87C1-94220EA5AF98}" type="datetime1">
              <a:rPr lang="nl-NL" smtClean="0"/>
              <a:pPr/>
              <a:t>16-3-2023</a:t>
            </a:fld>
            <a:endParaRPr lang="nl-NL" dirty="0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137FBDC3-0416-4D1C-AB5D-03BCE8D83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481" y="408075"/>
            <a:ext cx="10490886" cy="709776"/>
          </a:xfrm>
        </p:spPr>
        <p:txBody>
          <a:bodyPr/>
          <a:lstStyle/>
          <a:p>
            <a:r>
              <a:rPr lang="nl-NL" b="1" dirty="0">
                <a:solidFill>
                  <a:schemeClr val="accent1">
                    <a:lumMod val="50000"/>
                  </a:schemeClr>
                </a:solidFill>
              </a:rPr>
              <a:t>SMART doel</a:t>
            </a:r>
          </a:p>
        </p:txBody>
      </p:sp>
      <p:sp>
        <p:nvSpPr>
          <p:cNvPr id="13" name="Tijdelijke aanduiding voor inhoud 8">
            <a:extLst>
              <a:ext uri="{FF2B5EF4-FFF2-40B4-BE49-F238E27FC236}">
                <a16:creationId xmlns:a16="http://schemas.microsoft.com/office/drawing/2014/main" id="{38F7A3BD-08F0-E045-B814-3D5FF47D9C79}"/>
              </a:ext>
            </a:extLst>
          </p:cNvPr>
          <p:cNvSpPr txBox="1">
            <a:spLocks/>
          </p:cNvSpPr>
          <p:nvPr/>
        </p:nvSpPr>
        <p:spPr>
          <a:xfrm>
            <a:off x="605481" y="1445741"/>
            <a:ext cx="10490886" cy="4510216"/>
          </a:xfrm>
          <a:prstGeom prst="rect">
            <a:avLst/>
          </a:prstGeom>
        </p:spPr>
        <p:txBody>
          <a:bodyPr vert="horz" lIns="0" tIns="0" rIns="0" bIns="0" numCol="1" spcCol="180000" rtlCol="0">
            <a:noAutofit/>
          </a:bodyPr>
          <a:lstStyle>
            <a:lvl1pPr marL="216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-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32000" indent="-43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64000" indent="-43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nl-NL" sz="18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lang="nl-NL" sz="30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endParaRPr lang="nl-NL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ijdelijke aanduiding voor inhoud 8">
            <a:extLst>
              <a:ext uri="{FF2B5EF4-FFF2-40B4-BE49-F238E27FC236}">
                <a16:creationId xmlns:a16="http://schemas.microsoft.com/office/drawing/2014/main" id="{267025FE-C2DE-6640-8105-2F21C15F00E5}"/>
              </a:ext>
            </a:extLst>
          </p:cNvPr>
          <p:cNvSpPr txBox="1">
            <a:spLocks/>
          </p:cNvSpPr>
          <p:nvPr/>
        </p:nvSpPr>
        <p:spPr>
          <a:xfrm>
            <a:off x="593124" y="1270660"/>
            <a:ext cx="10490886" cy="4739047"/>
          </a:xfrm>
          <a:prstGeom prst="rect">
            <a:avLst/>
          </a:prstGeom>
        </p:spPr>
        <p:txBody>
          <a:bodyPr vert="horz" lIns="0" tIns="0" rIns="0" bIns="0" numCol="1" spcCol="180000" rtlCol="0">
            <a:normAutofit fontScale="92500" lnSpcReduction="20000"/>
          </a:bodyPr>
          <a:lstStyle>
            <a:lvl1pPr marL="216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-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32000" indent="-43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64000" indent="-43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nl-NL" sz="18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lang="nl-NL" sz="30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3000" b="1" dirty="0">
                <a:latin typeface="Calibri" panose="020F0502020204030204" pitchFamily="34" charset="0"/>
                <a:cs typeface="Calibri" panose="020F0502020204030204" pitchFamily="34" charset="0"/>
              </a:rPr>
              <a:t>SMART doel - voorbeeld: </a:t>
            </a:r>
            <a:endParaRPr lang="nl-NL" sz="3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l-NL" sz="3000" i="1" dirty="0">
                <a:latin typeface="Calibri" panose="020F0502020204030204" pitchFamily="34" charset="0"/>
                <a:cs typeface="Calibri" panose="020F0502020204030204" pitchFamily="34" charset="0"/>
              </a:rPr>
              <a:t>Specifiek: </a:t>
            </a:r>
            <a:r>
              <a:rPr lang="nl-NL" sz="3000" dirty="0">
                <a:latin typeface="Calibri" panose="020F0502020204030204" pitchFamily="34" charset="0"/>
                <a:cs typeface="Calibri" panose="020F0502020204030204" pitchFamily="34" charset="0"/>
              </a:rPr>
              <a:t>Ik wil voor aanvang van de presentatie de aandacht van het publiek trekken en vasthouden tijdens de presentatie </a:t>
            </a:r>
          </a:p>
          <a:p>
            <a:r>
              <a:rPr lang="nl-NL" sz="3000" i="1" dirty="0">
                <a:latin typeface="Calibri" panose="020F0502020204030204" pitchFamily="34" charset="0"/>
                <a:cs typeface="Calibri" panose="020F0502020204030204" pitchFamily="34" charset="0"/>
              </a:rPr>
              <a:t>Meetbaar: </a:t>
            </a:r>
            <a:r>
              <a:rPr lang="nl-NL" sz="3000" dirty="0">
                <a:latin typeface="Calibri" panose="020F0502020204030204" pitchFamily="34" charset="0"/>
                <a:cs typeface="Calibri" panose="020F0502020204030204" pitchFamily="34" charset="0"/>
              </a:rPr>
              <a:t>Er is rust in het publiek en ze luisteren aandachtig</a:t>
            </a:r>
          </a:p>
          <a:p>
            <a:r>
              <a:rPr lang="nl-NL" sz="3000" i="1" dirty="0">
                <a:latin typeface="Calibri" panose="020F0502020204030204" pitchFamily="34" charset="0"/>
                <a:cs typeface="Calibri" panose="020F0502020204030204" pitchFamily="34" charset="0"/>
              </a:rPr>
              <a:t>Acceptabel: </a:t>
            </a:r>
            <a:r>
              <a:rPr lang="nl-NL" sz="3000" dirty="0">
                <a:latin typeface="Calibri" panose="020F0502020204030204" pitchFamily="34" charset="0"/>
                <a:cs typeface="Calibri" panose="020F0502020204030204" pitchFamily="34" charset="0"/>
              </a:rPr>
              <a:t>De presentatie gaat over een onderwerp dat het publiek interesseert </a:t>
            </a:r>
          </a:p>
          <a:p>
            <a:r>
              <a:rPr lang="nl-NL" sz="3000" i="1" dirty="0">
                <a:latin typeface="Calibri" panose="020F0502020204030204" pitchFamily="34" charset="0"/>
                <a:cs typeface="Calibri" panose="020F0502020204030204" pitchFamily="34" charset="0"/>
              </a:rPr>
              <a:t>Realistisch: </a:t>
            </a:r>
            <a:r>
              <a:rPr lang="nl-NL" sz="3000" dirty="0">
                <a:latin typeface="Calibri" panose="020F0502020204030204" pitchFamily="34" charset="0"/>
                <a:cs typeface="Calibri" panose="020F0502020204030204" pitchFamily="34" charset="0"/>
              </a:rPr>
              <a:t>De presentatie duurt 5 minuten en niet langer</a:t>
            </a:r>
          </a:p>
          <a:p>
            <a:r>
              <a:rPr lang="nl-NL" sz="3000" i="1" dirty="0">
                <a:latin typeface="Calibri" panose="020F0502020204030204" pitchFamily="34" charset="0"/>
                <a:cs typeface="Calibri" panose="020F0502020204030204" pitchFamily="34" charset="0"/>
              </a:rPr>
              <a:t>Tijdgebonden: </a:t>
            </a:r>
            <a:r>
              <a:rPr lang="nl-NL" sz="3000" dirty="0">
                <a:latin typeface="Calibri" panose="020F0502020204030204" pitchFamily="34" charset="0"/>
                <a:cs typeface="Calibri" panose="020F0502020204030204" pitchFamily="34" charset="0"/>
              </a:rPr>
              <a:t>De presentatie vindt binnen 1 maand plaats </a:t>
            </a:r>
          </a:p>
          <a:p>
            <a:endParaRPr lang="nl-NL" sz="3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nl-NL" sz="3000" b="1" dirty="0">
                <a:latin typeface="Calibri" panose="020F0502020204030204" pitchFamily="34" charset="0"/>
                <a:cs typeface="Calibri" panose="020F0502020204030204" pitchFamily="34" charset="0"/>
              </a:rPr>
              <a:t>SMART doel: </a:t>
            </a:r>
            <a:r>
              <a:rPr lang="nl-NL" sz="3000" dirty="0">
                <a:latin typeface="Calibri" panose="020F0502020204030204" pitchFamily="34" charset="0"/>
                <a:cs typeface="Calibri" panose="020F0502020204030204" pitchFamily="34" charset="0"/>
              </a:rPr>
              <a:t>Ik ga binnen </a:t>
            </a:r>
            <a:r>
              <a:rPr lang="nl-NL" sz="3000" dirty="0" err="1">
                <a:latin typeface="Calibri" panose="020F0502020204030204" pitchFamily="34" charset="0"/>
                <a:cs typeface="Calibri" panose="020F0502020204030204" pitchFamily="34" charset="0"/>
              </a:rPr>
              <a:t>één</a:t>
            </a:r>
            <a:r>
              <a:rPr lang="nl-NL" sz="3000" dirty="0">
                <a:latin typeface="Calibri" panose="020F0502020204030204" pitchFamily="34" charset="0"/>
                <a:cs typeface="Calibri" panose="020F0502020204030204" pitchFamily="34" charset="0"/>
              </a:rPr>
              <a:t> maand een presentatie van 5 minuten geven over een onderwerp waarin het publiek is </a:t>
            </a:r>
            <a:r>
              <a:rPr lang="nl-NL" sz="3000" dirty="0" err="1">
                <a:latin typeface="Calibri" panose="020F0502020204030204" pitchFamily="34" charset="0"/>
                <a:cs typeface="Calibri" panose="020F0502020204030204" pitchFamily="34" charset="0"/>
              </a:rPr>
              <a:t>geïnteresseerd</a:t>
            </a:r>
            <a:r>
              <a:rPr lang="nl-NL" sz="3000" dirty="0">
                <a:latin typeface="Calibri" panose="020F0502020204030204" pitchFamily="34" charset="0"/>
                <a:cs typeface="Calibri" panose="020F0502020204030204" pitchFamily="34" charset="0"/>
              </a:rPr>
              <a:t>, waarbij ik voor aanvang de aandacht van het publiek trek en deze ook vasthoud tijdens de presentatie. </a:t>
            </a:r>
          </a:p>
          <a:p>
            <a:endParaRPr lang="nl-NL" dirty="0"/>
          </a:p>
          <a:p>
            <a:pPr>
              <a:spcAft>
                <a:spcPts val="600"/>
              </a:spcAft>
            </a:pPr>
            <a:endParaRPr lang="nl-NL" dirty="0"/>
          </a:p>
          <a:p>
            <a:pPr>
              <a:spcAft>
                <a:spcPts val="600"/>
              </a:spcAft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19455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jdelijke aanduiding voor datum 17">
            <a:extLst>
              <a:ext uri="{FF2B5EF4-FFF2-40B4-BE49-F238E27FC236}">
                <a16:creationId xmlns:a16="http://schemas.microsoft.com/office/drawing/2014/main" id="{693F748D-5381-4700-82C8-42C2C9B376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5999" y="7020000"/>
            <a:ext cx="1620000" cy="216000"/>
          </a:xfrm>
        </p:spPr>
        <p:txBody>
          <a:bodyPr/>
          <a:lstStyle/>
          <a:p>
            <a:fld id="{80048076-C42D-4B41-87C1-94220EA5AF98}" type="datetime1">
              <a:rPr lang="nl-NL" smtClean="0"/>
              <a:pPr/>
              <a:t>16-3-2023</a:t>
            </a:fld>
            <a:endParaRPr lang="nl-NL" dirty="0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137FBDC3-0416-4D1C-AB5D-03BCE8D83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481" y="408075"/>
            <a:ext cx="10490886" cy="709776"/>
          </a:xfrm>
        </p:spPr>
        <p:txBody>
          <a:bodyPr/>
          <a:lstStyle/>
          <a:p>
            <a:r>
              <a:rPr lang="nl-NL" b="1" dirty="0">
                <a:solidFill>
                  <a:schemeClr val="accent1">
                    <a:lumMod val="50000"/>
                  </a:schemeClr>
                </a:solidFill>
              </a:rPr>
              <a:t>Situatie, taak</a:t>
            </a:r>
          </a:p>
        </p:txBody>
      </p:sp>
      <p:sp>
        <p:nvSpPr>
          <p:cNvPr id="13" name="Tijdelijke aanduiding voor inhoud 8">
            <a:extLst>
              <a:ext uri="{FF2B5EF4-FFF2-40B4-BE49-F238E27FC236}">
                <a16:creationId xmlns:a16="http://schemas.microsoft.com/office/drawing/2014/main" id="{38F7A3BD-08F0-E045-B814-3D5FF47D9C79}"/>
              </a:ext>
            </a:extLst>
          </p:cNvPr>
          <p:cNvSpPr txBox="1">
            <a:spLocks/>
          </p:cNvSpPr>
          <p:nvPr/>
        </p:nvSpPr>
        <p:spPr>
          <a:xfrm>
            <a:off x="605481" y="1445741"/>
            <a:ext cx="10490886" cy="4510216"/>
          </a:xfrm>
          <a:prstGeom prst="rect">
            <a:avLst/>
          </a:prstGeom>
        </p:spPr>
        <p:txBody>
          <a:bodyPr vert="horz" lIns="0" tIns="0" rIns="0" bIns="0" numCol="1" spcCol="180000" rtlCol="0">
            <a:noAutofit/>
          </a:bodyPr>
          <a:lstStyle>
            <a:lvl1pPr marL="216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-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32000" indent="-43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64000" indent="-43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nl-NL" sz="18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lang="nl-NL" sz="30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endParaRPr lang="nl-NL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ijdelijke aanduiding voor inhoud 8">
            <a:extLst>
              <a:ext uri="{FF2B5EF4-FFF2-40B4-BE49-F238E27FC236}">
                <a16:creationId xmlns:a16="http://schemas.microsoft.com/office/drawing/2014/main" id="{267025FE-C2DE-6640-8105-2F21C15F00E5}"/>
              </a:ext>
            </a:extLst>
          </p:cNvPr>
          <p:cNvSpPr txBox="1">
            <a:spLocks/>
          </p:cNvSpPr>
          <p:nvPr/>
        </p:nvSpPr>
        <p:spPr>
          <a:xfrm>
            <a:off x="593124" y="1604108"/>
            <a:ext cx="10490886" cy="4405599"/>
          </a:xfrm>
          <a:prstGeom prst="rect">
            <a:avLst/>
          </a:prstGeom>
        </p:spPr>
        <p:txBody>
          <a:bodyPr vert="horz" lIns="0" tIns="0" rIns="0" bIns="0" numCol="1" spcCol="180000" rtlCol="0">
            <a:normAutofit/>
          </a:bodyPr>
          <a:lstStyle>
            <a:lvl1pPr marL="216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-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32000" indent="-43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64000" indent="-43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nl-NL" sz="18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lang="nl-NL" sz="30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3000" dirty="0"/>
              <a:t>Opdracht: Schrijf voor jezelf een SMART doel op het gebied van Waardevrij communiceren en </a:t>
            </a:r>
            <a:r>
              <a:rPr lang="nl-NL" sz="3000" dirty="0" err="1"/>
              <a:t>empatisch</a:t>
            </a:r>
            <a:r>
              <a:rPr lang="nl-NL" sz="3000" dirty="0"/>
              <a:t> luisteren.</a:t>
            </a:r>
          </a:p>
          <a:p>
            <a:pPr marL="0" lvl="0" indent="0">
              <a:buNone/>
            </a:pPr>
            <a:endParaRPr lang="nl-NL" sz="2400" dirty="0">
              <a:latin typeface="Georgia" panose="02040502050405020303" pitchFamily="18" charset="0"/>
            </a:endParaRPr>
          </a:p>
          <a:p>
            <a:pPr>
              <a:spcAft>
                <a:spcPts val="600"/>
              </a:spcAft>
            </a:pPr>
            <a:endParaRPr lang="nl-NL" dirty="0"/>
          </a:p>
          <a:p>
            <a:pPr>
              <a:spcAft>
                <a:spcPts val="600"/>
              </a:spcAft>
            </a:pPr>
            <a:endParaRPr lang="nl-NL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D352F70E-9459-F644-AB7D-DCED9EA9F6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91991"/>
            <a:ext cx="12192000" cy="1881119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7DF83D73-358A-1C43-ABB9-4BEA4298AA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0017" y="3547250"/>
            <a:ext cx="12192000" cy="1863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900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jdelijke aanduiding voor datum 17">
            <a:extLst>
              <a:ext uri="{FF2B5EF4-FFF2-40B4-BE49-F238E27FC236}">
                <a16:creationId xmlns:a16="http://schemas.microsoft.com/office/drawing/2014/main" id="{693F748D-5381-4700-82C8-42C2C9B376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5999" y="7020000"/>
            <a:ext cx="1620000" cy="216000"/>
          </a:xfrm>
        </p:spPr>
        <p:txBody>
          <a:bodyPr/>
          <a:lstStyle/>
          <a:p>
            <a:fld id="{80048076-C42D-4B41-87C1-94220EA5AF98}" type="datetime1">
              <a:rPr lang="nl-NL" smtClean="0"/>
              <a:pPr/>
              <a:t>16-3-2023</a:t>
            </a:fld>
            <a:endParaRPr lang="nl-NL" dirty="0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137FBDC3-0416-4D1C-AB5D-03BCE8D83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481" y="408075"/>
            <a:ext cx="10490886" cy="709776"/>
          </a:xfrm>
        </p:spPr>
        <p:txBody>
          <a:bodyPr/>
          <a:lstStyle/>
          <a:p>
            <a:r>
              <a:rPr lang="nl-NL" b="1" dirty="0">
                <a:solidFill>
                  <a:schemeClr val="accent1">
                    <a:lumMod val="50000"/>
                  </a:schemeClr>
                </a:solidFill>
              </a:rPr>
              <a:t>Actie</a:t>
            </a:r>
          </a:p>
        </p:txBody>
      </p:sp>
      <p:sp>
        <p:nvSpPr>
          <p:cNvPr id="13" name="Tijdelijke aanduiding voor inhoud 8">
            <a:extLst>
              <a:ext uri="{FF2B5EF4-FFF2-40B4-BE49-F238E27FC236}">
                <a16:creationId xmlns:a16="http://schemas.microsoft.com/office/drawing/2014/main" id="{38F7A3BD-08F0-E045-B814-3D5FF47D9C79}"/>
              </a:ext>
            </a:extLst>
          </p:cNvPr>
          <p:cNvSpPr txBox="1">
            <a:spLocks/>
          </p:cNvSpPr>
          <p:nvPr/>
        </p:nvSpPr>
        <p:spPr>
          <a:xfrm>
            <a:off x="605481" y="1445741"/>
            <a:ext cx="10490886" cy="4510216"/>
          </a:xfrm>
          <a:prstGeom prst="rect">
            <a:avLst/>
          </a:prstGeom>
        </p:spPr>
        <p:txBody>
          <a:bodyPr vert="horz" lIns="0" tIns="0" rIns="0" bIns="0" numCol="1" spcCol="180000" rtlCol="0">
            <a:noAutofit/>
          </a:bodyPr>
          <a:lstStyle>
            <a:lvl1pPr marL="216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-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32000" indent="-43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64000" indent="-43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nl-NL" sz="18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lang="nl-NL" sz="30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endParaRPr lang="nl-NL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ijdelijke aanduiding voor inhoud 8">
            <a:extLst>
              <a:ext uri="{FF2B5EF4-FFF2-40B4-BE49-F238E27FC236}">
                <a16:creationId xmlns:a16="http://schemas.microsoft.com/office/drawing/2014/main" id="{267025FE-C2DE-6640-8105-2F21C15F00E5}"/>
              </a:ext>
            </a:extLst>
          </p:cNvPr>
          <p:cNvSpPr txBox="1">
            <a:spLocks/>
          </p:cNvSpPr>
          <p:nvPr/>
        </p:nvSpPr>
        <p:spPr>
          <a:xfrm>
            <a:off x="593124" y="1604108"/>
            <a:ext cx="10490886" cy="4405599"/>
          </a:xfrm>
          <a:prstGeom prst="rect">
            <a:avLst/>
          </a:prstGeom>
        </p:spPr>
        <p:txBody>
          <a:bodyPr vert="horz" lIns="0" tIns="0" rIns="0" bIns="0" numCol="1" spcCol="180000" rtlCol="0">
            <a:normAutofit/>
          </a:bodyPr>
          <a:lstStyle>
            <a:lvl1pPr marL="216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-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32000" indent="-43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64000" indent="-43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nl-NL" sz="18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lang="nl-NL" sz="30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3000" dirty="0"/>
              <a:t>Opdracht: Schrijf voor jezelf een SMART doel op het gebied van Waardevrij communiceren en </a:t>
            </a:r>
            <a:r>
              <a:rPr lang="nl-NL" sz="3000" dirty="0" err="1"/>
              <a:t>empatisch</a:t>
            </a:r>
            <a:r>
              <a:rPr lang="nl-NL" sz="3000" dirty="0"/>
              <a:t> luisteren.</a:t>
            </a:r>
          </a:p>
          <a:p>
            <a:pPr marL="0" lvl="0" indent="0">
              <a:buNone/>
            </a:pPr>
            <a:endParaRPr lang="nl-NL" sz="2400" dirty="0">
              <a:latin typeface="Georgia" panose="02040502050405020303" pitchFamily="18" charset="0"/>
            </a:endParaRPr>
          </a:p>
          <a:p>
            <a:pPr>
              <a:spcAft>
                <a:spcPts val="600"/>
              </a:spcAft>
            </a:pPr>
            <a:endParaRPr lang="nl-NL" dirty="0"/>
          </a:p>
          <a:p>
            <a:pPr>
              <a:spcAft>
                <a:spcPts val="600"/>
              </a:spcAft>
            </a:pPr>
            <a:endParaRPr lang="nl-NL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9A642B06-984F-E542-9BD0-E6A62C4F4B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91991"/>
            <a:ext cx="12192000" cy="2085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707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jdelijke aanduiding voor datum 17">
            <a:extLst>
              <a:ext uri="{FF2B5EF4-FFF2-40B4-BE49-F238E27FC236}">
                <a16:creationId xmlns:a16="http://schemas.microsoft.com/office/drawing/2014/main" id="{693F748D-5381-4700-82C8-42C2C9B376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5999" y="7020000"/>
            <a:ext cx="1620000" cy="216000"/>
          </a:xfrm>
        </p:spPr>
        <p:txBody>
          <a:bodyPr/>
          <a:lstStyle/>
          <a:p>
            <a:fld id="{80048076-C42D-4B41-87C1-94220EA5AF98}" type="datetime1">
              <a:rPr lang="nl-NL" smtClean="0"/>
              <a:pPr/>
              <a:t>16-3-2023</a:t>
            </a:fld>
            <a:endParaRPr lang="nl-NL" dirty="0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137FBDC3-0416-4D1C-AB5D-03BCE8D83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481" y="408075"/>
            <a:ext cx="10490886" cy="709776"/>
          </a:xfrm>
        </p:spPr>
        <p:txBody>
          <a:bodyPr/>
          <a:lstStyle/>
          <a:p>
            <a:r>
              <a:rPr lang="nl-NL" b="1" dirty="0">
                <a:solidFill>
                  <a:schemeClr val="accent1">
                    <a:lumMod val="50000"/>
                  </a:schemeClr>
                </a:solidFill>
              </a:rPr>
              <a:t>Resultaat, Reflectie</a:t>
            </a:r>
          </a:p>
        </p:txBody>
      </p:sp>
      <p:sp>
        <p:nvSpPr>
          <p:cNvPr id="13" name="Tijdelijke aanduiding voor inhoud 8">
            <a:extLst>
              <a:ext uri="{FF2B5EF4-FFF2-40B4-BE49-F238E27FC236}">
                <a16:creationId xmlns:a16="http://schemas.microsoft.com/office/drawing/2014/main" id="{38F7A3BD-08F0-E045-B814-3D5FF47D9C79}"/>
              </a:ext>
            </a:extLst>
          </p:cNvPr>
          <p:cNvSpPr txBox="1">
            <a:spLocks/>
          </p:cNvSpPr>
          <p:nvPr/>
        </p:nvSpPr>
        <p:spPr>
          <a:xfrm>
            <a:off x="605481" y="1445741"/>
            <a:ext cx="10490886" cy="4510216"/>
          </a:xfrm>
          <a:prstGeom prst="rect">
            <a:avLst/>
          </a:prstGeom>
        </p:spPr>
        <p:txBody>
          <a:bodyPr vert="horz" lIns="0" tIns="0" rIns="0" bIns="0" numCol="1" spcCol="180000" rtlCol="0">
            <a:noAutofit/>
          </a:bodyPr>
          <a:lstStyle>
            <a:lvl1pPr marL="216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-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32000" indent="-43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64000" indent="-43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nl-NL" sz="18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lang="nl-NL" sz="30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endParaRPr lang="nl-NL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ijdelijke aanduiding voor inhoud 8">
            <a:extLst>
              <a:ext uri="{FF2B5EF4-FFF2-40B4-BE49-F238E27FC236}">
                <a16:creationId xmlns:a16="http://schemas.microsoft.com/office/drawing/2014/main" id="{267025FE-C2DE-6640-8105-2F21C15F00E5}"/>
              </a:ext>
            </a:extLst>
          </p:cNvPr>
          <p:cNvSpPr txBox="1">
            <a:spLocks/>
          </p:cNvSpPr>
          <p:nvPr/>
        </p:nvSpPr>
        <p:spPr>
          <a:xfrm>
            <a:off x="593124" y="1604108"/>
            <a:ext cx="10490886" cy="4405599"/>
          </a:xfrm>
          <a:prstGeom prst="rect">
            <a:avLst/>
          </a:prstGeom>
        </p:spPr>
        <p:txBody>
          <a:bodyPr vert="horz" lIns="0" tIns="0" rIns="0" bIns="0" numCol="1" spcCol="180000" rtlCol="0">
            <a:normAutofit/>
          </a:bodyPr>
          <a:lstStyle>
            <a:lvl1pPr marL="216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-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32000" indent="-43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64000" indent="-43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nl-NL" sz="18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lang="nl-NL" sz="30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3000" dirty="0"/>
              <a:t>Opdracht: Schrijf voor jezelf een SMART doel op het gebied van Waardevrij communiceren en </a:t>
            </a:r>
            <a:r>
              <a:rPr lang="nl-NL" sz="3000" dirty="0" err="1"/>
              <a:t>empatisch</a:t>
            </a:r>
            <a:r>
              <a:rPr lang="nl-NL" sz="3000" dirty="0"/>
              <a:t> luisteren.</a:t>
            </a:r>
          </a:p>
          <a:p>
            <a:pPr marL="0" lvl="0" indent="0">
              <a:buNone/>
            </a:pPr>
            <a:endParaRPr lang="nl-NL" sz="2400" dirty="0">
              <a:latin typeface="Georgia" panose="02040502050405020303" pitchFamily="18" charset="0"/>
            </a:endParaRPr>
          </a:p>
          <a:p>
            <a:pPr>
              <a:spcAft>
                <a:spcPts val="600"/>
              </a:spcAft>
            </a:pPr>
            <a:endParaRPr lang="nl-NL" dirty="0"/>
          </a:p>
          <a:p>
            <a:pPr>
              <a:spcAft>
                <a:spcPts val="600"/>
              </a:spcAft>
            </a:pPr>
            <a:endParaRPr lang="nl-NL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EB383CC9-42D0-2C4D-A020-86CF8E1E9B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62235"/>
            <a:ext cx="12192000" cy="4533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72257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237</Words>
  <Application>Microsoft Office PowerPoint</Application>
  <PresentationFormat>Breedbeeld</PresentationFormat>
  <Paragraphs>43</Paragraphs>
  <Slides>6</Slides>
  <Notes>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Georgia</vt:lpstr>
      <vt:lpstr>Kantoorthema</vt:lpstr>
      <vt:lpstr>STARR-verslag</vt:lpstr>
      <vt:lpstr>SMART doel</vt:lpstr>
      <vt:lpstr>SMART doel</vt:lpstr>
      <vt:lpstr>Situatie, taak</vt:lpstr>
      <vt:lpstr>Actie</vt:lpstr>
      <vt:lpstr>Resultaat, Reflectie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nathalie keunen</dc:creator>
  <cp:lastModifiedBy>Nathalie Keunen</cp:lastModifiedBy>
  <cp:revision>17</cp:revision>
  <dcterms:created xsi:type="dcterms:W3CDTF">2022-03-14T15:06:40Z</dcterms:created>
  <dcterms:modified xsi:type="dcterms:W3CDTF">2023-03-16T08:31:19Z</dcterms:modified>
</cp:coreProperties>
</file>