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0" r:id="rId2"/>
    <p:sldMasterId id="2147483677" r:id="rId3"/>
    <p:sldMasterId id="2147483665" r:id="rId4"/>
    <p:sldMasterId id="2147483660" r:id="rId5"/>
  </p:sldMasterIdLst>
  <p:notesMasterIdLst>
    <p:notesMasterId r:id="rId75"/>
  </p:notesMasterIdLst>
  <p:sldIdLst>
    <p:sldId id="256" r:id="rId6"/>
    <p:sldId id="264" r:id="rId7"/>
    <p:sldId id="268" r:id="rId8"/>
    <p:sldId id="292" r:id="rId9"/>
    <p:sldId id="293" r:id="rId10"/>
    <p:sldId id="306" r:id="rId11"/>
    <p:sldId id="305" r:id="rId12"/>
    <p:sldId id="262" r:id="rId13"/>
    <p:sldId id="287" r:id="rId14"/>
    <p:sldId id="288" r:id="rId15"/>
    <p:sldId id="289" r:id="rId16"/>
    <p:sldId id="290" r:id="rId17"/>
    <p:sldId id="291" r:id="rId18"/>
    <p:sldId id="308" r:id="rId19"/>
    <p:sldId id="309" r:id="rId20"/>
    <p:sldId id="347" r:id="rId21"/>
    <p:sldId id="310"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7" r:id="rId38"/>
    <p:sldId id="326" r:id="rId39"/>
    <p:sldId id="352" r:id="rId40"/>
    <p:sldId id="328" r:id="rId41"/>
    <p:sldId id="330" r:id="rId42"/>
    <p:sldId id="329" r:id="rId43"/>
    <p:sldId id="331" r:id="rId44"/>
    <p:sldId id="332" r:id="rId45"/>
    <p:sldId id="333" r:id="rId46"/>
    <p:sldId id="334" r:id="rId47"/>
    <p:sldId id="335" r:id="rId48"/>
    <p:sldId id="336" r:id="rId49"/>
    <p:sldId id="337" r:id="rId50"/>
    <p:sldId id="338" r:id="rId51"/>
    <p:sldId id="340" r:id="rId52"/>
    <p:sldId id="341" r:id="rId53"/>
    <p:sldId id="342" r:id="rId54"/>
    <p:sldId id="343" r:id="rId55"/>
    <p:sldId id="344" r:id="rId56"/>
    <p:sldId id="345" r:id="rId57"/>
    <p:sldId id="346" r:id="rId58"/>
    <p:sldId id="353" r:id="rId59"/>
    <p:sldId id="304" r:id="rId60"/>
    <p:sldId id="295" r:id="rId61"/>
    <p:sldId id="296" r:id="rId62"/>
    <p:sldId id="297" r:id="rId63"/>
    <p:sldId id="298" r:id="rId64"/>
    <p:sldId id="299" r:id="rId65"/>
    <p:sldId id="300" r:id="rId66"/>
    <p:sldId id="301" r:id="rId67"/>
    <p:sldId id="302" r:id="rId68"/>
    <p:sldId id="303" r:id="rId69"/>
    <p:sldId id="260" r:id="rId70"/>
    <p:sldId id="261" r:id="rId71"/>
    <p:sldId id="269" r:id="rId72"/>
    <p:sldId id="263" r:id="rId73"/>
    <p:sldId id="265" r:id="rId7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648F98-F707-409A-A4E9-6F267E9B3EB1}" v="5" dt="2023-02-08T13:20:59.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B6C9D-DBEE-4BE4-A545-7469B2F3ABD7}" type="datetimeFigureOut">
              <a:rPr lang="nl-NL" smtClean="0"/>
              <a:t>8-2-2023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89C26-9009-4B88-9733-F058A51AA295}" type="slidenum">
              <a:rPr lang="nl-NL" smtClean="0"/>
              <a:t>‹nr.›</a:t>
            </a:fld>
            <a:endParaRPr lang="nl-NL"/>
          </a:p>
        </p:txBody>
      </p:sp>
    </p:spTree>
    <p:extLst>
      <p:ext uri="{BB962C8B-B14F-4D97-AF65-F5344CB8AC3E}">
        <p14:creationId xmlns:p14="http://schemas.microsoft.com/office/powerpoint/2010/main" val="4269357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865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2073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601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244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038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596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6041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2898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959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7477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2517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894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6815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439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0561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936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763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782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8447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087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895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998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23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0793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368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2131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0349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5961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1932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87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966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46869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655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4227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563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831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6932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FAAC65-0F1B-EE01-05FE-8D84F4ACC01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EC6DD0B-4309-0C68-FC18-3799B3BCD6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093EDD2-3925-8D96-F140-22E3C6F4DDCB}"/>
              </a:ext>
            </a:extLst>
          </p:cNvPr>
          <p:cNvSpPr>
            <a:spLocks noGrp="1"/>
          </p:cNvSpPr>
          <p:nvPr>
            <p:ph type="dt" sz="half" idx="10"/>
          </p:nvPr>
        </p:nvSpPr>
        <p:spPr/>
        <p:txBody>
          <a:bodyPr/>
          <a:lstStyle/>
          <a:p>
            <a:fld id="{D5F2DAEE-9919-4CCB-A12B-6AF889E647AD}" type="datetimeFigureOut">
              <a:rPr lang="nl-NL" smtClean="0"/>
              <a:t>8-2-2023</a:t>
            </a:fld>
            <a:endParaRPr lang="nl-NL"/>
          </a:p>
        </p:txBody>
      </p:sp>
      <p:sp>
        <p:nvSpPr>
          <p:cNvPr id="5" name="Tijdelijke aanduiding voor voettekst 4">
            <a:extLst>
              <a:ext uri="{FF2B5EF4-FFF2-40B4-BE49-F238E27FC236}">
                <a16:creationId xmlns:a16="http://schemas.microsoft.com/office/drawing/2014/main" id="{6A833D76-49C0-75B4-D213-BA844CD6467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0685AB-350F-EFB4-A6BB-311CDC9E2E21}"/>
              </a:ext>
            </a:extLst>
          </p:cNvPr>
          <p:cNvSpPr>
            <a:spLocks noGrp="1"/>
          </p:cNvSpPr>
          <p:nvPr>
            <p:ph type="sldNum" sz="quarter" idx="12"/>
          </p:nvPr>
        </p:nvSpPr>
        <p:spPr/>
        <p:txBody>
          <a:bodyPr/>
          <a:lstStyle/>
          <a:p>
            <a:fld id="{C5A53BD8-937F-495C-8936-D74EE15EC2AD}" type="slidenum">
              <a:rPr lang="nl-NL" smtClean="0"/>
              <a:t>‹nr.›</a:t>
            </a:fld>
            <a:endParaRPr lang="nl-NL"/>
          </a:p>
        </p:txBody>
      </p:sp>
    </p:spTree>
    <p:extLst>
      <p:ext uri="{BB962C8B-B14F-4D97-AF65-F5344CB8AC3E}">
        <p14:creationId xmlns:p14="http://schemas.microsoft.com/office/powerpoint/2010/main" val="1959732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62DD56-5068-4E40-BAEF-37C0A10B0AD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C9214F8-EE32-00A1-9D56-F034E75D8C6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EAB569-114B-6D26-8228-2662C90E1850}"/>
              </a:ext>
            </a:extLst>
          </p:cNvPr>
          <p:cNvSpPr>
            <a:spLocks noGrp="1"/>
          </p:cNvSpPr>
          <p:nvPr>
            <p:ph type="dt" sz="half" idx="10"/>
          </p:nvPr>
        </p:nvSpPr>
        <p:spPr/>
        <p:txBody>
          <a:bodyPr/>
          <a:lstStyle/>
          <a:p>
            <a:fld id="{D5F2DAEE-9919-4CCB-A12B-6AF889E647AD}" type="datetimeFigureOut">
              <a:rPr lang="nl-NL" smtClean="0"/>
              <a:t>8-2-2023</a:t>
            </a:fld>
            <a:endParaRPr lang="nl-NL"/>
          </a:p>
        </p:txBody>
      </p:sp>
      <p:sp>
        <p:nvSpPr>
          <p:cNvPr id="5" name="Tijdelijke aanduiding voor voettekst 4">
            <a:extLst>
              <a:ext uri="{FF2B5EF4-FFF2-40B4-BE49-F238E27FC236}">
                <a16:creationId xmlns:a16="http://schemas.microsoft.com/office/drawing/2014/main" id="{AC68EF32-4A8D-070B-DEA8-E94CEEE1B95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46B0397-6C40-C037-094B-C3E0C710A064}"/>
              </a:ext>
            </a:extLst>
          </p:cNvPr>
          <p:cNvSpPr>
            <a:spLocks noGrp="1"/>
          </p:cNvSpPr>
          <p:nvPr>
            <p:ph type="sldNum" sz="quarter" idx="12"/>
          </p:nvPr>
        </p:nvSpPr>
        <p:spPr/>
        <p:txBody>
          <a:bodyPr/>
          <a:lstStyle/>
          <a:p>
            <a:fld id="{C5A53BD8-937F-495C-8936-D74EE15EC2AD}" type="slidenum">
              <a:rPr lang="nl-NL" smtClean="0"/>
              <a:t>‹nr.›</a:t>
            </a:fld>
            <a:endParaRPr lang="nl-NL"/>
          </a:p>
        </p:txBody>
      </p:sp>
    </p:spTree>
    <p:extLst>
      <p:ext uri="{BB962C8B-B14F-4D97-AF65-F5344CB8AC3E}">
        <p14:creationId xmlns:p14="http://schemas.microsoft.com/office/powerpoint/2010/main" val="550301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9A390CC-96A8-6305-B8F5-801C040AB3E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3589DC4-3BB1-B435-435A-3EDEB488AEE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629DDE2-E624-1A23-46C9-3FEA93734476}"/>
              </a:ext>
            </a:extLst>
          </p:cNvPr>
          <p:cNvSpPr>
            <a:spLocks noGrp="1"/>
          </p:cNvSpPr>
          <p:nvPr>
            <p:ph type="dt" sz="half" idx="10"/>
          </p:nvPr>
        </p:nvSpPr>
        <p:spPr/>
        <p:txBody>
          <a:bodyPr/>
          <a:lstStyle/>
          <a:p>
            <a:fld id="{D5F2DAEE-9919-4CCB-A12B-6AF889E647AD}" type="datetimeFigureOut">
              <a:rPr lang="nl-NL" smtClean="0"/>
              <a:t>8-2-2023</a:t>
            </a:fld>
            <a:endParaRPr lang="nl-NL"/>
          </a:p>
        </p:txBody>
      </p:sp>
      <p:sp>
        <p:nvSpPr>
          <p:cNvPr id="5" name="Tijdelijke aanduiding voor voettekst 4">
            <a:extLst>
              <a:ext uri="{FF2B5EF4-FFF2-40B4-BE49-F238E27FC236}">
                <a16:creationId xmlns:a16="http://schemas.microsoft.com/office/drawing/2014/main" id="{D2BE4806-6DEF-C535-176C-D3D32065F9A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E3B6E4C-886B-C00E-0602-05AE7201EADA}"/>
              </a:ext>
            </a:extLst>
          </p:cNvPr>
          <p:cNvSpPr>
            <a:spLocks noGrp="1"/>
          </p:cNvSpPr>
          <p:nvPr>
            <p:ph type="sldNum" sz="quarter" idx="12"/>
          </p:nvPr>
        </p:nvSpPr>
        <p:spPr/>
        <p:txBody>
          <a:bodyPr/>
          <a:lstStyle/>
          <a:p>
            <a:fld id="{C5A53BD8-937F-495C-8936-D74EE15EC2AD}" type="slidenum">
              <a:rPr lang="nl-NL" smtClean="0"/>
              <a:t>‹nr.›</a:t>
            </a:fld>
            <a:endParaRPr lang="nl-NL"/>
          </a:p>
        </p:txBody>
      </p:sp>
    </p:spTree>
    <p:extLst>
      <p:ext uri="{BB962C8B-B14F-4D97-AF65-F5344CB8AC3E}">
        <p14:creationId xmlns:p14="http://schemas.microsoft.com/office/powerpoint/2010/main" val="1128972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ECA99-E426-4602-8678-D94946B2F62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F46318A-9F87-4201-86D2-4684AA745E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3BD57DC-1B29-409C-B265-0FC36336C56C}"/>
              </a:ext>
            </a:extLst>
          </p:cNvPr>
          <p:cNvSpPr>
            <a:spLocks noGrp="1"/>
          </p:cNvSpPr>
          <p:nvPr>
            <p:ph type="dt" sz="half" idx="10"/>
          </p:nvPr>
        </p:nvSpPr>
        <p:spPr/>
        <p:txBody>
          <a:bodyPr/>
          <a:lstStyle/>
          <a:p>
            <a:fld id="{8DC252C6-0ACF-4B93-92C8-4FEB983A66D2}" type="datetimeFigureOut">
              <a:rPr lang="nl-NL" smtClean="0"/>
              <a:t>8-2-2023</a:t>
            </a:fld>
            <a:endParaRPr lang="nl-NL"/>
          </a:p>
        </p:txBody>
      </p:sp>
      <p:sp>
        <p:nvSpPr>
          <p:cNvPr id="5" name="Tijdelijke aanduiding voor voettekst 4">
            <a:extLst>
              <a:ext uri="{FF2B5EF4-FFF2-40B4-BE49-F238E27FC236}">
                <a16:creationId xmlns:a16="http://schemas.microsoft.com/office/drawing/2014/main" id="{F11806C0-B840-4B0A-B50B-5645FAA36CD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527BC4F-0006-40EE-8F20-8421EBB8E652}"/>
              </a:ext>
            </a:extLst>
          </p:cNvPr>
          <p:cNvSpPr>
            <a:spLocks noGrp="1"/>
          </p:cNvSpPr>
          <p:nvPr>
            <p:ph type="sldNum" sz="quarter" idx="12"/>
          </p:nvPr>
        </p:nvSpPr>
        <p:spPr/>
        <p:txBody>
          <a:bodyPr/>
          <a:lstStyle/>
          <a:p>
            <a:fld id="{27729704-7C7B-4CDF-AA53-C21265E5A50A}" type="slidenum">
              <a:rPr lang="nl-NL" smtClean="0"/>
              <a:t>‹nr.›</a:t>
            </a:fld>
            <a:endParaRPr lang="nl-NL"/>
          </a:p>
        </p:txBody>
      </p:sp>
    </p:spTree>
    <p:extLst>
      <p:ext uri="{BB962C8B-B14F-4D97-AF65-F5344CB8AC3E}">
        <p14:creationId xmlns:p14="http://schemas.microsoft.com/office/powerpoint/2010/main" val="2256731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2/8/2023</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‹nr.›</a:t>
            </a:fld>
            <a:endParaRPr lang="en-US"/>
          </a:p>
        </p:txBody>
      </p:sp>
    </p:spTree>
    <p:extLst>
      <p:ext uri="{BB962C8B-B14F-4D97-AF65-F5344CB8AC3E}">
        <p14:creationId xmlns:p14="http://schemas.microsoft.com/office/powerpoint/2010/main" val="3322113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2/8/2023</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‹nr.›</a:t>
            </a:fld>
            <a:endParaRPr lang="en-US"/>
          </a:p>
        </p:txBody>
      </p:sp>
    </p:spTree>
    <p:extLst>
      <p:ext uri="{BB962C8B-B14F-4D97-AF65-F5344CB8AC3E}">
        <p14:creationId xmlns:p14="http://schemas.microsoft.com/office/powerpoint/2010/main" val="4066597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2/8/2023</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‹nr.›</a:t>
            </a:fld>
            <a:endParaRPr lang="en-US"/>
          </a:p>
        </p:txBody>
      </p:sp>
    </p:spTree>
    <p:extLst>
      <p:ext uri="{BB962C8B-B14F-4D97-AF65-F5344CB8AC3E}">
        <p14:creationId xmlns:p14="http://schemas.microsoft.com/office/powerpoint/2010/main" val="888916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2/8/2023</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‹nr.›</a:t>
            </a:fld>
            <a:endParaRPr lang="en-US"/>
          </a:p>
        </p:txBody>
      </p:sp>
    </p:spTree>
    <p:extLst>
      <p:ext uri="{BB962C8B-B14F-4D97-AF65-F5344CB8AC3E}">
        <p14:creationId xmlns:p14="http://schemas.microsoft.com/office/powerpoint/2010/main" val="3299658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2/8/2023</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‹nr.›</a:t>
            </a:fld>
            <a:endParaRPr lang="en-US"/>
          </a:p>
        </p:txBody>
      </p:sp>
    </p:spTree>
    <p:extLst>
      <p:ext uri="{BB962C8B-B14F-4D97-AF65-F5344CB8AC3E}">
        <p14:creationId xmlns:p14="http://schemas.microsoft.com/office/powerpoint/2010/main" val="4269657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2/8/2023</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‹nr.›</a:t>
            </a:fld>
            <a:endParaRPr lang="en-US"/>
          </a:p>
        </p:txBody>
      </p:sp>
    </p:spTree>
    <p:extLst>
      <p:ext uri="{BB962C8B-B14F-4D97-AF65-F5344CB8AC3E}">
        <p14:creationId xmlns:p14="http://schemas.microsoft.com/office/powerpoint/2010/main" val="2963689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2/8/2023</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‹nr.›</a:t>
            </a:fld>
            <a:endParaRPr lang="en-US"/>
          </a:p>
        </p:txBody>
      </p:sp>
    </p:spTree>
    <p:extLst>
      <p:ext uri="{BB962C8B-B14F-4D97-AF65-F5344CB8AC3E}">
        <p14:creationId xmlns:p14="http://schemas.microsoft.com/office/powerpoint/2010/main" val="1784383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3F46F-4640-047F-7D7A-7ED962B1454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FB8DCBA-2643-DE06-BBD6-F76FBDCB64C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AC93FFE-690A-FF9A-A055-D9C95CF606CE}"/>
              </a:ext>
            </a:extLst>
          </p:cNvPr>
          <p:cNvSpPr>
            <a:spLocks noGrp="1"/>
          </p:cNvSpPr>
          <p:nvPr>
            <p:ph type="dt" sz="half" idx="10"/>
          </p:nvPr>
        </p:nvSpPr>
        <p:spPr/>
        <p:txBody>
          <a:bodyPr/>
          <a:lstStyle/>
          <a:p>
            <a:fld id="{D5F2DAEE-9919-4CCB-A12B-6AF889E647AD}" type="datetimeFigureOut">
              <a:rPr lang="nl-NL" smtClean="0"/>
              <a:t>8-2-2023</a:t>
            </a:fld>
            <a:endParaRPr lang="nl-NL"/>
          </a:p>
        </p:txBody>
      </p:sp>
      <p:sp>
        <p:nvSpPr>
          <p:cNvPr id="5" name="Tijdelijke aanduiding voor voettekst 4">
            <a:extLst>
              <a:ext uri="{FF2B5EF4-FFF2-40B4-BE49-F238E27FC236}">
                <a16:creationId xmlns:a16="http://schemas.microsoft.com/office/drawing/2014/main" id="{16F0A287-CD0E-9B07-54DD-A49FB171B41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4E1D8D9-E499-C9EC-5902-7A0E8318FCF4}"/>
              </a:ext>
            </a:extLst>
          </p:cNvPr>
          <p:cNvSpPr>
            <a:spLocks noGrp="1"/>
          </p:cNvSpPr>
          <p:nvPr>
            <p:ph type="sldNum" sz="quarter" idx="12"/>
          </p:nvPr>
        </p:nvSpPr>
        <p:spPr/>
        <p:txBody>
          <a:bodyPr/>
          <a:lstStyle/>
          <a:p>
            <a:fld id="{C5A53BD8-937F-495C-8936-D74EE15EC2AD}" type="slidenum">
              <a:rPr lang="nl-NL" smtClean="0"/>
              <a:t>‹nr.›</a:t>
            </a:fld>
            <a:endParaRPr lang="nl-NL"/>
          </a:p>
        </p:txBody>
      </p:sp>
    </p:spTree>
    <p:extLst>
      <p:ext uri="{BB962C8B-B14F-4D97-AF65-F5344CB8AC3E}">
        <p14:creationId xmlns:p14="http://schemas.microsoft.com/office/powerpoint/2010/main" val="1151806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2/8/2023</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‹nr.›</a:t>
            </a:fld>
            <a:endParaRPr lang="en-US"/>
          </a:p>
        </p:txBody>
      </p:sp>
    </p:spTree>
    <p:extLst>
      <p:ext uri="{BB962C8B-B14F-4D97-AF65-F5344CB8AC3E}">
        <p14:creationId xmlns:p14="http://schemas.microsoft.com/office/powerpoint/2010/main" val="1865632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2/8/2023</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‹nr.›</a:t>
            </a:fld>
            <a:endParaRPr lang="en-US"/>
          </a:p>
        </p:txBody>
      </p:sp>
    </p:spTree>
    <p:extLst>
      <p:ext uri="{BB962C8B-B14F-4D97-AF65-F5344CB8AC3E}">
        <p14:creationId xmlns:p14="http://schemas.microsoft.com/office/powerpoint/2010/main" val="4099620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2/8/2023</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‹nr.›</a:t>
            </a:fld>
            <a:endParaRPr lang="en-US"/>
          </a:p>
        </p:txBody>
      </p:sp>
    </p:spTree>
    <p:extLst>
      <p:ext uri="{BB962C8B-B14F-4D97-AF65-F5344CB8AC3E}">
        <p14:creationId xmlns:p14="http://schemas.microsoft.com/office/powerpoint/2010/main" val="2084542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2/8/2023</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‹nr.›</a:t>
            </a:fld>
            <a:endParaRPr lang="en-US"/>
          </a:p>
        </p:txBody>
      </p:sp>
    </p:spTree>
    <p:extLst>
      <p:ext uri="{BB962C8B-B14F-4D97-AF65-F5344CB8AC3E}">
        <p14:creationId xmlns:p14="http://schemas.microsoft.com/office/powerpoint/2010/main" val="4085620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2/8/2023</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‹nr.›</a:t>
            </a:fld>
            <a:endParaRPr lang="en-US"/>
          </a:p>
        </p:txBody>
      </p:sp>
    </p:spTree>
    <p:extLst>
      <p:ext uri="{BB962C8B-B14F-4D97-AF65-F5344CB8AC3E}">
        <p14:creationId xmlns:p14="http://schemas.microsoft.com/office/powerpoint/2010/main" val="1612801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Just plants small">
  <p:cSld name="BLANK_1_1">
    <p:spTree>
      <p:nvGrpSpPr>
        <p:cNvPr id="1" name="Shape 110"/>
        <p:cNvGrpSpPr/>
        <p:nvPr/>
      </p:nvGrpSpPr>
      <p:grpSpPr>
        <a:xfrm>
          <a:off x="0" y="0"/>
          <a:ext cx="0" cy="0"/>
          <a:chOff x="0" y="0"/>
          <a:chExt cx="0" cy="0"/>
        </a:xfrm>
      </p:grpSpPr>
      <p:pic>
        <p:nvPicPr>
          <p:cNvPr id="111" name="Google Shape;111;p12" descr="11.png"/>
          <p:cNvPicPr preferRelativeResize="0"/>
          <p:nvPr/>
        </p:nvPicPr>
        <p:blipFill rotWithShape="1">
          <a:blip r:embed="rId2">
            <a:alphaModFix/>
          </a:blip>
          <a:srcRect l="43534"/>
          <a:stretch/>
        </p:blipFill>
        <p:spPr>
          <a:xfrm rot="-5400000" flipH="1">
            <a:off x="8598767" y="-1169267"/>
            <a:ext cx="1026659" cy="3339792"/>
          </a:xfrm>
          <a:prstGeom prst="rect">
            <a:avLst/>
          </a:prstGeom>
          <a:noFill/>
          <a:ln>
            <a:noFill/>
          </a:ln>
        </p:spPr>
      </p:pic>
      <p:pic>
        <p:nvPicPr>
          <p:cNvPr id="112" name="Google Shape;112;p12" descr="2.png"/>
          <p:cNvPicPr preferRelativeResize="0"/>
          <p:nvPr/>
        </p:nvPicPr>
        <p:blipFill rotWithShape="1">
          <a:blip r:embed="rId3">
            <a:alphaModFix/>
          </a:blip>
          <a:srcRect l="45142" t="-12064" b="21353"/>
          <a:stretch/>
        </p:blipFill>
        <p:spPr>
          <a:xfrm rot="5400000">
            <a:off x="962217" y="-987616"/>
            <a:ext cx="1682367" cy="3632200"/>
          </a:xfrm>
          <a:prstGeom prst="rect">
            <a:avLst/>
          </a:prstGeom>
          <a:noFill/>
          <a:ln>
            <a:noFill/>
          </a:ln>
        </p:spPr>
      </p:pic>
      <p:pic>
        <p:nvPicPr>
          <p:cNvPr id="113" name="Google Shape;113;p12" descr="11.png"/>
          <p:cNvPicPr preferRelativeResize="0"/>
          <p:nvPr/>
        </p:nvPicPr>
        <p:blipFill rotWithShape="1">
          <a:blip r:embed="rId2">
            <a:alphaModFix/>
          </a:blip>
          <a:srcRect r="35069" b="2780"/>
          <a:stretch/>
        </p:blipFill>
        <p:spPr>
          <a:xfrm rot="5400000">
            <a:off x="1970221" y="4884754"/>
            <a:ext cx="1052273" cy="2894221"/>
          </a:xfrm>
          <a:prstGeom prst="rect">
            <a:avLst/>
          </a:prstGeom>
          <a:noFill/>
          <a:ln>
            <a:noFill/>
          </a:ln>
        </p:spPr>
      </p:pic>
      <p:pic>
        <p:nvPicPr>
          <p:cNvPr id="114" name="Google Shape;114;p12" descr="7.png"/>
          <p:cNvPicPr preferRelativeResize="0"/>
          <p:nvPr/>
        </p:nvPicPr>
        <p:blipFill rotWithShape="1">
          <a:blip r:embed="rId4">
            <a:alphaModFix/>
          </a:blip>
          <a:srcRect r="20660" b="38811"/>
          <a:stretch/>
        </p:blipFill>
        <p:spPr>
          <a:xfrm>
            <a:off x="9297768" y="4667713"/>
            <a:ext cx="2894233" cy="2190287"/>
          </a:xfrm>
          <a:prstGeom prst="rect">
            <a:avLst/>
          </a:prstGeom>
          <a:noFill/>
          <a:ln>
            <a:noFill/>
          </a:ln>
        </p:spPr>
      </p:pic>
      <p:pic>
        <p:nvPicPr>
          <p:cNvPr id="115" name="Google Shape;115;p12" descr="4.png"/>
          <p:cNvPicPr preferRelativeResize="0"/>
          <p:nvPr/>
        </p:nvPicPr>
        <p:blipFill rotWithShape="1">
          <a:blip r:embed="rId5">
            <a:alphaModFix/>
          </a:blip>
          <a:srcRect r="26809"/>
          <a:stretch/>
        </p:blipFill>
        <p:spPr>
          <a:xfrm rot="-5400000">
            <a:off x="9749724" y="-687776"/>
            <a:ext cx="1767200" cy="3117352"/>
          </a:xfrm>
          <a:prstGeom prst="rect">
            <a:avLst/>
          </a:prstGeom>
          <a:noFill/>
          <a:ln>
            <a:noFill/>
          </a:ln>
        </p:spPr>
      </p:pic>
      <p:pic>
        <p:nvPicPr>
          <p:cNvPr id="116" name="Google Shape;116;p12" descr="1.png"/>
          <p:cNvPicPr preferRelativeResize="0"/>
          <p:nvPr/>
        </p:nvPicPr>
        <p:blipFill rotWithShape="1">
          <a:blip r:embed="rId6">
            <a:alphaModFix/>
          </a:blip>
          <a:srcRect r="34262" b="14813"/>
          <a:stretch/>
        </p:blipFill>
        <p:spPr>
          <a:xfrm flipH="1">
            <a:off x="-1" y="3949701"/>
            <a:ext cx="1875236" cy="2908300"/>
          </a:xfrm>
          <a:prstGeom prst="rect">
            <a:avLst/>
          </a:prstGeom>
          <a:noFill/>
          <a:ln>
            <a:noFill/>
          </a:ln>
        </p:spPr>
      </p:pic>
      <p:pic>
        <p:nvPicPr>
          <p:cNvPr id="117" name="Google Shape;117;p12" descr="5.png"/>
          <p:cNvPicPr preferRelativeResize="0"/>
          <p:nvPr/>
        </p:nvPicPr>
        <p:blipFill rotWithShape="1">
          <a:blip r:embed="rId7">
            <a:alphaModFix/>
          </a:blip>
          <a:srcRect r="40695" b="12701"/>
          <a:stretch/>
        </p:blipFill>
        <p:spPr>
          <a:xfrm>
            <a:off x="10735726" y="3511798"/>
            <a:ext cx="1456276" cy="3346201"/>
          </a:xfrm>
          <a:prstGeom prst="rect">
            <a:avLst/>
          </a:prstGeom>
          <a:noFill/>
          <a:ln>
            <a:noFill/>
          </a:ln>
        </p:spPr>
      </p:pic>
      <p:sp>
        <p:nvSpPr>
          <p:cNvPr id="118" name="Google Shape;118;p12"/>
          <p:cNvSpPr txBox="1">
            <a:spLocks noGrp="1"/>
          </p:cNvSpPr>
          <p:nvPr>
            <p:ph type="sldNum" idx="12"/>
          </p:nvPr>
        </p:nvSpPr>
        <p:spPr>
          <a:xfrm>
            <a:off x="5730200" y="6333133"/>
            <a:ext cx="731600" cy="327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‹nr.›</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2"/>
        <p:cNvGrpSpPr/>
        <p:nvPr/>
      </p:nvGrpSpPr>
      <p:grpSpPr>
        <a:xfrm>
          <a:off x="0" y="0"/>
          <a:ext cx="0" cy="0"/>
          <a:chOff x="0" y="0"/>
          <a:chExt cx="0" cy="0"/>
        </a:xfrm>
      </p:grpSpPr>
      <p:pic>
        <p:nvPicPr>
          <p:cNvPr id="53" name="Google Shape;53;p6" descr="2.png"/>
          <p:cNvPicPr preferRelativeResize="0"/>
          <p:nvPr/>
        </p:nvPicPr>
        <p:blipFill rotWithShape="1">
          <a:blip r:embed="rId2">
            <a:alphaModFix/>
          </a:blip>
          <a:srcRect r="34288" b="26905"/>
          <a:stretch/>
        </p:blipFill>
        <p:spPr>
          <a:xfrm rot="-5400000">
            <a:off x="8708902" y="-657534"/>
            <a:ext cx="2850967" cy="4140635"/>
          </a:xfrm>
          <a:prstGeom prst="rect">
            <a:avLst/>
          </a:prstGeom>
          <a:noFill/>
          <a:ln>
            <a:noFill/>
          </a:ln>
        </p:spPr>
      </p:pic>
      <p:grpSp>
        <p:nvGrpSpPr>
          <p:cNvPr id="54" name="Google Shape;54;p6"/>
          <p:cNvGrpSpPr/>
          <p:nvPr/>
        </p:nvGrpSpPr>
        <p:grpSpPr>
          <a:xfrm>
            <a:off x="820300" y="775000"/>
            <a:ext cx="10551200" cy="5308000"/>
            <a:chOff x="615225" y="581250"/>
            <a:chExt cx="7913400" cy="3981000"/>
          </a:xfrm>
        </p:grpSpPr>
        <p:sp>
          <p:nvSpPr>
            <p:cNvPr id="55" name="Google Shape;55;p6"/>
            <p:cNvSpPr/>
            <p:nvPr/>
          </p:nvSpPr>
          <p:spPr>
            <a:xfrm>
              <a:off x="615225" y="581250"/>
              <a:ext cx="7913400" cy="3981000"/>
            </a:xfrm>
            <a:prstGeom prst="rect">
              <a:avLst/>
            </a:prstGeom>
            <a:solidFill>
              <a:srgbClr val="FFFFFF">
                <a:alpha val="92690"/>
              </a:srgbClr>
            </a:solidFill>
            <a:ln w="9525" cap="flat" cmpd="sng">
              <a:solidFill>
                <a:srgbClr val="231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6"/>
            <p:cNvSpPr/>
            <p:nvPr/>
          </p:nvSpPr>
          <p:spPr>
            <a:xfrm>
              <a:off x="704880" y="666850"/>
              <a:ext cx="7734000" cy="3809700"/>
            </a:xfrm>
            <a:prstGeom prst="rect">
              <a:avLst/>
            </a:prstGeom>
            <a:noFill/>
            <a:ln w="9525" cap="flat" cmpd="sng">
              <a:solidFill>
                <a:srgbClr val="231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7" name="Google Shape;57;p6"/>
          <p:cNvSpPr txBox="1">
            <a:spLocks noGrp="1"/>
          </p:cNvSpPr>
          <p:nvPr>
            <p:ph type="title"/>
          </p:nvPr>
        </p:nvSpPr>
        <p:spPr>
          <a:xfrm>
            <a:off x="1668800" y="1392233"/>
            <a:ext cx="8854400" cy="12720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58" name="Google Shape;58;p6"/>
          <p:cNvSpPr txBox="1">
            <a:spLocks noGrp="1"/>
          </p:cNvSpPr>
          <p:nvPr>
            <p:ph type="body" idx="1"/>
          </p:nvPr>
        </p:nvSpPr>
        <p:spPr>
          <a:xfrm>
            <a:off x="1588867" y="2821032"/>
            <a:ext cx="4375600" cy="28696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59" name="Google Shape;59;p6"/>
          <p:cNvSpPr txBox="1">
            <a:spLocks noGrp="1"/>
          </p:cNvSpPr>
          <p:nvPr>
            <p:ph type="body" idx="2"/>
          </p:nvPr>
        </p:nvSpPr>
        <p:spPr>
          <a:xfrm>
            <a:off x="6227733" y="2821032"/>
            <a:ext cx="4375600" cy="28696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pic>
        <p:nvPicPr>
          <p:cNvPr id="60" name="Google Shape;60;p6" descr="7.png"/>
          <p:cNvPicPr preferRelativeResize="0"/>
          <p:nvPr/>
        </p:nvPicPr>
        <p:blipFill rotWithShape="1">
          <a:blip r:embed="rId3">
            <a:alphaModFix/>
          </a:blip>
          <a:srcRect l="57520" b="21764"/>
          <a:stretch/>
        </p:blipFill>
        <p:spPr>
          <a:xfrm>
            <a:off x="0" y="3174101"/>
            <a:ext cx="2038533" cy="3683900"/>
          </a:xfrm>
          <a:prstGeom prst="rect">
            <a:avLst/>
          </a:prstGeom>
          <a:noFill/>
          <a:ln>
            <a:noFill/>
          </a:ln>
        </p:spPr>
      </p:pic>
      <p:pic>
        <p:nvPicPr>
          <p:cNvPr id="61" name="Google Shape;61;p6" descr="11.png"/>
          <p:cNvPicPr preferRelativeResize="0"/>
          <p:nvPr/>
        </p:nvPicPr>
        <p:blipFill rotWithShape="1">
          <a:blip r:embed="rId4">
            <a:alphaModFix/>
          </a:blip>
          <a:srcRect r="35069" b="72214"/>
          <a:stretch/>
        </p:blipFill>
        <p:spPr>
          <a:xfrm>
            <a:off x="9340900" y="4606944"/>
            <a:ext cx="2863800" cy="2251067"/>
          </a:xfrm>
          <a:prstGeom prst="rect">
            <a:avLst/>
          </a:prstGeom>
          <a:noFill/>
          <a:ln>
            <a:noFill/>
          </a:ln>
        </p:spPr>
      </p:pic>
      <p:sp>
        <p:nvSpPr>
          <p:cNvPr id="62" name="Google Shape;62;p6"/>
          <p:cNvSpPr txBox="1">
            <a:spLocks noGrp="1"/>
          </p:cNvSpPr>
          <p:nvPr>
            <p:ph type="sldNum" idx="12"/>
          </p:nvPr>
        </p:nvSpPr>
        <p:spPr>
          <a:xfrm>
            <a:off x="5730200" y="5520333"/>
            <a:ext cx="731600" cy="327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‹nr.›</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descr="2.png"/>
          <p:cNvPicPr preferRelativeResize="0"/>
          <p:nvPr/>
        </p:nvPicPr>
        <p:blipFill rotWithShape="1">
          <a:blip r:embed="rId2">
            <a:alphaModFix/>
          </a:blip>
          <a:srcRect l="45142" b="9288"/>
          <a:stretch/>
        </p:blipFill>
        <p:spPr>
          <a:xfrm rot="5400000">
            <a:off x="1422399" y="-1447800"/>
            <a:ext cx="2476501" cy="5346701"/>
          </a:xfrm>
          <a:prstGeom prst="rect">
            <a:avLst/>
          </a:prstGeom>
          <a:noFill/>
          <a:ln>
            <a:noFill/>
          </a:ln>
        </p:spPr>
      </p:pic>
      <p:pic>
        <p:nvPicPr>
          <p:cNvPr id="11" name="Google Shape;11;p2" descr="11.png"/>
          <p:cNvPicPr preferRelativeResize="0"/>
          <p:nvPr/>
        </p:nvPicPr>
        <p:blipFill rotWithShape="1">
          <a:blip r:embed="rId3">
            <a:alphaModFix/>
          </a:blip>
          <a:srcRect r="35069" b="2780"/>
          <a:stretch/>
        </p:blipFill>
        <p:spPr>
          <a:xfrm rot="5400000">
            <a:off x="3062018" y="2909617"/>
            <a:ext cx="2105567" cy="5791200"/>
          </a:xfrm>
          <a:prstGeom prst="rect">
            <a:avLst/>
          </a:prstGeom>
          <a:noFill/>
          <a:ln>
            <a:noFill/>
          </a:ln>
        </p:spPr>
      </p:pic>
      <p:pic>
        <p:nvPicPr>
          <p:cNvPr id="12" name="Google Shape;12;p2" descr="7.png"/>
          <p:cNvPicPr preferRelativeResize="0"/>
          <p:nvPr/>
        </p:nvPicPr>
        <p:blipFill rotWithShape="1">
          <a:blip r:embed="rId4">
            <a:alphaModFix/>
          </a:blip>
          <a:srcRect r="20660" b="38811"/>
          <a:stretch/>
        </p:blipFill>
        <p:spPr>
          <a:xfrm>
            <a:off x="7501858" y="3308633"/>
            <a:ext cx="4690143" cy="3549368"/>
          </a:xfrm>
          <a:prstGeom prst="rect">
            <a:avLst/>
          </a:prstGeom>
          <a:noFill/>
          <a:ln>
            <a:noFill/>
          </a:ln>
        </p:spPr>
      </p:pic>
      <p:pic>
        <p:nvPicPr>
          <p:cNvPr id="13" name="Google Shape;13;p2" descr="4.png"/>
          <p:cNvPicPr preferRelativeResize="0"/>
          <p:nvPr/>
        </p:nvPicPr>
        <p:blipFill rotWithShape="1">
          <a:blip r:embed="rId5">
            <a:alphaModFix/>
          </a:blip>
          <a:srcRect r="26809"/>
          <a:stretch/>
        </p:blipFill>
        <p:spPr>
          <a:xfrm rot="-5400000">
            <a:off x="7286767" y="-1368566"/>
            <a:ext cx="3549367" cy="6261100"/>
          </a:xfrm>
          <a:prstGeom prst="rect">
            <a:avLst/>
          </a:prstGeom>
          <a:noFill/>
          <a:ln>
            <a:noFill/>
          </a:ln>
        </p:spPr>
      </p:pic>
      <p:grpSp>
        <p:nvGrpSpPr>
          <p:cNvPr id="14" name="Google Shape;14;p2"/>
          <p:cNvGrpSpPr/>
          <p:nvPr/>
        </p:nvGrpSpPr>
        <p:grpSpPr>
          <a:xfrm>
            <a:off x="2184224" y="1461155"/>
            <a:ext cx="7823715" cy="3935883"/>
            <a:chOff x="615225" y="581250"/>
            <a:chExt cx="7913400" cy="3981000"/>
          </a:xfrm>
        </p:grpSpPr>
        <p:sp>
          <p:nvSpPr>
            <p:cNvPr id="15" name="Google Shape;15;p2"/>
            <p:cNvSpPr/>
            <p:nvPr/>
          </p:nvSpPr>
          <p:spPr>
            <a:xfrm>
              <a:off x="615225" y="581250"/>
              <a:ext cx="7913400" cy="3981000"/>
            </a:xfrm>
            <a:prstGeom prst="rect">
              <a:avLst/>
            </a:prstGeom>
            <a:solidFill>
              <a:srgbClr val="FFFFFF">
                <a:alpha val="92690"/>
              </a:srgbClr>
            </a:solidFill>
            <a:ln w="9525" cap="flat" cmpd="sng">
              <a:solidFill>
                <a:srgbClr val="231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704880" y="666850"/>
              <a:ext cx="7734000" cy="3809700"/>
            </a:xfrm>
            <a:prstGeom prst="rect">
              <a:avLst/>
            </a:prstGeom>
            <a:noFill/>
            <a:ln w="9525" cap="flat" cmpd="sng">
              <a:solidFill>
                <a:srgbClr val="231F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7" name="Google Shape;17;p2"/>
          <p:cNvSpPr txBox="1">
            <a:spLocks noGrp="1"/>
          </p:cNvSpPr>
          <p:nvPr>
            <p:ph type="ctrTitle"/>
          </p:nvPr>
        </p:nvSpPr>
        <p:spPr>
          <a:xfrm>
            <a:off x="2616200" y="1562033"/>
            <a:ext cx="6959600" cy="373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a:lvl1pPr>
            <a:lvl2pPr lvl="1" algn="ctr">
              <a:spcBef>
                <a:spcPts val="0"/>
              </a:spcBef>
              <a:spcAft>
                <a:spcPts val="0"/>
              </a:spcAft>
              <a:buSzPts val="4800"/>
              <a:buNone/>
              <a:defRPr/>
            </a:lvl2pPr>
            <a:lvl3pPr lvl="2" algn="ctr">
              <a:spcBef>
                <a:spcPts val="0"/>
              </a:spcBef>
              <a:spcAft>
                <a:spcPts val="0"/>
              </a:spcAft>
              <a:buSzPts val="4800"/>
              <a:buNone/>
              <a:defRPr/>
            </a:lvl3pPr>
            <a:lvl4pPr lvl="3" algn="ctr">
              <a:spcBef>
                <a:spcPts val="0"/>
              </a:spcBef>
              <a:spcAft>
                <a:spcPts val="0"/>
              </a:spcAft>
              <a:buSzPts val="4800"/>
              <a:buNone/>
              <a:defRPr/>
            </a:lvl4pPr>
            <a:lvl5pPr lvl="4" algn="ctr">
              <a:spcBef>
                <a:spcPts val="0"/>
              </a:spcBef>
              <a:spcAft>
                <a:spcPts val="0"/>
              </a:spcAft>
              <a:buSzPts val="4800"/>
              <a:buNone/>
              <a:defRPr/>
            </a:lvl5pPr>
            <a:lvl6pPr lvl="5" algn="ctr">
              <a:spcBef>
                <a:spcPts val="0"/>
              </a:spcBef>
              <a:spcAft>
                <a:spcPts val="0"/>
              </a:spcAft>
              <a:buSzPts val="4800"/>
              <a:buNone/>
              <a:defRPr/>
            </a:lvl6pPr>
            <a:lvl7pPr lvl="6" algn="ctr">
              <a:spcBef>
                <a:spcPts val="0"/>
              </a:spcBef>
              <a:spcAft>
                <a:spcPts val="0"/>
              </a:spcAft>
              <a:buSzPts val="4800"/>
              <a:buNone/>
              <a:defRPr/>
            </a:lvl7pPr>
            <a:lvl8pPr lvl="7" algn="ctr">
              <a:spcBef>
                <a:spcPts val="0"/>
              </a:spcBef>
              <a:spcAft>
                <a:spcPts val="0"/>
              </a:spcAft>
              <a:buSzPts val="4800"/>
              <a:buNone/>
              <a:defRPr/>
            </a:lvl8pPr>
            <a:lvl9pPr lvl="8" algn="ctr">
              <a:spcBef>
                <a:spcPts val="0"/>
              </a:spcBef>
              <a:spcAft>
                <a:spcPts val="0"/>
              </a:spcAft>
              <a:buSzPts val="4800"/>
              <a:buNone/>
              <a:defRPr/>
            </a:lvl9pPr>
          </a:lstStyle>
          <a:p>
            <a:endParaRPr/>
          </a:p>
        </p:txBody>
      </p:sp>
      <p:pic>
        <p:nvPicPr>
          <p:cNvPr id="18" name="Google Shape;18;p2" descr="1.png"/>
          <p:cNvPicPr preferRelativeResize="0"/>
          <p:nvPr/>
        </p:nvPicPr>
        <p:blipFill rotWithShape="1">
          <a:blip r:embed="rId6">
            <a:alphaModFix/>
          </a:blip>
          <a:srcRect r="34262" b="14813"/>
          <a:stretch/>
        </p:blipFill>
        <p:spPr>
          <a:xfrm flipH="1">
            <a:off x="1" y="1612901"/>
            <a:ext cx="3381967" cy="5245100"/>
          </a:xfrm>
          <a:prstGeom prst="rect">
            <a:avLst/>
          </a:prstGeom>
          <a:noFill/>
          <a:ln>
            <a:noFill/>
          </a:ln>
        </p:spPr>
      </p:pic>
      <p:pic>
        <p:nvPicPr>
          <p:cNvPr id="19" name="Google Shape;19;p2" descr="8.png"/>
          <p:cNvPicPr preferRelativeResize="0"/>
          <p:nvPr/>
        </p:nvPicPr>
        <p:blipFill>
          <a:blip r:embed="rId7">
            <a:alphaModFix/>
          </a:blip>
          <a:stretch>
            <a:fillRect/>
          </a:stretch>
        </p:blipFill>
        <p:spPr>
          <a:xfrm rot="351375">
            <a:off x="9480223" y="3641271"/>
            <a:ext cx="1294029" cy="184755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2A022C-6FCD-C81E-9E36-646B93067AF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00ACA22-60FE-9F3D-C946-CC62959D2B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58906BE-CC01-C76F-C9A9-1B32440C8AC2}"/>
              </a:ext>
            </a:extLst>
          </p:cNvPr>
          <p:cNvSpPr>
            <a:spLocks noGrp="1"/>
          </p:cNvSpPr>
          <p:nvPr>
            <p:ph type="dt" sz="half" idx="10"/>
          </p:nvPr>
        </p:nvSpPr>
        <p:spPr/>
        <p:txBody>
          <a:bodyPr/>
          <a:lstStyle/>
          <a:p>
            <a:fld id="{D5F2DAEE-9919-4CCB-A12B-6AF889E647AD}" type="datetimeFigureOut">
              <a:rPr lang="nl-NL" smtClean="0"/>
              <a:t>8-2-2023</a:t>
            </a:fld>
            <a:endParaRPr lang="nl-NL"/>
          </a:p>
        </p:txBody>
      </p:sp>
      <p:sp>
        <p:nvSpPr>
          <p:cNvPr id="5" name="Tijdelijke aanduiding voor voettekst 4">
            <a:extLst>
              <a:ext uri="{FF2B5EF4-FFF2-40B4-BE49-F238E27FC236}">
                <a16:creationId xmlns:a16="http://schemas.microsoft.com/office/drawing/2014/main" id="{BBA90DF1-D959-58FD-34C1-E4C85C1209B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247CA9B-5A89-A6F0-9A14-B2F1703700B6}"/>
              </a:ext>
            </a:extLst>
          </p:cNvPr>
          <p:cNvSpPr>
            <a:spLocks noGrp="1"/>
          </p:cNvSpPr>
          <p:nvPr>
            <p:ph type="sldNum" sz="quarter" idx="12"/>
          </p:nvPr>
        </p:nvSpPr>
        <p:spPr/>
        <p:txBody>
          <a:bodyPr/>
          <a:lstStyle/>
          <a:p>
            <a:fld id="{C5A53BD8-937F-495C-8936-D74EE15EC2AD}" type="slidenum">
              <a:rPr lang="nl-NL" smtClean="0"/>
              <a:t>‹nr.›</a:t>
            </a:fld>
            <a:endParaRPr lang="nl-NL"/>
          </a:p>
        </p:txBody>
      </p:sp>
    </p:spTree>
    <p:extLst>
      <p:ext uri="{BB962C8B-B14F-4D97-AF65-F5344CB8AC3E}">
        <p14:creationId xmlns:p14="http://schemas.microsoft.com/office/powerpoint/2010/main" val="837193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D0890B-018A-BC55-3999-397ECF15FE1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FCD2DA3-43A8-1BB1-B730-CCD2BE301D4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C6DA65D-5583-36AD-2774-E48C061C1DB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974FBEC-F91E-06A9-1629-EEAB29519E5F}"/>
              </a:ext>
            </a:extLst>
          </p:cNvPr>
          <p:cNvSpPr>
            <a:spLocks noGrp="1"/>
          </p:cNvSpPr>
          <p:nvPr>
            <p:ph type="dt" sz="half" idx="10"/>
          </p:nvPr>
        </p:nvSpPr>
        <p:spPr/>
        <p:txBody>
          <a:bodyPr/>
          <a:lstStyle/>
          <a:p>
            <a:fld id="{D5F2DAEE-9919-4CCB-A12B-6AF889E647AD}" type="datetimeFigureOut">
              <a:rPr lang="nl-NL" smtClean="0"/>
              <a:t>8-2-2023</a:t>
            </a:fld>
            <a:endParaRPr lang="nl-NL"/>
          </a:p>
        </p:txBody>
      </p:sp>
      <p:sp>
        <p:nvSpPr>
          <p:cNvPr id="6" name="Tijdelijke aanduiding voor voettekst 5">
            <a:extLst>
              <a:ext uri="{FF2B5EF4-FFF2-40B4-BE49-F238E27FC236}">
                <a16:creationId xmlns:a16="http://schemas.microsoft.com/office/drawing/2014/main" id="{E67E316E-7435-46F3-0066-E6A964DC3DE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820D6E9-CB36-B0BD-488B-A413662AA1BC}"/>
              </a:ext>
            </a:extLst>
          </p:cNvPr>
          <p:cNvSpPr>
            <a:spLocks noGrp="1"/>
          </p:cNvSpPr>
          <p:nvPr>
            <p:ph type="sldNum" sz="quarter" idx="12"/>
          </p:nvPr>
        </p:nvSpPr>
        <p:spPr/>
        <p:txBody>
          <a:bodyPr/>
          <a:lstStyle/>
          <a:p>
            <a:fld id="{C5A53BD8-937F-495C-8936-D74EE15EC2AD}" type="slidenum">
              <a:rPr lang="nl-NL" smtClean="0"/>
              <a:t>‹nr.›</a:t>
            </a:fld>
            <a:endParaRPr lang="nl-NL"/>
          </a:p>
        </p:txBody>
      </p:sp>
    </p:spTree>
    <p:extLst>
      <p:ext uri="{BB962C8B-B14F-4D97-AF65-F5344CB8AC3E}">
        <p14:creationId xmlns:p14="http://schemas.microsoft.com/office/powerpoint/2010/main" val="73339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DADB21-D82C-1E80-94FC-9B58D7AC7F2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2D8F947-6952-A921-A842-05E3F4E999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A5F0851-EE0C-DA5F-C467-26111960F4D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6A5FE95-FC59-E6F8-0FA9-8286027A47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3FDF727-B6E0-5936-4AC3-971A238DDA1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5B9161F-6FA5-70B9-C9F9-AE0EB40CAC23}"/>
              </a:ext>
            </a:extLst>
          </p:cNvPr>
          <p:cNvSpPr>
            <a:spLocks noGrp="1"/>
          </p:cNvSpPr>
          <p:nvPr>
            <p:ph type="dt" sz="half" idx="10"/>
          </p:nvPr>
        </p:nvSpPr>
        <p:spPr/>
        <p:txBody>
          <a:bodyPr/>
          <a:lstStyle/>
          <a:p>
            <a:fld id="{D5F2DAEE-9919-4CCB-A12B-6AF889E647AD}" type="datetimeFigureOut">
              <a:rPr lang="nl-NL" smtClean="0"/>
              <a:t>8-2-2023</a:t>
            </a:fld>
            <a:endParaRPr lang="nl-NL"/>
          </a:p>
        </p:txBody>
      </p:sp>
      <p:sp>
        <p:nvSpPr>
          <p:cNvPr id="8" name="Tijdelijke aanduiding voor voettekst 7">
            <a:extLst>
              <a:ext uri="{FF2B5EF4-FFF2-40B4-BE49-F238E27FC236}">
                <a16:creationId xmlns:a16="http://schemas.microsoft.com/office/drawing/2014/main" id="{C57EBD28-EAB4-B209-FDDC-A3C86EEEE8E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F6DBFB4-26F1-315B-FBC7-3F17224C21B6}"/>
              </a:ext>
            </a:extLst>
          </p:cNvPr>
          <p:cNvSpPr>
            <a:spLocks noGrp="1"/>
          </p:cNvSpPr>
          <p:nvPr>
            <p:ph type="sldNum" sz="quarter" idx="12"/>
          </p:nvPr>
        </p:nvSpPr>
        <p:spPr/>
        <p:txBody>
          <a:bodyPr/>
          <a:lstStyle/>
          <a:p>
            <a:fld id="{C5A53BD8-937F-495C-8936-D74EE15EC2AD}" type="slidenum">
              <a:rPr lang="nl-NL" smtClean="0"/>
              <a:t>‹nr.›</a:t>
            </a:fld>
            <a:endParaRPr lang="nl-NL"/>
          </a:p>
        </p:txBody>
      </p:sp>
    </p:spTree>
    <p:extLst>
      <p:ext uri="{BB962C8B-B14F-4D97-AF65-F5344CB8AC3E}">
        <p14:creationId xmlns:p14="http://schemas.microsoft.com/office/powerpoint/2010/main" val="541222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BDA671-4567-30D3-F12A-B8AC6149DDB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9200FFB-10A5-2FE2-8C62-0F0EF46CB9E9}"/>
              </a:ext>
            </a:extLst>
          </p:cNvPr>
          <p:cNvSpPr>
            <a:spLocks noGrp="1"/>
          </p:cNvSpPr>
          <p:nvPr>
            <p:ph type="dt" sz="half" idx="10"/>
          </p:nvPr>
        </p:nvSpPr>
        <p:spPr/>
        <p:txBody>
          <a:bodyPr/>
          <a:lstStyle/>
          <a:p>
            <a:fld id="{D5F2DAEE-9919-4CCB-A12B-6AF889E647AD}" type="datetimeFigureOut">
              <a:rPr lang="nl-NL" smtClean="0"/>
              <a:t>8-2-2023</a:t>
            </a:fld>
            <a:endParaRPr lang="nl-NL"/>
          </a:p>
        </p:txBody>
      </p:sp>
      <p:sp>
        <p:nvSpPr>
          <p:cNvPr id="4" name="Tijdelijke aanduiding voor voettekst 3">
            <a:extLst>
              <a:ext uri="{FF2B5EF4-FFF2-40B4-BE49-F238E27FC236}">
                <a16:creationId xmlns:a16="http://schemas.microsoft.com/office/drawing/2014/main" id="{C613D352-8ED6-0D66-CC10-DD69545B43C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46692DC-E285-794B-E6A0-5CDED52DE68B}"/>
              </a:ext>
            </a:extLst>
          </p:cNvPr>
          <p:cNvSpPr>
            <a:spLocks noGrp="1"/>
          </p:cNvSpPr>
          <p:nvPr>
            <p:ph type="sldNum" sz="quarter" idx="12"/>
          </p:nvPr>
        </p:nvSpPr>
        <p:spPr/>
        <p:txBody>
          <a:bodyPr/>
          <a:lstStyle/>
          <a:p>
            <a:fld id="{C5A53BD8-937F-495C-8936-D74EE15EC2AD}" type="slidenum">
              <a:rPr lang="nl-NL" smtClean="0"/>
              <a:t>‹nr.›</a:t>
            </a:fld>
            <a:endParaRPr lang="nl-NL"/>
          </a:p>
        </p:txBody>
      </p:sp>
    </p:spTree>
    <p:extLst>
      <p:ext uri="{BB962C8B-B14F-4D97-AF65-F5344CB8AC3E}">
        <p14:creationId xmlns:p14="http://schemas.microsoft.com/office/powerpoint/2010/main" val="2260438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21691F-FC8A-8F9F-AA47-DFCD8AFF88BB}"/>
              </a:ext>
            </a:extLst>
          </p:cNvPr>
          <p:cNvSpPr>
            <a:spLocks noGrp="1"/>
          </p:cNvSpPr>
          <p:nvPr>
            <p:ph type="dt" sz="half" idx="10"/>
          </p:nvPr>
        </p:nvSpPr>
        <p:spPr/>
        <p:txBody>
          <a:bodyPr/>
          <a:lstStyle/>
          <a:p>
            <a:fld id="{D5F2DAEE-9919-4CCB-A12B-6AF889E647AD}" type="datetimeFigureOut">
              <a:rPr lang="nl-NL" smtClean="0"/>
              <a:t>8-2-2023</a:t>
            </a:fld>
            <a:endParaRPr lang="nl-NL"/>
          </a:p>
        </p:txBody>
      </p:sp>
      <p:sp>
        <p:nvSpPr>
          <p:cNvPr id="3" name="Tijdelijke aanduiding voor voettekst 2">
            <a:extLst>
              <a:ext uri="{FF2B5EF4-FFF2-40B4-BE49-F238E27FC236}">
                <a16:creationId xmlns:a16="http://schemas.microsoft.com/office/drawing/2014/main" id="{BC02AFF7-964F-A51B-AE94-346A90B9382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EDED504-9F2F-C011-CC78-F09A38AAB161}"/>
              </a:ext>
            </a:extLst>
          </p:cNvPr>
          <p:cNvSpPr>
            <a:spLocks noGrp="1"/>
          </p:cNvSpPr>
          <p:nvPr>
            <p:ph type="sldNum" sz="quarter" idx="12"/>
          </p:nvPr>
        </p:nvSpPr>
        <p:spPr/>
        <p:txBody>
          <a:bodyPr/>
          <a:lstStyle/>
          <a:p>
            <a:fld id="{C5A53BD8-937F-495C-8936-D74EE15EC2AD}" type="slidenum">
              <a:rPr lang="nl-NL" smtClean="0"/>
              <a:t>‹nr.›</a:t>
            </a:fld>
            <a:endParaRPr lang="nl-NL"/>
          </a:p>
        </p:txBody>
      </p:sp>
    </p:spTree>
    <p:extLst>
      <p:ext uri="{BB962C8B-B14F-4D97-AF65-F5344CB8AC3E}">
        <p14:creationId xmlns:p14="http://schemas.microsoft.com/office/powerpoint/2010/main" val="530614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7BDE6-D790-116C-4BCF-CA760757E58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2E65517-6859-951E-0FB7-4992893218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D42B8E9-0089-8A07-8944-1A9805A4C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B0A9356-D15C-5BEE-F1BF-7AC377E0B4DB}"/>
              </a:ext>
            </a:extLst>
          </p:cNvPr>
          <p:cNvSpPr>
            <a:spLocks noGrp="1"/>
          </p:cNvSpPr>
          <p:nvPr>
            <p:ph type="dt" sz="half" idx="10"/>
          </p:nvPr>
        </p:nvSpPr>
        <p:spPr/>
        <p:txBody>
          <a:bodyPr/>
          <a:lstStyle/>
          <a:p>
            <a:fld id="{D5F2DAEE-9919-4CCB-A12B-6AF889E647AD}" type="datetimeFigureOut">
              <a:rPr lang="nl-NL" smtClean="0"/>
              <a:t>8-2-2023</a:t>
            </a:fld>
            <a:endParaRPr lang="nl-NL"/>
          </a:p>
        </p:txBody>
      </p:sp>
      <p:sp>
        <p:nvSpPr>
          <p:cNvPr id="6" name="Tijdelijke aanduiding voor voettekst 5">
            <a:extLst>
              <a:ext uri="{FF2B5EF4-FFF2-40B4-BE49-F238E27FC236}">
                <a16:creationId xmlns:a16="http://schemas.microsoft.com/office/drawing/2014/main" id="{7F5BCE2C-EE93-BB30-3B1F-8DE5381D51B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A8945E2-AC2D-735C-12D4-869B61B6B892}"/>
              </a:ext>
            </a:extLst>
          </p:cNvPr>
          <p:cNvSpPr>
            <a:spLocks noGrp="1"/>
          </p:cNvSpPr>
          <p:nvPr>
            <p:ph type="sldNum" sz="quarter" idx="12"/>
          </p:nvPr>
        </p:nvSpPr>
        <p:spPr/>
        <p:txBody>
          <a:bodyPr/>
          <a:lstStyle/>
          <a:p>
            <a:fld id="{C5A53BD8-937F-495C-8936-D74EE15EC2AD}" type="slidenum">
              <a:rPr lang="nl-NL" smtClean="0"/>
              <a:t>‹nr.›</a:t>
            </a:fld>
            <a:endParaRPr lang="nl-NL"/>
          </a:p>
        </p:txBody>
      </p:sp>
    </p:spTree>
    <p:extLst>
      <p:ext uri="{BB962C8B-B14F-4D97-AF65-F5344CB8AC3E}">
        <p14:creationId xmlns:p14="http://schemas.microsoft.com/office/powerpoint/2010/main" val="4267453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B4FA3-5FA4-D4F5-FEF2-2D037534520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77995EC-E9AE-464E-B2FF-AE34D2594A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429D807-6F04-D940-6D6F-BD1D300A3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1882224-4DCA-B657-A0B8-6D00B8F9FE2A}"/>
              </a:ext>
            </a:extLst>
          </p:cNvPr>
          <p:cNvSpPr>
            <a:spLocks noGrp="1"/>
          </p:cNvSpPr>
          <p:nvPr>
            <p:ph type="dt" sz="half" idx="10"/>
          </p:nvPr>
        </p:nvSpPr>
        <p:spPr/>
        <p:txBody>
          <a:bodyPr/>
          <a:lstStyle/>
          <a:p>
            <a:fld id="{D5F2DAEE-9919-4CCB-A12B-6AF889E647AD}" type="datetimeFigureOut">
              <a:rPr lang="nl-NL" smtClean="0"/>
              <a:t>8-2-2023</a:t>
            </a:fld>
            <a:endParaRPr lang="nl-NL"/>
          </a:p>
        </p:txBody>
      </p:sp>
      <p:sp>
        <p:nvSpPr>
          <p:cNvPr id="6" name="Tijdelijke aanduiding voor voettekst 5">
            <a:extLst>
              <a:ext uri="{FF2B5EF4-FFF2-40B4-BE49-F238E27FC236}">
                <a16:creationId xmlns:a16="http://schemas.microsoft.com/office/drawing/2014/main" id="{4E3937E1-1E13-E23C-AADC-DF16F1B2A39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6651295-A551-E9AC-E851-E119A8157894}"/>
              </a:ext>
            </a:extLst>
          </p:cNvPr>
          <p:cNvSpPr>
            <a:spLocks noGrp="1"/>
          </p:cNvSpPr>
          <p:nvPr>
            <p:ph type="sldNum" sz="quarter" idx="12"/>
          </p:nvPr>
        </p:nvSpPr>
        <p:spPr/>
        <p:txBody>
          <a:bodyPr/>
          <a:lstStyle/>
          <a:p>
            <a:fld id="{C5A53BD8-937F-495C-8936-D74EE15EC2AD}" type="slidenum">
              <a:rPr lang="nl-NL" smtClean="0"/>
              <a:t>‹nr.›</a:t>
            </a:fld>
            <a:endParaRPr lang="nl-NL"/>
          </a:p>
        </p:txBody>
      </p:sp>
    </p:spTree>
    <p:extLst>
      <p:ext uri="{BB962C8B-B14F-4D97-AF65-F5344CB8AC3E}">
        <p14:creationId xmlns:p14="http://schemas.microsoft.com/office/powerpoint/2010/main" val="159928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755C73D-EF3F-4CA1-056B-DBB6A5077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931F8BB-0B01-20D4-21AC-AA2AF3661E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065CC89-1149-3A37-363D-A1C42C659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2DAEE-9919-4CCB-A12B-6AF889E647AD}" type="datetimeFigureOut">
              <a:rPr lang="nl-NL" smtClean="0"/>
              <a:t>8-2-2023</a:t>
            </a:fld>
            <a:endParaRPr lang="nl-NL"/>
          </a:p>
        </p:txBody>
      </p:sp>
      <p:sp>
        <p:nvSpPr>
          <p:cNvPr id="5" name="Tijdelijke aanduiding voor voettekst 4">
            <a:extLst>
              <a:ext uri="{FF2B5EF4-FFF2-40B4-BE49-F238E27FC236}">
                <a16:creationId xmlns:a16="http://schemas.microsoft.com/office/drawing/2014/main" id="{83F792A6-A80E-9E9D-25A5-3374B217E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63900D4-C53C-FC5A-A864-A67B272DA3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53BD8-937F-495C-8936-D74EE15EC2AD}" type="slidenum">
              <a:rPr lang="nl-NL" smtClean="0"/>
              <a:t>‹nr.›</a:t>
            </a:fld>
            <a:endParaRPr lang="nl-NL"/>
          </a:p>
        </p:txBody>
      </p:sp>
    </p:spTree>
    <p:extLst>
      <p:ext uri="{BB962C8B-B14F-4D97-AF65-F5344CB8AC3E}">
        <p14:creationId xmlns:p14="http://schemas.microsoft.com/office/powerpoint/2010/main" val="3108198918"/>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51" r:id="rId3"/>
    <p:sldLayoutId id="2147483678" r:id="rId4"/>
    <p:sldLayoutId id="2147483653" r:id="rId5"/>
    <p:sldLayoutId id="2147483654" r:id="rId6"/>
    <p:sldLayoutId id="2147483655" r:id="rId7"/>
    <p:sldLayoutId id="2147483656" r:id="rId8"/>
    <p:sldLayoutId id="2147483657" r:id="rId9"/>
    <p:sldLayoutId id="2147483679"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194FEBA-3D20-478E-AA0F-69F7D5245A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FDAACB2-985D-4A0C-88DD-C82B0CB5C4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E78908B-31DD-4527-A419-0801C33D56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252C6-0ACF-4B93-92C8-4FEB983A66D2}" type="datetimeFigureOut">
              <a:rPr lang="nl-NL" smtClean="0"/>
              <a:t>8-2-2023</a:t>
            </a:fld>
            <a:endParaRPr lang="nl-NL"/>
          </a:p>
        </p:txBody>
      </p:sp>
      <p:sp>
        <p:nvSpPr>
          <p:cNvPr id="5" name="Tijdelijke aanduiding voor voettekst 4">
            <a:extLst>
              <a:ext uri="{FF2B5EF4-FFF2-40B4-BE49-F238E27FC236}">
                <a16:creationId xmlns:a16="http://schemas.microsoft.com/office/drawing/2014/main" id="{61E44B65-1B62-466A-8595-07EDAADB7C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EFC8144-E0DA-404D-815A-8C8D2C552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29704-7C7B-4CDF-AA53-C21265E5A50A}" type="slidenum">
              <a:rPr lang="nl-NL" smtClean="0"/>
              <a:t>‹nr.›</a:t>
            </a:fld>
            <a:endParaRPr lang="nl-NL"/>
          </a:p>
        </p:txBody>
      </p:sp>
    </p:spTree>
    <p:extLst>
      <p:ext uri="{BB962C8B-B14F-4D97-AF65-F5344CB8AC3E}">
        <p14:creationId xmlns:p14="http://schemas.microsoft.com/office/powerpoint/2010/main" val="27585826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2/8/2023</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‹nr.›</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684524"/>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2/8/2023</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‹nr.›</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27342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
    <p:bg>
      <p:bgPr>
        <a:solidFill>
          <a:srgbClr val="FBFAF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68800" y="1392233"/>
            <a:ext cx="8854400" cy="1272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800"/>
              <a:buFont typeface="Playfair Display"/>
              <a:buNone/>
              <a:defRPr sz="48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4800"/>
              <a:buFont typeface="Playfair Display"/>
              <a:buNone/>
              <a:defRPr sz="48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4800"/>
              <a:buFont typeface="Playfair Display"/>
              <a:buNone/>
              <a:defRPr sz="48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4800"/>
              <a:buFont typeface="Playfair Display"/>
              <a:buNone/>
              <a:defRPr sz="48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4800"/>
              <a:buFont typeface="Playfair Display"/>
              <a:buNone/>
              <a:defRPr sz="48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4800"/>
              <a:buFont typeface="Playfair Display"/>
              <a:buNone/>
              <a:defRPr sz="48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4800"/>
              <a:buFont typeface="Playfair Display"/>
              <a:buNone/>
              <a:defRPr sz="48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4800"/>
              <a:buFont typeface="Playfair Display"/>
              <a:buNone/>
              <a:defRPr sz="48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4800"/>
              <a:buFont typeface="Playfair Display"/>
              <a:buNone/>
              <a:defRPr sz="48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1668800" y="2829933"/>
            <a:ext cx="8854400" cy="3103200"/>
          </a:xfrm>
          <a:prstGeom prst="rect">
            <a:avLst/>
          </a:prstGeom>
          <a:noFill/>
          <a:ln>
            <a:noFill/>
          </a:ln>
        </p:spPr>
        <p:txBody>
          <a:bodyPr spcFirstLastPara="1" wrap="square" lIns="91425" tIns="91425" rIns="91425" bIns="91425" anchor="t" anchorCtr="0">
            <a:noAutofit/>
          </a:bodyPr>
          <a:lstStyle>
            <a:lvl1pPr marL="457200" lvl="0" indent="-317500">
              <a:spcBef>
                <a:spcPts val="600"/>
              </a:spcBef>
              <a:spcAft>
                <a:spcPts val="0"/>
              </a:spcAft>
              <a:buClr>
                <a:schemeClr val="dk2"/>
              </a:buClr>
              <a:buSzPts val="1400"/>
              <a:buFont typeface="Tinos"/>
              <a:buChar char="◉"/>
              <a:defRPr>
                <a:solidFill>
                  <a:schemeClr val="dk2"/>
                </a:solidFill>
                <a:latin typeface="Tinos"/>
                <a:ea typeface="Tinos"/>
                <a:cs typeface="Tinos"/>
                <a:sym typeface="Tinos"/>
              </a:defRPr>
            </a:lvl1pPr>
            <a:lvl2pPr marL="914400" lvl="1" indent="-317500">
              <a:spcBef>
                <a:spcPts val="0"/>
              </a:spcBef>
              <a:spcAft>
                <a:spcPts val="0"/>
              </a:spcAft>
              <a:buClr>
                <a:schemeClr val="dk2"/>
              </a:buClr>
              <a:buSzPts val="1400"/>
              <a:buFont typeface="Tinos"/>
              <a:buChar char="◎"/>
              <a:defRPr>
                <a:solidFill>
                  <a:schemeClr val="dk2"/>
                </a:solidFill>
                <a:latin typeface="Tinos"/>
                <a:ea typeface="Tinos"/>
                <a:cs typeface="Tinos"/>
                <a:sym typeface="Tinos"/>
              </a:defRPr>
            </a:lvl2pPr>
            <a:lvl3pPr marL="1371600" lvl="2" indent="-317500">
              <a:spcBef>
                <a:spcPts val="0"/>
              </a:spcBef>
              <a:spcAft>
                <a:spcPts val="0"/>
              </a:spcAft>
              <a:buClr>
                <a:schemeClr val="dk2"/>
              </a:buClr>
              <a:buSzPts val="1400"/>
              <a:buFont typeface="Tinos"/>
              <a:buChar char="○"/>
              <a:defRPr>
                <a:solidFill>
                  <a:schemeClr val="dk2"/>
                </a:solidFill>
                <a:latin typeface="Tinos"/>
                <a:ea typeface="Tinos"/>
                <a:cs typeface="Tinos"/>
                <a:sym typeface="Tinos"/>
              </a:defRPr>
            </a:lvl3pPr>
            <a:lvl4pPr marL="1828800" lvl="3" indent="-317500">
              <a:spcBef>
                <a:spcPts val="0"/>
              </a:spcBef>
              <a:spcAft>
                <a:spcPts val="0"/>
              </a:spcAft>
              <a:buClr>
                <a:schemeClr val="dk2"/>
              </a:buClr>
              <a:buSzPts val="1400"/>
              <a:buFont typeface="Tinos"/>
              <a:buChar char="●"/>
              <a:defRPr>
                <a:solidFill>
                  <a:schemeClr val="dk2"/>
                </a:solidFill>
                <a:latin typeface="Tinos"/>
                <a:ea typeface="Tinos"/>
                <a:cs typeface="Tinos"/>
                <a:sym typeface="Tinos"/>
              </a:defRPr>
            </a:lvl4pPr>
            <a:lvl5pPr marL="2286000" lvl="4" indent="-317500">
              <a:spcBef>
                <a:spcPts val="0"/>
              </a:spcBef>
              <a:spcAft>
                <a:spcPts val="0"/>
              </a:spcAft>
              <a:buClr>
                <a:schemeClr val="dk2"/>
              </a:buClr>
              <a:buSzPts val="1400"/>
              <a:buFont typeface="Tinos"/>
              <a:buChar char="○"/>
              <a:defRPr>
                <a:solidFill>
                  <a:schemeClr val="dk2"/>
                </a:solidFill>
                <a:latin typeface="Tinos"/>
                <a:ea typeface="Tinos"/>
                <a:cs typeface="Tinos"/>
                <a:sym typeface="Tinos"/>
              </a:defRPr>
            </a:lvl5pPr>
            <a:lvl6pPr marL="2743200" lvl="5" indent="-317500">
              <a:spcBef>
                <a:spcPts val="0"/>
              </a:spcBef>
              <a:spcAft>
                <a:spcPts val="0"/>
              </a:spcAft>
              <a:buClr>
                <a:schemeClr val="dk2"/>
              </a:buClr>
              <a:buSzPts val="1400"/>
              <a:buFont typeface="Tinos"/>
              <a:buChar char="■"/>
              <a:defRPr>
                <a:solidFill>
                  <a:schemeClr val="dk2"/>
                </a:solidFill>
                <a:latin typeface="Tinos"/>
                <a:ea typeface="Tinos"/>
                <a:cs typeface="Tinos"/>
                <a:sym typeface="Tinos"/>
              </a:defRPr>
            </a:lvl6pPr>
            <a:lvl7pPr marL="3200400" lvl="6" indent="-317500">
              <a:spcBef>
                <a:spcPts val="0"/>
              </a:spcBef>
              <a:spcAft>
                <a:spcPts val="0"/>
              </a:spcAft>
              <a:buClr>
                <a:schemeClr val="dk2"/>
              </a:buClr>
              <a:buSzPts val="1400"/>
              <a:buFont typeface="Tinos"/>
              <a:buChar char="●"/>
              <a:defRPr>
                <a:solidFill>
                  <a:schemeClr val="dk2"/>
                </a:solidFill>
                <a:latin typeface="Tinos"/>
                <a:ea typeface="Tinos"/>
                <a:cs typeface="Tinos"/>
                <a:sym typeface="Tinos"/>
              </a:defRPr>
            </a:lvl7pPr>
            <a:lvl8pPr marL="3657600" lvl="7" indent="-317500">
              <a:spcBef>
                <a:spcPts val="0"/>
              </a:spcBef>
              <a:spcAft>
                <a:spcPts val="0"/>
              </a:spcAft>
              <a:buClr>
                <a:schemeClr val="dk2"/>
              </a:buClr>
              <a:buSzPts val="1400"/>
              <a:buFont typeface="Tinos"/>
              <a:buChar char="○"/>
              <a:defRPr>
                <a:solidFill>
                  <a:schemeClr val="dk2"/>
                </a:solidFill>
                <a:latin typeface="Tinos"/>
                <a:ea typeface="Tinos"/>
                <a:cs typeface="Tinos"/>
                <a:sym typeface="Tinos"/>
              </a:defRPr>
            </a:lvl8pPr>
            <a:lvl9pPr marL="4114800" lvl="8" indent="-317500">
              <a:spcBef>
                <a:spcPts val="0"/>
              </a:spcBef>
              <a:spcAft>
                <a:spcPts val="0"/>
              </a:spcAft>
              <a:buClr>
                <a:schemeClr val="dk2"/>
              </a:buClr>
              <a:buSzPts val="1400"/>
              <a:buFont typeface="Tinos"/>
              <a:buChar char="■"/>
              <a:defRPr>
                <a:solidFill>
                  <a:schemeClr val="dk2"/>
                </a:solidFill>
                <a:latin typeface="Tinos"/>
                <a:ea typeface="Tinos"/>
                <a:cs typeface="Tinos"/>
                <a:sym typeface="Tinos"/>
              </a:defRPr>
            </a:lvl9pPr>
          </a:lstStyle>
          <a:p>
            <a:endParaRPr/>
          </a:p>
        </p:txBody>
      </p:sp>
      <p:sp>
        <p:nvSpPr>
          <p:cNvPr id="8" name="Google Shape;8;p1"/>
          <p:cNvSpPr txBox="1">
            <a:spLocks noGrp="1"/>
          </p:cNvSpPr>
          <p:nvPr>
            <p:ph type="sldNum" idx="12"/>
          </p:nvPr>
        </p:nvSpPr>
        <p:spPr>
          <a:xfrm>
            <a:off x="5730200" y="5520333"/>
            <a:ext cx="731600" cy="327600"/>
          </a:xfrm>
          <a:prstGeom prst="rect">
            <a:avLst/>
          </a:prstGeom>
          <a:noFill/>
          <a:ln>
            <a:noFill/>
          </a:ln>
        </p:spPr>
        <p:txBody>
          <a:bodyPr spcFirstLastPara="1" wrap="square" lIns="91425" tIns="91425" rIns="91425" bIns="91425" anchor="ctr" anchorCtr="0">
            <a:noAutofit/>
          </a:bodyPr>
          <a:lstStyle>
            <a:lvl1pPr lvl="0" algn="ctr">
              <a:buNone/>
              <a:defRPr sz="1467">
                <a:solidFill>
                  <a:srgbClr val="999999"/>
                </a:solidFill>
                <a:latin typeface="Tinos"/>
                <a:ea typeface="Tinos"/>
                <a:cs typeface="Tinos"/>
                <a:sym typeface="Tinos"/>
              </a:defRPr>
            </a:lvl1pPr>
            <a:lvl2pPr lvl="1" algn="ctr">
              <a:buNone/>
              <a:defRPr sz="1467">
                <a:solidFill>
                  <a:srgbClr val="999999"/>
                </a:solidFill>
                <a:latin typeface="Tinos"/>
                <a:ea typeface="Tinos"/>
                <a:cs typeface="Tinos"/>
                <a:sym typeface="Tinos"/>
              </a:defRPr>
            </a:lvl2pPr>
            <a:lvl3pPr lvl="2" algn="ctr">
              <a:buNone/>
              <a:defRPr sz="1467">
                <a:solidFill>
                  <a:srgbClr val="999999"/>
                </a:solidFill>
                <a:latin typeface="Tinos"/>
                <a:ea typeface="Tinos"/>
                <a:cs typeface="Tinos"/>
                <a:sym typeface="Tinos"/>
              </a:defRPr>
            </a:lvl3pPr>
            <a:lvl4pPr lvl="3" algn="ctr">
              <a:buNone/>
              <a:defRPr sz="1467">
                <a:solidFill>
                  <a:srgbClr val="999999"/>
                </a:solidFill>
                <a:latin typeface="Tinos"/>
                <a:ea typeface="Tinos"/>
                <a:cs typeface="Tinos"/>
                <a:sym typeface="Tinos"/>
              </a:defRPr>
            </a:lvl4pPr>
            <a:lvl5pPr lvl="4" algn="ctr">
              <a:buNone/>
              <a:defRPr sz="1467">
                <a:solidFill>
                  <a:srgbClr val="999999"/>
                </a:solidFill>
                <a:latin typeface="Tinos"/>
                <a:ea typeface="Tinos"/>
                <a:cs typeface="Tinos"/>
                <a:sym typeface="Tinos"/>
              </a:defRPr>
            </a:lvl5pPr>
            <a:lvl6pPr lvl="5" algn="ctr">
              <a:buNone/>
              <a:defRPr sz="1467">
                <a:solidFill>
                  <a:srgbClr val="999999"/>
                </a:solidFill>
                <a:latin typeface="Tinos"/>
                <a:ea typeface="Tinos"/>
                <a:cs typeface="Tinos"/>
                <a:sym typeface="Tinos"/>
              </a:defRPr>
            </a:lvl6pPr>
            <a:lvl7pPr lvl="6" algn="ctr">
              <a:buNone/>
              <a:defRPr sz="1467">
                <a:solidFill>
                  <a:srgbClr val="999999"/>
                </a:solidFill>
                <a:latin typeface="Tinos"/>
                <a:ea typeface="Tinos"/>
                <a:cs typeface="Tinos"/>
                <a:sym typeface="Tinos"/>
              </a:defRPr>
            </a:lvl7pPr>
            <a:lvl8pPr lvl="7" algn="ctr">
              <a:buNone/>
              <a:defRPr sz="1467">
                <a:solidFill>
                  <a:srgbClr val="999999"/>
                </a:solidFill>
                <a:latin typeface="Tinos"/>
                <a:ea typeface="Tinos"/>
                <a:cs typeface="Tinos"/>
                <a:sym typeface="Tinos"/>
              </a:defRPr>
            </a:lvl8pPr>
            <a:lvl9pPr lvl="8" algn="ctr">
              <a:buNone/>
              <a:defRPr sz="1467">
                <a:solidFill>
                  <a:srgbClr val="999999"/>
                </a:solidFill>
                <a:latin typeface="Tinos"/>
                <a:ea typeface="Tinos"/>
                <a:cs typeface="Tinos"/>
                <a:sym typeface="Tinos"/>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‹nr.›</a:t>
            </a:fld>
            <a:endParaRPr/>
          </a:p>
        </p:txBody>
      </p:sp>
    </p:spTree>
  </p:cSld>
  <p:clrMap bg1="lt1" tx1="dk1" bg2="dk2" tx2="lt2" accent1="accent1" accent2="accent2" accent3="accent3" accent4="accent4" accent5="accent5" accent6="accent6" hlink="hlink" folHlink="folHlink"/>
  <p:sldLayoutIdLst>
    <p:sldLayoutId id="2147483658" r:id="rId1"/>
    <p:sldLayoutId id="2147483652" r:id="rId2"/>
    <p:sldLayoutId id="2147483648"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ynbiosys.alterra.nl/LVD2/#Kaart" TargetMode="External"/><Relationship Id="rId2" Type="http://schemas.openxmlformats.org/officeDocument/2006/relationships/hyperlink" Target="http://www.wur.nl/nl/show/SynBioSys-Nederland.htm" TargetMode="Externa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el 1">
            <a:extLst>
              <a:ext uri="{FF2B5EF4-FFF2-40B4-BE49-F238E27FC236}">
                <a16:creationId xmlns:a16="http://schemas.microsoft.com/office/drawing/2014/main" id="{AC90C8F0-1E10-4899-2642-25B270059125}"/>
              </a:ext>
            </a:extLst>
          </p:cNvPr>
          <p:cNvSpPr>
            <a:spLocks noGrp="1"/>
          </p:cNvSpPr>
          <p:nvPr>
            <p:ph type="ctrTitle"/>
          </p:nvPr>
        </p:nvSpPr>
        <p:spPr>
          <a:xfrm>
            <a:off x="838199" y="1120676"/>
            <a:ext cx="7021513" cy="2308324"/>
          </a:xfrm>
        </p:spPr>
        <p:txBody>
          <a:bodyPr>
            <a:normAutofit/>
          </a:bodyPr>
          <a:lstStyle/>
          <a:p>
            <a:pPr algn="l"/>
            <a:r>
              <a:rPr lang="nl-NL" sz="7200">
                <a:solidFill>
                  <a:schemeClr val="bg1"/>
                </a:solidFill>
              </a:rPr>
              <a:t>Natuuronderzoek</a:t>
            </a:r>
          </a:p>
        </p:txBody>
      </p:sp>
      <p:sp>
        <p:nvSpPr>
          <p:cNvPr id="3" name="Ondertitel 2">
            <a:extLst>
              <a:ext uri="{FF2B5EF4-FFF2-40B4-BE49-F238E27FC236}">
                <a16:creationId xmlns:a16="http://schemas.microsoft.com/office/drawing/2014/main" id="{6C3C6D0C-BA95-986C-C70D-DAFDE83E99EA}"/>
              </a:ext>
            </a:extLst>
          </p:cNvPr>
          <p:cNvSpPr>
            <a:spLocks noGrp="1"/>
          </p:cNvSpPr>
          <p:nvPr>
            <p:ph type="subTitle" idx="1"/>
          </p:nvPr>
        </p:nvSpPr>
        <p:spPr>
          <a:xfrm>
            <a:off x="835024" y="3809999"/>
            <a:ext cx="7025753" cy="1012778"/>
          </a:xfrm>
        </p:spPr>
        <p:txBody>
          <a:bodyPr>
            <a:normAutofit/>
          </a:bodyPr>
          <a:lstStyle/>
          <a:p>
            <a:pPr algn="l"/>
            <a:endParaRPr lang="nl-NL">
              <a:solidFill>
                <a:schemeClr val="bg1"/>
              </a:solidFill>
            </a:endParaRPr>
          </a:p>
        </p:txBody>
      </p:sp>
    </p:spTree>
    <p:extLst>
      <p:ext uri="{BB962C8B-B14F-4D97-AF65-F5344CB8AC3E}">
        <p14:creationId xmlns:p14="http://schemas.microsoft.com/office/powerpoint/2010/main" val="880154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50438449-676B-4169-938F-53F31E16BB68}"/>
              </a:ext>
            </a:extLst>
          </p:cNvPr>
          <p:cNvSpPr>
            <a:spLocks noGrp="1"/>
          </p:cNvSpPr>
          <p:nvPr>
            <p:ph type="subTitle" idx="1"/>
          </p:nvPr>
        </p:nvSpPr>
        <p:spPr>
          <a:xfrm>
            <a:off x="574089" y="734550"/>
            <a:ext cx="2932591" cy="5293387"/>
          </a:xfrm>
        </p:spPr>
        <p:txBody>
          <a:bodyPr/>
          <a:lstStyle/>
          <a:p>
            <a:pPr algn="l"/>
            <a:r>
              <a:rPr lang="nl-NL" dirty="0"/>
              <a:t>Zet de instellingen van </a:t>
            </a:r>
            <a:r>
              <a:rPr lang="nl-NL" dirty="0" err="1"/>
              <a:t>SynBioSys</a:t>
            </a:r>
            <a:r>
              <a:rPr lang="nl-NL" dirty="0"/>
              <a:t> zo:</a:t>
            </a:r>
          </a:p>
          <a:p>
            <a:pPr algn="l"/>
            <a:endParaRPr lang="nl-NL" dirty="0"/>
          </a:p>
          <a:p>
            <a:pPr algn="l"/>
            <a:r>
              <a:rPr lang="nl-NL" dirty="0"/>
              <a:t>2) Naamgeving op “Nederlands”</a:t>
            </a:r>
          </a:p>
        </p:txBody>
      </p:sp>
      <p:pic>
        <p:nvPicPr>
          <p:cNvPr id="2" name="Afbeelding 1">
            <a:extLst>
              <a:ext uri="{FF2B5EF4-FFF2-40B4-BE49-F238E27FC236}">
                <a16:creationId xmlns:a16="http://schemas.microsoft.com/office/drawing/2014/main" id="{4C2A7582-3F87-4FA3-A648-CDDAFD96D760}"/>
              </a:ext>
            </a:extLst>
          </p:cNvPr>
          <p:cNvPicPr>
            <a:picLocks noChangeAspect="1"/>
          </p:cNvPicPr>
          <p:nvPr/>
        </p:nvPicPr>
        <p:blipFill>
          <a:blip r:embed="rId2"/>
          <a:stretch>
            <a:fillRect/>
          </a:stretch>
        </p:blipFill>
        <p:spPr>
          <a:xfrm>
            <a:off x="3730883" y="512409"/>
            <a:ext cx="8017527" cy="5613183"/>
          </a:xfrm>
          <a:prstGeom prst="rect">
            <a:avLst/>
          </a:prstGeom>
        </p:spPr>
      </p:pic>
    </p:spTree>
    <p:extLst>
      <p:ext uri="{BB962C8B-B14F-4D97-AF65-F5344CB8AC3E}">
        <p14:creationId xmlns:p14="http://schemas.microsoft.com/office/powerpoint/2010/main" val="389058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50438449-676B-4169-938F-53F31E16BB68}"/>
              </a:ext>
            </a:extLst>
          </p:cNvPr>
          <p:cNvSpPr>
            <a:spLocks noGrp="1"/>
          </p:cNvSpPr>
          <p:nvPr>
            <p:ph type="subTitle" idx="1"/>
          </p:nvPr>
        </p:nvSpPr>
        <p:spPr>
          <a:xfrm>
            <a:off x="574089" y="734550"/>
            <a:ext cx="2932591" cy="5293387"/>
          </a:xfrm>
        </p:spPr>
        <p:txBody>
          <a:bodyPr/>
          <a:lstStyle/>
          <a:p>
            <a:pPr algn="l"/>
            <a:r>
              <a:rPr lang="nl-NL" dirty="0"/>
              <a:t>Zet de instellingen van </a:t>
            </a:r>
            <a:r>
              <a:rPr lang="nl-NL" dirty="0" err="1"/>
              <a:t>SynBioSys</a:t>
            </a:r>
            <a:r>
              <a:rPr lang="nl-NL" dirty="0"/>
              <a:t> zo:</a:t>
            </a:r>
          </a:p>
          <a:p>
            <a:pPr algn="l"/>
            <a:endParaRPr lang="nl-NL" dirty="0"/>
          </a:p>
          <a:p>
            <a:pPr algn="l"/>
            <a:r>
              <a:rPr lang="nl-NL" dirty="0"/>
              <a:t>3) Vink alle </a:t>
            </a:r>
            <a:r>
              <a:rPr lang="nl-NL" dirty="0" err="1"/>
              <a:t>infomatielagen</a:t>
            </a:r>
            <a:r>
              <a:rPr lang="nl-NL" dirty="0"/>
              <a:t> aan</a:t>
            </a:r>
          </a:p>
        </p:txBody>
      </p:sp>
      <p:pic>
        <p:nvPicPr>
          <p:cNvPr id="4" name="Afbeelding 3">
            <a:extLst>
              <a:ext uri="{FF2B5EF4-FFF2-40B4-BE49-F238E27FC236}">
                <a16:creationId xmlns:a16="http://schemas.microsoft.com/office/drawing/2014/main" id="{354ECDDA-5E7F-4452-B1C7-C8B6BBD97F31}"/>
              </a:ext>
            </a:extLst>
          </p:cNvPr>
          <p:cNvPicPr>
            <a:picLocks noChangeAspect="1"/>
          </p:cNvPicPr>
          <p:nvPr/>
        </p:nvPicPr>
        <p:blipFill>
          <a:blip r:embed="rId2"/>
          <a:stretch>
            <a:fillRect/>
          </a:stretch>
        </p:blipFill>
        <p:spPr>
          <a:xfrm>
            <a:off x="3506680" y="412997"/>
            <a:ext cx="8289493" cy="6032006"/>
          </a:xfrm>
          <a:prstGeom prst="rect">
            <a:avLst/>
          </a:prstGeom>
        </p:spPr>
      </p:pic>
    </p:spTree>
    <p:extLst>
      <p:ext uri="{BB962C8B-B14F-4D97-AF65-F5344CB8AC3E}">
        <p14:creationId xmlns:p14="http://schemas.microsoft.com/office/powerpoint/2010/main" val="251848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50438449-676B-4169-938F-53F31E16BB68}"/>
              </a:ext>
            </a:extLst>
          </p:cNvPr>
          <p:cNvSpPr>
            <a:spLocks noGrp="1"/>
          </p:cNvSpPr>
          <p:nvPr>
            <p:ph type="subTitle" idx="1"/>
          </p:nvPr>
        </p:nvSpPr>
        <p:spPr>
          <a:xfrm>
            <a:off x="574090" y="734550"/>
            <a:ext cx="2568606" cy="5293387"/>
          </a:xfrm>
        </p:spPr>
        <p:txBody>
          <a:bodyPr/>
          <a:lstStyle/>
          <a:p>
            <a:pPr algn="l"/>
            <a:r>
              <a:rPr lang="nl-NL" dirty="0"/>
              <a:t>Zet de instellingen van </a:t>
            </a:r>
            <a:r>
              <a:rPr lang="nl-NL" dirty="0" err="1"/>
              <a:t>SynBioSys</a:t>
            </a:r>
            <a:r>
              <a:rPr lang="nl-NL" dirty="0"/>
              <a:t> zo:</a:t>
            </a:r>
          </a:p>
          <a:p>
            <a:pPr algn="l"/>
            <a:endParaRPr lang="nl-NL" dirty="0"/>
          </a:p>
          <a:p>
            <a:pPr algn="l"/>
            <a:r>
              <a:rPr lang="nl-NL" dirty="0"/>
              <a:t>4) Als je de basisclassificatie hier op 1995-1999 zet (oude versie)…</a:t>
            </a:r>
          </a:p>
        </p:txBody>
      </p:sp>
      <p:pic>
        <p:nvPicPr>
          <p:cNvPr id="2" name="Afbeelding 1">
            <a:extLst>
              <a:ext uri="{FF2B5EF4-FFF2-40B4-BE49-F238E27FC236}">
                <a16:creationId xmlns:a16="http://schemas.microsoft.com/office/drawing/2014/main" id="{EF59227C-B55A-4A0D-88B2-A8548C132D12}"/>
              </a:ext>
            </a:extLst>
          </p:cNvPr>
          <p:cNvPicPr>
            <a:picLocks noChangeAspect="1"/>
          </p:cNvPicPr>
          <p:nvPr/>
        </p:nvPicPr>
        <p:blipFill>
          <a:blip r:embed="rId2"/>
          <a:stretch>
            <a:fillRect/>
          </a:stretch>
        </p:blipFill>
        <p:spPr>
          <a:xfrm>
            <a:off x="3269874" y="545365"/>
            <a:ext cx="8569980" cy="5335698"/>
          </a:xfrm>
          <a:prstGeom prst="rect">
            <a:avLst/>
          </a:prstGeom>
        </p:spPr>
      </p:pic>
    </p:spTree>
    <p:extLst>
      <p:ext uri="{BB962C8B-B14F-4D97-AF65-F5344CB8AC3E}">
        <p14:creationId xmlns:p14="http://schemas.microsoft.com/office/powerpoint/2010/main" val="4252129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50438449-676B-4169-938F-53F31E16BB68}"/>
              </a:ext>
            </a:extLst>
          </p:cNvPr>
          <p:cNvSpPr>
            <a:spLocks noGrp="1"/>
          </p:cNvSpPr>
          <p:nvPr>
            <p:ph type="subTitle" idx="1"/>
          </p:nvPr>
        </p:nvSpPr>
        <p:spPr>
          <a:xfrm>
            <a:off x="574089" y="734550"/>
            <a:ext cx="3429740" cy="5293387"/>
          </a:xfrm>
        </p:spPr>
        <p:txBody>
          <a:bodyPr/>
          <a:lstStyle/>
          <a:p>
            <a:pPr algn="l"/>
            <a:r>
              <a:rPr lang="nl-NL" dirty="0"/>
              <a:t>… dan zijn er wat meer kruisverwijzingen mogelijk van plantengemeenschappen met verschillende natuurtypen, zoals hier te zien is.</a:t>
            </a:r>
          </a:p>
        </p:txBody>
      </p:sp>
      <p:pic>
        <p:nvPicPr>
          <p:cNvPr id="4" name="Afbeelding 3">
            <a:extLst>
              <a:ext uri="{FF2B5EF4-FFF2-40B4-BE49-F238E27FC236}">
                <a16:creationId xmlns:a16="http://schemas.microsoft.com/office/drawing/2014/main" id="{72512604-E544-4BB1-88C5-3DAF6151F593}"/>
              </a:ext>
            </a:extLst>
          </p:cNvPr>
          <p:cNvPicPr>
            <a:picLocks noChangeAspect="1"/>
          </p:cNvPicPr>
          <p:nvPr/>
        </p:nvPicPr>
        <p:blipFill>
          <a:blip r:embed="rId2"/>
          <a:stretch>
            <a:fillRect/>
          </a:stretch>
        </p:blipFill>
        <p:spPr>
          <a:xfrm>
            <a:off x="4392998" y="521486"/>
            <a:ext cx="7031888" cy="5217930"/>
          </a:xfrm>
          <a:prstGeom prst="rect">
            <a:avLst/>
          </a:prstGeom>
        </p:spPr>
      </p:pic>
    </p:spTree>
    <p:extLst>
      <p:ext uri="{BB962C8B-B14F-4D97-AF65-F5344CB8AC3E}">
        <p14:creationId xmlns:p14="http://schemas.microsoft.com/office/powerpoint/2010/main" val="919250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4"/>
          <p:cNvSpPr txBox="1">
            <a:spLocks noGrp="1"/>
          </p:cNvSpPr>
          <p:nvPr>
            <p:ph type="ctrTitle"/>
          </p:nvPr>
        </p:nvSpPr>
        <p:spPr>
          <a:xfrm>
            <a:off x="2616200" y="1562033"/>
            <a:ext cx="6959600" cy="373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nl-NL" sz="5333" dirty="0"/>
              <a:t>Een paar </a:t>
            </a:r>
            <a:r>
              <a:rPr lang="nl-NL" sz="5333" dirty="0">
                <a:solidFill>
                  <a:srgbClr val="BF9000"/>
                </a:solidFill>
              </a:rPr>
              <a:t>vragen </a:t>
            </a:r>
            <a:r>
              <a:rPr lang="nl-NL" sz="5333" dirty="0"/>
              <a:t>over natuuronderzoek</a:t>
            </a:r>
            <a:endParaRPr sz="5333" dirty="0"/>
          </a:p>
        </p:txBody>
      </p:sp>
    </p:spTree>
    <p:extLst>
      <p:ext uri="{BB962C8B-B14F-4D97-AF65-F5344CB8AC3E}">
        <p14:creationId xmlns:p14="http://schemas.microsoft.com/office/powerpoint/2010/main" val="496773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8854400"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 1. Wat moet je absoluut proberen te </a:t>
            </a:r>
            <a:r>
              <a:rPr lang="nl-NL" sz="3200" b="0" dirty="0">
                <a:solidFill>
                  <a:srgbClr val="FFC000"/>
                </a:solidFill>
              </a:rPr>
              <a:t>negeren</a:t>
            </a:r>
            <a:r>
              <a:rPr lang="nl-NL" sz="3200" b="0" dirty="0"/>
              <a:t> als je voor het eerst een landschap of omgeving gaat inventariseren en beschrijven? </a:t>
            </a:r>
            <a:endParaRPr sz="3200" dirty="0"/>
          </a:p>
        </p:txBody>
      </p:sp>
      <p:sp>
        <p:nvSpPr>
          <p:cNvPr id="178" name="Google Shape;178;p21"/>
          <p:cNvSpPr txBox="1">
            <a:spLocks noGrp="1"/>
          </p:cNvSpPr>
          <p:nvPr>
            <p:ph type="body" idx="2"/>
          </p:nvPr>
        </p:nvSpPr>
        <p:spPr>
          <a:xfrm>
            <a:off x="1781175" y="3416300"/>
            <a:ext cx="8923759" cy="2172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15</a:t>
            </a:fld>
            <a:endParaRPr/>
          </a:p>
        </p:txBody>
      </p:sp>
    </p:spTree>
    <p:extLst>
      <p:ext uri="{BB962C8B-B14F-4D97-AF65-F5344CB8AC3E}">
        <p14:creationId xmlns:p14="http://schemas.microsoft.com/office/powerpoint/2010/main" val="23391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8854400"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 1. Wat moet je absoluut proberen te </a:t>
            </a:r>
            <a:r>
              <a:rPr lang="nl-NL" sz="3200" b="0" dirty="0">
                <a:solidFill>
                  <a:srgbClr val="FFC000"/>
                </a:solidFill>
              </a:rPr>
              <a:t>negeren</a:t>
            </a:r>
            <a:r>
              <a:rPr lang="nl-NL" sz="3200" b="0" dirty="0"/>
              <a:t> als je voor het eerst een landschap of omgeving gaat inventariseren en beschrijven? </a:t>
            </a:r>
            <a:endParaRPr sz="3200" dirty="0"/>
          </a:p>
        </p:txBody>
      </p:sp>
      <p:sp>
        <p:nvSpPr>
          <p:cNvPr id="178" name="Google Shape;178;p21"/>
          <p:cNvSpPr txBox="1">
            <a:spLocks noGrp="1"/>
          </p:cNvSpPr>
          <p:nvPr>
            <p:ph type="body" idx="2"/>
          </p:nvPr>
        </p:nvSpPr>
        <p:spPr>
          <a:xfrm>
            <a:off x="1781175" y="3416300"/>
            <a:ext cx="8923759" cy="2172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Subjectiviteit, vooroordelen en esthetische opvattingen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16</a:t>
            </a:fld>
            <a:endParaRPr/>
          </a:p>
        </p:txBody>
      </p:sp>
    </p:spTree>
    <p:extLst>
      <p:ext uri="{BB962C8B-B14F-4D97-AF65-F5344CB8AC3E}">
        <p14:creationId xmlns:p14="http://schemas.microsoft.com/office/powerpoint/2010/main" val="925982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902864"/>
            <a:ext cx="9705976" cy="15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2. Geef in je eigen woorden aan waarom het van belang is dat een onderzoek volgens vaste </a:t>
            </a:r>
            <a:r>
              <a:rPr lang="nl-NL" sz="3200" b="0" dirty="0">
                <a:solidFill>
                  <a:schemeClr val="accent1">
                    <a:lumMod val="75000"/>
                  </a:schemeClr>
                </a:solidFill>
              </a:rPr>
              <a:t>methodiek </a:t>
            </a:r>
            <a:r>
              <a:rPr lang="nl-NL" sz="3200" b="0" dirty="0"/>
              <a:t>wordt uitgevoerd.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17</a:t>
            </a:fld>
            <a:endParaRPr/>
          </a:p>
        </p:txBody>
      </p:sp>
    </p:spTree>
    <p:extLst>
      <p:ext uri="{BB962C8B-B14F-4D97-AF65-F5344CB8AC3E}">
        <p14:creationId xmlns:p14="http://schemas.microsoft.com/office/powerpoint/2010/main" val="2048134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8854400"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2. Geef in je eigen woorden aan waarom het van belang is dat een onderzoek volgens vaste </a:t>
            </a:r>
            <a:r>
              <a:rPr lang="nl-NL" sz="3200" b="0" dirty="0">
                <a:solidFill>
                  <a:schemeClr val="accent1">
                    <a:lumMod val="75000"/>
                  </a:schemeClr>
                </a:solidFill>
              </a:rPr>
              <a:t>methodiek </a:t>
            </a:r>
            <a:r>
              <a:rPr lang="nl-NL" sz="3200" b="0" dirty="0"/>
              <a:t>wordt uitgevoerd. </a:t>
            </a:r>
            <a:endParaRPr sz="3200" dirty="0"/>
          </a:p>
        </p:txBody>
      </p:sp>
      <p:sp>
        <p:nvSpPr>
          <p:cNvPr id="178" name="Google Shape;178;p21"/>
          <p:cNvSpPr txBox="1">
            <a:spLocks noGrp="1"/>
          </p:cNvSpPr>
          <p:nvPr>
            <p:ph type="body" idx="2"/>
          </p:nvPr>
        </p:nvSpPr>
        <p:spPr>
          <a:xfrm>
            <a:off x="1781175" y="3416300"/>
            <a:ext cx="8923759" cy="2172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Anders is er een groot risico dat resultaten en conclusie niet betrouwbaar zijn. Objectiviteit is in het geding, alsook de controleerbaarheid en vergelijkbaarheid.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18</a:t>
            </a:fld>
            <a:endParaRPr/>
          </a:p>
        </p:txBody>
      </p:sp>
    </p:spTree>
    <p:extLst>
      <p:ext uri="{BB962C8B-B14F-4D97-AF65-F5344CB8AC3E}">
        <p14:creationId xmlns:p14="http://schemas.microsoft.com/office/powerpoint/2010/main" val="3346331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902864"/>
            <a:ext cx="9705976" cy="15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 3. Wat betekent het dat een onderzoek </a:t>
            </a:r>
            <a:r>
              <a:rPr lang="nl-NL" sz="3200" b="0" dirty="0">
                <a:solidFill>
                  <a:schemeClr val="accent1">
                    <a:lumMod val="75000"/>
                  </a:schemeClr>
                </a:solidFill>
              </a:rPr>
              <a:t>‘objectief’</a:t>
            </a:r>
            <a:r>
              <a:rPr lang="nl-NL" sz="3200" b="0" dirty="0"/>
              <a:t> moet zijn?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19</a:t>
            </a:fld>
            <a:endParaRPr/>
          </a:p>
        </p:txBody>
      </p:sp>
    </p:spTree>
    <p:extLst>
      <p:ext uri="{BB962C8B-B14F-4D97-AF65-F5344CB8AC3E}">
        <p14:creationId xmlns:p14="http://schemas.microsoft.com/office/powerpoint/2010/main" val="4086384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6D09588-9668-4D38-8AD4-C27CF2B2D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2E717A5-0C40-F9B8-B119-64C089C98DB5}"/>
              </a:ext>
            </a:extLst>
          </p:cNvPr>
          <p:cNvSpPr>
            <a:spLocks noGrp="1"/>
          </p:cNvSpPr>
          <p:nvPr>
            <p:ph type="title"/>
          </p:nvPr>
        </p:nvSpPr>
        <p:spPr>
          <a:xfrm>
            <a:off x="838199" y="1498512"/>
            <a:ext cx="8740774" cy="1323439"/>
          </a:xfrm>
        </p:spPr>
        <p:txBody>
          <a:bodyPr anchor="t">
            <a:normAutofit/>
          </a:bodyPr>
          <a:lstStyle/>
          <a:p>
            <a:r>
              <a:rPr lang="nl-NL" sz="4000"/>
              <a:t>Wat ga je doen?</a:t>
            </a:r>
          </a:p>
        </p:txBody>
      </p:sp>
      <p:sp>
        <p:nvSpPr>
          <p:cNvPr id="3" name="Tijdelijke aanduiding voor inhoud 2">
            <a:extLst>
              <a:ext uri="{FF2B5EF4-FFF2-40B4-BE49-F238E27FC236}">
                <a16:creationId xmlns:a16="http://schemas.microsoft.com/office/drawing/2014/main" id="{FA46C144-E914-8CBE-D144-9F42275EA7E1}"/>
              </a:ext>
            </a:extLst>
          </p:cNvPr>
          <p:cNvSpPr>
            <a:spLocks noGrp="1"/>
          </p:cNvSpPr>
          <p:nvPr>
            <p:ph idx="1"/>
          </p:nvPr>
        </p:nvSpPr>
        <p:spPr>
          <a:xfrm>
            <a:off x="838199" y="3003160"/>
            <a:ext cx="8740775" cy="2454300"/>
          </a:xfrm>
        </p:spPr>
        <p:txBody>
          <a:bodyPr>
            <a:normAutofit/>
          </a:bodyPr>
          <a:lstStyle/>
          <a:p>
            <a:endParaRPr lang="nl-NL" sz="2400" dirty="0">
              <a:solidFill>
                <a:schemeClr val="tx1">
                  <a:alpha val="80000"/>
                </a:schemeClr>
              </a:solidFill>
            </a:endParaRPr>
          </a:p>
        </p:txBody>
      </p:sp>
      <p:grpSp>
        <p:nvGrpSpPr>
          <p:cNvPr id="17" name="Group 16">
            <a:extLst>
              <a:ext uri="{FF2B5EF4-FFF2-40B4-BE49-F238E27FC236}">
                <a16:creationId xmlns:a16="http://schemas.microsoft.com/office/drawing/2014/main" id="{95A28492-272D-4814-AE2C-61575C989E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10455568" cy="715482"/>
            <a:chOff x="0" y="6142518"/>
            <a:chExt cx="10455568" cy="715482"/>
          </a:xfrm>
          <a:effectLst>
            <a:outerShdw blurRad="381000" dist="152400" dir="16200000" algn="ctr" rotWithShape="0">
              <a:srgbClr val="000000">
                <a:alpha val="10000"/>
              </a:srgbClr>
            </a:outerShdw>
          </a:effectLst>
        </p:grpSpPr>
        <p:sp>
          <p:nvSpPr>
            <p:cNvPr id="18" name="Freeform: Shape 17">
              <a:extLst>
                <a:ext uri="{FF2B5EF4-FFF2-40B4-BE49-F238E27FC236}">
                  <a16:creationId xmlns:a16="http://schemas.microsoft.com/office/drawing/2014/main" id="{4F778866-9933-4309-8E11-F83DDDBB10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6D21D106-ABCB-4A50-84B3-D35C3B2B67B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20" name="Freeform: Shape 19">
                <a:extLst>
                  <a:ext uri="{FF2B5EF4-FFF2-40B4-BE49-F238E27FC236}">
                    <a16:creationId xmlns:a16="http://schemas.microsoft.com/office/drawing/2014/main" id="{65E4ED97-1207-4104-A25F-8791916BF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24CB190-EFCD-4B40-9CDD-E3C0EB4B3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9190249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8854400"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 3. Wat betekent het dat een onderzoek </a:t>
            </a:r>
            <a:r>
              <a:rPr lang="nl-NL" sz="3200" b="0" dirty="0">
                <a:solidFill>
                  <a:schemeClr val="accent1">
                    <a:lumMod val="75000"/>
                  </a:schemeClr>
                </a:solidFill>
              </a:rPr>
              <a:t>‘objectief’</a:t>
            </a:r>
            <a:r>
              <a:rPr lang="nl-NL" sz="3200" b="0" dirty="0"/>
              <a:t> moet zijn? </a:t>
            </a:r>
            <a:endParaRPr sz="3200" dirty="0"/>
          </a:p>
        </p:txBody>
      </p:sp>
      <p:sp>
        <p:nvSpPr>
          <p:cNvPr id="178" name="Google Shape;178;p21"/>
          <p:cNvSpPr txBox="1">
            <a:spLocks noGrp="1"/>
          </p:cNvSpPr>
          <p:nvPr>
            <p:ph type="body" idx="2"/>
          </p:nvPr>
        </p:nvSpPr>
        <p:spPr>
          <a:xfrm>
            <a:off x="1781175" y="3416300"/>
            <a:ext cx="8923759" cy="2172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Er mag geen mening of vooringenomenheid in het onderzoek sluipen. Dataverzameling en interpretatie mogen nooit gekleurd zijn door de onderzoeker.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20</a:t>
            </a:fld>
            <a:endParaRPr/>
          </a:p>
        </p:txBody>
      </p:sp>
    </p:spTree>
    <p:extLst>
      <p:ext uri="{BB962C8B-B14F-4D97-AF65-F5344CB8AC3E}">
        <p14:creationId xmlns:p14="http://schemas.microsoft.com/office/powerpoint/2010/main" val="533825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902864"/>
            <a:ext cx="9705976" cy="15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Hoe zorg je ervoor dat je onderzoek </a:t>
            </a:r>
            <a:r>
              <a:rPr lang="nl-NL" sz="3200" b="0" dirty="0">
                <a:solidFill>
                  <a:schemeClr val="accent1">
                    <a:lumMod val="75000"/>
                  </a:schemeClr>
                </a:solidFill>
              </a:rPr>
              <a:t>‘herhaalbaar’</a:t>
            </a:r>
            <a:r>
              <a:rPr lang="nl-NL" sz="3200" b="0" dirty="0"/>
              <a:t> is?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21</a:t>
            </a:fld>
            <a:endParaRPr/>
          </a:p>
        </p:txBody>
      </p:sp>
    </p:spTree>
    <p:extLst>
      <p:ext uri="{BB962C8B-B14F-4D97-AF65-F5344CB8AC3E}">
        <p14:creationId xmlns:p14="http://schemas.microsoft.com/office/powerpoint/2010/main" val="938135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8854400"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Hoe zorg je ervoor dat je onderzoek </a:t>
            </a:r>
            <a:r>
              <a:rPr lang="nl-NL" sz="3200" b="0" dirty="0">
                <a:solidFill>
                  <a:schemeClr val="accent1">
                    <a:lumMod val="75000"/>
                  </a:schemeClr>
                </a:solidFill>
              </a:rPr>
              <a:t>‘herhaalbaar’</a:t>
            </a:r>
            <a:r>
              <a:rPr lang="nl-NL" sz="3200" b="0" dirty="0"/>
              <a:t> is? </a:t>
            </a:r>
            <a:endParaRPr lang="nl-NL" sz="3200" dirty="0"/>
          </a:p>
        </p:txBody>
      </p:sp>
      <p:sp>
        <p:nvSpPr>
          <p:cNvPr id="178" name="Google Shape;178;p21"/>
          <p:cNvSpPr txBox="1">
            <a:spLocks noGrp="1"/>
          </p:cNvSpPr>
          <p:nvPr>
            <p:ph type="body" idx="2"/>
          </p:nvPr>
        </p:nvSpPr>
        <p:spPr>
          <a:xfrm>
            <a:off x="1781175" y="3416300"/>
            <a:ext cx="8923759" cy="2172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Door een complete en correcte Materiaal &amp; Methode te schrijven.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22</a:t>
            </a:fld>
            <a:endParaRPr/>
          </a:p>
        </p:txBody>
      </p:sp>
    </p:spTree>
    <p:extLst>
      <p:ext uri="{BB962C8B-B14F-4D97-AF65-F5344CB8AC3E}">
        <p14:creationId xmlns:p14="http://schemas.microsoft.com/office/powerpoint/2010/main" val="3710613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902864"/>
            <a:ext cx="9705976" cy="15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Waarom is het van belang om een onderzoek vaker te herhalen en/of te controleren?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23</a:t>
            </a:fld>
            <a:endParaRPr/>
          </a:p>
        </p:txBody>
      </p:sp>
    </p:spTree>
    <p:extLst>
      <p:ext uri="{BB962C8B-B14F-4D97-AF65-F5344CB8AC3E}">
        <p14:creationId xmlns:p14="http://schemas.microsoft.com/office/powerpoint/2010/main" val="3385693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8854400"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Waarom is het van belang om een onderzoek vaker te herhalen en/of te controleren? </a:t>
            </a:r>
            <a:endParaRPr lang="nl-NL" sz="3200" dirty="0"/>
          </a:p>
        </p:txBody>
      </p:sp>
      <p:sp>
        <p:nvSpPr>
          <p:cNvPr id="178" name="Google Shape;178;p21"/>
          <p:cNvSpPr txBox="1">
            <a:spLocks noGrp="1"/>
          </p:cNvSpPr>
          <p:nvPr>
            <p:ph type="body" idx="2"/>
          </p:nvPr>
        </p:nvSpPr>
        <p:spPr>
          <a:xfrm>
            <a:off x="1781175" y="3416300"/>
            <a:ext cx="8923759" cy="2172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Om de kans op toevalligheden in je resultaten te verkleinen.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24</a:t>
            </a:fld>
            <a:endParaRPr/>
          </a:p>
        </p:txBody>
      </p:sp>
    </p:spTree>
    <p:extLst>
      <p:ext uri="{BB962C8B-B14F-4D97-AF65-F5344CB8AC3E}">
        <p14:creationId xmlns:p14="http://schemas.microsoft.com/office/powerpoint/2010/main" val="1524208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902864"/>
            <a:ext cx="9705976" cy="15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 1. Wat moet je absoluut proberen te </a:t>
            </a:r>
            <a:r>
              <a:rPr lang="nl-NL" sz="3200" b="0" dirty="0">
                <a:solidFill>
                  <a:srgbClr val="FFC000"/>
                </a:solidFill>
              </a:rPr>
              <a:t>negeren</a:t>
            </a:r>
            <a:r>
              <a:rPr lang="nl-NL" sz="3200" b="0" dirty="0"/>
              <a:t> als je voor het eerst een landschap of omgeving gaat inventariseren en beschrijven?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25</a:t>
            </a:fld>
            <a:endParaRPr/>
          </a:p>
        </p:txBody>
      </p:sp>
    </p:spTree>
    <p:extLst>
      <p:ext uri="{BB962C8B-B14F-4D97-AF65-F5344CB8AC3E}">
        <p14:creationId xmlns:p14="http://schemas.microsoft.com/office/powerpoint/2010/main" val="2792561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902864"/>
            <a:ext cx="9705976" cy="15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Je hebt twee verrekijkers, één van 8x42 en één met de aanduiding 10x42. Welke </a:t>
            </a:r>
            <a:r>
              <a:rPr lang="nl-NL" sz="3200" b="0" dirty="0">
                <a:solidFill>
                  <a:schemeClr val="accent1">
                    <a:lumMod val="75000"/>
                  </a:schemeClr>
                </a:solidFill>
              </a:rPr>
              <a:t>vergroot </a:t>
            </a:r>
            <a:r>
              <a:rPr lang="nl-NL" sz="3200" b="0" dirty="0"/>
              <a:t>het meest?</a:t>
            </a:r>
            <a:br>
              <a:rPr lang="nl-NL" sz="3200" b="0" dirty="0"/>
            </a:br>
            <a:r>
              <a:rPr lang="nl-NL" sz="3200" b="0" dirty="0"/>
              <a:t>En welke is </a:t>
            </a:r>
            <a:r>
              <a:rPr lang="nl-NL" sz="3200" b="0" dirty="0">
                <a:solidFill>
                  <a:schemeClr val="accent1">
                    <a:lumMod val="75000"/>
                  </a:schemeClr>
                </a:solidFill>
              </a:rPr>
              <a:t>lichtsterker</a:t>
            </a:r>
            <a:r>
              <a:rPr lang="nl-NL" sz="3200" b="0" dirty="0"/>
              <a:t>?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26</a:t>
            </a:fld>
            <a:endParaRPr/>
          </a:p>
        </p:txBody>
      </p:sp>
    </p:spTree>
    <p:extLst>
      <p:ext uri="{BB962C8B-B14F-4D97-AF65-F5344CB8AC3E}">
        <p14:creationId xmlns:p14="http://schemas.microsoft.com/office/powerpoint/2010/main" val="2675050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9190208"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Je hebt twee verrekijkers, één van 8x42 en één met de aanduiding 10x42. Welke </a:t>
            </a:r>
            <a:r>
              <a:rPr lang="nl-NL" sz="3200" b="0" dirty="0">
                <a:solidFill>
                  <a:schemeClr val="accent1">
                    <a:lumMod val="75000"/>
                  </a:schemeClr>
                </a:solidFill>
              </a:rPr>
              <a:t>vergroot </a:t>
            </a:r>
            <a:r>
              <a:rPr lang="nl-NL" sz="3200" b="0" dirty="0"/>
              <a:t>het meest? En welke is </a:t>
            </a:r>
            <a:r>
              <a:rPr lang="nl-NL" sz="3200" b="0" dirty="0">
                <a:solidFill>
                  <a:schemeClr val="accent1">
                    <a:lumMod val="75000"/>
                  </a:schemeClr>
                </a:solidFill>
              </a:rPr>
              <a:t>lichtsterker</a:t>
            </a:r>
            <a:r>
              <a:rPr lang="nl-NL" sz="3200" b="0" dirty="0"/>
              <a:t>? </a:t>
            </a:r>
            <a:endParaRPr lang="nl-NL" sz="3200" dirty="0"/>
          </a:p>
        </p:txBody>
      </p:sp>
      <p:sp>
        <p:nvSpPr>
          <p:cNvPr id="178" name="Google Shape;178;p21"/>
          <p:cNvSpPr txBox="1">
            <a:spLocks noGrp="1"/>
          </p:cNvSpPr>
          <p:nvPr>
            <p:ph type="body" idx="2"/>
          </p:nvPr>
        </p:nvSpPr>
        <p:spPr>
          <a:xfrm>
            <a:off x="1846199" y="3009340"/>
            <a:ext cx="8923759" cy="262908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8x42 vergroot 8x, en 10x42 vergroot 10x.</a:t>
            </a:r>
          </a:p>
          <a:p>
            <a:pPr marL="186262" indent="0">
              <a:buNone/>
            </a:pPr>
            <a:r>
              <a:rPr lang="nl-NL" sz="3200" i="1" dirty="0"/>
              <a:t>De lenzen die het licht binnenlaten zijn gelijk (diameter 42mm). In de praktijk is de 8x42 daarom iets lichtsterker. Bij vergroting gaat namelijk altijd iets licht verloren.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27</a:t>
            </a:fld>
            <a:endParaRPr/>
          </a:p>
        </p:txBody>
      </p:sp>
    </p:spTree>
    <p:extLst>
      <p:ext uri="{BB962C8B-B14F-4D97-AF65-F5344CB8AC3E}">
        <p14:creationId xmlns:p14="http://schemas.microsoft.com/office/powerpoint/2010/main" val="2905038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902864"/>
            <a:ext cx="9705976" cy="15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Bij de meeste verrekijkers kun je naast de centrale scherpstelschroef nog een </a:t>
            </a:r>
            <a:r>
              <a:rPr lang="nl-NL" sz="3200" b="0" dirty="0">
                <a:solidFill>
                  <a:schemeClr val="accent3">
                    <a:lumMod val="75000"/>
                  </a:schemeClr>
                </a:solidFill>
              </a:rPr>
              <a:t>stelschroef </a:t>
            </a:r>
            <a:r>
              <a:rPr lang="nl-NL" sz="3200" b="0" dirty="0"/>
              <a:t>vinden aan één van de oculairs. Waarom zit die er?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28</a:t>
            </a:fld>
            <a:endParaRPr/>
          </a:p>
        </p:txBody>
      </p:sp>
    </p:spTree>
    <p:extLst>
      <p:ext uri="{BB962C8B-B14F-4D97-AF65-F5344CB8AC3E}">
        <p14:creationId xmlns:p14="http://schemas.microsoft.com/office/powerpoint/2010/main" val="1942301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9190208"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Bij de meeste verrekijkers kun je naast de centrale scherpstelschroef nog een </a:t>
            </a:r>
            <a:r>
              <a:rPr lang="nl-NL" sz="3200" b="0" dirty="0">
                <a:solidFill>
                  <a:schemeClr val="accent3">
                    <a:lumMod val="75000"/>
                  </a:schemeClr>
                </a:solidFill>
              </a:rPr>
              <a:t>stelschroef </a:t>
            </a:r>
            <a:r>
              <a:rPr lang="nl-NL" sz="3200" b="0" dirty="0"/>
              <a:t>vinden aan één van de oculairs. Waarom zit die er? </a:t>
            </a:r>
            <a:endParaRPr lang="nl-NL" sz="3200" dirty="0"/>
          </a:p>
        </p:txBody>
      </p:sp>
      <p:sp>
        <p:nvSpPr>
          <p:cNvPr id="178" name="Google Shape;178;p21"/>
          <p:cNvSpPr txBox="1">
            <a:spLocks noGrp="1"/>
          </p:cNvSpPr>
          <p:nvPr>
            <p:ph type="body" idx="2"/>
          </p:nvPr>
        </p:nvSpPr>
        <p:spPr>
          <a:xfrm>
            <a:off x="1846199" y="3334460"/>
            <a:ext cx="8923759" cy="262908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Als het beeld scherp is in je ene oog, is die instelling niet altijd ook de juiste voor het andere oog. Door dat ene oculair achteraf nog bij te stellen kun je dat corrigeren.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29</a:t>
            </a:fld>
            <a:endParaRPr/>
          </a:p>
        </p:txBody>
      </p:sp>
    </p:spTree>
    <p:extLst>
      <p:ext uri="{BB962C8B-B14F-4D97-AF65-F5344CB8AC3E}">
        <p14:creationId xmlns:p14="http://schemas.microsoft.com/office/powerpoint/2010/main" val="3698588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6D09588-9668-4D38-8AD4-C27CF2B2D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2E717A5-0C40-F9B8-B119-64C089C98DB5}"/>
              </a:ext>
            </a:extLst>
          </p:cNvPr>
          <p:cNvSpPr>
            <a:spLocks noGrp="1"/>
          </p:cNvSpPr>
          <p:nvPr>
            <p:ph type="title"/>
          </p:nvPr>
        </p:nvSpPr>
        <p:spPr>
          <a:xfrm>
            <a:off x="838199" y="1498512"/>
            <a:ext cx="8740774" cy="1323439"/>
          </a:xfrm>
        </p:spPr>
        <p:txBody>
          <a:bodyPr anchor="t">
            <a:normAutofit/>
          </a:bodyPr>
          <a:lstStyle/>
          <a:p>
            <a:r>
              <a:rPr lang="nl-NL" sz="4000"/>
              <a:t>Wat ga je doen?</a:t>
            </a:r>
          </a:p>
        </p:txBody>
      </p:sp>
      <p:sp>
        <p:nvSpPr>
          <p:cNvPr id="3" name="Tijdelijke aanduiding voor inhoud 2">
            <a:extLst>
              <a:ext uri="{FF2B5EF4-FFF2-40B4-BE49-F238E27FC236}">
                <a16:creationId xmlns:a16="http://schemas.microsoft.com/office/drawing/2014/main" id="{FA46C144-E914-8CBE-D144-9F42275EA7E1}"/>
              </a:ext>
            </a:extLst>
          </p:cNvPr>
          <p:cNvSpPr>
            <a:spLocks noGrp="1"/>
          </p:cNvSpPr>
          <p:nvPr>
            <p:ph idx="1"/>
          </p:nvPr>
        </p:nvSpPr>
        <p:spPr>
          <a:xfrm>
            <a:off x="838199" y="3003160"/>
            <a:ext cx="8740775" cy="2454300"/>
          </a:xfrm>
        </p:spPr>
        <p:txBody>
          <a:bodyPr>
            <a:normAutofit/>
          </a:bodyPr>
          <a:lstStyle/>
          <a:p>
            <a:r>
              <a:rPr lang="nl-NL" sz="2400" dirty="0">
                <a:solidFill>
                  <a:schemeClr val="tx1">
                    <a:alpha val="80000"/>
                  </a:schemeClr>
                </a:solidFill>
              </a:rPr>
              <a:t>Natuurwetenschappelijke onderzoek</a:t>
            </a:r>
          </a:p>
          <a:p>
            <a:endParaRPr lang="nl-NL" sz="2400" dirty="0">
              <a:solidFill>
                <a:schemeClr val="tx1">
                  <a:alpha val="80000"/>
                </a:schemeClr>
              </a:solidFill>
            </a:endParaRPr>
          </a:p>
        </p:txBody>
      </p:sp>
      <p:grpSp>
        <p:nvGrpSpPr>
          <p:cNvPr id="17" name="Group 16">
            <a:extLst>
              <a:ext uri="{FF2B5EF4-FFF2-40B4-BE49-F238E27FC236}">
                <a16:creationId xmlns:a16="http://schemas.microsoft.com/office/drawing/2014/main" id="{95A28492-272D-4814-AE2C-61575C989E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10455568" cy="715482"/>
            <a:chOff x="0" y="6142518"/>
            <a:chExt cx="10455568" cy="715482"/>
          </a:xfrm>
          <a:effectLst>
            <a:outerShdw blurRad="381000" dist="152400" dir="16200000" algn="ctr" rotWithShape="0">
              <a:srgbClr val="000000">
                <a:alpha val="10000"/>
              </a:srgbClr>
            </a:outerShdw>
          </a:effectLst>
        </p:grpSpPr>
        <p:sp>
          <p:nvSpPr>
            <p:cNvPr id="18" name="Freeform: Shape 17">
              <a:extLst>
                <a:ext uri="{FF2B5EF4-FFF2-40B4-BE49-F238E27FC236}">
                  <a16:creationId xmlns:a16="http://schemas.microsoft.com/office/drawing/2014/main" id="{4F778866-9933-4309-8E11-F83DDDBB10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6D21D106-ABCB-4A50-84B3-D35C3B2B67B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20" name="Freeform: Shape 19">
                <a:extLst>
                  <a:ext uri="{FF2B5EF4-FFF2-40B4-BE49-F238E27FC236}">
                    <a16:creationId xmlns:a16="http://schemas.microsoft.com/office/drawing/2014/main" id="{65E4ED97-1207-4104-A25F-8791916BF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24CB190-EFCD-4B40-9CDD-E3C0EB4B3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5351807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902864"/>
            <a:ext cx="9705976" cy="15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Waarom zijn soorten met een grote ecologische tolerantie niet geschikt als </a:t>
            </a:r>
            <a:r>
              <a:rPr lang="nl-NL" sz="3200" b="0" dirty="0">
                <a:solidFill>
                  <a:schemeClr val="accent1">
                    <a:lumMod val="75000"/>
                  </a:schemeClr>
                </a:solidFill>
              </a:rPr>
              <a:t>bio-indicator</a:t>
            </a:r>
            <a:r>
              <a:rPr lang="nl-NL" sz="3200" b="0" dirty="0"/>
              <a:t>?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30</a:t>
            </a:fld>
            <a:endParaRPr/>
          </a:p>
        </p:txBody>
      </p:sp>
    </p:spTree>
    <p:extLst>
      <p:ext uri="{BB962C8B-B14F-4D97-AF65-F5344CB8AC3E}">
        <p14:creationId xmlns:p14="http://schemas.microsoft.com/office/powerpoint/2010/main" val="2883818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9190208"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Waarom zijn soorten met een grote ecologische tolerantie niet geschikt als </a:t>
            </a:r>
            <a:r>
              <a:rPr lang="nl-NL" sz="3200" b="0" dirty="0">
                <a:solidFill>
                  <a:schemeClr val="accent1">
                    <a:lumMod val="75000"/>
                  </a:schemeClr>
                </a:solidFill>
              </a:rPr>
              <a:t>bio-indicator</a:t>
            </a:r>
            <a:r>
              <a:rPr lang="nl-NL" sz="3200" b="0" dirty="0"/>
              <a:t>? </a:t>
            </a:r>
            <a:endParaRPr lang="nl-NL" sz="3200" dirty="0"/>
          </a:p>
        </p:txBody>
      </p:sp>
      <p:sp>
        <p:nvSpPr>
          <p:cNvPr id="178" name="Google Shape;178;p21"/>
          <p:cNvSpPr txBox="1">
            <a:spLocks noGrp="1"/>
          </p:cNvSpPr>
          <p:nvPr>
            <p:ph type="body" idx="2"/>
          </p:nvPr>
        </p:nvSpPr>
        <p:spPr>
          <a:xfrm>
            <a:off x="1846199" y="3334460"/>
            <a:ext cx="8923759" cy="262908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Omdat deze soorten weinig specifieke eisen aan hun milieu stellen, en daardoor weinig informatie over hun milieu geven.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31</a:t>
            </a:fld>
            <a:endParaRPr/>
          </a:p>
        </p:txBody>
      </p:sp>
    </p:spTree>
    <p:extLst>
      <p:ext uri="{BB962C8B-B14F-4D97-AF65-F5344CB8AC3E}">
        <p14:creationId xmlns:p14="http://schemas.microsoft.com/office/powerpoint/2010/main" val="1152857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594000"/>
            <a:ext cx="9705976" cy="245374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Je hebt een handvol grond uit de bodem gehaald en maakt hiervan een </a:t>
            </a:r>
            <a:r>
              <a:rPr lang="nl-NL" sz="3200" b="0" dirty="0">
                <a:solidFill>
                  <a:schemeClr val="accent2">
                    <a:lumMod val="50000"/>
                  </a:schemeClr>
                </a:solidFill>
              </a:rPr>
              <a:t>rolletje</a:t>
            </a:r>
            <a:r>
              <a:rPr lang="nl-NL" sz="3200" b="0" dirty="0"/>
              <a:t>. Er zitten </a:t>
            </a:r>
            <a:r>
              <a:rPr lang="nl-NL" sz="3200" b="0" dirty="0">
                <a:solidFill>
                  <a:schemeClr val="accent2">
                    <a:lumMod val="50000"/>
                  </a:schemeClr>
                </a:solidFill>
              </a:rPr>
              <a:t>geen scheurtjes </a:t>
            </a:r>
            <a:r>
              <a:rPr lang="nl-NL" sz="3200" b="0" dirty="0"/>
              <a:t>in. Als je het rolletje in een U-vorm (hoefijzer) houdt zie je wel enkele scheurtjes ontstaan. Wat voor grondsoort is dit?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32</a:t>
            </a:fld>
            <a:endParaRPr/>
          </a:p>
        </p:txBody>
      </p:sp>
    </p:spTree>
    <p:extLst>
      <p:ext uri="{BB962C8B-B14F-4D97-AF65-F5344CB8AC3E}">
        <p14:creationId xmlns:p14="http://schemas.microsoft.com/office/powerpoint/2010/main" val="2581128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9190208"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Je hebt een handvol grond uit de bodem gehaald en maakt hiervan een </a:t>
            </a:r>
            <a:r>
              <a:rPr lang="nl-NL" sz="3200" b="0" dirty="0">
                <a:solidFill>
                  <a:schemeClr val="accent2">
                    <a:lumMod val="50000"/>
                  </a:schemeClr>
                </a:solidFill>
              </a:rPr>
              <a:t>rolletje</a:t>
            </a:r>
            <a:r>
              <a:rPr lang="nl-NL" sz="3200" b="0" dirty="0"/>
              <a:t>. Er zitten </a:t>
            </a:r>
            <a:r>
              <a:rPr lang="nl-NL" sz="3200" b="0" dirty="0">
                <a:solidFill>
                  <a:schemeClr val="accent2">
                    <a:lumMod val="50000"/>
                  </a:schemeClr>
                </a:solidFill>
              </a:rPr>
              <a:t>geen scheurtjes </a:t>
            </a:r>
            <a:r>
              <a:rPr lang="nl-NL" sz="3200" b="0" dirty="0"/>
              <a:t>in. Als je het rolletje in een U-vorm (hoefijzer) houdt zie je wel enkele scheurtjes ontstaan. Wat voor grondsoort is dit? </a:t>
            </a:r>
            <a:endParaRPr lang="nl-NL" sz="3200" dirty="0"/>
          </a:p>
        </p:txBody>
      </p:sp>
      <p:sp>
        <p:nvSpPr>
          <p:cNvPr id="178" name="Google Shape;178;p21"/>
          <p:cNvSpPr txBox="1">
            <a:spLocks noGrp="1"/>
          </p:cNvSpPr>
          <p:nvPr>
            <p:ph type="body" idx="2"/>
          </p:nvPr>
        </p:nvSpPr>
        <p:spPr>
          <a:xfrm>
            <a:off x="1846199" y="4131004"/>
            <a:ext cx="8923759" cy="262908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Kleiige leem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33</a:t>
            </a:fld>
            <a:endParaRPr/>
          </a:p>
        </p:txBody>
      </p:sp>
    </p:spTree>
    <p:extLst>
      <p:ext uri="{BB962C8B-B14F-4D97-AF65-F5344CB8AC3E}">
        <p14:creationId xmlns:p14="http://schemas.microsoft.com/office/powerpoint/2010/main" val="1862594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902864"/>
            <a:ext cx="9705976" cy="1546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Hoe zie je aan de begroeiing met </a:t>
            </a:r>
            <a:r>
              <a:rPr lang="nl-NL" sz="3200" b="0" dirty="0">
                <a:solidFill>
                  <a:schemeClr val="accent1">
                    <a:lumMod val="75000"/>
                  </a:schemeClr>
                </a:solidFill>
              </a:rPr>
              <a:t>korstmossen </a:t>
            </a:r>
            <a:r>
              <a:rPr lang="nl-NL" sz="3200" b="0" dirty="0"/>
              <a:t>of je te maken hebt met verontreinigde lucht?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34</a:t>
            </a:fld>
            <a:endParaRPr/>
          </a:p>
        </p:txBody>
      </p:sp>
    </p:spTree>
    <p:extLst>
      <p:ext uri="{BB962C8B-B14F-4D97-AF65-F5344CB8AC3E}">
        <p14:creationId xmlns:p14="http://schemas.microsoft.com/office/powerpoint/2010/main" val="3423237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9190208"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Hoe zie je aan de begroeiing met </a:t>
            </a:r>
            <a:r>
              <a:rPr lang="nl-NL" sz="3200" b="0" dirty="0">
                <a:solidFill>
                  <a:schemeClr val="accent1">
                    <a:lumMod val="75000"/>
                  </a:schemeClr>
                </a:solidFill>
              </a:rPr>
              <a:t>korstmossen </a:t>
            </a:r>
            <a:r>
              <a:rPr lang="nl-NL" sz="3200" b="0" dirty="0"/>
              <a:t>of je te maken hebt met verontreinigde lucht? </a:t>
            </a:r>
            <a:endParaRPr lang="nl-NL" sz="3200" dirty="0"/>
          </a:p>
        </p:txBody>
      </p:sp>
      <p:sp>
        <p:nvSpPr>
          <p:cNvPr id="178" name="Google Shape;178;p21"/>
          <p:cNvSpPr txBox="1">
            <a:spLocks noGrp="1"/>
          </p:cNvSpPr>
          <p:nvPr>
            <p:ph type="body" idx="2"/>
          </p:nvPr>
        </p:nvSpPr>
        <p:spPr>
          <a:xfrm>
            <a:off x="1846199" y="2716732"/>
            <a:ext cx="8923759" cy="262908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Als de lucht meer verontreinigd is, groeien in dat gebied minder soorten korstmossen. Tegenwoordig zie je een enorme toename van geel </a:t>
            </a:r>
            <a:r>
              <a:rPr lang="nl-NL" sz="3200" i="1" dirty="0" err="1"/>
              <a:t>dooiermos</a:t>
            </a:r>
            <a:r>
              <a:rPr lang="nl-NL" sz="3200" i="1" dirty="0"/>
              <a:t> (door </a:t>
            </a:r>
            <a:r>
              <a:rPr lang="nl-NL" sz="3200" i="1" dirty="0" err="1"/>
              <a:t>amoniaktoename</a:t>
            </a:r>
            <a:r>
              <a:rPr lang="nl-NL" sz="3200" i="1" dirty="0"/>
              <a:t>): de “vergeling” van het Nederlands landschap.(</a:t>
            </a:r>
            <a:r>
              <a:rPr lang="nl-NL" sz="3200" i="1" dirty="0" err="1"/>
              <a:t>Eikenmos,weinig</a:t>
            </a:r>
            <a:r>
              <a:rPr lang="nl-NL" sz="3200" i="1" dirty="0"/>
              <a:t> stikstof)</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35</a:t>
            </a:fld>
            <a:endParaRPr/>
          </a:p>
        </p:txBody>
      </p:sp>
    </p:spTree>
    <p:extLst>
      <p:ext uri="{BB962C8B-B14F-4D97-AF65-F5344CB8AC3E}">
        <p14:creationId xmlns:p14="http://schemas.microsoft.com/office/powerpoint/2010/main" val="2010928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594000"/>
            <a:ext cx="9705976" cy="245374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Noem 4 stoffen die zorgen voor </a:t>
            </a:r>
            <a:r>
              <a:rPr lang="nl-NL" sz="3200" b="0" dirty="0">
                <a:solidFill>
                  <a:srgbClr val="FFC000"/>
                </a:solidFill>
              </a:rPr>
              <a:t>verzuring</a:t>
            </a:r>
            <a:r>
              <a:rPr lang="nl-NL" sz="3200" b="0" dirty="0"/>
              <a:t> van de bodem.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36</a:t>
            </a:fld>
            <a:endParaRPr/>
          </a:p>
        </p:txBody>
      </p:sp>
    </p:spTree>
    <p:extLst>
      <p:ext uri="{BB962C8B-B14F-4D97-AF65-F5344CB8AC3E}">
        <p14:creationId xmlns:p14="http://schemas.microsoft.com/office/powerpoint/2010/main" val="4051749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9190208"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Noem 4 stoffen die zorgen voor </a:t>
            </a:r>
            <a:r>
              <a:rPr lang="nl-NL" sz="3200" b="0" dirty="0">
                <a:solidFill>
                  <a:srgbClr val="FFC000"/>
                </a:solidFill>
              </a:rPr>
              <a:t>verzuring</a:t>
            </a:r>
            <a:r>
              <a:rPr lang="nl-NL" sz="3200" b="0" dirty="0"/>
              <a:t> van de bodem. </a:t>
            </a:r>
            <a:endParaRPr lang="nl-NL" sz="3200" dirty="0"/>
          </a:p>
        </p:txBody>
      </p:sp>
      <p:sp>
        <p:nvSpPr>
          <p:cNvPr id="178" name="Google Shape;178;p21"/>
          <p:cNvSpPr txBox="1">
            <a:spLocks noGrp="1"/>
          </p:cNvSpPr>
          <p:nvPr>
            <p:ph type="body" idx="2"/>
          </p:nvPr>
        </p:nvSpPr>
        <p:spPr>
          <a:xfrm>
            <a:off x="1846199" y="2667964"/>
            <a:ext cx="8923759" cy="262908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Stikstofoxiden (</a:t>
            </a:r>
            <a:r>
              <a:rPr lang="nl-NL" sz="3200" i="1" dirty="0" err="1"/>
              <a:t>NOx</a:t>
            </a:r>
            <a:r>
              <a:rPr lang="nl-NL" sz="3200" i="1" dirty="0"/>
              <a:t>) uit autoverkeer, SO</a:t>
            </a:r>
            <a:r>
              <a:rPr lang="nl-NL" sz="3200" i="1" baseline="-25000" dirty="0"/>
              <a:t>2</a:t>
            </a:r>
            <a:r>
              <a:rPr lang="nl-NL" sz="3200" i="1" baseline="30000" dirty="0"/>
              <a:t> </a:t>
            </a:r>
            <a:r>
              <a:rPr lang="nl-NL" sz="3200" i="1" dirty="0"/>
              <a:t>en CO</a:t>
            </a:r>
            <a:r>
              <a:rPr lang="nl-NL" sz="3200" i="1" baseline="-25000" dirty="0"/>
              <a:t>2</a:t>
            </a:r>
            <a:r>
              <a:rPr lang="nl-NL" sz="3200" i="1" baseline="30000" dirty="0"/>
              <a:t> </a:t>
            </a:r>
            <a:r>
              <a:rPr lang="nl-NL" sz="3200" i="1" dirty="0"/>
              <a:t>uit verbranding van olie &amp; kolen, NH</a:t>
            </a:r>
            <a:r>
              <a:rPr lang="nl-NL" sz="3200" i="1" baseline="-25000" dirty="0"/>
              <a:t>3</a:t>
            </a:r>
            <a:r>
              <a:rPr lang="nl-NL" sz="3200" i="1" baseline="30000" dirty="0"/>
              <a:t> </a:t>
            </a:r>
            <a:r>
              <a:rPr lang="nl-NL" sz="3200" i="1" dirty="0"/>
              <a:t>uit bio-industrie. Eventueel </a:t>
            </a:r>
            <a:r>
              <a:rPr lang="nl-NL" sz="3200" i="1" dirty="0" err="1"/>
              <a:t>fulvozuren</a:t>
            </a:r>
            <a:r>
              <a:rPr lang="nl-NL" sz="3200" i="1" dirty="0"/>
              <a:t> (ontstaan bij de afbraak van organische stoffen in de bodem zelf).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37</a:t>
            </a:fld>
            <a:endParaRPr/>
          </a:p>
        </p:txBody>
      </p:sp>
    </p:spTree>
    <p:extLst>
      <p:ext uri="{BB962C8B-B14F-4D97-AF65-F5344CB8AC3E}">
        <p14:creationId xmlns:p14="http://schemas.microsoft.com/office/powerpoint/2010/main" val="2038420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594000"/>
            <a:ext cx="9705976" cy="245374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Waardoor kan het </a:t>
            </a:r>
            <a:r>
              <a:rPr lang="nl-NL" sz="3200" b="0" dirty="0">
                <a:solidFill>
                  <a:srgbClr val="0070C0"/>
                </a:solidFill>
              </a:rPr>
              <a:t>debiet </a:t>
            </a:r>
            <a:r>
              <a:rPr lang="nl-NL" sz="3200" b="0" dirty="0"/>
              <a:t>van een waterloop variëren?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38</a:t>
            </a:fld>
            <a:endParaRPr/>
          </a:p>
        </p:txBody>
      </p:sp>
    </p:spTree>
    <p:extLst>
      <p:ext uri="{BB962C8B-B14F-4D97-AF65-F5344CB8AC3E}">
        <p14:creationId xmlns:p14="http://schemas.microsoft.com/office/powerpoint/2010/main" val="2836270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9190208"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Waardoor kan het </a:t>
            </a:r>
            <a:r>
              <a:rPr lang="nl-NL" sz="3200" b="0" dirty="0">
                <a:solidFill>
                  <a:srgbClr val="0070C0"/>
                </a:solidFill>
              </a:rPr>
              <a:t>debiet </a:t>
            </a:r>
            <a:r>
              <a:rPr lang="nl-NL" sz="3200" b="0" dirty="0"/>
              <a:t>van een waterloop variëren? </a:t>
            </a:r>
            <a:endParaRPr lang="nl-NL" sz="3200" dirty="0"/>
          </a:p>
        </p:txBody>
      </p:sp>
      <p:sp>
        <p:nvSpPr>
          <p:cNvPr id="178" name="Google Shape;178;p21"/>
          <p:cNvSpPr txBox="1">
            <a:spLocks noGrp="1"/>
          </p:cNvSpPr>
          <p:nvPr>
            <p:ph type="body" idx="2"/>
          </p:nvPr>
        </p:nvSpPr>
        <p:spPr>
          <a:xfrm>
            <a:off x="1846199" y="2667964"/>
            <a:ext cx="8923759" cy="262908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De wateraanvoer kan enorm toe- of afnemen n.a.v. zware regenval of juist droogte.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39</a:t>
            </a:fld>
            <a:endParaRPr/>
          </a:p>
        </p:txBody>
      </p:sp>
    </p:spTree>
    <p:extLst>
      <p:ext uri="{BB962C8B-B14F-4D97-AF65-F5344CB8AC3E}">
        <p14:creationId xmlns:p14="http://schemas.microsoft.com/office/powerpoint/2010/main" val="1787028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6D09588-9668-4D38-8AD4-C27CF2B2D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2E717A5-0C40-F9B8-B119-64C089C98DB5}"/>
              </a:ext>
            </a:extLst>
          </p:cNvPr>
          <p:cNvSpPr>
            <a:spLocks noGrp="1"/>
          </p:cNvSpPr>
          <p:nvPr>
            <p:ph type="title"/>
          </p:nvPr>
        </p:nvSpPr>
        <p:spPr>
          <a:xfrm>
            <a:off x="838199" y="1498512"/>
            <a:ext cx="8740774" cy="1323439"/>
          </a:xfrm>
        </p:spPr>
        <p:txBody>
          <a:bodyPr anchor="t">
            <a:normAutofit/>
          </a:bodyPr>
          <a:lstStyle/>
          <a:p>
            <a:r>
              <a:rPr lang="nl-NL" sz="4000"/>
              <a:t>Wat ga je doen?</a:t>
            </a:r>
          </a:p>
        </p:txBody>
      </p:sp>
      <p:sp>
        <p:nvSpPr>
          <p:cNvPr id="3" name="Tijdelijke aanduiding voor inhoud 2">
            <a:extLst>
              <a:ext uri="{FF2B5EF4-FFF2-40B4-BE49-F238E27FC236}">
                <a16:creationId xmlns:a16="http://schemas.microsoft.com/office/drawing/2014/main" id="{FA46C144-E914-8CBE-D144-9F42275EA7E1}"/>
              </a:ext>
            </a:extLst>
          </p:cNvPr>
          <p:cNvSpPr>
            <a:spLocks noGrp="1"/>
          </p:cNvSpPr>
          <p:nvPr>
            <p:ph idx="1"/>
          </p:nvPr>
        </p:nvSpPr>
        <p:spPr>
          <a:xfrm>
            <a:off x="838199" y="3003160"/>
            <a:ext cx="8740775" cy="2454300"/>
          </a:xfrm>
        </p:spPr>
        <p:txBody>
          <a:bodyPr>
            <a:normAutofit/>
          </a:bodyPr>
          <a:lstStyle/>
          <a:p>
            <a:r>
              <a:rPr lang="nl-NL" sz="2400" dirty="0">
                <a:solidFill>
                  <a:schemeClr val="tx1">
                    <a:alpha val="80000"/>
                  </a:schemeClr>
                </a:solidFill>
              </a:rPr>
              <a:t>Natuurwetenschappelijke onderzoek</a:t>
            </a:r>
          </a:p>
          <a:p>
            <a:r>
              <a:rPr lang="nl-NL" sz="2400" dirty="0">
                <a:solidFill>
                  <a:schemeClr val="tx1">
                    <a:alpha val="80000"/>
                  </a:schemeClr>
                </a:solidFill>
              </a:rPr>
              <a:t>Standplaatsonderzoek</a:t>
            </a:r>
          </a:p>
          <a:p>
            <a:endParaRPr lang="nl-NL" sz="2400" dirty="0">
              <a:solidFill>
                <a:schemeClr val="tx1">
                  <a:alpha val="80000"/>
                </a:schemeClr>
              </a:solidFill>
            </a:endParaRPr>
          </a:p>
        </p:txBody>
      </p:sp>
      <p:grpSp>
        <p:nvGrpSpPr>
          <p:cNvPr id="17" name="Group 16">
            <a:extLst>
              <a:ext uri="{FF2B5EF4-FFF2-40B4-BE49-F238E27FC236}">
                <a16:creationId xmlns:a16="http://schemas.microsoft.com/office/drawing/2014/main" id="{95A28492-272D-4814-AE2C-61575C989E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10455568" cy="715482"/>
            <a:chOff x="0" y="6142518"/>
            <a:chExt cx="10455568" cy="715482"/>
          </a:xfrm>
          <a:effectLst>
            <a:outerShdw blurRad="381000" dist="152400" dir="16200000" algn="ctr" rotWithShape="0">
              <a:srgbClr val="000000">
                <a:alpha val="10000"/>
              </a:srgbClr>
            </a:outerShdw>
          </a:effectLst>
        </p:grpSpPr>
        <p:sp>
          <p:nvSpPr>
            <p:cNvPr id="18" name="Freeform: Shape 17">
              <a:extLst>
                <a:ext uri="{FF2B5EF4-FFF2-40B4-BE49-F238E27FC236}">
                  <a16:creationId xmlns:a16="http://schemas.microsoft.com/office/drawing/2014/main" id="{4F778866-9933-4309-8E11-F83DDDBB10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6D21D106-ABCB-4A50-84B3-D35C3B2B67B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20" name="Freeform: Shape 19">
                <a:extLst>
                  <a:ext uri="{FF2B5EF4-FFF2-40B4-BE49-F238E27FC236}">
                    <a16:creationId xmlns:a16="http://schemas.microsoft.com/office/drawing/2014/main" id="{65E4ED97-1207-4104-A25F-8791916BF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24CB190-EFCD-4B40-9CDD-E3C0EB4B3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923098573"/>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594000"/>
            <a:ext cx="9705976" cy="245374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Als je de stroomsnelheid van het water weet, wat moet je dan nog meer weten om het debiet te kunnen berekenen?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40</a:t>
            </a:fld>
            <a:endParaRPr/>
          </a:p>
        </p:txBody>
      </p:sp>
    </p:spTree>
    <p:extLst>
      <p:ext uri="{BB962C8B-B14F-4D97-AF65-F5344CB8AC3E}">
        <p14:creationId xmlns:p14="http://schemas.microsoft.com/office/powerpoint/2010/main" val="3562860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9190208"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Als je de stroomsnelheid van het water weet, wat moet je dan nog meer weten om het debiet te kunnen berekenen? </a:t>
            </a:r>
            <a:endParaRPr lang="nl-NL" sz="3200" dirty="0"/>
          </a:p>
        </p:txBody>
      </p:sp>
      <p:sp>
        <p:nvSpPr>
          <p:cNvPr id="178" name="Google Shape;178;p21"/>
          <p:cNvSpPr txBox="1">
            <a:spLocks noGrp="1"/>
          </p:cNvSpPr>
          <p:nvPr>
            <p:ph type="body" idx="2"/>
          </p:nvPr>
        </p:nvSpPr>
        <p:spPr>
          <a:xfrm>
            <a:off x="1846199" y="3431996"/>
            <a:ext cx="8923759" cy="262908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De oppervlakte van de doorstroom-opening (breedte x gemiddelde diepte).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41</a:t>
            </a:fld>
            <a:endParaRPr/>
          </a:p>
        </p:txBody>
      </p:sp>
    </p:spTree>
    <p:extLst>
      <p:ext uri="{BB962C8B-B14F-4D97-AF65-F5344CB8AC3E}">
        <p14:creationId xmlns:p14="http://schemas.microsoft.com/office/powerpoint/2010/main" val="1328227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740304"/>
            <a:ext cx="9705976" cy="245374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Geef drie redenen waarom er in zuur water (lage pH) </a:t>
            </a:r>
            <a:r>
              <a:rPr lang="nl-NL" sz="3200" b="0" dirty="0">
                <a:solidFill>
                  <a:srgbClr val="FFC000"/>
                </a:solidFill>
              </a:rPr>
              <a:t>weinig vissen </a:t>
            </a:r>
            <a:r>
              <a:rPr lang="nl-NL" sz="3200" b="0" dirty="0"/>
              <a:t>zullen leven.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42</a:t>
            </a:fld>
            <a:endParaRPr/>
          </a:p>
        </p:txBody>
      </p:sp>
    </p:spTree>
    <p:extLst>
      <p:ext uri="{BB962C8B-B14F-4D97-AF65-F5344CB8AC3E}">
        <p14:creationId xmlns:p14="http://schemas.microsoft.com/office/powerpoint/2010/main" val="1923885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9190208"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Geef drie redenen waarom er in zuur water (lage pH) </a:t>
            </a:r>
            <a:r>
              <a:rPr lang="nl-NL" sz="3200" b="0" dirty="0">
                <a:solidFill>
                  <a:srgbClr val="FFC000"/>
                </a:solidFill>
              </a:rPr>
              <a:t>weinig vissen </a:t>
            </a:r>
            <a:r>
              <a:rPr lang="nl-NL" sz="3200" b="0" dirty="0"/>
              <a:t>zullen leven. </a:t>
            </a:r>
            <a:endParaRPr lang="nl-NL" sz="3200" dirty="0"/>
          </a:p>
        </p:txBody>
      </p:sp>
      <p:sp>
        <p:nvSpPr>
          <p:cNvPr id="178" name="Google Shape;178;p21"/>
          <p:cNvSpPr txBox="1">
            <a:spLocks noGrp="1"/>
          </p:cNvSpPr>
          <p:nvPr>
            <p:ph type="body" idx="2"/>
          </p:nvPr>
        </p:nvSpPr>
        <p:spPr>
          <a:xfrm>
            <a:off x="1813688" y="2798012"/>
            <a:ext cx="9337929" cy="262908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1) Door de lage pH zit er weinig tot calcium in het water. Vissen hebben dit nodig voor hun skelet. </a:t>
            </a:r>
          </a:p>
          <a:p>
            <a:pPr marL="186262" indent="0">
              <a:buNone/>
            </a:pPr>
            <a:r>
              <a:rPr lang="nl-NL" sz="3200" i="1" dirty="0"/>
              <a:t>2) De lage pH zorgt voor aantasting van de kieuwen.</a:t>
            </a:r>
          </a:p>
          <a:p>
            <a:pPr marL="186262" indent="0">
              <a:buNone/>
            </a:pPr>
            <a:r>
              <a:rPr lang="nl-NL" sz="3200" i="1" dirty="0"/>
              <a:t>3) Lage pH zorgt voor huidontstekingen.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43</a:t>
            </a:fld>
            <a:endParaRPr/>
          </a:p>
        </p:txBody>
      </p:sp>
    </p:spTree>
    <p:extLst>
      <p:ext uri="{BB962C8B-B14F-4D97-AF65-F5344CB8AC3E}">
        <p14:creationId xmlns:p14="http://schemas.microsoft.com/office/powerpoint/2010/main" val="1511316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740304"/>
            <a:ext cx="9705976" cy="245374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Waarvan is het maximale </a:t>
            </a:r>
            <a:r>
              <a:rPr lang="nl-NL" sz="3200" b="0" dirty="0">
                <a:solidFill>
                  <a:srgbClr val="00B0F0"/>
                </a:solidFill>
              </a:rPr>
              <a:t>O</a:t>
            </a:r>
            <a:r>
              <a:rPr lang="nl-NL" sz="3200" b="0" baseline="-25000" dirty="0">
                <a:solidFill>
                  <a:srgbClr val="00B0F0"/>
                </a:solidFill>
              </a:rPr>
              <a:t>2</a:t>
            </a:r>
            <a:r>
              <a:rPr lang="nl-NL" sz="3200" b="0" dirty="0">
                <a:solidFill>
                  <a:srgbClr val="00B0F0"/>
                </a:solidFill>
              </a:rPr>
              <a:t>-gehalte</a:t>
            </a:r>
            <a:r>
              <a:rPr lang="nl-NL" sz="3200" b="0" dirty="0"/>
              <a:t> in water afhankelijk?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44</a:t>
            </a:fld>
            <a:endParaRPr/>
          </a:p>
        </p:txBody>
      </p:sp>
    </p:spTree>
    <p:extLst>
      <p:ext uri="{BB962C8B-B14F-4D97-AF65-F5344CB8AC3E}">
        <p14:creationId xmlns:p14="http://schemas.microsoft.com/office/powerpoint/2010/main" val="2549458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9190208"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Waarvan is het maximale </a:t>
            </a:r>
            <a:r>
              <a:rPr lang="nl-NL" sz="3200" b="0" dirty="0">
                <a:solidFill>
                  <a:srgbClr val="00B0F0"/>
                </a:solidFill>
              </a:rPr>
              <a:t>O</a:t>
            </a:r>
            <a:r>
              <a:rPr lang="nl-NL" sz="3200" b="0" baseline="-25000" dirty="0">
                <a:solidFill>
                  <a:srgbClr val="00B0F0"/>
                </a:solidFill>
              </a:rPr>
              <a:t>2</a:t>
            </a:r>
            <a:r>
              <a:rPr lang="nl-NL" sz="3200" b="0" dirty="0">
                <a:solidFill>
                  <a:srgbClr val="00B0F0"/>
                </a:solidFill>
              </a:rPr>
              <a:t>-gehalte</a:t>
            </a:r>
            <a:r>
              <a:rPr lang="nl-NL" sz="3200" b="0" dirty="0"/>
              <a:t> in water afhankelijk? </a:t>
            </a:r>
            <a:endParaRPr lang="nl-NL" sz="3200" dirty="0"/>
          </a:p>
        </p:txBody>
      </p:sp>
      <p:sp>
        <p:nvSpPr>
          <p:cNvPr id="178" name="Google Shape;178;p21"/>
          <p:cNvSpPr txBox="1">
            <a:spLocks noGrp="1"/>
          </p:cNvSpPr>
          <p:nvPr>
            <p:ph type="body" idx="2"/>
          </p:nvPr>
        </p:nvSpPr>
        <p:spPr>
          <a:xfrm>
            <a:off x="1813688" y="2798012"/>
            <a:ext cx="9337929" cy="262908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Van temperatuur en luchtdruk. Hoe kouder en hoe hoger de druk, hoe meer O</a:t>
            </a:r>
            <a:r>
              <a:rPr lang="nl-NL" sz="3200" i="1" baseline="-25000" dirty="0"/>
              <a:t>2</a:t>
            </a:r>
            <a:r>
              <a:rPr lang="nl-NL" sz="3200" i="1" baseline="30000" dirty="0"/>
              <a:t> </a:t>
            </a:r>
            <a:r>
              <a:rPr lang="nl-NL" sz="3200" i="1" dirty="0"/>
              <a:t>er opgelost is.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45</a:t>
            </a:fld>
            <a:endParaRPr/>
          </a:p>
        </p:txBody>
      </p:sp>
    </p:spTree>
    <p:extLst>
      <p:ext uri="{BB962C8B-B14F-4D97-AF65-F5344CB8AC3E}">
        <p14:creationId xmlns:p14="http://schemas.microsoft.com/office/powerpoint/2010/main" val="645630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740304"/>
            <a:ext cx="9705976" cy="245374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Hoe bepaal je de grootte van een proefvlak voor het inventariseren van planten, het zogenaamde </a:t>
            </a:r>
            <a:r>
              <a:rPr lang="nl-NL" sz="3200" b="0" dirty="0">
                <a:solidFill>
                  <a:schemeClr val="accent1">
                    <a:lumMod val="75000"/>
                  </a:schemeClr>
                </a:solidFill>
              </a:rPr>
              <a:t>minimumareaal</a:t>
            </a:r>
            <a:r>
              <a:rPr lang="nl-NL" sz="3200" b="0" dirty="0"/>
              <a:t>?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46</a:t>
            </a:fld>
            <a:endParaRPr/>
          </a:p>
        </p:txBody>
      </p:sp>
    </p:spTree>
    <p:extLst>
      <p:ext uri="{BB962C8B-B14F-4D97-AF65-F5344CB8AC3E}">
        <p14:creationId xmlns:p14="http://schemas.microsoft.com/office/powerpoint/2010/main" val="2584126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9190208"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Hoe bepaal je de grootte van een proefvlak voor het inventariseren van planten, het zogenaamde </a:t>
            </a:r>
            <a:r>
              <a:rPr lang="nl-NL" sz="3200" b="0" dirty="0">
                <a:solidFill>
                  <a:schemeClr val="accent1">
                    <a:lumMod val="75000"/>
                  </a:schemeClr>
                </a:solidFill>
              </a:rPr>
              <a:t>minimumareaal</a:t>
            </a:r>
            <a:r>
              <a:rPr lang="nl-NL" sz="3200" b="0" dirty="0"/>
              <a:t>? </a:t>
            </a:r>
            <a:endParaRPr lang="nl-NL" sz="3200" dirty="0"/>
          </a:p>
        </p:txBody>
      </p:sp>
      <p:sp>
        <p:nvSpPr>
          <p:cNvPr id="178" name="Google Shape;178;p21"/>
          <p:cNvSpPr txBox="1">
            <a:spLocks noGrp="1"/>
          </p:cNvSpPr>
          <p:nvPr>
            <p:ph type="body" idx="2"/>
          </p:nvPr>
        </p:nvSpPr>
        <p:spPr>
          <a:xfrm>
            <a:off x="1797432" y="3074364"/>
            <a:ext cx="9337929" cy="262908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Je begint met een kwadrant van bijv. 1x1 meter, en steeds als je net aan de rand nieuwe planten ontdekt verdubbel je je kwadrant (van 1x1 naar 1x2, naar 2x2, naar 4x2, naar 4x4 etc. Zolang je nog steeds nieuwe planten tegenkomt blijf je verdubbelen.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47</a:t>
            </a:fld>
            <a:endParaRPr/>
          </a:p>
        </p:txBody>
      </p:sp>
    </p:spTree>
    <p:extLst>
      <p:ext uri="{BB962C8B-B14F-4D97-AF65-F5344CB8AC3E}">
        <p14:creationId xmlns:p14="http://schemas.microsoft.com/office/powerpoint/2010/main" val="714238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740304"/>
            <a:ext cx="9705976" cy="245374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Wat is in de ecologie het verschil tussen een </a:t>
            </a:r>
            <a:r>
              <a:rPr lang="nl-NL" sz="3200" b="0" dirty="0">
                <a:solidFill>
                  <a:schemeClr val="accent1">
                    <a:lumMod val="75000"/>
                  </a:schemeClr>
                </a:solidFill>
              </a:rPr>
              <a:t>populatie</a:t>
            </a:r>
            <a:r>
              <a:rPr lang="nl-NL" sz="3200" b="0" dirty="0"/>
              <a:t> en een </a:t>
            </a:r>
            <a:r>
              <a:rPr lang="nl-NL" sz="3200" b="0" dirty="0">
                <a:solidFill>
                  <a:schemeClr val="accent1">
                    <a:lumMod val="75000"/>
                  </a:schemeClr>
                </a:solidFill>
              </a:rPr>
              <a:t>levensgemeenschap</a:t>
            </a:r>
            <a:r>
              <a:rPr lang="nl-NL" sz="3200" b="0" dirty="0"/>
              <a:t>?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48</a:t>
            </a:fld>
            <a:endParaRPr/>
          </a:p>
        </p:txBody>
      </p:sp>
    </p:spTree>
    <p:extLst>
      <p:ext uri="{BB962C8B-B14F-4D97-AF65-F5344CB8AC3E}">
        <p14:creationId xmlns:p14="http://schemas.microsoft.com/office/powerpoint/2010/main" val="42174043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9190208"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Wat is in de ecologie het verschil tussen een </a:t>
            </a:r>
            <a:r>
              <a:rPr lang="nl-NL" sz="3200" b="0" dirty="0">
                <a:solidFill>
                  <a:schemeClr val="accent1">
                    <a:lumMod val="75000"/>
                  </a:schemeClr>
                </a:solidFill>
              </a:rPr>
              <a:t>populatie</a:t>
            </a:r>
            <a:r>
              <a:rPr lang="nl-NL" sz="3200" b="0" dirty="0"/>
              <a:t> en een </a:t>
            </a:r>
            <a:r>
              <a:rPr lang="nl-NL" sz="3200" b="0" dirty="0">
                <a:solidFill>
                  <a:schemeClr val="accent1">
                    <a:lumMod val="75000"/>
                  </a:schemeClr>
                </a:solidFill>
              </a:rPr>
              <a:t>levensgemeenschap</a:t>
            </a:r>
            <a:r>
              <a:rPr lang="nl-NL" sz="3200" b="0" dirty="0"/>
              <a:t>? </a:t>
            </a:r>
            <a:endParaRPr lang="nl-NL" sz="3200" dirty="0"/>
          </a:p>
        </p:txBody>
      </p:sp>
      <p:sp>
        <p:nvSpPr>
          <p:cNvPr id="178" name="Google Shape;178;p21"/>
          <p:cNvSpPr txBox="1">
            <a:spLocks noGrp="1"/>
          </p:cNvSpPr>
          <p:nvPr>
            <p:ph type="body" idx="2"/>
          </p:nvPr>
        </p:nvSpPr>
        <p:spPr>
          <a:xfrm>
            <a:off x="1797432" y="3074364"/>
            <a:ext cx="9337929" cy="262908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Een populatie is alle individuen van 1 soort die in een bepaald gebied leven, en een levensgemeenschap is alle populaties die binnen een bepaald gebied met elkaar samenleven. </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49</a:t>
            </a:fld>
            <a:endParaRPr/>
          </a:p>
        </p:txBody>
      </p:sp>
    </p:spTree>
    <p:extLst>
      <p:ext uri="{BB962C8B-B14F-4D97-AF65-F5344CB8AC3E}">
        <p14:creationId xmlns:p14="http://schemas.microsoft.com/office/powerpoint/2010/main" val="3288502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6D09588-9668-4D38-8AD4-C27CF2B2D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2E717A5-0C40-F9B8-B119-64C089C98DB5}"/>
              </a:ext>
            </a:extLst>
          </p:cNvPr>
          <p:cNvSpPr>
            <a:spLocks noGrp="1"/>
          </p:cNvSpPr>
          <p:nvPr>
            <p:ph type="title"/>
          </p:nvPr>
        </p:nvSpPr>
        <p:spPr>
          <a:xfrm>
            <a:off x="838199" y="1498512"/>
            <a:ext cx="8740774" cy="1323439"/>
          </a:xfrm>
        </p:spPr>
        <p:txBody>
          <a:bodyPr anchor="t">
            <a:normAutofit/>
          </a:bodyPr>
          <a:lstStyle/>
          <a:p>
            <a:r>
              <a:rPr lang="nl-NL" sz="4000"/>
              <a:t>Wat ga je doen?</a:t>
            </a:r>
          </a:p>
        </p:txBody>
      </p:sp>
      <p:sp>
        <p:nvSpPr>
          <p:cNvPr id="3" name="Tijdelijke aanduiding voor inhoud 2">
            <a:extLst>
              <a:ext uri="{FF2B5EF4-FFF2-40B4-BE49-F238E27FC236}">
                <a16:creationId xmlns:a16="http://schemas.microsoft.com/office/drawing/2014/main" id="{FA46C144-E914-8CBE-D144-9F42275EA7E1}"/>
              </a:ext>
            </a:extLst>
          </p:cNvPr>
          <p:cNvSpPr>
            <a:spLocks noGrp="1"/>
          </p:cNvSpPr>
          <p:nvPr>
            <p:ph idx="1"/>
          </p:nvPr>
        </p:nvSpPr>
        <p:spPr>
          <a:xfrm>
            <a:off x="838199" y="3003160"/>
            <a:ext cx="8740775" cy="2454300"/>
          </a:xfrm>
        </p:spPr>
        <p:txBody>
          <a:bodyPr>
            <a:normAutofit/>
          </a:bodyPr>
          <a:lstStyle/>
          <a:p>
            <a:r>
              <a:rPr lang="nl-NL" sz="2400" dirty="0">
                <a:solidFill>
                  <a:schemeClr val="tx1">
                    <a:alpha val="80000"/>
                  </a:schemeClr>
                </a:solidFill>
              </a:rPr>
              <a:t>Natuurwetenschappelijke onderzoek</a:t>
            </a:r>
          </a:p>
          <a:p>
            <a:r>
              <a:rPr lang="nl-NL" sz="2400" dirty="0">
                <a:solidFill>
                  <a:schemeClr val="tx1">
                    <a:alpha val="80000"/>
                  </a:schemeClr>
                </a:solidFill>
              </a:rPr>
              <a:t>Standplaatsonderzoek</a:t>
            </a:r>
          </a:p>
          <a:p>
            <a:r>
              <a:rPr lang="nl-NL" sz="2400" dirty="0">
                <a:solidFill>
                  <a:schemeClr val="tx1">
                    <a:alpha val="80000"/>
                  </a:schemeClr>
                </a:solidFill>
              </a:rPr>
              <a:t>Poelenonderzoek</a:t>
            </a:r>
          </a:p>
          <a:p>
            <a:pPr marL="0" indent="0">
              <a:buNone/>
            </a:pPr>
            <a:r>
              <a:rPr lang="nl-NL" sz="2400" dirty="0">
                <a:solidFill>
                  <a:schemeClr val="tx1">
                    <a:alpha val="80000"/>
                  </a:schemeClr>
                </a:solidFill>
              </a:rPr>
              <a:t>Natuurdoeltype 3.14: Gebufferde poelen en wielen</a:t>
            </a:r>
          </a:p>
          <a:p>
            <a:endParaRPr lang="nl-NL" sz="2400" dirty="0">
              <a:solidFill>
                <a:schemeClr val="tx1">
                  <a:alpha val="80000"/>
                </a:schemeClr>
              </a:solidFill>
            </a:endParaRPr>
          </a:p>
          <a:p>
            <a:endParaRPr lang="nl-NL" sz="2400" dirty="0">
              <a:solidFill>
                <a:schemeClr val="tx1">
                  <a:alpha val="80000"/>
                </a:schemeClr>
              </a:solidFill>
            </a:endParaRPr>
          </a:p>
        </p:txBody>
      </p:sp>
      <p:grpSp>
        <p:nvGrpSpPr>
          <p:cNvPr id="17" name="Group 16">
            <a:extLst>
              <a:ext uri="{FF2B5EF4-FFF2-40B4-BE49-F238E27FC236}">
                <a16:creationId xmlns:a16="http://schemas.microsoft.com/office/drawing/2014/main" id="{95A28492-272D-4814-AE2C-61575C989E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10455568" cy="715482"/>
            <a:chOff x="0" y="6142518"/>
            <a:chExt cx="10455568" cy="715482"/>
          </a:xfrm>
          <a:effectLst>
            <a:outerShdw blurRad="381000" dist="152400" dir="16200000" algn="ctr" rotWithShape="0">
              <a:srgbClr val="000000">
                <a:alpha val="10000"/>
              </a:srgbClr>
            </a:outerShdw>
          </a:effectLst>
        </p:grpSpPr>
        <p:sp>
          <p:nvSpPr>
            <p:cNvPr id="18" name="Freeform: Shape 17">
              <a:extLst>
                <a:ext uri="{FF2B5EF4-FFF2-40B4-BE49-F238E27FC236}">
                  <a16:creationId xmlns:a16="http://schemas.microsoft.com/office/drawing/2014/main" id="{4F778866-9933-4309-8E11-F83DDDBB10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6D21D106-ABCB-4A50-84B3-D35C3B2B67B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20" name="Freeform: Shape 19">
                <a:extLst>
                  <a:ext uri="{FF2B5EF4-FFF2-40B4-BE49-F238E27FC236}">
                    <a16:creationId xmlns:a16="http://schemas.microsoft.com/office/drawing/2014/main" id="{65E4ED97-1207-4104-A25F-8791916BF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24CB190-EFCD-4B40-9CDD-E3C0EB4B3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539993319"/>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285875" y="1740304"/>
            <a:ext cx="9705976" cy="261630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Je vangt 80 dieren in een gebied, merkt deze en laat ze weer vrij. Een week later vang je nog eens 100 dieren. Bij deze tweede vangst zitten er 10 die gemerkt zijn. Hoeveel dieren leven er totaal in het gebied (statistische meetfout niet meegenomen)?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50</a:t>
            </a:fld>
            <a:endParaRPr/>
          </a:p>
        </p:txBody>
      </p:sp>
    </p:spTree>
    <p:extLst>
      <p:ext uri="{BB962C8B-B14F-4D97-AF65-F5344CB8AC3E}">
        <p14:creationId xmlns:p14="http://schemas.microsoft.com/office/powerpoint/2010/main" val="28887375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9190208"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Je vangt 80 dieren in een gebied, merkt deze en laat ze weer vrij. Een week later vang je nog eens 100 dieren. Bij deze tweede vangst zitten er 10 die gemerkt zijn. Hoeveel dieren leven er totaal in het gebied (statistische meetfout niet meegenomen)? </a:t>
            </a:r>
            <a:endParaRPr lang="nl-NL" sz="3200" dirty="0"/>
          </a:p>
        </p:txBody>
      </p:sp>
      <p:sp>
        <p:nvSpPr>
          <p:cNvPr id="178" name="Google Shape;178;p21"/>
          <p:cNvSpPr txBox="1">
            <a:spLocks noGrp="1"/>
          </p:cNvSpPr>
          <p:nvPr>
            <p:ph type="body" idx="2"/>
          </p:nvPr>
        </p:nvSpPr>
        <p:spPr>
          <a:xfrm>
            <a:off x="2772792" y="4697984"/>
            <a:ext cx="7257161" cy="100546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800; 10:100 = 80:totaal</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51</a:t>
            </a:fld>
            <a:endParaRPr/>
          </a:p>
        </p:txBody>
      </p:sp>
    </p:spTree>
    <p:extLst>
      <p:ext uri="{BB962C8B-B14F-4D97-AF65-F5344CB8AC3E}">
        <p14:creationId xmlns:p14="http://schemas.microsoft.com/office/powerpoint/2010/main" val="3792040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ctrTitle" idx="4294967295"/>
          </p:nvPr>
        </p:nvSpPr>
        <p:spPr>
          <a:xfrm>
            <a:off x="1936115" y="1707792"/>
            <a:ext cx="9705976" cy="261630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nl-NL" sz="3200" b="0" dirty="0"/>
              <a:t>Ook mensen die voor </a:t>
            </a:r>
            <a:r>
              <a:rPr lang="nl-NL" sz="3200" b="0" dirty="0" err="1"/>
              <a:t>PGO’s</a:t>
            </a:r>
            <a:r>
              <a:rPr lang="nl-NL" sz="3200" b="0" dirty="0"/>
              <a:t> inventariseren (met ontheffing Natuurbeschermingswet) lopen het risico dat ze </a:t>
            </a:r>
            <a:r>
              <a:rPr lang="nl-NL" sz="3200" b="0" dirty="0">
                <a:solidFill>
                  <a:srgbClr val="FFC000"/>
                </a:solidFill>
              </a:rPr>
              <a:t>soorten verstoren </a:t>
            </a:r>
            <a:r>
              <a:rPr lang="nl-NL" sz="3200" b="0" dirty="0"/>
              <a:t>tijdens hun werkzaamheden. Wat is een belangrijke eis voor zo’n medewerker om gebruik van een algemene ontheffing te kunnen maken? </a:t>
            </a:r>
            <a:endParaRPr sz="3200" dirty="0"/>
          </a:p>
        </p:txBody>
      </p:sp>
      <p:sp>
        <p:nvSpPr>
          <p:cNvPr id="171" name="Google Shape;171;p20"/>
          <p:cNvSpPr txBox="1">
            <a:spLocks noGrp="1"/>
          </p:cNvSpPr>
          <p:nvPr>
            <p:ph type="sldNum" idx="12"/>
          </p:nvPr>
        </p:nvSpPr>
        <p:spPr>
          <a:xfrm>
            <a:off x="5730200" y="63331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52</a:t>
            </a:fld>
            <a:endParaRPr/>
          </a:p>
        </p:txBody>
      </p:sp>
    </p:spTree>
    <p:extLst>
      <p:ext uri="{BB962C8B-B14F-4D97-AF65-F5344CB8AC3E}">
        <p14:creationId xmlns:p14="http://schemas.microsoft.com/office/powerpoint/2010/main" val="1425093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1"/>
          <p:cNvSpPr txBox="1">
            <a:spLocks noGrp="1"/>
          </p:cNvSpPr>
          <p:nvPr>
            <p:ph type="title"/>
          </p:nvPr>
        </p:nvSpPr>
        <p:spPr>
          <a:xfrm>
            <a:off x="1668800" y="1392233"/>
            <a:ext cx="9190208" cy="127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nl-NL" sz="3200" b="0" dirty="0"/>
              <a:t>Ook mensen die voor </a:t>
            </a:r>
            <a:r>
              <a:rPr lang="nl-NL" sz="3200" b="0" dirty="0" err="1"/>
              <a:t>PGO’s</a:t>
            </a:r>
            <a:r>
              <a:rPr lang="nl-NL" sz="3200" b="0" dirty="0"/>
              <a:t> inventariseren (met ontheffing Natuurbeschermingswet) lopen het risico dat ze </a:t>
            </a:r>
            <a:r>
              <a:rPr lang="nl-NL" sz="3200" b="0" dirty="0">
                <a:solidFill>
                  <a:srgbClr val="FFC000"/>
                </a:solidFill>
              </a:rPr>
              <a:t>soorten verstoren </a:t>
            </a:r>
            <a:r>
              <a:rPr lang="nl-NL" sz="3200" b="0" dirty="0"/>
              <a:t>tijdens hun werkzaamheden. Wat is een belangrijke eis voor zo’n medewerker om gebruik van een algemene ontheffing te kunnen maken? </a:t>
            </a:r>
            <a:endParaRPr lang="nl-NL" sz="3200" dirty="0"/>
          </a:p>
        </p:txBody>
      </p:sp>
      <p:sp>
        <p:nvSpPr>
          <p:cNvPr id="178" name="Google Shape;178;p21"/>
          <p:cNvSpPr txBox="1">
            <a:spLocks noGrp="1"/>
          </p:cNvSpPr>
          <p:nvPr>
            <p:ph type="body" idx="2"/>
          </p:nvPr>
        </p:nvSpPr>
        <p:spPr>
          <a:xfrm>
            <a:off x="2772792" y="4697984"/>
            <a:ext cx="7257161" cy="100546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indent="0">
              <a:buNone/>
            </a:pPr>
            <a:r>
              <a:rPr lang="nl-NL" sz="3200" i="1" dirty="0"/>
              <a:t>Moeten werken volgens gedragscodes.</a:t>
            </a:r>
            <a:endParaRPr sz="3200" i="1" dirty="0"/>
          </a:p>
        </p:txBody>
      </p:sp>
      <p:sp>
        <p:nvSpPr>
          <p:cNvPr id="179" name="Google Shape;179;p21"/>
          <p:cNvSpPr txBox="1">
            <a:spLocks noGrp="1"/>
          </p:cNvSpPr>
          <p:nvPr>
            <p:ph type="sldNum" idx="12"/>
          </p:nvPr>
        </p:nvSpPr>
        <p:spPr>
          <a:xfrm>
            <a:off x="5730200" y="5520333"/>
            <a:ext cx="731600" cy="327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53</a:t>
            </a:fld>
            <a:endParaRPr/>
          </a:p>
        </p:txBody>
      </p:sp>
    </p:spTree>
    <p:extLst>
      <p:ext uri="{BB962C8B-B14F-4D97-AF65-F5344CB8AC3E}">
        <p14:creationId xmlns:p14="http://schemas.microsoft.com/office/powerpoint/2010/main" val="2742729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9C331-F3EA-1B44-6E11-EF1B0450E8E4}"/>
              </a:ext>
            </a:extLst>
          </p:cNvPr>
          <p:cNvSpPr>
            <a:spLocks noGrp="1"/>
          </p:cNvSpPr>
          <p:nvPr>
            <p:ph type="title"/>
          </p:nvPr>
        </p:nvSpPr>
        <p:spPr/>
        <p:txBody>
          <a:bodyPr/>
          <a:lstStyle/>
          <a:p>
            <a:r>
              <a:rPr lang="nl-NL" dirty="0"/>
              <a:t>Even op adem komen</a:t>
            </a:r>
          </a:p>
        </p:txBody>
      </p:sp>
      <p:sp>
        <p:nvSpPr>
          <p:cNvPr id="3" name="Tijdelijke aanduiding voor tekst 2">
            <a:extLst>
              <a:ext uri="{FF2B5EF4-FFF2-40B4-BE49-F238E27FC236}">
                <a16:creationId xmlns:a16="http://schemas.microsoft.com/office/drawing/2014/main" id="{DED4D8F0-F0D6-6009-5844-C4D7BB10F560}"/>
              </a:ext>
            </a:extLst>
          </p:cNvPr>
          <p:cNvSpPr>
            <a:spLocks noGrp="1"/>
          </p:cNvSpPr>
          <p:nvPr>
            <p:ph type="body" idx="1"/>
          </p:nvPr>
        </p:nvSpPr>
        <p:spPr/>
        <p:txBody>
          <a:bodyPr/>
          <a:lstStyle/>
          <a:p>
            <a:endParaRPr lang="nl-NL"/>
          </a:p>
        </p:txBody>
      </p:sp>
      <p:sp>
        <p:nvSpPr>
          <p:cNvPr id="4" name="Tijdelijke aanduiding voor tekst 3">
            <a:extLst>
              <a:ext uri="{FF2B5EF4-FFF2-40B4-BE49-F238E27FC236}">
                <a16:creationId xmlns:a16="http://schemas.microsoft.com/office/drawing/2014/main" id="{65CAB311-7B00-D3D8-2033-2A6E65AB7E58}"/>
              </a:ext>
            </a:extLst>
          </p:cNvPr>
          <p:cNvSpPr>
            <a:spLocks noGrp="1"/>
          </p:cNvSpPr>
          <p:nvPr>
            <p:ph type="body" idx="2"/>
          </p:nvPr>
        </p:nvSpPr>
        <p:spPr/>
        <p:txBody>
          <a:bodyPr/>
          <a:lstStyle/>
          <a:p>
            <a:endParaRPr lang="nl-NL"/>
          </a:p>
        </p:txBody>
      </p:sp>
      <p:sp>
        <p:nvSpPr>
          <p:cNvPr id="5" name="Tijdelijke aanduiding voor dianummer 4">
            <a:extLst>
              <a:ext uri="{FF2B5EF4-FFF2-40B4-BE49-F238E27FC236}">
                <a16:creationId xmlns:a16="http://schemas.microsoft.com/office/drawing/2014/main" id="{C0E4DA4A-657F-EB40-7840-75F9621B350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pPr marL="0" lvl="0" indent="0" algn="ctr" rtl="0">
                <a:spcBef>
                  <a:spcPts val="0"/>
                </a:spcBef>
                <a:spcAft>
                  <a:spcPts val="0"/>
                </a:spcAft>
                <a:buNone/>
              </a:pPr>
              <a:t>54</a:t>
            </a:fld>
            <a:endParaRPr lang="nl-NL"/>
          </a:p>
        </p:txBody>
      </p:sp>
    </p:spTree>
    <p:extLst>
      <p:ext uri="{BB962C8B-B14F-4D97-AF65-F5344CB8AC3E}">
        <p14:creationId xmlns:p14="http://schemas.microsoft.com/office/powerpoint/2010/main" val="368335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4" name="Video 3">
            <a:extLst>
              <a:ext uri="{FF2B5EF4-FFF2-40B4-BE49-F238E27FC236}">
                <a16:creationId xmlns:a16="http://schemas.microsoft.com/office/drawing/2014/main" id="{97B6673E-DE6A-49C7-991F-0D9A22F4EFE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
            <a:ext cx="12191980" cy="6858000"/>
          </a:xfrm>
          <a:prstGeom prst="rect">
            <a:avLst/>
          </a:prstGeom>
        </p:spPr>
      </p:pic>
      <p:sp>
        <p:nvSpPr>
          <p:cNvPr id="11" name="Rectangle 10">
            <a:extLst>
              <a:ext uri="{FF2B5EF4-FFF2-40B4-BE49-F238E27FC236}">
                <a16:creationId xmlns:a16="http://schemas.microsoft.com/office/drawing/2014/main" id="{B1ACE4AF-84DA-48B2-A249-C353FC933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43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el 1">
            <a:extLst>
              <a:ext uri="{FF2B5EF4-FFF2-40B4-BE49-F238E27FC236}">
                <a16:creationId xmlns:a16="http://schemas.microsoft.com/office/drawing/2014/main" id="{1A349913-B7B6-48A0-9476-E2A83AAA02A2}"/>
              </a:ext>
            </a:extLst>
          </p:cNvPr>
          <p:cNvSpPr>
            <a:spLocks noGrp="1"/>
          </p:cNvSpPr>
          <p:nvPr>
            <p:ph type="ctrTitle"/>
          </p:nvPr>
        </p:nvSpPr>
        <p:spPr>
          <a:xfrm>
            <a:off x="676372" y="908794"/>
            <a:ext cx="10835191" cy="806297"/>
          </a:xfrm>
        </p:spPr>
        <p:txBody>
          <a:bodyPr>
            <a:normAutofit/>
          </a:bodyPr>
          <a:lstStyle/>
          <a:p>
            <a:r>
              <a:rPr lang="nl-NL" sz="4000"/>
              <a:t>De Wetenschappelijke Methode</a:t>
            </a:r>
          </a:p>
        </p:txBody>
      </p:sp>
      <p:sp>
        <p:nvSpPr>
          <p:cNvPr id="3" name="Ondertitel 2">
            <a:extLst>
              <a:ext uri="{FF2B5EF4-FFF2-40B4-BE49-F238E27FC236}">
                <a16:creationId xmlns:a16="http://schemas.microsoft.com/office/drawing/2014/main" id="{F8A65D63-7EF4-4C17-A77F-3420B3C0243B}"/>
              </a:ext>
            </a:extLst>
          </p:cNvPr>
          <p:cNvSpPr>
            <a:spLocks noGrp="1"/>
          </p:cNvSpPr>
          <p:nvPr>
            <p:ph type="subTitle" idx="1"/>
          </p:nvPr>
        </p:nvSpPr>
        <p:spPr>
          <a:xfrm>
            <a:off x="695324" y="1715090"/>
            <a:ext cx="10163175" cy="449465"/>
          </a:xfrm>
        </p:spPr>
        <p:txBody>
          <a:bodyPr anchor="t">
            <a:normAutofit/>
          </a:bodyPr>
          <a:lstStyle/>
          <a:p>
            <a:r>
              <a:rPr lang="nl-NL" sz="1800" dirty="0"/>
              <a:t>Natuuronderzoek – </a:t>
            </a:r>
            <a:r>
              <a:rPr lang="nl-NL" sz="1800" dirty="0" err="1"/>
              <a:t>Yuverta</a:t>
            </a:r>
            <a:r>
              <a:rPr lang="nl-NL" sz="1800" dirty="0"/>
              <a:t> MBO Den Bosch</a:t>
            </a:r>
          </a:p>
        </p:txBody>
      </p:sp>
      <p:cxnSp>
        <p:nvCxnSpPr>
          <p:cNvPr id="13" name="Straight Connector 12">
            <a:extLst>
              <a:ext uri="{FF2B5EF4-FFF2-40B4-BE49-F238E27FC236}">
                <a16:creationId xmlns:a16="http://schemas.microsoft.com/office/drawing/2014/main" id="{68AD3D95-31CF-4915-A025-B56738D8CC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8638"/>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08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76FF7C-6F20-469A-B2EB-89D6CB3C6A02}"/>
              </a:ext>
            </a:extLst>
          </p:cNvPr>
          <p:cNvSpPr>
            <a:spLocks noGrp="1"/>
          </p:cNvSpPr>
          <p:nvPr>
            <p:ph type="title"/>
          </p:nvPr>
        </p:nvSpPr>
        <p:spPr/>
        <p:txBody>
          <a:bodyPr/>
          <a:lstStyle/>
          <a:p>
            <a:r>
              <a:rPr lang="nl-NL" dirty="0"/>
              <a:t>1. Observatie</a:t>
            </a:r>
          </a:p>
        </p:txBody>
      </p:sp>
      <p:sp>
        <p:nvSpPr>
          <p:cNvPr id="3" name="Tijdelijke aanduiding voor inhoud 2">
            <a:extLst>
              <a:ext uri="{FF2B5EF4-FFF2-40B4-BE49-F238E27FC236}">
                <a16:creationId xmlns:a16="http://schemas.microsoft.com/office/drawing/2014/main" id="{FE737C87-7CFB-4ABE-AEC4-6EC496C51BE2}"/>
              </a:ext>
            </a:extLst>
          </p:cNvPr>
          <p:cNvSpPr>
            <a:spLocks noGrp="1"/>
          </p:cNvSpPr>
          <p:nvPr>
            <p:ph idx="1"/>
          </p:nvPr>
        </p:nvSpPr>
        <p:spPr/>
        <p:txBody>
          <a:bodyPr/>
          <a:lstStyle/>
          <a:p>
            <a:endParaRPr lang="nl-NL" dirty="0"/>
          </a:p>
          <a:p>
            <a:endParaRPr lang="nl-NL" dirty="0"/>
          </a:p>
          <a:p>
            <a:endParaRPr lang="nl-NL" dirty="0"/>
          </a:p>
          <a:p>
            <a:r>
              <a:rPr lang="nl-NL" dirty="0"/>
              <a:t>Waarom ben je dit gaan uitzoeken?</a:t>
            </a:r>
          </a:p>
          <a:p>
            <a:r>
              <a:rPr lang="nl-NL" dirty="0"/>
              <a:t>Waarom is dit onderwerp interessant?</a:t>
            </a:r>
          </a:p>
          <a:p>
            <a:r>
              <a:rPr lang="nl-NL" dirty="0"/>
              <a:t>Waarom het voor de lezer de moeite waard om jouw verslag verder door te nemen?</a:t>
            </a:r>
          </a:p>
        </p:txBody>
      </p:sp>
      <p:pic>
        <p:nvPicPr>
          <p:cNvPr id="1026" name="Picture 2" descr="Trump Bends the Facts on Lightbulbs - FactCheck.org">
            <a:extLst>
              <a:ext uri="{FF2B5EF4-FFF2-40B4-BE49-F238E27FC236}">
                <a16:creationId xmlns:a16="http://schemas.microsoft.com/office/drawing/2014/main" id="{C5A2772E-9410-436D-AA56-8CC41FE83F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1634" y="751854"/>
            <a:ext cx="5620266" cy="2396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440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EB4A5B5-5284-4C72-BEE5-EA1C75BB8146}"/>
              </a:ext>
            </a:extLst>
          </p:cNvPr>
          <p:cNvSpPr>
            <a:spLocks noGrp="1"/>
          </p:cNvSpPr>
          <p:nvPr>
            <p:ph type="title"/>
          </p:nvPr>
        </p:nvSpPr>
        <p:spPr>
          <a:xfrm>
            <a:off x="695324" y="897752"/>
            <a:ext cx="3601757" cy="1955927"/>
          </a:xfrm>
        </p:spPr>
        <p:txBody>
          <a:bodyPr>
            <a:normAutofit/>
          </a:bodyPr>
          <a:lstStyle/>
          <a:p>
            <a:r>
              <a:rPr lang="nl-NL" sz="3700"/>
              <a:t>2. Vraagstelling</a:t>
            </a:r>
          </a:p>
        </p:txBody>
      </p:sp>
      <p:cxnSp>
        <p:nvCxnSpPr>
          <p:cNvPr id="73" name="Straight Connector 7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4D2BA8E6-FFEC-44A6-8E8F-4B4F763147E4}"/>
              </a:ext>
            </a:extLst>
          </p:cNvPr>
          <p:cNvSpPr>
            <a:spLocks noGrp="1"/>
          </p:cNvSpPr>
          <p:nvPr>
            <p:ph idx="1"/>
          </p:nvPr>
        </p:nvSpPr>
        <p:spPr>
          <a:xfrm>
            <a:off x="683373" y="2853679"/>
            <a:ext cx="3613708" cy="3391733"/>
          </a:xfrm>
        </p:spPr>
        <p:txBody>
          <a:bodyPr>
            <a:normAutofit/>
          </a:bodyPr>
          <a:lstStyle/>
          <a:p>
            <a:r>
              <a:rPr lang="nl-NL" dirty="0"/>
              <a:t>Vraag je niet teveel verschillende dingen tegelijk af.</a:t>
            </a:r>
          </a:p>
          <a:p>
            <a:r>
              <a:rPr lang="nl-NL" dirty="0"/>
              <a:t>Test één variabele, terwijl de rest van de factoren die van invloed kunnen zijn constant blijven.</a:t>
            </a:r>
          </a:p>
        </p:txBody>
      </p:sp>
      <p:pic>
        <p:nvPicPr>
          <p:cNvPr id="2050" name="Picture 2">
            <a:extLst>
              <a:ext uri="{FF2B5EF4-FFF2-40B4-BE49-F238E27FC236}">
                <a16:creationId xmlns:a16="http://schemas.microsoft.com/office/drawing/2014/main" id="{A20BEFC8-5A96-4095-A62C-4764534D41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50"/>
          <a:stretch/>
        </p:blipFill>
        <p:spPr bwMode="auto">
          <a:xfrm>
            <a:off x="4876800" y="10"/>
            <a:ext cx="73152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932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17C519-05BB-42FC-859A-FC394D664BC4}"/>
              </a:ext>
            </a:extLst>
          </p:cNvPr>
          <p:cNvSpPr>
            <a:spLocks noGrp="1"/>
          </p:cNvSpPr>
          <p:nvPr>
            <p:ph type="title"/>
          </p:nvPr>
        </p:nvSpPr>
        <p:spPr/>
        <p:txBody>
          <a:bodyPr/>
          <a:lstStyle/>
          <a:p>
            <a:r>
              <a:rPr lang="nl-NL" dirty="0"/>
              <a:t>3. Hypothese</a:t>
            </a:r>
          </a:p>
        </p:txBody>
      </p:sp>
      <p:sp>
        <p:nvSpPr>
          <p:cNvPr id="3" name="Tijdelijke aanduiding voor inhoud 2">
            <a:extLst>
              <a:ext uri="{FF2B5EF4-FFF2-40B4-BE49-F238E27FC236}">
                <a16:creationId xmlns:a16="http://schemas.microsoft.com/office/drawing/2014/main" id="{F1F91A32-F9BA-4FDA-BB06-6F9EF9936BBB}"/>
              </a:ext>
            </a:extLst>
          </p:cNvPr>
          <p:cNvSpPr>
            <a:spLocks noGrp="1"/>
          </p:cNvSpPr>
          <p:nvPr>
            <p:ph idx="1"/>
          </p:nvPr>
        </p:nvSpPr>
        <p:spPr/>
        <p:txBody>
          <a:bodyPr/>
          <a:lstStyle/>
          <a:p>
            <a:endParaRPr lang="nl-NL" dirty="0"/>
          </a:p>
          <a:p>
            <a:endParaRPr lang="nl-NL" dirty="0"/>
          </a:p>
          <a:p>
            <a:r>
              <a:rPr lang="nl-NL" dirty="0"/>
              <a:t>Je vraag omgeschreven als stelling, als verwachting.</a:t>
            </a:r>
          </a:p>
          <a:p>
            <a:r>
              <a:rPr lang="nl-NL" dirty="0"/>
              <a:t>Niet zomaar iets uit je duim zuigen, maar op basis van achtergrond info een goed geïnformeerde verwachting schrijven.</a:t>
            </a:r>
          </a:p>
        </p:txBody>
      </p:sp>
      <p:pic>
        <p:nvPicPr>
          <p:cNvPr id="3074" name="Picture 2" descr="Hypothesis Testing | Statistically Significant P Value">
            <a:extLst>
              <a:ext uri="{FF2B5EF4-FFF2-40B4-BE49-F238E27FC236}">
                <a16:creationId xmlns:a16="http://schemas.microsoft.com/office/drawing/2014/main" id="{E7472A4C-15B8-4A56-9E10-61376351F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0" y="733425"/>
            <a:ext cx="6915150" cy="223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6025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7D0B3AD-90EF-498D-8CBC-A0F84BEB1116}"/>
              </a:ext>
            </a:extLst>
          </p:cNvPr>
          <p:cNvSpPr>
            <a:spLocks noGrp="1"/>
          </p:cNvSpPr>
          <p:nvPr>
            <p:ph type="title"/>
          </p:nvPr>
        </p:nvSpPr>
        <p:spPr>
          <a:xfrm>
            <a:off x="7992709" y="895448"/>
            <a:ext cx="3619697" cy="1919469"/>
          </a:xfrm>
        </p:spPr>
        <p:txBody>
          <a:bodyPr>
            <a:normAutofit/>
          </a:bodyPr>
          <a:lstStyle/>
          <a:p>
            <a:r>
              <a:rPr lang="nl-NL" dirty="0"/>
              <a:t>4. Materiaal en Methode</a:t>
            </a:r>
          </a:p>
        </p:txBody>
      </p:sp>
      <p:pic>
        <p:nvPicPr>
          <p:cNvPr id="4098" name="Picture 2" descr="vick die bezig is met poelenonderzoek | Foto | Kira de Bruin, Magda Organ,  Bas de Wit, Vick Hermsen, Rico Derks, Luc Hanssen, Stijn Loo's reisblog">
            <a:extLst>
              <a:ext uri="{FF2B5EF4-FFF2-40B4-BE49-F238E27FC236}">
                <a16:creationId xmlns:a16="http://schemas.microsoft.com/office/drawing/2014/main" id="{6009ACC8-255F-4BE2-BBB3-2134E7CF99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4" r="8398" b="-2"/>
          <a:stretch/>
        </p:blipFill>
        <p:spPr bwMode="auto">
          <a:xfrm>
            <a:off x="20" y="10"/>
            <a:ext cx="7315180" cy="6857984"/>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153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0AC6E9F-03E3-4E01-AEE8-1A2C3364DD4B}"/>
              </a:ext>
            </a:extLst>
          </p:cNvPr>
          <p:cNvSpPr>
            <a:spLocks noGrp="1"/>
          </p:cNvSpPr>
          <p:nvPr>
            <p:ph idx="1"/>
          </p:nvPr>
        </p:nvSpPr>
        <p:spPr>
          <a:xfrm>
            <a:off x="7991572" y="2823015"/>
            <a:ext cx="3581303" cy="3554891"/>
          </a:xfrm>
        </p:spPr>
        <p:txBody>
          <a:bodyPr>
            <a:normAutofit/>
          </a:bodyPr>
          <a:lstStyle/>
          <a:p>
            <a:r>
              <a:rPr lang="nl-NL" dirty="0"/>
              <a:t>Beschrijf je werkwijze en de gebruikte materialen.</a:t>
            </a:r>
          </a:p>
          <a:p>
            <a:r>
              <a:rPr lang="nl-NL" dirty="0"/>
              <a:t>Iemand anders moet het exact hetzelfde kunnen nadoen, dus wees zeer precies.</a:t>
            </a:r>
          </a:p>
        </p:txBody>
      </p:sp>
    </p:spTree>
    <p:extLst>
      <p:ext uri="{BB962C8B-B14F-4D97-AF65-F5344CB8AC3E}">
        <p14:creationId xmlns:p14="http://schemas.microsoft.com/office/powerpoint/2010/main" val="3325556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6D09588-9668-4D38-8AD4-C27CF2B2D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2E717A5-0C40-F9B8-B119-64C089C98DB5}"/>
              </a:ext>
            </a:extLst>
          </p:cNvPr>
          <p:cNvSpPr>
            <a:spLocks noGrp="1"/>
          </p:cNvSpPr>
          <p:nvPr>
            <p:ph type="title"/>
          </p:nvPr>
        </p:nvSpPr>
        <p:spPr>
          <a:xfrm>
            <a:off x="838199" y="1498512"/>
            <a:ext cx="8740774" cy="1323439"/>
          </a:xfrm>
        </p:spPr>
        <p:txBody>
          <a:bodyPr anchor="t">
            <a:normAutofit/>
          </a:bodyPr>
          <a:lstStyle/>
          <a:p>
            <a:r>
              <a:rPr lang="nl-NL" sz="4000"/>
              <a:t>Wat ga je doen?</a:t>
            </a:r>
          </a:p>
        </p:txBody>
      </p:sp>
      <p:sp>
        <p:nvSpPr>
          <p:cNvPr id="3" name="Tijdelijke aanduiding voor inhoud 2">
            <a:extLst>
              <a:ext uri="{FF2B5EF4-FFF2-40B4-BE49-F238E27FC236}">
                <a16:creationId xmlns:a16="http://schemas.microsoft.com/office/drawing/2014/main" id="{FA46C144-E914-8CBE-D144-9F42275EA7E1}"/>
              </a:ext>
            </a:extLst>
          </p:cNvPr>
          <p:cNvSpPr>
            <a:spLocks noGrp="1"/>
          </p:cNvSpPr>
          <p:nvPr>
            <p:ph idx="1"/>
          </p:nvPr>
        </p:nvSpPr>
        <p:spPr>
          <a:xfrm>
            <a:off x="838199" y="3003160"/>
            <a:ext cx="8740775" cy="2454300"/>
          </a:xfrm>
        </p:spPr>
        <p:txBody>
          <a:bodyPr>
            <a:normAutofit/>
          </a:bodyPr>
          <a:lstStyle/>
          <a:p>
            <a:r>
              <a:rPr lang="nl-NL" sz="2400" dirty="0">
                <a:solidFill>
                  <a:schemeClr val="tx1">
                    <a:alpha val="80000"/>
                  </a:schemeClr>
                </a:solidFill>
              </a:rPr>
              <a:t>Natuurwetenschappelijke onderzoek</a:t>
            </a:r>
          </a:p>
          <a:p>
            <a:r>
              <a:rPr lang="nl-NL" sz="2400" dirty="0">
                <a:solidFill>
                  <a:schemeClr val="tx1">
                    <a:alpha val="80000"/>
                  </a:schemeClr>
                </a:solidFill>
              </a:rPr>
              <a:t>Standplaatsonderzoek</a:t>
            </a:r>
          </a:p>
          <a:p>
            <a:r>
              <a:rPr lang="nl-NL" sz="2400" dirty="0">
                <a:solidFill>
                  <a:schemeClr val="tx1">
                    <a:alpha val="80000"/>
                  </a:schemeClr>
                </a:solidFill>
              </a:rPr>
              <a:t>Poelenonderzoek</a:t>
            </a:r>
          </a:p>
          <a:p>
            <a:pPr marL="0" indent="0">
              <a:buNone/>
            </a:pPr>
            <a:r>
              <a:rPr lang="nl-NL" sz="2400" dirty="0">
                <a:solidFill>
                  <a:schemeClr val="tx1">
                    <a:alpha val="80000"/>
                  </a:schemeClr>
                </a:solidFill>
              </a:rPr>
              <a:t>Natuurdoeltype 3.14: Gebufferde poelen en wielen</a:t>
            </a:r>
          </a:p>
          <a:p>
            <a:r>
              <a:rPr lang="nl-NL" sz="2400" dirty="0">
                <a:solidFill>
                  <a:schemeClr val="tx1">
                    <a:alpha val="80000"/>
                  </a:schemeClr>
                </a:solidFill>
              </a:rPr>
              <a:t>Migratie </a:t>
            </a:r>
            <a:r>
              <a:rPr lang="nl-NL" sz="2400" dirty="0" err="1">
                <a:solidFill>
                  <a:schemeClr val="tx1">
                    <a:alpha val="80000"/>
                  </a:schemeClr>
                </a:solidFill>
              </a:rPr>
              <a:t>amfibieen</a:t>
            </a:r>
            <a:endParaRPr lang="nl-NL" sz="2400" dirty="0">
              <a:solidFill>
                <a:schemeClr val="tx1">
                  <a:alpha val="80000"/>
                </a:schemeClr>
              </a:solidFill>
            </a:endParaRPr>
          </a:p>
          <a:p>
            <a:pPr marL="0" indent="0">
              <a:buNone/>
            </a:pPr>
            <a:endParaRPr lang="nl-NL" sz="2400" dirty="0">
              <a:solidFill>
                <a:schemeClr val="tx1">
                  <a:alpha val="80000"/>
                </a:schemeClr>
              </a:solidFill>
            </a:endParaRPr>
          </a:p>
          <a:p>
            <a:endParaRPr lang="nl-NL" sz="2400" dirty="0">
              <a:solidFill>
                <a:schemeClr val="tx1">
                  <a:alpha val="80000"/>
                </a:schemeClr>
              </a:solidFill>
            </a:endParaRPr>
          </a:p>
          <a:p>
            <a:endParaRPr lang="nl-NL" sz="2400" dirty="0">
              <a:solidFill>
                <a:schemeClr val="tx1">
                  <a:alpha val="80000"/>
                </a:schemeClr>
              </a:solidFill>
            </a:endParaRPr>
          </a:p>
        </p:txBody>
      </p:sp>
      <p:grpSp>
        <p:nvGrpSpPr>
          <p:cNvPr id="17" name="Group 16">
            <a:extLst>
              <a:ext uri="{FF2B5EF4-FFF2-40B4-BE49-F238E27FC236}">
                <a16:creationId xmlns:a16="http://schemas.microsoft.com/office/drawing/2014/main" id="{95A28492-272D-4814-AE2C-61575C989E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10455568" cy="715482"/>
            <a:chOff x="0" y="6142518"/>
            <a:chExt cx="10455568" cy="715482"/>
          </a:xfrm>
          <a:effectLst>
            <a:outerShdw blurRad="381000" dist="152400" dir="16200000" algn="ctr" rotWithShape="0">
              <a:srgbClr val="000000">
                <a:alpha val="10000"/>
              </a:srgbClr>
            </a:outerShdw>
          </a:effectLst>
        </p:grpSpPr>
        <p:sp>
          <p:nvSpPr>
            <p:cNvPr id="18" name="Freeform: Shape 17">
              <a:extLst>
                <a:ext uri="{FF2B5EF4-FFF2-40B4-BE49-F238E27FC236}">
                  <a16:creationId xmlns:a16="http://schemas.microsoft.com/office/drawing/2014/main" id="{4F778866-9933-4309-8E11-F83DDDBB10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6D21D106-ABCB-4A50-84B3-D35C3B2B67B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20" name="Freeform: Shape 19">
                <a:extLst>
                  <a:ext uri="{FF2B5EF4-FFF2-40B4-BE49-F238E27FC236}">
                    <a16:creationId xmlns:a16="http://schemas.microsoft.com/office/drawing/2014/main" id="{65E4ED97-1207-4104-A25F-8791916BF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24CB190-EFCD-4B40-9CDD-E3C0EB4B3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704808848"/>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14B06E1-5B18-4C38-97E9-CE04850AA71B}"/>
              </a:ext>
            </a:extLst>
          </p:cNvPr>
          <p:cNvSpPr>
            <a:spLocks noGrp="1"/>
          </p:cNvSpPr>
          <p:nvPr>
            <p:ph type="title"/>
          </p:nvPr>
        </p:nvSpPr>
        <p:spPr>
          <a:xfrm>
            <a:off x="695324" y="702749"/>
            <a:ext cx="4084999" cy="1770396"/>
          </a:xfrm>
        </p:spPr>
        <p:txBody>
          <a:bodyPr>
            <a:normAutofit/>
          </a:bodyPr>
          <a:lstStyle/>
          <a:p>
            <a:r>
              <a:rPr lang="nl-NL" dirty="0"/>
              <a:t>5. Resultaten</a:t>
            </a:r>
          </a:p>
        </p:txBody>
      </p:sp>
      <p:cxnSp>
        <p:nvCxnSpPr>
          <p:cNvPr id="73" name="Straight Connector 7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727D6A9F-CE0C-4B13-A72D-B037A2D2B6A9}"/>
              </a:ext>
            </a:extLst>
          </p:cNvPr>
          <p:cNvSpPr>
            <a:spLocks noGrp="1"/>
          </p:cNvSpPr>
          <p:nvPr>
            <p:ph idx="1"/>
          </p:nvPr>
        </p:nvSpPr>
        <p:spPr>
          <a:xfrm>
            <a:off x="695325" y="2710035"/>
            <a:ext cx="3587668" cy="3500265"/>
          </a:xfrm>
        </p:spPr>
        <p:txBody>
          <a:bodyPr>
            <a:normAutofit/>
          </a:bodyPr>
          <a:lstStyle/>
          <a:p>
            <a:r>
              <a:rPr lang="nl-NL" dirty="0"/>
              <a:t>Overzichtelijk, dus tabellen en grafieken.</a:t>
            </a:r>
          </a:p>
          <a:p>
            <a:r>
              <a:rPr lang="nl-NL" dirty="0"/>
              <a:t>Geef een korte toelichting op wat er te zien is, zonder conclusies te trekken.</a:t>
            </a:r>
          </a:p>
        </p:txBody>
      </p:sp>
      <p:pic>
        <p:nvPicPr>
          <p:cNvPr id="5122" name="Picture 2" descr="Types of Graphs and when to use them - YouTube">
            <a:extLst>
              <a:ext uri="{FF2B5EF4-FFF2-40B4-BE49-F238E27FC236}">
                <a16:creationId xmlns:a16="http://schemas.microsoft.com/office/drawing/2014/main" id="{1EF10A2A-3313-4BE0-BBBD-020CFC6A494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81471" y="1587947"/>
            <a:ext cx="7321550" cy="4118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886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9862881-49ED-4380-9FFF-C493B6F81C8B}"/>
              </a:ext>
            </a:extLst>
          </p:cNvPr>
          <p:cNvSpPr>
            <a:spLocks noGrp="1"/>
          </p:cNvSpPr>
          <p:nvPr>
            <p:ph type="title"/>
          </p:nvPr>
        </p:nvSpPr>
        <p:spPr>
          <a:xfrm>
            <a:off x="5604846" y="860615"/>
            <a:ext cx="5922279" cy="1272986"/>
          </a:xfrm>
        </p:spPr>
        <p:txBody>
          <a:bodyPr>
            <a:normAutofit/>
          </a:bodyPr>
          <a:lstStyle/>
          <a:p>
            <a:r>
              <a:rPr lang="nl-NL" dirty="0"/>
              <a:t>6. Conclusie</a:t>
            </a:r>
          </a:p>
        </p:txBody>
      </p:sp>
      <p:pic>
        <p:nvPicPr>
          <p:cNvPr id="8194" name="Picture 2" descr="Conclusie A-G Widdershoven over de bestuurlijke waarschuwing: belangrijke  koerswijziging op komst? - Hekkelman">
            <a:extLst>
              <a:ext uri="{FF2B5EF4-FFF2-40B4-BE49-F238E27FC236}">
                <a16:creationId xmlns:a16="http://schemas.microsoft.com/office/drawing/2014/main" id="{545EB758-437A-46F9-B738-5ECF05B4CF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48" r="27686" b="-1"/>
          <a:stretch/>
        </p:blipFill>
        <p:spPr bwMode="auto">
          <a:xfrm>
            <a:off x="20" y="-17929"/>
            <a:ext cx="4876780" cy="6875929"/>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F960D9A0-4EA8-4A1F-AB9B-6CD1B765DCB7}"/>
              </a:ext>
            </a:extLst>
          </p:cNvPr>
          <p:cNvSpPr>
            <a:spLocks noGrp="1"/>
          </p:cNvSpPr>
          <p:nvPr>
            <p:ph idx="1"/>
          </p:nvPr>
        </p:nvSpPr>
        <p:spPr>
          <a:xfrm>
            <a:off x="5566943" y="2133600"/>
            <a:ext cx="6005933" cy="3774464"/>
          </a:xfrm>
        </p:spPr>
        <p:txBody>
          <a:bodyPr>
            <a:normAutofit/>
          </a:bodyPr>
          <a:lstStyle/>
          <a:p>
            <a:r>
              <a:rPr lang="nl-NL" dirty="0"/>
              <a:t>Kort!</a:t>
            </a:r>
          </a:p>
          <a:p>
            <a:r>
              <a:rPr lang="nl-NL" dirty="0"/>
              <a:t>Alleen aangeven of je hypothese juist of onjuist was.</a:t>
            </a:r>
          </a:p>
          <a:p>
            <a:r>
              <a:rPr lang="nl-NL" dirty="0"/>
              <a:t>Wijs daarbij op de resultaten die dit ondersteunen.</a:t>
            </a:r>
          </a:p>
        </p:txBody>
      </p:sp>
      <p:cxnSp>
        <p:nvCxnSpPr>
          <p:cNvPr id="75" name="Straight Connector 74">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517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8"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DBFC651-FD92-4FC9-B84D-FDD6CDED06DF}"/>
              </a:ext>
            </a:extLst>
          </p:cNvPr>
          <p:cNvSpPr>
            <a:spLocks noGrp="1"/>
          </p:cNvSpPr>
          <p:nvPr>
            <p:ph type="title"/>
          </p:nvPr>
        </p:nvSpPr>
        <p:spPr>
          <a:xfrm>
            <a:off x="695325" y="4023657"/>
            <a:ext cx="3786178" cy="2110444"/>
          </a:xfrm>
        </p:spPr>
        <p:txBody>
          <a:bodyPr>
            <a:normAutofit/>
          </a:bodyPr>
          <a:lstStyle/>
          <a:p>
            <a:r>
              <a:rPr lang="nl-NL" dirty="0"/>
              <a:t>7. Discussie</a:t>
            </a:r>
          </a:p>
        </p:txBody>
      </p:sp>
      <p:pic>
        <p:nvPicPr>
          <p:cNvPr id="6146" name="Picture 2" descr="The 'Holy Grail' of Class Discussion | Chronicle Community">
            <a:extLst>
              <a:ext uri="{FF2B5EF4-FFF2-40B4-BE49-F238E27FC236}">
                <a16:creationId xmlns:a16="http://schemas.microsoft.com/office/drawing/2014/main" id="{28BB7063-8F06-4DA1-A6B7-D1C9B0B7CD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94" r="2" b="33259"/>
          <a:stretch/>
        </p:blipFill>
        <p:spPr bwMode="auto">
          <a:xfrm>
            <a:off x="800100" y="717656"/>
            <a:ext cx="10591800" cy="3086100"/>
          </a:xfrm>
          <a:prstGeom prst="rect">
            <a:avLst/>
          </a:prstGeom>
          <a:noFill/>
          <a:extLst>
            <a:ext uri="{909E8E84-426E-40DD-AFC4-6F175D3DCCD1}">
              <a14:hiddenFill xmlns:a14="http://schemas.microsoft.com/office/drawing/2010/main">
                <a:solidFill>
                  <a:srgbClr val="FFFFFF"/>
                </a:solidFill>
              </a14:hiddenFill>
            </a:ext>
          </a:extLst>
        </p:spPr>
      </p:pic>
      <p:cxnSp>
        <p:nvCxnSpPr>
          <p:cNvPr id="6149" name="Straight Connector 72">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76800" y="4114590"/>
            <a:ext cx="9818" cy="20195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5A667087-9944-4D54-A0E6-954FF61B52D4}"/>
              </a:ext>
            </a:extLst>
          </p:cNvPr>
          <p:cNvSpPr>
            <a:spLocks noGrp="1"/>
          </p:cNvSpPr>
          <p:nvPr>
            <p:ph idx="1"/>
          </p:nvPr>
        </p:nvSpPr>
        <p:spPr>
          <a:xfrm>
            <a:off x="5563915" y="4088704"/>
            <a:ext cx="5922942" cy="2110445"/>
          </a:xfrm>
        </p:spPr>
        <p:txBody>
          <a:bodyPr>
            <a:normAutofit/>
          </a:bodyPr>
          <a:lstStyle/>
          <a:p>
            <a:r>
              <a:rPr lang="nl-NL" dirty="0"/>
              <a:t>Interpretatie van de resultaten.</a:t>
            </a:r>
          </a:p>
          <a:p>
            <a:r>
              <a:rPr lang="nl-NL" dirty="0"/>
              <a:t>Verklaringen van hoe dat komt.</a:t>
            </a:r>
          </a:p>
          <a:p>
            <a:r>
              <a:rPr lang="nl-NL" dirty="0"/>
              <a:t>Aanbevelingen voor vervolgonderzoek.</a:t>
            </a:r>
          </a:p>
          <a:p>
            <a:r>
              <a:rPr lang="nl-NL" dirty="0"/>
              <a:t>Kritisch kijken naar eigen onderzoek.</a:t>
            </a:r>
          </a:p>
        </p:txBody>
      </p:sp>
    </p:spTree>
    <p:extLst>
      <p:ext uri="{BB962C8B-B14F-4D97-AF65-F5344CB8AC3E}">
        <p14:creationId xmlns:p14="http://schemas.microsoft.com/office/powerpoint/2010/main" val="4184858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D2F2AF-5C0D-4D8E-9574-38924DD0904C}"/>
              </a:ext>
            </a:extLst>
          </p:cNvPr>
          <p:cNvSpPr>
            <a:spLocks noGrp="1"/>
          </p:cNvSpPr>
          <p:nvPr>
            <p:ph type="title"/>
          </p:nvPr>
        </p:nvSpPr>
        <p:spPr>
          <a:xfrm>
            <a:off x="695324" y="897752"/>
            <a:ext cx="3601757" cy="1955927"/>
          </a:xfrm>
        </p:spPr>
        <p:txBody>
          <a:bodyPr>
            <a:normAutofit/>
          </a:bodyPr>
          <a:lstStyle/>
          <a:p>
            <a:r>
              <a:rPr lang="nl-NL" sz="3700" dirty="0"/>
              <a:t>8. Samenvatting</a:t>
            </a:r>
          </a:p>
        </p:txBody>
      </p:sp>
      <p:cxnSp>
        <p:nvCxnSpPr>
          <p:cNvPr id="73" name="Straight Connector 7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CFCF607-EC1D-438B-BBD8-A98496BA6B27}"/>
              </a:ext>
            </a:extLst>
          </p:cNvPr>
          <p:cNvSpPr>
            <a:spLocks noGrp="1"/>
          </p:cNvSpPr>
          <p:nvPr>
            <p:ph idx="1"/>
          </p:nvPr>
        </p:nvSpPr>
        <p:spPr>
          <a:xfrm>
            <a:off x="683373" y="2853679"/>
            <a:ext cx="3613708" cy="3391733"/>
          </a:xfrm>
        </p:spPr>
        <p:txBody>
          <a:bodyPr>
            <a:normAutofit/>
          </a:bodyPr>
          <a:lstStyle/>
          <a:p>
            <a:r>
              <a:rPr lang="nl-NL" dirty="0"/>
              <a:t>Als alles klaar is maak je een korte tekst over het geheel.</a:t>
            </a:r>
          </a:p>
          <a:p>
            <a:r>
              <a:rPr lang="nl-NL" dirty="0"/>
              <a:t>Nog vóór je inleiding in het verslag.</a:t>
            </a:r>
          </a:p>
        </p:txBody>
      </p:sp>
      <p:pic>
        <p:nvPicPr>
          <p:cNvPr id="7170" name="Picture 2" descr="How to Ace An Executive Summary | SlideUpLift | by SlideUpLift | Medium">
            <a:extLst>
              <a:ext uri="{FF2B5EF4-FFF2-40B4-BE49-F238E27FC236}">
                <a16:creationId xmlns:a16="http://schemas.microsoft.com/office/drawing/2014/main" id="{B2A8EFE1-1362-4C24-BF30-344E70FDA3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74" r="11026"/>
          <a:stretch/>
        </p:blipFill>
        <p:spPr bwMode="auto">
          <a:xfrm>
            <a:off x="4876800" y="10"/>
            <a:ext cx="73152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6930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20E7AD-6FB6-4002-A17D-543CC578A498}"/>
              </a:ext>
            </a:extLst>
          </p:cNvPr>
          <p:cNvSpPr>
            <a:spLocks noGrp="1"/>
          </p:cNvSpPr>
          <p:nvPr>
            <p:ph type="title"/>
          </p:nvPr>
        </p:nvSpPr>
        <p:spPr>
          <a:xfrm>
            <a:off x="695324" y="897752"/>
            <a:ext cx="3601757" cy="1955927"/>
          </a:xfrm>
        </p:spPr>
        <p:txBody>
          <a:bodyPr>
            <a:normAutofit/>
          </a:bodyPr>
          <a:lstStyle/>
          <a:p>
            <a:r>
              <a:rPr lang="nl-NL" sz="3400" dirty="0"/>
              <a:t>9. Literatuurlijst</a:t>
            </a:r>
          </a:p>
        </p:txBody>
      </p:sp>
      <p:cxnSp>
        <p:nvCxnSpPr>
          <p:cNvPr id="73" name="Straight Connector 7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9172A5D9-31AE-4F88-9A48-8FB756A5E25F}"/>
              </a:ext>
            </a:extLst>
          </p:cNvPr>
          <p:cNvSpPr>
            <a:spLocks noGrp="1"/>
          </p:cNvSpPr>
          <p:nvPr>
            <p:ph idx="1"/>
          </p:nvPr>
        </p:nvSpPr>
        <p:spPr>
          <a:xfrm>
            <a:off x="683373" y="2853679"/>
            <a:ext cx="3613708" cy="3391733"/>
          </a:xfrm>
        </p:spPr>
        <p:txBody>
          <a:bodyPr>
            <a:normAutofit/>
          </a:bodyPr>
          <a:lstStyle/>
          <a:p>
            <a:r>
              <a:rPr lang="nl-NL" dirty="0"/>
              <a:t>In je verslag: een compleet overzicht van de gebruikte achtergrond informatie</a:t>
            </a:r>
          </a:p>
        </p:txBody>
      </p:sp>
      <p:pic>
        <p:nvPicPr>
          <p:cNvPr id="9218" name="Picture 2" descr="Opinion: Why we should read classical literature – HS Insider">
            <a:extLst>
              <a:ext uri="{FF2B5EF4-FFF2-40B4-BE49-F238E27FC236}">
                <a16:creationId xmlns:a16="http://schemas.microsoft.com/office/drawing/2014/main" id="{35C4C690-A36A-453B-B5B2-31C6339346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34" r="12166"/>
          <a:stretch/>
        </p:blipFill>
        <p:spPr bwMode="auto">
          <a:xfrm>
            <a:off x="4876800" y="10"/>
            <a:ext cx="73152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99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9D7498E-7C02-7D83-4034-828BAA188466}"/>
              </a:ext>
            </a:extLst>
          </p:cNvPr>
          <p:cNvSpPr>
            <a:spLocks noGrp="1"/>
          </p:cNvSpPr>
          <p:nvPr>
            <p:ph type="title"/>
          </p:nvPr>
        </p:nvSpPr>
        <p:spPr>
          <a:xfrm>
            <a:off x="5232400" y="1641752"/>
            <a:ext cx="6140449" cy="1323439"/>
          </a:xfrm>
        </p:spPr>
        <p:txBody>
          <a:bodyPr anchor="t">
            <a:normAutofit/>
          </a:bodyPr>
          <a:lstStyle/>
          <a:p>
            <a:r>
              <a:rPr lang="nl-NL" sz="4000">
                <a:solidFill>
                  <a:schemeClr val="bg1"/>
                </a:solidFill>
              </a:rPr>
              <a:t>Opdracht</a:t>
            </a:r>
          </a:p>
        </p:txBody>
      </p:sp>
      <p:pic>
        <p:nvPicPr>
          <p:cNvPr id="5" name="Picture 4" descr="Geel papieren bootje dat andere witte bootjes leidt">
            <a:extLst>
              <a:ext uri="{FF2B5EF4-FFF2-40B4-BE49-F238E27FC236}">
                <a16:creationId xmlns:a16="http://schemas.microsoft.com/office/drawing/2014/main" id="{55EBAC9D-0583-D5CF-06E4-9654E703645C}"/>
              </a:ext>
            </a:extLst>
          </p:cNvPr>
          <p:cNvPicPr>
            <a:picLocks noChangeAspect="1"/>
          </p:cNvPicPr>
          <p:nvPr/>
        </p:nvPicPr>
        <p:blipFill rotWithShape="1">
          <a:blip r:embed="rId2"/>
          <a:srcRect l="49578" r="6169" b="-1"/>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1" name="Group 10">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jdelijke aanduiding voor inhoud 2">
            <a:extLst>
              <a:ext uri="{FF2B5EF4-FFF2-40B4-BE49-F238E27FC236}">
                <a16:creationId xmlns:a16="http://schemas.microsoft.com/office/drawing/2014/main" id="{31A74BEE-07CA-F0F3-800A-5523551C91BD}"/>
              </a:ext>
            </a:extLst>
          </p:cNvPr>
          <p:cNvSpPr>
            <a:spLocks noGrp="1"/>
          </p:cNvSpPr>
          <p:nvPr>
            <p:ph idx="1"/>
          </p:nvPr>
        </p:nvSpPr>
        <p:spPr>
          <a:xfrm>
            <a:off x="5232401" y="3146400"/>
            <a:ext cx="6140449" cy="2682000"/>
          </a:xfrm>
        </p:spPr>
        <p:txBody>
          <a:bodyPr>
            <a:normAutofit/>
          </a:bodyPr>
          <a:lstStyle/>
          <a:p>
            <a:r>
              <a:rPr lang="nl-NL" sz="2400" dirty="0">
                <a:solidFill>
                  <a:schemeClr val="bg1">
                    <a:alpha val="80000"/>
                  </a:schemeClr>
                </a:solidFill>
              </a:rPr>
              <a:t>Kenmerken van het natuurdoeltype (zie wikiwijs)</a:t>
            </a:r>
          </a:p>
        </p:txBody>
      </p:sp>
    </p:spTree>
    <p:extLst>
      <p:ext uri="{BB962C8B-B14F-4D97-AF65-F5344CB8AC3E}">
        <p14:creationId xmlns:p14="http://schemas.microsoft.com/office/powerpoint/2010/main" val="20048158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6D09588-9668-4D38-8AD4-C27CF2B2D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9D7498E-7C02-7D83-4034-828BAA188466}"/>
              </a:ext>
            </a:extLst>
          </p:cNvPr>
          <p:cNvSpPr>
            <a:spLocks noGrp="1"/>
          </p:cNvSpPr>
          <p:nvPr>
            <p:ph type="title"/>
          </p:nvPr>
        </p:nvSpPr>
        <p:spPr>
          <a:xfrm>
            <a:off x="838199" y="1498512"/>
            <a:ext cx="8740774" cy="1323439"/>
          </a:xfrm>
        </p:spPr>
        <p:txBody>
          <a:bodyPr anchor="t">
            <a:normAutofit/>
          </a:bodyPr>
          <a:lstStyle/>
          <a:p>
            <a:r>
              <a:rPr lang="nl-NL" sz="4000"/>
              <a:t>Opdracht (30 minuten)</a:t>
            </a:r>
          </a:p>
        </p:txBody>
      </p:sp>
      <p:sp>
        <p:nvSpPr>
          <p:cNvPr id="3" name="Tijdelijke aanduiding voor inhoud 2">
            <a:extLst>
              <a:ext uri="{FF2B5EF4-FFF2-40B4-BE49-F238E27FC236}">
                <a16:creationId xmlns:a16="http://schemas.microsoft.com/office/drawing/2014/main" id="{31A74BEE-07CA-F0F3-800A-5523551C91BD}"/>
              </a:ext>
            </a:extLst>
          </p:cNvPr>
          <p:cNvSpPr>
            <a:spLocks noGrp="1"/>
          </p:cNvSpPr>
          <p:nvPr>
            <p:ph idx="1"/>
          </p:nvPr>
        </p:nvSpPr>
        <p:spPr>
          <a:xfrm>
            <a:off x="838199" y="2444190"/>
            <a:ext cx="9883141" cy="4116630"/>
          </a:xfrm>
        </p:spPr>
        <p:txBody>
          <a:bodyPr>
            <a:normAutofit/>
          </a:bodyPr>
          <a:lstStyle/>
          <a:p>
            <a:r>
              <a:rPr lang="nl-NL" sz="2400" dirty="0">
                <a:solidFill>
                  <a:schemeClr val="tx1">
                    <a:alpha val="80000"/>
                  </a:schemeClr>
                </a:solidFill>
              </a:rPr>
              <a:t>Kenmerken van het natuurdoeltype (korte beschrijving, zie wikiwijs)</a:t>
            </a:r>
          </a:p>
          <a:p>
            <a:pPr marL="0" indent="0">
              <a:buNone/>
            </a:pPr>
            <a:r>
              <a:rPr lang="nl-NL" sz="2400" dirty="0">
                <a:solidFill>
                  <a:schemeClr val="tx1">
                    <a:alpha val="80000"/>
                  </a:schemeClr>
                </a:solidFill>
              </a:rPr>
              <a:t>-Kenschets</a:t>
            </a:r>
          </a:p>
          <a:p>
            <a:pPr marL="0" indent="0">
              <a:buNone/>
            </a:pPr>
            <a:r>
              <a:rPr lang="nl-NL" sz="2400" dirty="0">
                <a:solidFill>
                  <a:schemeClr val="tx1">
                    <a:alpha val="80000"/>
                  </a:schemeClr>
                </a:solidFill>
              </a:rPr>
              <a:t>-Cultuurhistorie</a:t>
            </a:r>
          </a:p>
          <a:p>
            <a:pPr marL="0" indent="0">
              <a:buNone/>
            </a:pPr>
            <a:r>
              <a:rPr lang="nl-NL" sz="2400" dirty="0">
                <a:solidFill>
                  <a:schemeClr val="tx1">
                    <a:alpha val="80000"/>
                  </a:schemeClr>
                </a:solidFill>
              </a:rPr>
              <a:t>-Aardkundige eigenschappen</a:t>
            </a:r>
          </a:p>
          <a:p>
            <a:pPr marL="0" indent="0">
              <a:buNone/>
            </a:pPr>
            <a:r>
              <a:rPr lang="nl-NL" sz="2400" dirty="0">
                <a:solidFill>
                  <a:schemeClr val="tx1">
                    <a:alpha val="80000"/>
                  </a:schemeClr>
                </a:solidFill>
              </a:rPr>
              <a:t>-Doelsoorten ( planten, vissen, </a:t>
            </a:r>
            <a:r>
              <a:rPr lang="nl-NL" sz="2400" dirty="0" err="1">
                <a:solidFill>
                  <a:schemeClr val="tx1">
                    <a:alpha val="80000"/>
                  </a:schemeClr>
                </a:solidFill>
              </a:rPr>
              <a:t>amfibieen</a:t>
            </a:r>
            <a:r>
              <a:rPr lang="nl-NL" sz="2400" dirty="0">
                <a:solidFill>
                  <a:schemeClr val="tx1">
                    <a:alpha val="80000"/>
                  </a:schemeClr>
                </a:solidFill>
              </a:rPr>
              <a:t>, macrofauna, </a:t>
            </a:r>
            <a:r>
              <a:rPr lang="nl-NL" sz="2400" dirty="0" err="1">
                <a:solidFill>
                  <a:schemeClr val="tx1">
                    <a:alpha val="80000"/>
                  </a:schemeClr>
                </a:solidFill>
              </a:rPr>
              <a:t>enz</a:t>
            </a:r>
            <a:r>
              <a:rPr lang="nl-NL" sz="2400" dirty="0">
                <a:solidFill>
                  <a:schemeClr val="tx1">
                    <a:alpha val="80000"/>
                  </a:schemeClr>
                </a:solidFill>
              </a:rPr>
              <a:t>…)</a:t>
            </a:r>
          </a:p>
          <a:p>
            <a:pPr marL="0" indent="0">
              <a:buNone/>
            </a:pPr>
            <a:r>
              <a:rPr lang="nl-NL" sz="2400" dirty="0">
                <a:solidFill>
                  <a:schemeClr val="tx1">
                    <a:alpha val="80000"/>
                  </a:schemeClr>
                </a:solidFill>
              </a:rPr>
              <a:t>-</a:t>
            </a:r>
            <a:r>
              <a:rPr lang="nl-NL" sz="2400" dirty="0" err="1">
                <a:solidFill>
                  <a:schemeClr val="tx1">
                    <a:alpha val="80000"/>
                  </a:schemeClr>
                </a:solidFill>
              </a:rPr>
              <a:t>Abiotiek</a:t>
            </a:r>
            <a:endParaRPr lang="nl-NL" sz="2400" dirty="0">
              <a:solidFill>
                <a:schemeClr val="tx1">
                  <a:alpha val="80000"/>
                </a:schemeClr>
              </a:solidFill>
            </a:endParaRPr>
          </a:p>
          <a:p>
            <a:pPr marL="0" indent="0">
              <a:buNone/>
            </a:pPr>
            <a:r>
              <a:rPr lang="nl-NL" sz="2400" dirty="0">
                <a:solidFill>
                  <a:schemeClr val="tx1">
                    <a:alpha val="80000"/>
                  </a:schemeClr>
                </a:solidFill>
              </a:rPr>
              <a:t>-Beheer (Instant, herstel en ontwikkel)</a:t>
            </a:r>
          </a:p>
          <a:p>
            <a:endParaRPr lang="nl-NL" sz="1500" dirty="0">
              <a:solidFill>
                <a:schemeClr val="tx1">
                  <a:alpha val="80000"/>
                </a:schemeClr>
              </a:solidFill>
            </a:endParaRPr>
          </a:p>
        </p:txBody>
      </p:sp>
      <p:grpSp>
        <p:nvGrpSpPr>
          <p:cNvPr id="10" name="Group 9">
            <a:extLst>
              <a:ext uri="{FF2B5EF4-FFF2-40B4-BE49-F238E27FC236}">
                <a16:creationId xmlns:a16="http://schemas.microsoft.com/office/drawing/2014/main" id="{95A28492-272D-4814-AE2C-61575C989E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10455568" cy="715482"/>
            <a:chOff x="0" y="6142518"/>
            <a:chExt cx="10455568" cy="715482"/>
          </a:xfrm>
          <a:effectLst>
            <a:outerShdw blurRad="381000" dist="152400" dir="16200000" algn="ctr" rotWithShape="0">
              <a:srgbClr val="000000">
                <a:alpha val="10000"/>
              </a:srgbClr>
            </a:outerShdw>
          </a:effectLst>
        </p:grpSpPr>
        <p:sp>
          <p:nvSpPr>
            <p:cNvPr id="11" name="Freeform: Shape 10">
              <a:extLst>
                <a:ext uri="{FF2B5EF4-FFF2-40B4-BE49-F238E27FC236}">
                  <a16:creationId xmlns:a16="http://schemas.microsoft.com/office/drawing/2014/main" id="{4F778866-9933-4309-8E11-F83DDDBB10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6D21D106-ABCB-4A50-84B3-D35C3B2B67B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13" name="Freeform: Shape 12">
                <a:extLst>
                  <a:ext uri="{FF2B5EF4-FFF2-40B4-BE49-F238E27FC236}">
                    <a16:creationId xmlns:a16="http://schemas.microsoft.com/office/drawing/2014/main" id="{65E4ED97-1207-4104-A25F-8791916BF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24CB190-EFCD-4B40-9CDD-E3C0EB4B3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6110168"/>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9D7498E-7C02-7D83-4034-828BAA188466}"/>
              </a:ext>
            </a:extLst>
          </p:cNvPr>
          <p:cNvSpPr>
            <a:spLocks noGrp="1"/>
          </p:cNvSpPr>
          <p:nvPr>
            <p:ph type="title"/>
          </p:nvPr>
        </p:nvSpPr>
        <p:spPr>
          <a:xfrm>
            <a:off x="5232400" y="1641752"/>
            <a:ext cx="6140449" cy="1323439"/>
          </a:xfrm>
        </p:spPr>
        <p:txBody>
          <a:bodyPr anchor="t">
            <a:normAutofit/>
          </a:bodyPr>
          <a:lstStyle/>
          <a:p>
            <a:r>
              <a:rPr lang="nl-NL" sz="4000">
                <a:solidFill>
                  <a:schemeClr val="bg1"/>
                </a:solidFill>
              </a:rPr>
              <a:t>Opdracht</a:t>
            </a:r>
          </a:p>
        </p:txBody>
      </p:sp>
      <p:pic>
        <p:nvPicPr>
          <p:cNvPr id="5" name="Picture 4" descr="Geel papieren bootje dat andere witte bootjes leidt">
            <a:extLst>
              <a:ext uri="{FF2B5EF4-FFF2-40B4-BE49-F238E27FC236}">
                <a16:creationId xmlns:a16="http://schemas.microsoft.com/office/drawing/2014/main" id="{55EBAC9D-0583-D5CF-06E4-9654E703645C}"/>
              </a:ext>
            </a:extLst>
          </p:cNvPr>
          <p:cNvPicPr>
            <a:picLocks noChangeAspect="1"/>
          </p:cNvPicPr>
          <p:nvPr/>
        </p:nvPicPr>
        <p:blipFill rotWithShape="1">
          <a:blip r:embed="rId2"/>
          <a:srcRect l="49578" r="6169" b="-1"/>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1" name="Group 10">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jdelijke aanduiding voor inhoud 2">
            <a:extLst>
              <a:ext uri="{FF2B5EF4-FFF2-40B4-BE49-F238E27FC236}">
                <a16:creationId xmlns:a16="http://schemas.microsoft.com/office/drawing/2014/main" id="{31A74BEE-07CA-F0F3-800A-5523551C91BD}"/>
              </a:ext>
            </a:extLst>
          </p:cNvPr>
          <p:cNvSpPr>
            <a:spLocks noGrp="1"/>
          </p:cNvSpPr>
          <p:nvPr>
            <p:ph idx="1"/>
          </p:nvPr>
        </p:nvSpPr>
        <p:spPr>
          <a:xfrm>
            <a:off x="5232401" y="3146400"/>
            <a:ext cx="6140449" cy="2682000"/>
          </a:xfrm>
        </p:spPr>
        <p:txBody>
          <a:bodyPr>
            <a:normAutofit/>
          </a:bodyPr>
          <a:lstStyle/>
          <a:p>
            <a:r>
              <a:rPr lang="nl-NL" sz="2400" dirty="0">
                <a:solidFill>
                  <a:schemeClr val="bg1">
                    <a:alpha val="80000"/>
                  </a:schemeClr>
                </a:solidFill>
              </a:rPr>
              <a:t>Migratie </a:t>
            </a:r>
            <a:r>
              <a:rPr lang="nl-NL" sz="2400" dirty="0" err="1">
                <a:solidFill>
                  <a:schemeClr val="bg1">
                    <a:alpha val="80000"/>
                  </a:schemeClr>
                </a:solidFill>
              </a:rPr>
              <a:t>amfibieen</a:t>
            </a:r>
            <a:endParaRPr lang="nl-NL" sz="2400" dirty="0">
              <a:solidFill>
                <a:schemeClr val="bg1">
                  <a:alpha val="80000"/>
                </a:schemeClr>
              </a:solidFill>
            </a:endParaRPr>
          </a:p>
        </p:txBody>
      </p:sp>
    </p:spTree>
    <p:extLst>
      <p:ext uri="{BB962C8B-B14F-4D97-AF65-F5344CB8AC3E}">
        <p14:creationId xmlns:p14="http://schemas.microsoft.com/office/powerpoint/2010/main" val="4047511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5FEF463D-EE6B-46FF-B7C7-74B09A96C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a:extLst>
              <a:ext uri="{FF2B5EF4-FFF2-40B4-BE49-F238E27FC236}">
                <a16:creationId xmlns:a16="http://schemas.microsoft.com/office/drawing/2014/main" id="{11A27B3A-460C-4100-99B5-817F25979F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9" y="1498602"/>
            <a:ext cx="4403345" cy="3940174"/>
            <a:chOff x="827089" y="1498602"/>
            <a:chExt cx="4403345" cy="3940174"/>
          </a:xfrm>
          <a:effectLst>
            <a:outerShdw blurRad="381000" dist="152400" dir="5400000" algn="ctr" rotWithShape="0">
              <a:srgbClr val="000000">
                <a:alpha val="10000"/>
              </a:srgbClr>
            </a:outerShdw>
          </a:effectLst>
        </p:grpSpPr>
        <p:sp>
          <p:nvSpPr>
            <p:cNvPr id="7" name="Freeform: Shape 10">
              <a:extLst>
                <a:ext uri="{FF2B5EF4-FFF2-40B4-BE49-F238E27FC236}">
                  <a16:creationId xmlns:a16="http://schemas.microsoft.com/office/drawing/2014/main" id="{35450488-7F33-43E4-B4DA-CAB50A1CC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sp>
          <p:nvSpPr>
            <p:cNvPr id="12" name="Freeform: Shape 11">
              <a:extLst>
                <a:ext uri="{FF2B5EF4-FFF2-40B4-BE49-F238E27FC236}">
                  <a16:creationId xmlns:a16="http://schemas.microsoft.com/office/drawing/2014/main" id="{EE5154B2-BEF9-4C08-B6B1-9DED9F17C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grpSp>
      <p:sp>
        <p:nvSpPr>
          <p:cNvPr id="2" name="Titel 1">
            <a:extLst>
              <a:ext uri="{FF2B5EF4-FFF2-40B4-BE49-F238E27FC236}">
                <a16:creationId xmlns:a16="http://schemas.microsoft.com/office/drawing/2014/main" id="{A39AA458-860E-A6AC-592B-E3E8A66FD631}"/>
              </a:ext>
            </a:extLst>
          </p:cNvPr>
          <p:cNvSpPr>
            <a:spLocks noGrp="1"/>
          </p:cNvSpPr>
          <p:nvPr>
            <p:ph type="title"/>
          </p:nvPr>
        </p:nvSpPr>
        <p:spPr>
          <a:xfrm>
            <a:off x="1268127" y="2023558"/>
            <a:ext cx="3521265" cy="2491292"/>
          </a:xfrm>
        </p:spPr>
        <p:txBody>
          <a:bodyPr anchor="t">
            <a:normAutofit fontScale="90000"/>
          </a:bodyPr>
          <a:lstStyle/>
          <a:p>
            <a:br>
              <a:rPr lang="nl-NL" sz="1900" dirty="0"/>
            </a:br>
            <a:br>
              <a:rPr lang="nl-NL" sz="2400" dirty="0"/>
            </a:br>
            <a:r>
              <a:rPr lang="nl-NL" sz="2400" dirty="0"/>
              <a:t>Artikelen Bezetting van poelen door Kamsalamander</a:t>
            </a:r>
            <a:br>
              <a:rPr lang="nl-NL" sz="2400" dirty="0"/>
            </a:br>
            <a:br>
              <a:rPr lang="nl-NL" sz="1900" dirty="0"/>
            </a:br>
            <a:r>
              <a:rPr lang="nl-NL" sz="1900" dirty="0"/>
              <a:t>1.</a:t>
            </a:r>
            <a:r>
              <a:rPr lang="nl-NL" sz="1900" i="1" dirty="0"/>
              <a:t>Van der Sluis en Bugter (Levende natuur), 2000</a:t>
            </a:r>
            <a:br>
              <a:rPr lang="nl-NL" sz="1900" i="1" dirty="0"/>
            </a:br>
            <a:r>
              <a:rPr lang="nl-NL" sz="1900" i="1" dirty="0"/>
              <a:t>2.E. van </a:t>
            </a:r>
            <a:r>
              <a:rPr lang="nl-NL" sz="1900" i="1" dirty="0" err="1"/>
              <a:t>Uchelen</a:t>
            </a:r>
            <a:r>
              <a:rPr lang="nl-NL" sz="1900" i="1" dirty="0"/>
              <a:t> ( </a:t>
            </a:r>
            <a:r>
              <a:rPr lang="nl-NL" sz="1900" i="1" dirty="0" err="1"/>
              <a:t>ravon</a:t>
            </a:r>
            <a:r>
              <a:rPr lang="nl-NL" sz="1900" i="1" dirty="0"/>
              <a:t> 22), 2006</a:t>
            </a:r>
          </a:p>
        </p:txBody>
      </p:sp>
      <p:sp>
        <p:nvSpPr>
          <p:cNvPr id="9" name="Freeform: Shape 13">
            <a:extLst>
              <a:ext uri="{FF2B5EF4-FFF2-40B4-BE49-F238E27FC236}">
                <a16:creationId xmlns:a16="http://schemas.microsoft.com/office/drawing/2014/main" id="{30B5ED20-499B-41E7-95BE-8BBD31314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258080"/>
            <a:ext cx="4403345"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5A51D22-76EA-4C70-B5C9-ED3946924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258080"/>
            <a:ext cx="4403345"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ACF1E1CC-27E2-7D4D-34C7-56F299C1B712}"/>
              </a:ext>
            </a:extLst>
          </p:cNvPr>
          <p:cNvSpPr>
            <a:spLocks noGrp="1"/>
          </p:cNvSpPr>
          <p:nvPr>
            <p:ph idx="1"/>
          </p:nvPr>
        </p:nvSpPr>
        <p:spPr>
          <a:xfrm>
            <a:off x="6099175" y="1311088"/>
            <a:ext cx="5276850" cy="4327261"/>
          </a:xfrm>
        </p:spPr>
        <p:txBody>
          <a:bodyPr>
            <a:normAutofit/>
          </a:bodyPr>
          <a:lstStyle/>
          <a:p>
            <a:pPr marL="0" indent="0">
              <a:buNone/>
            </a:pPr>
            <a:r>
              <a:rPr lang="nl-NL" sz="2400" dirty="0">
                <a:solidFill>
                  <a:schemeClr val="tx1">
                    <a:alpha val="80000"/>
                  </a:schemeClr>
                </a:solidFill>
              </a:rPr>
              <a:t>Opdracht ( 30 minuten)</a:t>
            </a:r>
          </a:p>
          <a:p>
            <a:r>
              <a:rPr lang="nl-NL" sz="2400" dirty="0">
                <a:solidFill>
                  <a:schemeClr val="tx1">
                    <a:alpha val="80000"/>
                  </a:schemeClr>
                </a:solidFill>
              </a:rPr>
              <a:t>Lezen</a:t>
            </a:r>
          </a:p>
          <a:p>
            <a:r>
              <a:rPr lang="nl-NL" sz="2400" dirty="0">
                <a:solidFill>
                  <a:schemeClr val="tx1">
                    <a:alpha val="80000"/>
                  </a:schemeClr>
                </a:solidFill>
              </a:rPr>
              <a:t>Samenvatten (kort)</a:t>
            </a:r>
          </a:p>
        </p:txBody>
      </p:sp>
    </p:spTree>
    <p:extLst>
      <p:ext uri="{BB962C8B-B14F-4D97-AF65-F5344CB8AC3E}">
        <p14:creationId xmlns:p14="http://schemas.microsoft.com/office/powerpoint/2010/main" val="1288679001"/>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op van een alligator in het water">
            <a:extLst>
              <a:ext uri="{FF2B5EF4-FFF2-40B4-BE49-F238E27FC236}">
                <a16:creationId xmlns:a16="http://schemas.microsoft.com/office/drawing/2014/main" id="{5EE301DC-0B65-CE31-E1D8-DFB9EF3DE094}"/>
              </a:ext>
            </a:extLst>
          </p:cNvPr>
          <p:cNvPicPr>
            <a:picLocks noChangeAspect="1"/>
          </p:cNvPicPr>
          <p:nvPr/>
        </p:nvPicPr>
        <p:blipFill rotWithShape="1">
          <a:blip r:embed="rId2"/>
          <a:srcRect b="1541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6B60A30-C1C2-8822-F62E-0AD7ACD432F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Ga op zoek naar jouw poel!</a:t>
            </a:r>
          </a:p>
        </p:txBody>
      </p:sp>
    </p:spTree>
    <p:extLst>
      <p:ext uri="{BB962C8B-B14F-4D97-AF65-F5344CB8AC3E}">
        <p14:creationId xmlns:p14="http://schemas.microsoft.com/office/powerpoint/2010/main" val="2775564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6D09588-9668-4D38-8AD4-C27CF2B2D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2E717A5-0C40-F9B8-B119-64C089C98DB5}"/>
              </a:ext>
            </a:extLst>
          </p:cNvPr>
          <p:cNvSpPr>
            <a:spLocks noGrp="1"/>
          </p:cNvSpPr>
          <p:nvPr>
            <p:ph type="title"/>
          </p:nvPr>
        </p:nvSpPr>
        <p:spPr>
          <a:xfrm>
            <a:off x="838199" y="1498512"/>
            <a:ext cx="8740774" cy="1323439"/>
          </a:xfrm>
        </p:spPr>
        <p:txBody>
          <a:bodyPr anchor="t">
            <a:normAutofit/>
          </a:bodyPr>
          <a:lstStyle/>
          <a:p>
            <a:r>
              <a:rPr lang="nl-NL" sz="4000"/>
              <a:t>Wat ga je doen?</a:t>
            </a:r>
          </a:p>
        </p:txBody>
      </p:sp>
      <p:sp>
        <p:nvSpPr>
          <p:cNvPr id="3" name="Tijdelijke aanduiding voor inhoud 2">
            <a:extLst>
              <a:ext uri="{FF2B5EF4-FFF2-40B4-BE49-F238E27FC236}">
                <a16:creationId xmlns:a16="http://schemas.microsoft.com/office/drawing/2014/main" id="{FA46C144-E914-8CBE-D144-9F42275EA7E1}"/>
              </a:ext>
            </a:extLst>
          </p:cNvPr>
          <p:cNvSpPr>
            <a:spLocks noGrp="1"/>
          </p:cNvSpPr>
          <p:nvPr>
            <p:ph idx="1"/>
          </p:nvPr>
        </p:nvSpPr>
        <p:spPr>
          <a:xfrm>
            <a:off x="838199" y="3003160"/>
            <a:ext cx="8740775" cy="3139356"/>
          </a:xfrm>
        </p:spPr>
        <p:txBody>
          <a:bodyPr>
            <a:normAutofit/>
          </a:bodyPr>
          <a:lstStyle/>
          <a:p>
            <a:r>
              <a:rPr lang="nl-NL" sz="2400" dirty="0">
                <a:solidFill>
                  <a:schemeClr val="tx1">
                    <a:alpha val="80000"/>
                  </a:schemeClr>
                </a:solidFill>
              </a:rPr>
              <a:t>Natuurwetenschappelijke onderzoek</a:t>
            </a:r>
          </a:p>
          <a:p>
            <a:r>
              <a:rPr lang="nl-NL" sz="2400" dirty="0">
                <a:solidFill>
                  <a:schemeClr val="tx1">
                    <a:alpha val="80000"/>
                  </a:schemeClr>
                </a:solidFill>
              </a:rPr>
              <a:t>Standplaatsonderzoek</a:t>
            </a:r>
          </a:p>
          <a:p>
            <a:r>
              <a:rPr lang="nl-NL" sz="2400" dirty="0">
                <a:solidFill>
                  <a:schemeClr val="tx1">
                    <a:alpha val="80000"/>
                  </a:schemeClr>
                </a:solidFill>
              </a:rPr>
              <a:t>Poelenonderzoek</a:t>
            </a:r>
          </a:p>
          <a:p>
            <a:pPr marL="0" indent="0">
              <a:buNone/>
            </a:pPr>
            <a:r>
              <a:rPr lang="nl-NL" sz="2400" dirty="0">
                <a:solidFill>
                  <a:schemeClr val="tx1">
                    <a:alpha val="80000"/>
                  </a:schemeClr>
                </a:solidFill>
              </a:rPr>
              <a:t>Natuurdoeltype 3.14: Gebufferde poelen en wielen</a:t>
            </a:r>
          </a:p>
          <a:p>
            <a:r>
              <a:rPr lang="nl-NL" sz="2400" dirty="0">
                <a:solidFill>
                  <a:schemeClr val="tx1">
                    <a:alpha val="80000"/>
                  </a:schemeClr>
                </a:solidFill>
              </a:rPr>
              <a:t>Migratie </a:t>
            </a:r>
            <a:r>
              <a:rPr lang="nl-NL" sz="2400" dirty="0" err="1">
                <a:solidFill>
                  <a:schemeClr val="tx1">
                    <a:alpha val="80000"/>
                  </a:schemeClr>
                </a:solidFill>
              </a:rPr>
              <a:t>amfibieen</a:t>
            </a:r>
            <a:endParaRPr lang="nl-NL" sz="2400" dirty="0">
              <a:solidFill>
                <a:schemeClr val="tx1">
                  <a:alpha val="80000"/>
                </a:schemeClr>
              </a:solidFill>
            </a:endParaRPr>
          </a:p>
          <a:p>
            <a:r>
              <a:rPr lang="nl-NL" sz="2400" dirty="0">
                <a:solidFill>
                  <a:schemeClr val="tx1">
                    <a:alpha val="80000"/>
                  </a:schemeClr>
                </a:solidFill>
              </a:rPr>
              <a:t>Aanbeveling ontwikkeling poel</a:t>
            </a:r>
          </a:p>
          <a:p>
            <a:pPr marL="0" indent="0">
              <a:buNone/>
            </a:pPr>
            <a:endParaRPr lang="nl-NL" sz="2400" dirty="0">
              <a:solidFill>
                <a:schemeClr val="tx1">
                  <a:alpha val="80000"/>
                </a:schemeClr>
              </a:solidFill>
            </a:endParaRPr>
          </a:p>
          <a:p>
            <a:pPr marL="0" indent="0">
              <a:buNone/>
            </a:pPr>
            <a:endParaRPr lang="nl-NL" sz="2400" dirty="0">
              <a:solidFill>
                <a:schemeClr val="tx1">
                  <a:alpha val="80000"/>
                </a:schemeClr>
              </a:solidFill>
            </a:endParaRPr>
          </a:p>
          <a:p>
            <a:pPr marL="0" indent="0">
              <a:buNone/>
            </a:pPr>
            <a:endParaRPr lang="nl-NL" sz="2400" dirty="0">
              <a:solidFill>
                <a:schemeClr val="tx1">
                  <a:alpha val="80000"/>
                </a:schemeClr>
              </a:solidFill>
            </a:endParaRPr>
          </a:p>
          <a:p>
            <a:endParaRPr lang="nl-NL" sz="2400" dirty="0">
              <a:solidFill>
                <a:schemeClr val="tx1">
                  <a:alpha val="80000"/>
                </a:schemeClr>
              </a:solidFill>
            </a:endParaRPr>
          </a:p>
          <a:p>
            <a:endParaRPr lang="nl-NL" sz="2400" dirty="0">
              <a:solidFill>
                <a:schemeClr val="tx1">
                  <a:alpha val="80000"/>
                </a:schemeClr>
              </a:solidFill>
            </a:endParaRPr>
          </a:p>
        </p:txBody>
      </p:sp>
      <p:grpSp>
        <p:nvGrpSpPr>
          <p:cNvPr id="17" name="Group 16">
            <a:extLst>
              <a:ext uri="{FF2B5EF4-FFF2-40B4-BE49-F238E27FC236}">
                <a16:creationId xmlns:a16="http://schemas.microsoft.com/office/drawing/2014/main" id="{95A28492-272D-4814-AE2C-61575C989E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10455568" cy="715482"/>
            <a:chOff x="0" y="6142518"/>
            <a:chExt cx="10455568" cy="715482"/>
          </a:xfrm>
          <a:effectLst>
            <a:outerShdw blurRad="381000" dist="152400" dir="16200000" algn="ctr" rotWithShape="0">
              <a:srgbClr val="000000">
                <a:alpha val="10000"/>
              </a:srgbClr>
            </a:outerShdw>
          </a:effectLst>
        </p:grpSpPr>
        <p:sp>
          <p:nvSpPr>
            <p:cNvPr id="18" name="Freeform: Shape 17">
              <a:extLst>
                <a:ext uri="{FF2B5EF4-FFF2-40B4-BE49-F238E27FC236}">
                  <a16:creationId xmlns:a16="http://schemas.microsoft.com/office/drawing/2014/main" id="{4F778866-9933-4309-8E11-F83DDDBB10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6D21D106-ABCB-4A50-84B3-D35C3B2B67B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20" name="Freeform: Shape 19">
                <a:extLst>
                  <a:ext uri="{FF2B5EF4-FFF2-40B4-BE49-F238E27FC236}">
                    <a16:creationId xmlns:a16="http://schemas.microsoft.com/office/drawing/2014/main" id="{65E4ED97-1207-4104-A25F-8791916BF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24CB190-EFCD-4B40-9CDD-E3C0EB4B3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628957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73EB488-CA2A-DA61-F737-83E9A1FEB9FC}"/>
              </a:ext>
            </a:extLst>
          </p:cNvPr>
          <p:cNvSpPr>
            <a:spLocks noGrp="1"/>
          </p:cNvSpPr>
          <p:nvPr>
            <p:ph type="title"/>
          </p:nvPr>
        </p:nvSpPr>
        <p:spPr>
          <a:xfrm>
            <a:off x="838200" y="1641752"/>
            <a:ext cx="4391024" cy="1323439"/>
          </a:xfrm>
        </p:spPr>
        <p:txBody>
          <a:bodyPr anchor="t">
            <a:normAutofit/>
          </a:bodyPr>
          <a:lstStyle/>
          <a:p>
            <a:r>
              <a:rPr lang="nl-NL" sz="4000">
                <a:solidFill>
                  <a:schemeClr val="bg1"/>
                </a:solidFill>
              </a:rPr>
              <a:t>Nu eerst SYNBIOSYS downloaden</a:t>
            </a:r>
          </a:p>
        </p:txBody>
      </p:sp>
      <p:sp>
        <p:nvSpPr>
          <p:cNvPr id="3" name="Tijdelijke aanduiding voor inhoud 2">
            <a:extLst>
              <a:ext uri="{FF2B5EF4-FFF2-40B4-BE49-F238E27FC236}">
                <a16:creationId xmlns:a16="http://schemas.microsoft.com/office/drawing/2014/main" id="{FD2F8D2D-6124-AA20-D9B5-A870F654227C}"/>
              </a:ext>
            </a:extLst>
          </p:cNvPr>
          <p:cNvSpPr>
            <a:spLocks noGrp="1"/>
          </p:cNvSpPr>
          <p:nvPr>
            <p:ph idx="1"/>
          </p:nvPr>
        </p:nvSpPr>
        <p:spPr>
          <a:xfrm>
            <a:off x="838200" y="3146400"/>
            <a:ext cx="4391024" cy="2454300"/>
          </a:xfrm>
        </p:spPr>
        <p:txBody>
          <a:bodyPr>
            <a:normAutofit/>
          </a:bodyPr>
          <a:lstStyle/>
          <a:p>
            <a:r>
              <a:rPr lang="nl-NL" sz="2400" u="sng">
                <a:solidFill>
                  <a:schemeClr val="bg1">
                    <a:alpha val="80000"/>
                  </a:schemeClr>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http://www.wur.nl/nl/show/SynBioSys-Nederland.htm</a:t>
            </a:r>
            <a:r>
              <a:rPr lang="nl-NL" sz="2400" u="sng">
                <a:solidFill>
                  <a:schemeClr val="bg1">
                    <a:alpha val="80000"/>
                  </a:schemeClr>
                </a:solidFill>
                <a:effectLst/>
                <a:latin typeface="Times New Roman" panose="02020603050405020304" pitchFamily="18" charset="0"/>
                <a:ea typeface="Calibri" panose="020F0502020204030204" pitchFamily="34" charset="0"/>
              </a:rPr>
              <a:t> </a:t>
            </a:r>
          </a:p>
          <a:p>
            <a:endParaRPr lang="nl-NL" sz="2400" u="sng">
              <a:solidFill>
                <a:schemeClr val="bg1">
                  <a:alpha val="80000"/>
                </a:schemeClr>
              </a:solidFill>
              <a:latin typeface="Times New Roman" panose="02020603050405020304" pitchFamily="18" charset="0"/>
            </a:endParaRPr>
          </a:p>
          <a:p>
            <a:r>
              <a:rPr lang="nl-NL" sz="2400">
                <a:solidFill>
                  <a:schemeClr val="bg1">
                    <a:alpha val="80000"/>
                  </a:schemeClr>
                </a:solidFill>
                <a:hlinkClick r:id="rId3"/>
              </a:rPr>
              <a:t>Landelijke Vegetatie Databank (alterra.nl)</a:t>
            </a:r>
            <a:endParaRPr lang="nl-NL" sz="2400">
              <a:solidFill>
                <a:schemeClr val="bg1">
                  <a:alpha val="80000"/>
                </a:schemeClr>
              </a:solidFill>
            </a:endParaRPr>
          </a:p>
        </p:txBody>
      </p:sp>
      <p:grpSp>
        <p:nvGrpSpPr>
          <p:cNvPr id="18" name="Group 17">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19" name="Group 18">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23" name="Freeform: Shape 22">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0" name="Group 19">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21" name="Freeform: Shape 20">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Picture 4" descr="Plantenscheuten die uit de grond komen">
            <a:extLst>
              <a:ext uri="{FF2B5EF4-FFF2-40B4-BE49-F238E27FC236}">
                <a16:creationId xmlns:a16="http://schemas.microsoft.com/office/drawing/2014/main" id="{DA010021-C3A0-AF80-353F-89F030BA6CD8}"/>
              </a:ext>
            </a:extLst>
          </p:cNvPr>
          <p:cNvPicPr>
            <a:picLocks noChangeAspect="1"/>
          </p:cNvPicPr>
          <p:nvPr/>
        </p:nvPicPr>
        <p:blipFill rotWithShape="1">
          <a:blip r:embed="rId5"/>
          <a:srcRect l="5884" r="-1" b="-1"/>
          <a:stretch/>
        </p:blipFill>
        <p:spPr>
          <a:xfrm>
            <a:off x="6566861" y="1350833"/>
            <a:ext cx="4319254" cy="3063347"/>
          </a:xfrm>
          <a:prstGeom prst="rect">
            <a:avLst/>
          </a:prstGeom>
        </p:spPr>
      </p:pic>
    </p:spTree>
    <p:extLst>
      <p:ext uri="{BB962C8B-B14F-4D97-AF65-F5344CB8AC3E}">
        <p14:creationId xmlns:p14="http://schemas.microsoft.com/office/powerpoint/2010/main" val="1833285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50438449-676B-4169-938F-53F31E16BB68}"/>
              </a:ext>
            </a:extLst>
          </p:cNvPr>
          <p:cNvSpPr>
            <a:spLocks noGrp="1"/>
          </p:cNvSpPr>
          <p:nvPr>
            <p:ph type="subTitle" idx="1"/>
          </p:nvPr>
        </p:nvSpPr>
        <p:spPr>
          <a:xfrm>
            <a:off x="574089" y="734550"/>
            <a:ext cx="2932591" cy="5293387"/>
          </a:xfrm>
        </p:spPr>
        <p:txBody>
          <a:bodyPr/>
          <a:lstStyle/>
          <a:p>
            <a:pPr algn="l"/>
            <a:r>
              <a:rPr lang="nl-NL" dirty="0"/>
              <a:t>Zet de instellingen van </a:t>
            </a:r>
            <a:r>
              <a:rPr lang="nl-NL" dirty="0" err="1"/>
              <a:t>SynBioSys</a:t>
            </a:r>
            <a:r>
              <a:rPr lang="nl-NL" dirty="0"/>
              <a:t> zo:</a:t>
            </a:r>
          </a:p>
          <a:p>
            <a:pPr algn="l"/>
            <a:endParaRPr lang="nl-NL" dirty="0"/>
          </a:p>
          <a:p>
            <a:pPr algn="l"/>
            <a:r>
              <a:rPr lang="nl-NL" dirty="0"/>
              <a:t>1) Persoonlijke vegetatiedatabase op “Interne database”</a:t>
            </a:r>
          </a:p>
        </p:txBody>
      </p:sp>
      <p:pic>
        <p:nvPicPr>
          <p:cNvPr id="4" name="Afbeelding 3">
            <a:extLst>
              <a:ext uri="{FF2B5EF4-FFF2-40B4-BE49-F238E27FC236}">
                <a16:creationId xmlns:a16="http://schemas.microsoft.com/office/drawing/2014/main" id="{E09131FD-EEB0-4EC5-9E8C-78D447958B21}"/>
              </a:ext>
            </a:extLst>
          </p:cNvPr>
          <p:cNvPicPr>
            <a:picLocks noChangeAspect="1"/>
          </p:cNvPicPr>
          <p:nvPr/>
        </p:nvPicPr>
        <p:blipFill>
          <a:blip r:embed="rId2"/>
          <a:stretch>
            <a:fillRect/>
          </a:stretch>
        </p:blipFill>
        <p:spPr>
          <a:xfrm>
            <a:off x="3790764" y="570467"/>
            <a:ext cx="7949065" cy="5370990"/>
          </a:xfrm>
          <a:prstGeom prst="rect">
            <a:avLst/>
          </a:prstGeom>
        </p:spPr>
      </p:pic>
    </p:spTree>
    <p:extLst>
      <p:ext uri="{BB962C8B-B14F-4D97-AF65-F5344CB8AC3E}">
        <p14:creationId xmlns:p14="http://schemas.microsoft.com/office/powerpoint/2010/main" val="281428684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ronicleVTI">
  <a:themeElements>
    <a:clrScheme name="AnalogousFromRegularSeedLeftStep">
      <a:dk1>
        <a:srgbClr val="000000"/>
      </a:dk1>
      <a:lt1>
        <a:srgbClr val="FFFFFF"/>
      </a:lt1>
      <a:dk2>
        <a:srgbClr val="242641"/>
      </a:dk2>
      <a:lt2>
        <a:srgbClr val="E2E8E6"/>
      </a:lt2>
      <a:accent1>
        <a:srgbClr val="C34D6C"/>
      </a:accent1>
      <a:accent2>
        <a:srgbClr val="B13B8C"/>
      </a:accent2>
      <a:accent3>
        <a:srgbClr val="B84DC3"/>
      </a:accent3>
      <a:accent4>
        <a:srgbClr val="743BB1"/>
      </a:accent4>
      <a:accent5>
        <a:srgbClr val="554DC3"/>
      </a:accent5>
      <a:accent6>
        <a:srgbClr val="3B64B1"/>
      </a:accent6>
      <a:hlink>
        <a:srgbClr val="319379"/>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4.xml><?xml version="1.0" encoding="utf-8"?>
<a:theme xmlns:a="http://schemas.openxmlformats.org/drawingml/2006/main" name="1_ChronicleVTI">
  <a:themeElements>
    <a:clrScheme name="AnalogousFromRegularSeedLeftStep">
      <a:dk1>
        <a:srgbClr val="000000"/>
      </a:dk1>
      <a:lt1>
        <a:srgbClr val="FFFFFF"/>
      </a:lt1>
      <a:dk2>
        <a:srgbClr val="242641"/>
      </a:dk2>
      <a:lt2>
        <a:srgbClr val="E2E8E6"/>
      </a:lt2>
      <a:accent1>
        <a:srgbClr val="C34D6C"/>
      </a:accent1>
      <a:accent2>
        <a:srgbClr val="B13B8C"/>
      </a:accent2>
      <a:accent3>
        <a:srgbClr val="B84DC3"/>
      </a:accent3>
      <a:accent4>
        <a:srgbClr val="743BB1"/>
      </a:accent4>
      <a:accent5>
        <a:srgbClr val="554DC3"/>
      </a:accent5>
      <a:accent6>
        <a:srgbClr val="3B64B1"/>
      </a:accent6>
      <a:hlink>
        <a:srgbClr val="319379"/>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5.xml><?xml version="1.0" encoding="utf-8"?>
<a:theme xmlns:a="http://schemas.openxmlformats.org/drawingml/2006/main" name="Constance template">
  <a:themeElements>
    <a:clrScheme name="Custom 347">
      <a:dk1>
        <a:srgbClr val="231F1C"/>
      </a:dk1>
      <a:lt1>
        <a:srgbClr val="FFFFFF"/>
      </a:lt1>
      <a:dk2>
        <a:srgbClr val="666666"/>
      </a:dk2>
      <a:lt2>
        <a:srgbClr val="FBFAF5"/>
      </a:lt2>
      <a:accent1>
        <a:srgbClr val="6AA84F"/>
      </a:accent1>
      <a:accent2>
        <a:srgbClr val="F1C232"/>
      </a:accent2>
      <a:accent3>
        <a:srgbClr val="E06666"/>
      </a:accent3>
      <a:accent4>
        <a:srgbClr val="C27BA0"/>
      </a:accent4>
      <a:accent5>
        <a:srgbClr val="8E7CC3"/>
      </a:accent5>
      <a:accent6>
        <a:srgbClr val="76A5AF"/>
      </a:accent6>
      <a:hlink>
        <a:srgbClr val="231F1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1869</Words>
  <Application>Microsoft Office PowerPoint</Application>
  <PresentationFormat>Breedbeeld</PresentationFormat>
  <Paragraphs>203</Paragraphs>
  <Slides>69</Slides>
  <Notes>40</Notes>
  <HiddenSlides>0</HiddenSlides>
  <MMClips>1</MMClips>
  <ScaleCrop>false</ScaleCrop>
  <HeadingPairs>
    <vt:vector size="6" baseType="variant">
      <vt:variant>
        <vt:lpstr>Gebruikte lettertypen</vt:lpstr>
      </vt:variant>
      <vt:variant>
        <vt:i4>8</vt:i4>
      </vt:variant>
      <vt:variant>
        <vt:lpstr>Thema</vt:lpstr>
      </vt:variant>
      <vt:variant>
        <vt:i4>5</vt:i4>
      </vt:variant>
      <vt:variant>
        <vt:lpstr>Diatitels</vt:lpstr>
      </vt:variant>
      <vt:variant>
        <vt:i4>69</vt:i4>
      </vt:variant>
    </vt:vector>
  </HeadingPairs>
  <TitlesOfParts>
    <vt:vector size="82" baseType="lpstr">
      <vt:lpstr>Arial</vt:lpstr>
      <vt:lpstr>Calibri</vt:lpstr>
      <vt:lpstr>Calibri Light</vt:lpstr>
      <vt:lpstr>Calisto MT</vt:lpstr>
      <vt:lpstr>Playfair Display</vt:lpstr>
      <vt:lpstr>Times New Roman</vt:lpstr>
      <vt:lpstr>Tinos</vt:lpstr>
      <vt:lpstr>Univers Condensed</vt:lpstr>
      <vt:lpstr>Kantoorthema</vt:lpstr>
      <vt:lpstr>Kantoorthema</vt:lpstr>
      <vt:lpstr>ChronicleVTI</vt:lpstr>
      <vt:lpstr>1_ChronicleVTI</vt:lpstr>
      <vt:lpstr>Constance template</vt:lpstr>
      <vt:lpstr>Natuuronderzoek</vt:lpstr>
      <vt:lpstr>Wat ga je doen?</vt:lpstr>
      <vt:lpstr>Wat ga je doen?</vt:lpstr>
      <vt:lpstr>Wat ga je doen?</vt:lpstr>
      <vt:lpstr>Wat ga je doen?</vt:lpstr>
      <vt:lpstr>Wat ga je doen?</vt:lpstr>
      <vt:lpstr>Wat ga je doen?</vt:lpstr>
      <vt:lpstr>Nu eerst SYNBIOSYS downloaden</vt:lpstr>
      <vt:lpstr>PowerPoint-presentatie</vt:lpstr>
      <vt:lpstr>PowerPoint-presentatie</vt:lpstr>
      <vt:lpstr>PowerPoint-presentatie</vt:lpstr>
      <vt:lpstr>PowerPoint-presentatie</vt:lpstr>
      <vt:lpstr>PowerPoint-presentatie</vt:lpstr>
      <vt:lpstr>Een paar vragen over natuuronderzoek</vt:lpstr>
      <vt:lpstr> 1. Wat moet je absoluut proberen te negeren als je voor het eerst een landschap of omgeving gaat inventariseren en beschrijven? </vt:lpstr>
      <vt:lpstr> 1. Wat moet je absoluut proberen te negeren als je voor het eerst een landschap of omgeving gaat inventariseren en beschrijven? </vt:lpstr>
      <vt:lpstr>2. Geef in je eigen woorden aan waarom het van belang is dat een onderzoek volgens vaste methodiek wordt uitgevoerd. </vt:lpstr>
      <vt:lpstr>2. Geef in je eigen woorden aan waarom het van belang is dat een onderzoek volgens vaste methodiek wordt uitgevoerd. </vt:lpstr>
      <vt:lpstr> 3. Wat betekent het dat een onderzoek ‘objectief’ moet zijn? </vt:lpstr>
      <vt:lpstr> 3. Wat betekent het dat een onderzoek ‘objectief’ moet zijn? </vt:lpstr>
      <vt:lpstr>Hoe zorg je ervoor dat je onderzoek ‘herhaalbaar’ is? </vt:lpstr>
      <vt:lpstr>Hoe zorg je ervoor dat je onderzoek ‘herhaalbaar’ is? </vt:lpstr>
      <vt:lpstr>Waarom is het van belang om een onderzoek vaker te herhalen en/of te controleren? </vt:lpstr>
      <vt:lpstr>Waarom is het van belang om een onderzoek vaker te herhalen en/of te controleren? </vt:lpstr>
      <vt:lpstr> 1. Wat moet je absoluut proberen te negeren als je voor het eerst een landschap of omgeving gaat inventariseren en beschrijven? </vt:lpstr>
      <vt:lpstr>Je hebt twee verrekijkers, één van 8x42 en één met de aanduiding 10x42. Welke vergroot het meest? En welke is lichtsterker? </vt:lpstr>
      <vt:lpstr>Je hebt twee verrekijkers, één van 8x42 en één met de aanduiding 10x42. Welke vergroot het meest? En welke is lichtsterker? </vt:lpstr>
      <vt:lpstr>Bij de meeste verrekijkers kun je naast de centrale scherpstelschroef nog een stelschroef vinden aan één van de oculairs. Waarom zit die er? </vt:lpstr>
      <vt:lpstr>Bij de meeste verrekijkers kun je naast de centrale scherpstelschroef nog een stelschroef vinden aan één van de oculairs. Waarom zit die er? </vt:lpstr>
      <vt:lpstr>Waarom zijn soorten met een grote ecologische tolerantie niet geschikt als bio-indicator? </vt:lpstr>
      <vt:lpstr>Waarom zijn soorten met een grote ecologische tolerantie niet geschikt als bio-indicator? </vt:lpstr>
      <vt:lpstr>Je hebt een handvol grond uit de bodem gehaald en maakt hiervan een rolletje. Er zitten geen scheurtjes in. Als je het rolletje in een U-vorm (hoefijzer) houdt zie je wel enkele scheurtjes ontstaan. Wat voor grondsoort is dit? </vt:lpstr>
      <vt:lpstr>Je hebt een handvol grond uit de bodem gehaald en maakt hiervan een rolletje. Er zitten geen scheurtjes in. Als je het rolletje in een U-vorm (hoefijzer) houdt zie je wel enkele scheurtjes ontstaan. Wat voor grondsoort is dit? </vt:lpstr>
      <vt:lpstr>Hoe zie je aan de begroeiing met korstmossen of je te maken hebt met verontreinigde lucht? </vt:lpstr>
      <vt:lpstr>Hoe zie je aan de begroeiing met korstmossen of je te maken hebt met verontreinigde lucht? </vt:lpstr>
      <vt:lpstr>Noem 4 stoffen die zorgen voor verzuring van de bodem. </vt:lpstr>
      <vt:lpstr>Noem 4 stoffen die zorgen voor verzuring van de bodem. </vt:lpstr>
      <vt:lpstr>Waardoor kan het debiet van een waterloop variëren? </vt:lpstr>
      <vt:lpstr>Waardoor kan het debiet van een waterloop variëren? </vt:lpstr>
      <vt:lpstr>Als je de stroomsnelheid van het water weet, wat moet je dan nog meer weten om het debiet te kunnen berekenen? </vt:lpstr>
      <vt:lpstr>Als je de stroomsnelheid van het water weet, wat moet je dan nog meer weten om het debiet te kunnen berekenen? </vt:lpstr>
      <vt:lpstr>Geef drie redenen waarom er in zuur water (lage pH) weinig vissen zullen leven. </vt:lpstr>
      <vt:lpstr>Geef drie redenen waarom er in zuur water (lage pH) weinig vissen zullen leven. </vt:lpstr>
      <vt:lpstr>Waarvan is het maximale O2-gehalte in water afhankelijk? </vt:lpstr>
      <vt:lpstr>Waarvan is het maximale O2-gehalte in water afhankelijk? </vt:lpstr>
      <vt:lpstr>Hoe bepaal je de grootte van een proefvlak voor het inventariseren van planten, het zogenaamde minimumareaal? </vt:lpstr>
      <vt:lpstr>Hoe bepaal je de grootte van een proefvlak voor het inventariseren van planten, het zogenaamde minimumareaal? </vt:lpstr>
      <vt:lpstr>Wat is in de ecologie het verschil tussen een populatie en een levensgemeenschap? </vt:lpstr>
      <vt:lpstr>Wat is in de ecologie het verschil tussen een populatie en een levensgemeenschap? </vt:lpstr>
      <vt:lpstr>Je vangt 80 dieren in een gebied, merkt deze en laat ze weer vrij. Een week later vang je nog eens 100 dieren. Bij deze tweede vangst zitten er 10 die gemerkt zijn. Hoeveel dieren leven er totaal in het gebied (statistische meetfout niet meegenomen)? </vt:lpstr>
      <vt:lpstr>Je vangt 80 dieren in een gebied, merkt deze en laat ze weer vrij. Een week later vang je nog eens 100 dieren. Bij deze tweede vangst zitten er 10 die gemerkt zijn. Hoeveel dieren leven er totaal in het gebied (statistische meetfout niet meegenomen)? </vt:lpstr>
      <vt:lpstr>Ook mensen die voor PGO’s inventariseren (met ontheffing Natuurbeschermingswet) lopen het risico dat ze soorten verstoren tijdens hun werkzaamheden. Wat is een belangrijke eis voor zo’n medewerker om gebruik van een algemene ontheffing te kunnen maken? </vt:lpstr>
      <vt:lpstr>Ook mensen die voor PGO’s inventariseren (met ontheffing Natuurbeschermingswet) lopen het risico dat ze soorten verstoren tijdens hun werkzaamheden. Wat is een belangrijke eis voor zo’n medewerker om gebruik van een algemene ontheffing te kunnen maken? </vt:lpstr>
      <vt:lpstr>Even op adem komen</vt:lpstr>
      <vt:lpstr>De Wetenschappelijke Methode</vt:lpstr>
      <vt:lpstr>1. Observatie</vt:lpstr>
      <vt:lpstr>2. Vraagstelling</vt:lpstr>
      <vt:lpstr>3. Hypothese</vt:lpstr>
      <vt:lpstr>4. Materiaal en Methode</vt:lpstr>
      <vt:lpstr>5. Resultaten</vt:lpstr>
      <vt:lpstr>6. Conclusie</vt:lpstr>
      <vt:lpstr>7. Discussie</vt:lpstr>
      <vt:lpstr>8. Samenvatting</vt:lpstr>
      <vt:lpstr>9. Literatuurlijst</vt:lpstr>
      <vt:lpstr>Opdracht</vt:lpstr>
      <vt:lpstr>Opdracht (30 minuten)</vt:lpstr>
      <vt:lpstr>Opdracht</vt:lpstr>
      <vt:lpstr>  Artikelen Bezetting van poelen door Kamsalamander  1.Van der Sluis en Bugter (Levende natuur), 2000 2.E. van Uchelen ( ravon 22), 2006</vt:lpstr>
      <vt:lpstr>Ga op zoek naar jouw poel!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Natuuronderzoek</dc:title>
  <dc:creator>Roeland Uijtdewilligen</dc:creator>
  <cp:lastModifiedBy>Roeland Uijtdewilligen</cp:lastModifiedBy>
  <cp:revision>2</cp:revision>
  <dcterms:created xsi:type="dcterms:W3CDTF">2023-02-08T09:24:44Z</dcterms:created>
  <dcterms:modified xsi:type="dcterms:W3CDTF">2023-02-08T15:56:43Z</dcterms:modified>
</cp:coreProperties>
</file>