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6"/>
  </p:notesMasterIdLst>
  <p:sldIdLst>
    <p:sldId id="256" r:id="rId2"/>
    <p:sldId id="259" r:id="rId3"/>
    <p:sldId id="257" r:id="rId4"/>
    <p:sldId id="378" r:id="rId5"/>
    <p:sldId id="370" r:id="rId6"/>
    <p:sldId id="371" r:id="rId7"/>
    <p:sldId id="376" r:id="rId8"/>
    <p:sldId id="377" r:id="rId9"/>
    <p:sldId id="258" r:id="rId10"/>
    <p:sldId id="261" r:id="rId11"/>
    <p:sldId id="368" r:id="rId12"/>
    <p:sldId id="369" r:id="rId13"/>
    <p:sldId id="262" r:id="rId14"/>
    <p:sldId id="263" r:id="rId15"/>
    <p:sldId id="266" r:id="rId16"/>
    <p:sldId id="265" r:id="rId17"/>
    <p:sldId id="264" r:id="rId18"/>
    <p:sldId id="267" r:id="rId19"/>
    <p:sldId id="278" r:id="rId20"/>
    <p:sldId id="283" r:id="rId21"/>
    <p:sldId id="279" r:id="rId22"/>
    <p:sldId id="382" r:id="rId23"/>
    <p:sldId id="280" r:id="rId24"/>
    <p:sldId id="383" r:id="rId25"/>
    <p:sldId id="381" r:id="rId26"/>
    <p:sldId id="282" r:id="rId27"/>
    <p:sldId id="281" r:id="rId28"/>
    <p:sldId id="379" r:id="rId29"/>
    <p:sldId id="380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372" r:id="rId40"/>
    <p:sldId id="296" r:id="rId41"/>
    <p:sldId id="373" r:id="rId42"/>
    <p:sldId id="293" r:id="rId43"/>
    <p:sldId id="374" r:id="rId44"/>
    <p:sldId id="294" r:id="rId45"/>
    <p:sldId id="295" r:id="rId46"/>
    <p:sldId id="297" r:id="rId47"/>
    <p:sldId id="298" r:id="rId48"/>
    <p:sldId id="384" r:id="rId49"/>
    <p:sldId id="299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19" r:id="rId58"/>
    <p:sldId id="308" r:id="rId59"/>
    <p:sldId id="309" r:id="rId60"/>
    <p:sldId id="310" r:id="rId61"/>
    <p:sldId id="312" r:id="rId62"/>
    <p:sldId id="313" r:id="rId63"/>
    <p:sldId id="316" r:id="rId64"/>
    <p:sldId id="314" r:id="rId65"/>
    <p:sldId id="318" r:id="rId66"/>
    <p:sldId id="315" r:id="rId67"/>
    <p:sldId id="317" r:id="rId68"/>
    <p:sldId id="320" r:id="rId69"/>
    <p:sldId id="321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40" r:id="rId84"/>
    <p:sldId id="375" r:id="rId85"/>
    <p:sldId id="385" r:id="rId86"/>
    <p:sldId id="337" r:id="rId87"/>
    <p:sldId id="338" r:id="rId88"/>
    <p:sldId id="339" r:id="rId89"/>
    <p:sldId id="341" r:id="rId90"/>
    <p:sldId id="270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271" r:id="rId112"/>
    <p:sldId id="362" r:id="rId113"/>
    <p:sldId id="363" r:id="rId114"/>
    <p:sldId id="364" r:id="rId115"/>
    <p:sldId id="365" r:id="rId116"/>
    <p:sldId id="366" r:id="rId117"/>
    <p:sldId id="367" r:id="rId118"/>
    <p:sldId id="272" r:id="rId119"/>
    <p:sldId id="273" r:id="rId120"/>
    <p:sldId id="274" r:id="rId121"/>
    <p:sldId id="275" r:id="rId122"/>
    <p:sldId id="276" r:id="rId123"/>
    <p:sldId id="260" r:id="rId124"/>
    <p:sldId id="277" r:id="rId1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6741FE-8854-43EE-B391-EA5E065FF99F}" v="3" dt="2023-01-23T10:24:31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5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microsoft.com/office/2015/10/relationships/revisionInfo" Target="revisionInfo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rriën van 't Oever" userId="853603d8-2c27-4ec0-8218-8df663a7e77c" providerId="ADAL" clId="{CB6741FE-8854-43EE-B391-EA5E065FF99F}"/>
    <pc:docChg chg="custSel addSld modSld sldOrd">
      <pc:chgData name="Jurriën van 't Oever" userId="853603d8-2c27-4ec0-8218-8df663a7e77c" providerId="ADAL" clId="{CB6741FE-8854-43EE-B391-EA5E065FF99F}" dt="2023-01-30T14:13:11.378" v="472" actId="20577"/>
      <pc:docMkLst>
        <pc:docMk/>
      </pc:docMkLst>
      <pc:sldChg chg="addSp modSp mod">
        <pc:chgData name="Jurriën van 't Oever" userId="853603d8-2c27-4ec0-8218-8df663a7e77c" providerId="ADAL" clId="{CB6741FE-8854-43EE-B391-EA5E065FF99F}" dt="2023-01-30T14:13:11.378" v="472" actId="20577"/>
        <pc:sldMkLst>
          <pc:docMk/>
          <pc:sldMk cId="245629521" sldId="270"/>
        </pc:sldMkLst>
        <pc:spChg chg="mod">
          <ac:chgData name="Jurriën van 't Oever" userId="853603d8-2c27-4ec0-8218-8df663a7e77c" providerId="ADAL" clId="{CB6741FE-8854-43EE-B391-EA5E065FF99F}" dt="2023-01-30T14:13:11.378" v="472" actId="20577"/>
          <ac:spMkLst>
            <pc:docMk/>
            <pc:sldMk cId="245629521" sldId="270"/>
            <ac:spMk id="2" creationId="{00000000-0000-0000-0000-000000000000}"/>
          </ac:spMkLst>
        </pc:spChg>
        <pc:picChg chg="add mod">
          <ac:chgData name="Jurriën van 't Oever" userId="853603d8-2c27-4ec0-8218-8df663a7e77c" providerId="ADAL" clId="{CB6741FE-8854-43EE-B391-EA5E065FF99F}" dt="2023-01-30T14:12:30.600" v="427" actId="14100"/>
          <ac:picMkLst>
            <pc:docMk/>
            <pc:sldMk cId="245629521" sldId="270"/>
            <ac:picMk id="4" creationId="{681CDDE4-FC5A-EA74-73C5-D768FA7DD156}"/>
          </ac:picMkLst>
        </pc:picChg>
      </pc:sldChg>
      <pc:sldChg chg="delSp modSp mod">
        <pc:chgData name="Jurriën van 't Oever" userId="853603d8-2c27-4ec0-8218-8df663a7e77c" providerId="ADAL" clId="{CB6741FE-8854-43EE-B391-EA5E065FF99F}" dt="2023-01-16T07:43:37.759" v="6"/>
        <pc:sldMkLst>
          <pc:docMk/>
          <pc:sldMk cId="3361244819" sldId="281"/>
        </pc:sldMkLst>
        <pc:spChg chg="del mod">
          <ac:chgData name="Jurriën van 't Oever" userId="853603d8-2c27-4ec0-8218-8df663a7e77c" providerId="ADAL" clId="{CB6741FE-8854-43EE-B391-EA5E065FF99F}" dt="2023-01-16T07:43:37.759" v="6"/>
          <ac:spMkLst>
            <pc:docMk/>
            <pc:sldMk cId="3361244819" sldId="281"/>
            <ac:spMk id="29701" creationId="{00000000-0000-0000-0000-000000000000}"/>
          </ac:spMkLst>
        </pc:spChg>
      </pc:sldChg>
      <pc:sldChg chg="modSp mod">
        <pc:chgData name="Jurriën van 't Oever" userId="853603d8-2c27-4ec0-8218-8df663a7e77c" providerId="ADAL" clId="{CB6741FE-8854-43EE-B391-EA5E065FF99F}" dt="2023-01-23T07:14:06.614" v="93" actId="255"/>
        <pc:sldMkLst>
          <pc:docMk/>
          <pc:sldMk cId="80608560" sldId="308"/>
        </pc:sldMkLst>
        <pc:spChg chg="mod">
          <ac:chgData name="Jurriën van 't Oever" userId="853603d8-2c27-4ec0-8218-8df663a7e77c" providerId="ADAL" clId="{CB6741FE-8854-43EE-B391-EA5E065FF99F}" dt="2023-01-23T07:14:06.614" v="93" actId="255"/>
          <ac:spMkLst>
            <pc:docMk/>
            <pc:sldMk cId="80608560" sldId="308"/>
            <ac:spMk id="58372" creationId="{00000000-0000-0000-0000-000000000000}"/>
          </ac:spMkLst>
        </pc:spChg>
      </pc:sldChg>
      <pc:sldChg chg="ord">
        <pc:chgData name="Jurriën van 't Oever" userId="853603d8-2c27-4ec0-8218-8df663a7e77c" providerId="ADAL" clId="{CB6741FE-8854-43EE-B391-EA5E065FF99F}" dt="2023-01-23T07:15:16.987" v="97"/>
        <pc:sldMkLst>
          <pc:docMk/>
          <pc:sldMk cId="1951025632" sldId="316"/>
        </pc:sldMkLst>
      </pc:sldChg>
      <pc:sldChg chg="addSp modSp new mod">
        <pc:chgData name="Jurriën van 't Oever" userId="853603d8-2c27-4ec0-8218-8df663a7e77c" providerId="ADAL" clId="{CB6741FE-8854-43EE-B391-EA5E065FF99F}" dt="2023-01-23T14:35:58.960" v="420" actId="20577"/>
        <pc:sldMkLst>
          <pc:docMk/>
          <pc:sldMk cId="2009094629" sldId="385"/>
        </pc:sldMkLst>
        <pc:spChg chg="add mod">
          <ac:chgData name="Jurriën van 't Oever" userId="853603d8-2c27-4ec0-8218-8df663a7e77c" providerId="ADAL" clId="{CB6741FE-8854-43EE-B391-EA5E065FF99F}" dt="2023-01-23T14:35:58.960" v="420" actId="20577"/>
          <ac:spMkLst>
            <pc:docMk/>
            <pc:sldMk cId="2009094629" sldId="385"/>
            <ac:spMk id="4" creationId="{6E72F653-8396-2540-107A-0F7FEA8F3223}"/>
          </ac:spMkLst>
        </pc:spChg>
        <pc:picChg chg="add mod">
          <ac:chgData name="Jurriën van 't Oever" userId="853603d8-2c27-4ec0-8218-8df663a7e77c" providerId="ADAL" clId="{CB6741FE-8854-43EE-B391-EA5E065FF99F}" dt="2023-01-23T14:35:03.849" v="409" actId="1076"/>
          <ac:picMkLst>
            <pc:docMk/>
            <pc:sldMk cId="2009094629" sldId="385"/>
            <ac:picMk id="3" creationId="{F3D2E0C3-9062-0E32-455A-A1DA093BCCB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6A3F3-19A7-4429-9AE5-C4E57C6604C4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E9CA7-1641-4A53-9808-AD9B97291B5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062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  <p:sp>
        <p:nvSpPr>
          <p:cNvPr id="1536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82C93A-7D23-4EFA-B7A5-81FCC75A1523}" type="slidenum">
              <a:rPr lang="nl-NL" altLang="nl-NL" smtClean="0"/>
              <a:pPr>
                <a:spcBef>
                  <a:spcPct val="0"/>
                </a:spcBef>
              </a:pPr>
              <a:t>14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59344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  <p:sp>
        <p:nvSpPr>
          <p:cNvPr id="2560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2D32EB-8883-4328-8668-85103E1BCC54}" type="slidenum">
              <a:rPr lang="nl-NL" altLang="nl-NL" smtClean="0"/>
              <a:pPr>
                <a:spcBef>
                  <a:spcPct val="0"/>
                </a:spcBef>
              </a:pPr>
              <a:t>19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52219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  <p:sp>
        <p:nvSpPr>
          <p:cNvPr id="2765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C60066-C403-42F9-8328-ED3C670C9777}" type="slidenum">
              <a:rPr lang="nl-NL" altLang="nl-NL" smtClean="0"/>
              <a:pPr>
                <a:spcBef>
                  <a:spcPct val="0"/>
                </a:spcBef>
              </a:pPr>
              <a:t>21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65655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>
              <a:latin typeface="Arial" panose="020B0604020202020204" pitchFamily="34" charset="0"/>
            </a:endParaRPr>
          </a:p>
        </p:txBody>
      </p:sp>
      <p:sp>
        <p:nvSpPr>
          <p:cNvPr id="3072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C4075B-F937-4F81-A93B-AFCA00C13575}" type="slidenum">
              <a:rPr lang="nl-NL" altLang="nl-NL" smtClean="0"/>
              <a:pPr/>
              <a:t>27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61898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02F36C-0A71-45BC-B6FB-423F147DEB46}" type="slidenum">
              <a:rPr lang="nl-NL" altLang="nl-NL" smtClean="0"/>
              <a:pPr>
                <a:spcBef>
                  <a:spcPct val="0"/>
                </a:spcBef>
              </a:pPr>
              <a:t>32</a:t>
            </a:fld>
            <a:endParaRPr lang="nl-NL" altLang="nl-NL"/>
          </a:p>
        </p:txBody>
      </p:sp>
      <p:sp>
        <p:nvSpPr>
          <p:cNvPr id="358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673100"/>
            <a:ext cx="6081712" cy="3422650"/>
          </a:xfrm>
          <a:solidFill>
            <a:srgbClr val="FFFFFF"/>
          </a:solidFill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23925" y="4340225"/>
            <a:ext cx="5010150" cy="4097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333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>
              <a:latin typeface="Arial" panose="020B0604020202020204" pitchFamily="34" charset="0"/>
            </a:endParaRPr>
          </a:p>
        </p:txBody>
      </p:sp>
      <p:sp>
        <p:nvSpPr>
          <p:cNvPr id="6758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6185AF-7401-4172-8132-20989AD77E80}" type="slidenum">
              <a:rPr lang="nl-NL" altLang="nl-NL" smtClean="0"/>
              <a:pPr/>
              <a:t>63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7409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B1359F-E17C-41D7-B112-A014378F6A43}" type="slidenum">
              <a:rPr lang="nl-NL" altLang="nl-NL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108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673100"/>
            <a:ext cx="6081712" cy="3422650"/>
          </a:xfrm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40225"/>
            <a:ext cx="5010150" cy="4097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27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6601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56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009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3872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2657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34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6961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6734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Hijsen     oever@groenewelle.nl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C6B8-41C7-4F43-881E-D3DA31F241F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54812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Hijsen     oever@groenewelle.nl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9AE33-229A-4EBA-B55C-478DEE17334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78482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Hijsen     oever@groenewelle.nl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CE66E-2433-4639-831E-BF702D8B2C6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5982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706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2997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48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256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01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5490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4905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BE0-B14F-4319-B62F-82820CA0D04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014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60BE0-B14F-4319-B62F-82820CA0D04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8263D92-BDD2-43FB-9430-9A33F3B0C2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708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Rw6WZvWunM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DAQDf2UEpDQ" TargetMode="External"/><Relationship Id="rId4" Type="http://schemas.openxmlformats.org/officeDocument/2006/relationships/hyperlink" Target="https://youtu.be/C3ugTZLMoBI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7ipeTD2uGo4" TargetMode="Externa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yXsA6GNWhMw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O6M1hxrSYQ" TargetMode="External"/><Relationship Id="rId7" Type="http://schemas.openxmlformats.org/officeDocument/2006/relationships/hyperlink" Target="https://youtu.be/DwZYhWCYFxw" TargetMode="External"/><Relationship Id="rId2" Type="http://schemas.openxmlformats.org/officeDocument/2006/relationships/hyperlink" Target="https://youtu.be/WCWVv0wod8U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youtu.be/h3N9jCugh9s" TargetMode="External"/><Relationship Id="rId5" Type="http://schemas.openxmlformats.org/officeDocument/2006/relationships/hyperlink" Target="https://youtu.be/cRLVP7E9EPI" TargetMode="External"/><Relationship Id="rId4" Type="http://schemas.openxmlformats.org/officeDocument/2006/relationships/hyperlink" Target="https://youtu.be/ZWL92yAfKlQ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hijsen.nl/Html/Aanslagmiddelen/rondstroppen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7.png"/><Relationship Id="rId4" Type="http://schemas.openxmlformats.org/officeDocument/2006/relationships/oleObject" Target="../embeddings/oleObject4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4.jpeg"/><Relationship Id="rId4" Type="http://schemas.openxmlformats.org/officeDocument/2006/relationships/hyperlink" Target="http://www.hijsen.nl/Html/Lastopnamemiddelen/Platenklem_TNMK.htm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kh.nl/Wet-en-regelgeving/Keuren-van-hijsgereedschappen/Keuringstabellen-EKH.aspx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VTu738E7qA" TargetMode="External"/><Relationship Id="rId2" Type="http://schemas.openxmlformats.org/officeDocument/2006/relationships/hyperlink" Target="https://youtu.be/N0xE2BacmL0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oleObject" Target="../embeddings/oleObject10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ipeTD2uGo4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WCWVv0wod8U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1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b="1" dirty="0">
                <a:solidFill>
                  <a:schemeClr val="accent2">
                    <a:lumMod val="75000"/>
                  </a:schemeClr>
                </a:solidFill>
              </a:rPr>
              <a:t>Hijsen</a:t>
            </a:r>
            <a:br>
              <a:rPr lang="nl-NL" dirty="0"/>
            </a:br>
            <a:r>
              <a:rPr lang="nl-NL" sz="4400" b="1" dirty="0">
                <a:solidFill>
                  <a:srgbClr val="002060"/>
                </a:solidFill>
              </a:rPr>
              <a:t>HGM met beperkte hijsfunctie</a:t>
            </a:r>
            <a:br>
              <a:rPr lang="nl-NL" sz="4400" b="1" dirty="0">
                <a:solidFill>
                  <a:srgbClr val="002060"/>
                </a:solidFill>
              </a:rPr>
            </a:br>
            <a:endParaRPr lang="nl-NL" sz="44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88177" y="4777379"/>
            <a:ext cx="9616435" cy="11262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Tot 10 ton-meter</a:t>
            </a:r>
          </a:p>
          <a:p>
            <a:pPr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	Dat is max 10 ton – per meter uit het hart van de draaikrans</a:t>
            </a:r>
          </a:p>
          <a:p>
            <a:endParaRPr lang="nl-NL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65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/>
              <a:t>Hijsen     oever@groenewelle.nl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Hijsgereedschappen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Onderdelen of inrichtingen die niet vast met de machine verbonden zijn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Zitten dus tussen de machine en de last</a:t>
            </a:r>
          </a:p>
          <a:p>
            <a:pPr marL="0" indent="0" eaLnBrk="1" hangingPunct="1">
              <a:buNone/>
            </a:pPr>
            <a:endParaRPr lang="nl-NL" altLang="nl-NL" sz="3600" b="1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				</a:t>
            </a:r>
            <a:r>
              <a:rPr lang="nl-NL" altLang="nl-NL" sz="3600" b="1" dirty="0">
                <a:solidFill>
                  <a:schemeClr val="accent2">
                    <a:lumMod val="75000"/>
                  </a:schemeClr>
                </a:solidFill>
              </a:rPr>
              <a:t>Hijshulpstukken</a:t>
            </a:r>
          </a:p>
          <a:p>
            <a:pPr eaLnBrk="1" hangingPunct="1">
              <a:buFontTx/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Ooghaken; sluitingen en oogbouten</a:t>
            </a:r>
          </a:p>
        </p:txBody>
      </p:sp>
    </p:spTree>
    <p:extLst>
      <p:ext uri="{BB962C8B-B14F-4D97-AF65-F5344CB8AC3E}">
        <p14:creationId xmlns:p14="http://schemas.microsoft.com/office/powerpoint/2010/main" val="14791929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jdelijke aanduiding voor voettekst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10137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1013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333376"/>
            <a:ext cx="8362950" cy="5688013"/>
          </a:xfrm>
        </p:spPr>
        <p:txBody>
          <a:bodyPr/>
          <a:lstStyle/>
          <a:p>
            <a:pPr eaLnBrk="1" hangingPunct="1"/>
            <a:endParaRPr lang="nl-NL" altLang="nl-NL" sz="2800"/>
          </a:p>
        </p:txBody>
      </p:sp>
      <p:pic>
        <p:nvPicPr>
          <p:cNvPr id="10138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609600"/>
            <a:ext cx="9372600" cy="5505450"/>
          </a:xfrm>
          <a:noFill/>
        </p:spPr>
      </p:pic>
    </p:spTree>
    <p:extLst>
      <p:ext uri="{BB962C8B-B14F-4D97-AF65-F5344CB8AC3E}">
        <p14:creationId xmlns:p14="http://schemas.microsoft.com/office/powerpoint/2010/main" val="7439449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10240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pic>
        <p:nvPicPr>
          <p:cNvPr id="10240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1158876"/>
            <a:ext cx="8785225" cy="5407025"/>
          </a:xfrm>
          <a:noFill/>
        </p:spPr>
      </p:pic>
    </p:spTree>
    <p:extLst>
      <p:ext uri="{BB962C8B-B14F-4D97-AF65-F5344CB8AC3E}">
        <p14:creationId xmlns:p14="http://schemas.microsoft.com/office/powerpoint/2010/main" val="2055640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1034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pic>
        <p:nvPicPr>
          <p:cNvPr id="1034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2401"/>
            <a:ext cx="9372600" cy="6208713"/>
          </a:xfrm>
          <a:noFill/>
        </p:spPr>
      </p:pic>
    </p:spTree>
    <p:extLst>
      <p:ext uri="{BB962C8B-B14F-4D97-AF65-F5344CB8AC3E}">
        <p14:creationId xmlns:p14="http://schemas.microsoft.com/office/powerpoint/2010/main" val="8717711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</p:spTree>
    <p:extLst>
      <p:ext uri="{BB962C8B-B14F-4D97-AF65-F5344CB8AC3E}">
        <p14:creationId xmlns:p14="http://schemas.microsoft.com/office/powerpoint/2010/main" val="28573177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10547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pic>
        <p:nvPicPr>
          <p:cNvPr id="1054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92075"/>
            <a:ext cx="9144000" cy="6699250"/>
          </a:xfrm>
          <a:noFill/>
        </p:spPr>
      </p:pic>
    </p:spTree>
    <p:extLst>
      <p:ext uri="{BB962C8B-B14F-4D97-AF65-F5344CB8AC3E}">
        <p14:creationId xmlns:p14="http://schemas.microsoft.com/office/powerpoint/2010/main" val="123240598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064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14401"/>
            <a:ext cx="617220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13279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/>
              <a:t>Hijsen     oever@groenewelle.nl</a:t>
            </a:r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7239000" cy="48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276600" y="579120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3"/>
              </a:rPr>
              <a:t>klik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4152900" y="5766476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4"/>
              </a:rPr>
              <a:t>Klik-1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5695950" y="577883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5"/>
              </a:rPr>
              <a:t>Klik-2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373284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graphicFrame>
        <p:nvGraphicFramePr>
          <p:cNvPr id="108547" name="Object 2"/>
          <p:cNvGraphicFramePr>
            <a:graphicFrameLocks noChangeAspect="1"/>
          </p:cNvGraphicFramePr>
          <p:nvPr/>
        </p:nvGraphicFramePr>
        <p:xfrm>
          <a:off x="2057400" y="0"/>
          <a:ext cx="77724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afbeelding" r:id="rId2" imgW="3315163" imgH="3561905" progId="Paint.Picture">
                  <p:embed/>
                </p:oleObj>
              </mc:Choice>
              <mc:Fallback>
                <p:oleObj name="Bitmapafbeelding" r:id="rId2" imgW="3315163" imgH="3561905" progId="Paint.Picture">
                  <p:embed/>
                  <p:pic>
                    <p:nvPicPr>
                      <p:cNvPr id="10854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0"/>
                        <a:ext cx="77724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42194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rgbClr val="000000"/>
                </a:solidFill>
              </a:rPr>
              <a:t>Hijsen     oever@groenewelle.nl</a:t>
            </a:r>
          </a:p>
        </p:txBody>
      </p:sp>
      <p:pic>
        <p:nvPicPr>
          <p:cNvPr id="109571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2481264"/>
            <a:ext cx="2724150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Rectangle 3"/>
          <p:cNvSpPr>
            <a:spLocks noGrp="1" noChangeArrowheads="1"/>
          </p:cNvSpPr>
          <p:nvPr>
            <p:ph type="title"/>
          </p:nvPr>
        </p:nvSpPr>
        <p:spPr>
          <a:xfrm>
            <a:off x="2990850" y="1581150"/>
            <a:ext cx="6267450" cy="914400"/>
          </a:xfrm>
        </p:spPr>
        <p:txBody>
          <a:bodyPr/>
          <a:lstStyle/>
          <a:p>
            <a:pPr eaLnBrk="1" hangingPunct="1"/>
            <a:r>
              <a:rPr lang="nl-NL" altLang="nl-NL" sz="3200">
                <a:solidFill>
                  <a:schemeClr val="accent2"/>
                </a:solidFill>
              </a:rPr>
              <a:t>Risico’s bij Hijskranen</a:t>
            </a:r>
            <a:endParaRPr lang="nl-NL" altLang="nl-NL"/>
          </a:p>
        </p:txBody>
      </p:sp>
      <p:sp>
        <p:nvSpPr>
          <p:cNvPr id="10957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9589" y="2543176"/>
            <a:ext cx="3006725" cy="3394075"/>
          </a:xfrm>
        </p:spPr>
        <p:txBody>
          <a:bodyPr/>
          <a:lstStyle/>
          <a:p>
            <a:pPr eaLnBrk="1" hangingPunct="1"/>
            <a:r>
              <a:rPr lang="nl-NL" altLang="nl-NL" sz="2800"/>
              <a:t>Draaibereik</a:t>
            </a:r>
          </a:p>
          <a:p>
            <a:pPr eaLnBrk="1" hangingPunct="1"/>
            <a:r>
              <a:rPr lang="nl-NL" altLang="nl-NL" sz="2800"/>
              <a:t>afstempelen</a:t>
            </a:r>
          </a:p>
          <a:p>
            <a:pPr eaLnBrk="1" hangingPunct="1"/>
            <a:r>
              <a:rPr lang="nl-NL" altLang="nl-NL" sz="2800"/>
              <a:t>zware lasten</a:t>
            </a:r>
          </a:p>
          <a:p>
            <a:pPr eaLnBrk="1" hangingPunct="1"/>
            <a:r>
              <a:rPr lang="nl-NL" altLang="nl-NL" sz="2800"/>
              <a:t>windkracht</a:t>
            </a:r>
          </a:p>
          <a:p>
            <a:pPr eaLnBrk="1" hangingPunct="1"/>
            <a:r>
              <a:rPr lang="nl-NL" altLang="nl-NL" sz="2800"/>
              <a:t>onweer</a:t>
            </a:r>
          </a:p>
        </p:txBody>
      </p:sp>
      <p:sp>
        <p:nvSpPr>
          <p:cNvPr id="109574" name="Text Box 5"/>
          <p:cNvSpPr txBox="1">
            <a:spLocks noChangeArrowheads="1"/>
          </p:cNvSpPr>
          <p:nvPr/>
        </p:nvSpPr>
        <p:spPr bwMode="auto">
          <a:xfrm>
            <a:off x="5753100" y="228601"/>
            <a:ext cx="4552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nl-NL" altLang="nl-NL" sz="2000" b="1">
                <a:solidFill>
                  <a:srgbClr val="FF3300"/>
                </a:solidFill>
              </a:rPr>
              <a:t>Hijs- en hefwerktuigen</a:t>
            </a:r>
          </a:p>
        </p:txBody>
      </p:sp>
    </p:spTree>
    <p:extLst>
      <p:ext uri="{BB962C8B-B14F-4D97-AF65-F5344CB8AC3E}">
        <p14:creationId xmlns:p14="http://schemas.microsoft.com/office/powerpoint/2010/main" val="267824864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11619" name="Picture 2" descr="keur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401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30" y="1473517"/>
            <a:ext cx="5753100" cy="427672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454" y="1473517"/>
            <a:ext cx="3446145" cy="433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6581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12643" name="Picture 2" descr="draaibo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16444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303175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13667" name="Picture 2" descr="kraankeu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0"/>
            <a:ext cx="8382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77968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14691" name="Picture 2" descr="PICT0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99616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15715" name="Picture 2" descr="PICT0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050"/>
            <a:ext cx="9144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3745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16739" name="Picture 2" descr="PICT0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56166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17763" name="Picture 2" descr="tkd etec l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9144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2752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118787" name="Picture 3" descr="produc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268413"/>
            <a:ext cx="3455988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3411539" y="3973513"/>
            <a:ext cx="1571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/>
              <a:t>magneet</a:t>
            </a:r>
          </a:p>
        </p:txBody>
      </p:sp>
    </p:spTree>
    <p:extLst>
      <p:ext uri="{BB962C8B-B14F-4D97-AF65-F5344CB8AC3E}">
        <p14:creationId xmlns:p14="http://schemas.microsoft.com/office/powerpoint/2010/main" val="361974917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547" y="527684"/>
            <a:ext cx="10351751" cy="599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0591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899" y="389572"/>
            <a:ext cx="10310047" cy="602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8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1421260"/>
            <a:ext cx="9680872" cy="5634859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280499" y="274674"/>
            <a:ext cx="33634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dirty="0">
                <a:solidFill>
                  <a:schemeClr val="accent2"/>
                </a:solidFill>
              </a:rPr>
              <a:t>Harpsluiting</a:t>
            </a:r>
          </a:p>
        </p:txBody>
      </p:sp>
    </p:spTree>
    <p:extLst>
      <p:ext uri="{BB962C8B-B14F-4D97-AF65-F5344CB8AC3E}">
        <p14:creationId xmlns:p14="http://schemas.microsoft.com/office/powerpoint/2010/main" val="410058023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hlinkClick r:id="rId2"/>
              </a:rPr>
              <a:t>https://youtu.be/7ipeTD2uGo4</a:t>
            </a:r>
            <a:br>
              <a:rPr lang="nl-NL" dirty="0"/>
            </a:br>
            <a:br>
              <a:rPr lang="nl-NL" dirty="0"/>
            </a:br>
            <a:r>
              <a:rPr lang="nl-NL" dirty="0"/>
              <a:t>instructie hijsen</a:t>
            </a:r>
          </a:p>
        </p:txBody>
      </p:sp>
    </p:spTree>
    <p:extLst>
      <p:ext uri="{BB962C8B-B14F-4D97-AF65-F5344CB8AC3E}">
        <p14:creationId xmlns:p14="http://schemas.microsoft.com/office/powerpoint/2010/main" val="337058150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788767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276985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8196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853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Kraanboek (map in de </a:t>
            </a:r>
            <a:r>
              <a:rPr lang="nl-NL" dirty="0" err="1"/>
              <a:t>hgm</a:t>
            </a:r>
            <a:r>
              <a:rPr lang="nl-NL" dirty="0"/>
              <a:t>)</a:t>
            </a:r>
          </a:p>
        </p:txBody>
      </p:sp>
      <p:pic>
        <p:nvPicPr>
          <p:cNvPr id="3" name="Picture 6" descr="C:\loonwerkfoto\graafmachines\kraankeuring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1443161"/>
            <a:ext cx="7101445" cy="53260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085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 dirty="0">
                <a:solidFill>
                  <a:schemeClr val="accent2"/>
                </a:solidFill>
              </a:rPr>
              <a:t>Het kraanboek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5054" y="1904999"/>
            <a:ext cx="8514607" cy="448392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NL" sz="3600" b="1" dirty="0">
                <a:solidFill>
                  <a:srgbClr val="002060"/>
                </a:solidFill>
              </a:rPr>
              <a:t>Identificatie HGM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3600" b="1" dirty="0">
                <a:solidFill>
                  <a:srgbClr val="002060"/>
                </a:solidFill>
              </a:rPr>
              <a:t>Eigenaar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3600" b="1" dirty="0">
                <a:solidFill>
                  <a:srgbClr val="002060"/>
                </a:solidFill>
              </a:rPr>
              <a:t>CE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3600" b="1" dirty="0">
                <a:solidFill>
                  <a:srgbClr val="002060"/>
                </a:solidFill>
              </a:rPr>
              <a:t>Controle beurten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3600" b="1" dirty="0">
                <a:solidFill>
                  <a:srgbClr val="002060"/>
                </a:solidFill>
              </a:rPr>
              <a:t>Technische gegevens</a:t>
            </a:r>
          </a:p>
          <a:p>
            <a:pPr eaLnBrk="1" hangingPunct="1">
              <a:lnSpc>
                <a:spcPct val="90000"/>
              </a:lnSpc>
            </a:pPr>
            <a:endParaRPr lang="nl-NL" altLang="nl-NL" sz="36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800" dirty="0">
                <a:solidFill>
                  <a:schemeClr val="accent2"/>
                </a:solidFill>
              </a:rPr>
              <a:t>Bedoelt als hulpmiddel –keuring en onderhoud</a:t>
            </a:r>
          </a:p>
        </p:txBody>
      </p:sp>
    </p:spTree>
    <p:extLst>
      <p:ext uri="{BB962C8B-B14F-4D97-AF65-F5344CB8AC3E}">
        <p14:creationId xmlns:p14="http://schemas.microsoft.com/office/powerpoint/2010/main" val="279113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graphicFrame>
        <p:nvGraphicFramePr>
          <p:cNvPr id="20483" name="Object 2"/>
          <p:cNvGraphicFramePr>
            <a:graphicFrameLocks noGrp="1" noChangeAspect="1"/>
          </p:cNvGraphicFramePr>
          <p:nvPr>
            <p:ph type="title"/>
            <p:extLst>
              <p:ext uri="{D42A27DB-BD31-4B8C-83A1-F6EECF244321}">
                <p14:modId xmlns:p14="http://schemas.microsoft.com/office/powerpoint/2010/main" val="2440529399"/>
              </p:ext>
            </p:extLst>
          </p:nvPr>
        </p:nvGraphicFramePr>
        <p:xfrm>
          <a:off x="3048000" y="-320555"/>
          <a:ext cx="9144000" cy="682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afbeelding" r:id="rId2" imgW="5619048" imgH="4734586" progId="Paint.Picture">
                  <p:embed/>
                </p:oleObj>
              </mc:Choice>
              <mc:Fallback>
                <p:oleObj name="Bitmapafbeelding" r:id="rId2" imgW="5619048" imgH="4734586" progId="Paint.Picture">
                  <p:embed/>
                  <p:pic>
                    <p:nvPicPr>
                      <p:cNvPr id="2048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-320555"/>
                        <a:ext cx="9144000" cy="682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0787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17412" name="Picture 4" descr="_1117114521_0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5288" y="1"/>
            <a:ext cx="8788769" cy="70061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645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Lastvluchttabel</a:t>
            </a:r>
          </a:p>
        </p:txBody>
      </p:sp>
      <p:sp>
        <p:nvSpPr>
          <p:cNvPr id="16388" name="Rectangle 6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Lastvluchttabel moet aanwezig zijn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Maximale hijslast is 75% van de kieplast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736762"/>
              </p:ext>
            </p:extLst>
          </p:nvPr>
        </p:nvGraphicFramePr>
        <p:xfrm>
          <a:off x="7932717" y="3514279"/>
          <a:ext cx="2980707" cy="3256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afbeelding" r:id="rId2" imgW="3715269" imgH="4057143" progId="Paint.Picture">
                  <p:embed/>
                </p:oleObj>
              </mc:Choice>
              <mc:Fallback>
                <p:oleObj name="Bitmapafbeelding" r:id="rId2" imgW="3715269" imgH="4057143" progId="Paint.Picture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2717" y="3514279"/>
                        <a:ext cx="2980707" cy="32566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7108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Overlastsignalering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Hoorbaar zijn binnen vluchtbereik</a:t>
            </a:r>
          </a:p>
          <a:p>
            <a:pPr eaLnBrk="1" hangingPunct="1"/>
            <a:endParaRPr lang="nl-NL" altLang="nl-NL" sz="4000" b="1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nl-NL" altLang="nl-NL" sz="4000" b="1" dirty="0">
                <a:solidFill>
                  <a:srgbClr val="002060"/>
                </a:solidFill>
              </a:rPr>
              <a:t>= nabijheid van de machine</a:t>
            </a:r>
          </a:p>
          <a:p>
            <a:pPr eaLnBrk="1" hangingPunct="1">
              <a:buFontTx/>
              <a:buNone/>
            </a:pPr>
            <a:endParaRPr lang="nl-NL" altLang="nl-NL" sz="4000" b="1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nl-NL" altLang="nl-NL" b="1" dirty="0">
                <a:solidFill>
                  <a:srgbClr val="002060"/>
                </a:solidFill>
              </a:rPr>
              <a:t>Waarschuwen van machinist en personen</a:t>
            </a:r>
          </a:p>
        </p:txBody>
      </p:sp>
      <p:sp>
        <p:nvSpPr>
          <p:cNvPr id="2355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</p:spTree>
    <p:extLst>
      <p:ext uri="{BB962C8B-B14F-4D97-AF65-F5344CB8AC3E}">
        <p14:creationId xmlns:p14="http://schemas.microsoft.com/office/powerpoint/2010/main" val="36018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 b="1">
                <a:solidFill>
                  <a:schemeClr val="accent2"/>
                </a:solidFill>
              </a:rPr>
              <a:t>Overlastsignalering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NL" sz="4000" b="1" dirty="0">
                <a:solidFill>
                  <a:srgbClr val="002060"/>
                </a:solidFill>
              </a:rPr>
              <a:t>Twee systemen</a:t>
            </a:r>
          </a:p>
          <a:p>
            <a:pPr marL="0" indent="0">
              <a:buNone/>
              <a:defRPr/>
            </a:pPr>
            <a:endParaRPr lang="nl-NL" sz="800" b="1" dirty="0">
              <a:solidFill>
                <a:srgbClr val="002060"/>
              </a:solidFill>
            </a:endParaRPr>
          </a:p>
          <a:p>
            <a:pPr lvl="2" indent="-342900">
              <a:buFontTx/>
              <a:buChar char="-"/>
              <a:defRPr/>
            </a:pPr>
            <a:r>
              <a:rPr lang="nl-NL" sz="4000" b="1" dirty="0">
                <a:solidFill>
                  <a:srgbClr val="002060"/>
                </a:solidFill>
              </a:rPr>
              <a:t>Het systeem blokkeert [lastmomentbegrenzer]</a:t>
            </a:r>
          </a:p>
          <a:p>
            <a:pPr lvl="2" indent="-342900">
              <a:buFontTx/>
              <a:buChar char="-"/>
              <a:defRPr/>
            </a:pPr>
            <a:r>
              <a:rPr lang="nl-NL" sz="4000" b="1" dirty="0">
                <a:solidFill>
                  <a:srgbClr val="002060"/>
                </a:solidFill>
              </a:rPr>
              <a:t>Signaal wordt afgegeven [lastmomentsignalering] </a:t>
            </a:r>
          </a:p>
        </p:txBody>
      </p:sp>
      <p:sp>
        <p:nvSpPr>
          <p:cNvPr id="24580" name="Tijdelijke aanduiding voor voettekst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</p:spTree>
    <p:extLst>
      <p:ext uri="{BB962C8B-B14F-4D97-AF65-F5344CB8AC3E}">
        <p14:creationId xmlns:p14="http://schemas.microsoft.com/office/powerpoint/2010/main" val="1217965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Verschil tussen graafmachines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sz="2400" b="1" dirty="0">
                <a:solidFill>
                  <a:srgbClr val="002060"/>
                </a:solidFill>
              </a:rPr>
              <a:t>Graafmachines die alleen graven</a:t>
            </a:r>
          </a:p>
          <a:p>
            <a:pPr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Graafmachines die hijsen en graven</a:t>
            </a:r>
          </a:p>
          <a:p>
            <a:pPr>
              <a:lnSpc>
                <a:spcPct val="90000"/>
              </a:lnSpc>
            </a:pPr>
            <a:endParaRPr lang="nl-NL" altLang="nl-NL" sz="2400" b="1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Graafmachines ingericht als mobiele hijskraan</a:t>
            </a:r>
          </a:p>
          <a:p>
            <a:endParaRPr lang="nl-NL" dirty="0"/>
          </a:p>
        </p:txBody>
      </p:sp>
      <p:pic>
        <p:nvPicPr>
          <p:cNvPr id="5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9213" y="2230486"/>
            <a:ext cx="4313237" cy="3584477"/>
          </a:xfrm>
        </p:spPr>
      </p:pic>
    </p:spTree>
    <p:extLst>
      <p:ext uri="{BB962C8B-B14F-4D97-AF65-F5344CB8AC3E}">
        <p14:creationId xmlns:p14="http://schemas.microsoft.com/office/powerpoint/2010/main" val="668130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400" dirty="0">
                <a:solidFill>
                  <a:schemeClr val="accent2"/>
                </a:solidFill>
              </a:rPr>
              <a:t>Overlastsignalering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sz="2400" b="1" dirty="0">
                <a:solidFill>
                  <a:srgbClr val="002060"/>
                </a:solidFill>
              </a:rPr>
              <a:t>Waarschuwing dat max hijslast is bereikt</a:t>
            </a:r>
          </a:p>
          <a:p>
            <a:pPr lvl="1"/>
            <a:r>
              <a:rPr lang="nl-NL" sz="2400" b="1" dirty="0">
                <a:solidFill>
                  <a:srgbClr val="002060"/>
                </a:solidFill>
              </a:rPr>
              <a:t>Lastmoment begrenzer</a:t>
            </a:r>
          </a:p>
          <a:p>
            <a:pPr lvl="1"/>
            <a:r>
              <a:rPr lang="nl-NL" sz="2400" b="1" dirty="0">
                <a:solidFill>
                  <a:srgbClr val="002060"/>
                </a:solidFill>
              </a:rPr>
              <a:t>Overlast signalering</a:t>
            </a:r>
          </a:p>
          <a:p>
            <a:pPr lvl="1"/>
            <a:endParaRPr lang="nl-NL" sz="2400" b="1" dirty="0">
              <a:solidFill>
                <a:srgbClr val="002060"/>
              </a:solidFill>
            </a:endParaRPr>
          </a:p>
          <a:p>
            <a:pPr lvl="1"/>
            <a:r>
              <a:rPr lang="nl-NL" sz="2400" b="1" dirty="0">
                <a:solidFill>
                  <a:srgbClr val="002060"/>
                </a:solidFill>
              </a:rPr>
              <a:t>Controle door 1</a:t>
            </a:r>
            <a:r>
              <a:rPr lang="nl-NL" sz="2400" b="1" baseline="30000" dirty="0">
                <a:solidFill>
                  <a:srgbClr val="002060"/>
                </a:solidFill>
              </a:rPr>
              <a:t>e</a:t>
            </a:r>
            <a:r>
              <a:rPr lang="nl-NL" sz="2400" b="1" dirty="0">
                <a:solidFill>
                  <a:srgbClr val="002060"/>
                </a:solidFill>
              </a:rPr>
              <a:t> giek helemaal omhoog te doen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5361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Slangbreukklep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= een breukbeveiliging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Op de </a:t>
            </a:r>
            <a:r>
              <a:rPr lang="nl-NL" altLang="nl-NL" sz="4000" b="1" dirty="0" err="1">
                <a:solidFill>
                  <a:srgbClr val="002060"/>
                </a:solidFill>
              </a:rPr>
              <a:t>lastdragende</a:t>
            </a:r>
            <a:r>
              <a:rPr lang="nl-NL" altLang="nl-NL" sz="4000" b="1" dirty="0">
                <a:solidFill>
                  <a:srgbClr val="002060"/>
                </a:solidFill>
              </a:rPr>
              <a:t> zijde van de hefcilinders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Op </a:t>
            </a:r>
            <a:r>
              <a:rPr lang="nl-NL" altLang="nl-NL" sz="4000" b="1" dirty="0" err="1">
                <a:solidFill>
                  <a:srgbClr val="002060"/>
                </a:solidFill>
              </a:rPr>
              <a:t>lastdragendezijde</a:t>
            </a:r>
            <a:r>
              <a:rPr lang="nl-NL" altLang="nl-NL" sz="4000" b="1" dirty="0">
                <a:solidFill>
                  <a:srgbClr val="002060"/>
                </a:solidFill>
              </a:rPr>
              <a:t> van de lepelcilinder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[op bakcilinder – </a:t>
            </a:r>
            <a:r>
              <a:rPr lang="nl-NL" altLang="nl-NL" sz="4000" b="1" dirty="0" err="1">
                <a:solidFill>
                  <a:srgbClr val="002060"/>
                </a:solidFill>
              </a:rPr>
              <a:t>pendelas</a:t>
            </a:r>
            <a:r>
              <a:rPr lang="nl-NL" altLang="nl-NL" sz="4000" b="1" dirty="0">
                <a:solidFill>
                  <a:srgbClr val="00206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39675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4" y="624110"/>
            <a:ext cx="8236049" cy="558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16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Hijshaak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Mag vast of </a:t>
            </a:r>
            <a:r>
              <a:rPr lang="nl-NL" altLang="nl-NL" sz="4000" b="1" dirty="0" err="1">
                <a:solidFill>
                  <a:srgbClr val="002060"/>
                </a:solidFill>
              </a:rPr>
              <a:t>verwijderbaar</a:t>
            </a:r>
            <a:r>
              <a:rPr lang="nl-NL" altLang="nl-NL" sz="4000" b="1" dirty="0">
                <a:solidFill>
                  <a:srgbClr val="002060"/>
                </a:solidFill>
              </a:rPr>
              <a:t> zijn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- mag niet beschadigen (bak dicht houden)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Mag niet vanzelf open gaan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Moet minimaal 2x de werklast kunnen ‘hebben’</a:t>
            </a:r>
          </a:p>
        </p:txBody>
      </p:sp>
    </p:spTree>
    <p:extLst>
      <p:ext uri="{BB962C8B-B14F-4D97-AF65-F5344CB8AC3E}">
        <p14:creationId xmlns:p14="http://schemas.microsoft.com/office/powerpoint/2010/main" val="594913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Aanlas hijshaak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1752600"/>
            <a:ext cx="4362450" cy="43624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1895475"/>
            <a:ext cx="47752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2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4" y="447675"/>
            <a:ext cx="9117949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81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31747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6676" y="-31750"/>
            <a:ext cx="9331325" cy="6889750"/>
          </a:xfrm>
        </p:spPr>
      </p:pic>
      <p:sp>
        <p:nvSpPr>
          <p:cNvPr id="31748" name="Tijdelijke aanduiding voor voettekst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</p:spTree>
    <p:extLst>
      <p:ext uri="{BB962C8B-B14F-4D97-AF65-F5344CB8AC3E}">
        <p14:creationId xmlns:p14="http://schemas.microsoft.com/office/powerpoint/2010/main" val="625325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29699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2412" y="1"/>
            <a:ext cx="9145588" cy="6873875"/>
          </a:xfrm>
        </p:spPr>
      </p:pic>
      <p:sp>
        <p:nvSpPr>
          <p:cNvPr id="29700" name="Tijdelijke aanduiding voor voettekst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29702" name="Tekstvak 6"/>
          <p:cNvSpPr txBox="1">
            <a:spLocks noChangeArrowheads="1"/>
          </p:cNvSpPr>
          <p:nvPr/>
        </p:nvSpPr>
        <p:spPr bwMode="auto">
          <a:xfrm>
            <a:off x="7248525" y="6100764"/>
            <a:ext cx="2806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4000" dirty="0">
                <a:solidFill>
                  <a:srgbClr val="00B050"/>
                </a:solidFill>
                <a:hlinkClick r:id="rId4"/>
              </a:rPr>
              <a:t>Klik mobiel </a:t>
            </a:r>
            <a:endParaRPr lang="nl-NL" altLang="nl-NL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44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2" y="200025"/>
            <a:ext cx="8334375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89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119062"/>
            <a:ext cx="839152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64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Wetten en normen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28" y="2361492"/>
            <a:ext cx="5090796" cy="4248857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5324" y="2126222"/>
            <a:ext cx="5272499" cy="3989570"/>
          </a:xfrm>
        </p:spPr>
        <p:txBody>
          <a:bodyPr>
            <a:normAutofit fontScale="25000" lnSpcReduction="20000"/>
          </a:bodyPr>
          <a:lstStyle/>
          <a:p>
            <a:r>
              <a:rPr lang="nl-NL" sz="9600" b="1" dirty="0">
                <a:solidFill>
                  <a:srgbClr val="002060"/>
                </a:solidFill>
              </a:rPr>
              <a:t>Machine richtlijn</a:t>
            </a:r>
          </a:p>
          <a:p>
            <a:r>
              <a:rPr lang="nl-NL" sz="9600" b="1" dirty="0">
                <a:solidFill>
                  <a:srgbClr val="002060"/>
                </a:solidFill>
              </a:rPr>
              <a:t>CE markering</a:t>
            </a:r>
          </a:p>
          <a:p>
            <a:endParaRPr lang="nl-NL" sz="9600" b="1" dirty="0">
              <a:solidFill>
                <a:srgbClr val="002060"/>
              </a:solidFill>
            </a:endParaRPr>
          </a:p>
          <a:p>
            <a:r>
              <a:rPr lang="nl-NL" sz="9600" b="1" dirty="0">
                <a:solidFill>
                  <a:srgbClr val="002060"/>
                </a:solidFill>
              </a:rPr>
              <a:t>= een product </a:t>
            </a:r>
            <a:r>
              <a:rPr lang="nl-NL" sz="9600" b="1" dirty="0" err="1">
                <a:solidFill>
                  <a:srgbClr val="002060"/>
                </a:solidFill>
              </a:rPr>
              <a:t>veiligheids</a:t>
            </a:r>
            <a:r>
              <a:rPr lang="nl-NL" sz="9600" b="1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nl-NL" sz="9600" b="1" dirty="0">
                <a:solidFill>
                  <a:srgbClr val="002060"/>
                </a:solidFill>
              </a:rPr>
              <a:t>	afspraak</a:t>
            </a:r>
          </a:p>
          <a:p>
            <a:r>
              <a:rPr lang="nl-NL" sz="9600" b="1" dirty="0">
                <a:solidFill>
                  <a:srgbClr val="002060"/>
                </a:solidFill>
              </a:rPr>
              <a:t>Ook voor</a:t>
            </a:r>
          </a:p>
          <a:p>
            <a:pPr marL="0" indent="0">
              <a:buNone/>
            </a:pPr>
            <a:r>
              <a:rPr lang="nl-NL" sz="9600" b="1" dirty="0">
                <a:solidFill>
                  <a:srgbClr val="002060"/>
                </a:solidFill>
              </a:rPr>
              <a:t>	hijsgereedschap</a:t>
            </a:r>
          </a:p>
          <a:p>
            <a:pPr>
              <a:buClr>
                <a:srgbClr val="A53010"/>
              </a:buClr>
            </a:pPr>
            <a:r>
              <a:rPr lang="nl-NL" sz="9600" b="1" dirty="0">
                <a:solidFill>
                  <a:srgbClr val="002060"/>
                </a:solidFill>
              </a:rPr>
              <a:t>Arbowet is van groot belang</a:t>
            </a:r>
          </a:p>
          <a:p>
            <a:pPr lvl="0">
              <a:buClr>
                <a:srgbClr val="A53010"/>
              </a:buClr>
            </a:pPr>
            <a:endParaRPr lang="nl-NL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	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3740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Palletvork</a:t>
            </a:r>
          </a:p>
        </p:txBody>
      </p:sp>
      <p:sp>
        <p:nvSpPr>
          <p:cNvPr id="32771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sp>
        <p:nvSpPr>
          <p:cNvPr id="32772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sp>
        <p:nvSpPr>
          <p:cNvPr id="32773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sp>
        <p:nvSpPr>
          <p:cNvPr id="32774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69026" y="1562101"/>
            <a:ext cx="5335585" cy="4564063"/>
          </a:xfrm>
        </p:spPr>
        <p:txBody>
          <a:bodyPr/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Een speciaal lastdiagram is dan weer nodig</a:t>
            </a:r>
          </a:p>
          <a:p>
            <a:pPr eaLnBrk="1" hangingPunct="1"/>
            <a:endParaRPr lang="nl-NL" altLang="nl-NL" dirty="0"/>
          </a:p>
        </p:txBody>
      </p:sp>
      <p:sp>
        <p:nvSpPr>
          <p:cNvPr id="32775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327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562101"/>
            <a:ext cx="3929062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442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Opleiding</a:t>
            </a:r>
          </a:p>
        </p:txBody>
      </p:sp>
      <p:sp>
        <p:nvSpPr>
          <p:cNvPr id="33795" name="Tijdelijke aanduiding voor inhoud 3"/>
          <p:cNvSpPr>
            <a:spLocks noGrp="1"/>
          </p:cNvSpPr>
          <p:nvPr>
            <p:ph idx="1"/>
          </p:nvPr>
        </p:nvSpPr>
        <p:spPr>
          <a:xfrm>
            <a:off x="1981200" y="1989139"/>
            <a:ext cx="8229600" cy="4137025"/>
          </a:xfrm>
        </p:spPr>
        <p:txBody>
          <a:bodyPr/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Je moet deskundig zijn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Machine met beperkte hijsfunctie</a:t>
            </a:r>
          </a:p>
          <a:p>
            <a:pPr eaLnBrk="1" hangingPunct="1"/>
            <a:endParaRPr lang="nl-NL" altLang="nl-NL" b="1" dirty="0">
              <a:solidFill>
                <a:schemeClr val="accent2"/>
              </a:solidFill>
            </a:endParaRPr>
          </a:p>
        </p:txBody>
      </p:sp>
      <p:sp>
        <p:nvSpPr>
          <p:cNvPr id="33796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</p:spTree>
    <p:extLst>
      <p:ext uri="{BB962C8B-B14F-4D97-AF65-F5344CB8AC3E}">
        <p14:creationId xmlns:p14="http://schemas.microsoft.com/office/powerpoint/2010/main" val="3836341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34819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/>
          <a:stretch>
            <a:fillRect/>
          </a:stretch>
        </p:blipFill>
        <p:spPr bwMode="auto">
          <a:xfrm>
            <a:off x="8231189" y="1343025"/>
            <a:ext cx="2824738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5045076" y="1928814"/>
            <a:ext cx="3357563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825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825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825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825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825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25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25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25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25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nl-NL" altLang="nl-NL" sz="2800"/>
              <a:t> 	Kettingwerk</a:t>
            </a:r>
          </a:p>
          <a:p>
            <a:pPr>
              <a:spcBef>
                <a:spcPct val="0"/>
              </a:spcBef>
            </a:pPr>
            <a:r>
              <a:rPr lang="nl-NL" altLang="nl-NL" sz="2800"/>
              <a:t> 	Staalkabels</a:t>
            </a:r>
          </a:p>
          <a:p>
            <a:pPr>
              <a:spcBef>
                <a:spcPct val="0"/>
              </a:spcBef>
            </a:pPr>
            <a:r>
              <a:rPr lang="nl-NL" altLang="nl-NL" sz="2800"/>
              <a:t> 	Touw</a:t>
            </a:r>
          </a:p>
          <a:p>
            <a:pPr>
              <a:spcBef>
                <a:spcPct val="0"/>
              </a:spcBef>
            </a:pPr>
            <a:r>
              <a:rPr lang="nl-NL" altLang="nl-NL" sz="2800"/>
              <a:t> 	Stroppen, lengen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800"/>
              <a:t>  	en hijsbanden</a:t>
            </a:r>
          </a:p>
          <a:p>
            <a:pPr>
              <a:spcBef>
                <a:spcPct val="0"/>
              </a:spcBef>
            </a:pPr>
            <a:r>
              <a:rPr lang="nl-NL" altLang="nl-NL" sz="2800"/>
              <a:t> 	Haken en ogen</a:t>
            </a:r>
          </a:p>
          <a:p>
            <a:pPr>
              <a:spcBef>
                <a:spcPct val="0"/>
              </a:spcBef>
            </a:pPr>
            <a:r>
              <a:rPr lang="nl-NL" altLang="nl-NL" sz="2800"/>
              <a:t> 	Takels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2020888" y="4243389"/>
            <a:ext cx="32131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2800">
                <a:solidFill>
                  <a:srgbClr val="FF0000"/>
                </a:solidFill>
              </a:rPr>
              <a:t>Let op:  </a:t>
            </a:r>
            <a:br>
              <a:rPr lang="nl-NL" altLang="nl-NL" sz="2800">
                <a:solidFill>
                  <a:srgbClr val="FF0000"/>
                </a:solidFill>
              </a:rPr>
            </a:br>
            <a:r>
              <a:rPr lang="nl-NL" altLang="nl-NL" sz="2800">
                <a:solidFill>
                  <a:srgbClr val="FF0000"/>
                </a:solidFill>
              </a:rPr>
              <a:t>maximale werklast </a:t>
            </a:r>
            <a:br>
              <a:rPr lang="nl-NL" altLang="nl-NL" sz="2800">
                <a:solidFill>
                  <a:srgbClr val="FF0000"/>
                </a:solidFill>
              </a:rPr>
            </a:br>
            <a:r>
              <a:rPr lang="nl-NL" altLang="nl-NL" sz="2800">
                <a:solidFill>
                  <a:srgbClr val="FF0000"/>
                </a:solidFill>
              </a:rPr>
              <a:t>hoeken van lengen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altLang="nl-NL" sz="2800">
                <a:solidFill>
                  <a:srgbClr val="FF0000"/>
                </a:solidFill>
              </a:rPr>
              <a:t>mogelijke slijtage</a:t>
            </a:r>
            <a:endParaRPr lang="nl-NL" altLang="nl-NL" sz="2800" i="1">
              <a:solidFill>
                <a:srgbClr val="FF0000"/>
              </a:solidFill>
            </a:endParaRPr>
          </a:p>
        </p:txBody>
      </p:sp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1774825" y="228601"/>
            <a:ext cx="86423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nl-NL" altLang="nl-NL" sz="4800" b="1">
                <a:solidFill>
                  <a:srgbClr val="FF3300"/>
                </a:solidFill>
              </a:rPr>
              <a:t>Hijs- en hefgereedschappen</a:t>
            </a:r>
          </a:p>
        </p:txBody>
      </p:sp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5045075" y="1338264"/>
            <a:ext cx="32067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>
                <a:solidFill>
                  <a:schemeClr val="accent2"/>
                </a:solidFill>
              </a:rPr>
              <a:t>Hijsgereedschap</a:t>
            </a:r>
            <a:endParaRPr lang="nl-NL" altLang="nl-NL" sz="2800">
              <a:solidFill>
                <a:srgbClr val="FF0000"/>
              </a:solidFill>
            </a:endParaRPr>
          </a:p>
        </p:txBody>
      </p:sp>
      <p:pic>
        <p:nvPicPr>
          <p:cNvPr id="34824" name="Picture 7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4" y="1350963"/>
            <a:ext cx="22066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571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Moet op staan: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Onuitwisbaar: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Fabrikant-materiaalsoort-werklast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Eigen massa als die groter is dan 100 kg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De CE markering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De keuringsdatum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(max en min klembereik</a:t>
            </a:r>
          </a:p>
        </p:txBody>
      </p:sp>
    </p:spTree>
    <p:extLst>
      <p:ext uri="{BB962C8B-B14F-4D97-AF65-F5344CB8AC3E}">
        <p14:creationId xmlns:p14="http://schemas.microsoft.com/office/powerpoint/2010/main" val="2843285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Altijd controleren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Van het hijsgereedschap voor gebruik op:</a:t>
            </a:r>
          </a:p>
          <a:p>
            <a:pPr eaLnBrk="1" hangingPunct="1"/>
            <a:endParaRPr lang="nl-NL" altLang="nl-NL" sz="3600" b="1" dirty="0">
              <a:solidFill>
                <a:srgbClr val="002060"/>
              </a:solidFill>
            </a:endParaRPr>
          </a:p>
          <a:p>
            <a:pPr eaLnBrk="1" hangingPunct="1">
              <a:buFontTx/>
              <a:buChar char="-"/>
            </a:pPr>
            <a:r>
              <a:rPr lang="nl-NL" altLang="nl-NL" sz="3600" b="1" dirty="0">
                <a:solidFill>
                  <a:srgbClr val="002060"/>
                </a:solidFill>
              </a:rPr>
              <a:t>Slijtage</a:t>
            </a:r>
          </a:p>
          <a:p>
            <a:pPr eaLnBrk="1" hangingPunct="1">
              <a:buFontTx/>
              <a:buChar char="-"/>
            </a:pPr>
            <a:r>
              <a:rPr lang="nl-NL" altLang="nl-NL" sz="3600" b="1" dirty="0">
                <a:solidFill>
                  <a:srgbClr val="002060"/>
                </a:solidFill>
              </a:rPr>
              <a:t>Breuken</a:t>
            </a:r>
          </a:p>
          <a:p>
            <a:pPr eaLnBrk="1" hangingPunct="1">
              <a:buFontTx/>
              <a:buChar char="-"/>
            </a:pPr>
            <a:r>
              <a:rPr lang="nl-NL" altLang="nl-NL" sz="3600" b="1" dirty="0">
                <a:solidFill>
                  <a:srgbClr val="002060"/>
                </a:solidFill>
              </a:rPr>
              <a:t>Vervorming/rafels</a:t>
            </a:r>
          </a:p>
          <a:p>
            <a:pPr eaLnBrk="1" hangingPunct="1">
              <a:buFontTx/>
              <a:buChar char="-"/>
            </a:pPr>
            <a:r>
              <a:rPr lang="nl-NL" altLang="nl-NL" sz="3600" b="1" dirty="0" err="1">
                <a:solidFill>
                  <a:srgbClr val="002060"/>
                </a:solidFill>
              </a:rPr>
              <a:t>intering</a:t>
            </a:r>
            <a:endParaRPr lang="nl-NL" altLang="nl-NL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44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/>
              <a:t>Hijsen     oever@groenewelle.nl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2185061" y="624110"/>
            <a:ext cx="9319552" cy="1280890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sz="4800" dirty="0">
                <a:solidFill>
                  <a:schemeClr val="accent2"/>
                </a:solidFill>
              </a:rPr>
              <a:t>Gebruiksaanwijzing aanwezig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nl-NL" altLang="nl-NL" sz="3600" b="1" dirty="0">
                <a:solidFill>
                  <a:srgbClr val="002060"/>
                </a:solidFill>
              </a:rPr>
              <a:t>Normale gebruiksvoorwaarden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nl-NL" sz="36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l-NL" altLang="nl-NL" sz="3600" b="1" dirty="0">
                <a:solidFill>
                  <a:srgbClr val="002060"/>
                </a:solidFill>
              </a:rPr>
              <a:t>Aanwijzingen voor gebruik, montage, onderhoud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nl-NL" sz="36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l-NL" altLang="nl-NL" sz="3600" b="1" dirty="0">
                <a:solidFill>
                  <a:srgbClr val="002060"/>
                </a:solidFill>
              </a:rPr>
              <a:t>De bruikbaarheidsgrenzen</a:t>
            </a:r>
          </a:p>
          <a:p>
            <a:pPr eaLnBrk="1" hangingPunct="1">
              <a:lnSpc>
                <a:spcPct val="90000"/>
              </a:lnSpc>
            </a:pPr>
            <a:endParaRPr lang="nl-NL" altLang="nl-NL" sz="36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	In het NL</a:t>
            </a:r>
          </a:p>
        </p:txBody>
      </p:sp>
    </p:spTree>
    <p:extLst>
      <p:ext uri="{BB962C8B-B14F-4D97-AF65-F5344CB8AC3E}">
        <p14:creationId xmlns:p14="http://schemas.microsoft.com/office/powerpoint/2010/main" val="417436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Hijs- en hefgereedschappen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Altijd eerst controleren !!!!!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Het gewicht van het hijsgereedschap moet je optellen bij de last natuurlijk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Lijst Hijs- en hefgereedschappen:</a:t>
            </a:r>
          </a:p>
          <a:p>
            <a:pPr eaLnBrk="1" hangingPunct="1">
              <a:buFontTx/>
              <a:buNone/>
            </a:pPr>
            <a:r>
              <a:rPr lang="nl-NL" altLang="nl-NL" sz="4000" b="1" dirty="0">
                <a:solidFill>
                  <a:srgbClr val="002060"/>
                </a:solidFill>
              </a:rPr>
              <a:t>	zie blz. 16</a:t>
            </a:r>
          </a:p>
        </p:txBody>
      </p:sp>
    </p:spTree>
    <p:extLst>
      <p:ext uri="{BB962C8B-B14F-4D97-AF65-F5344CB8AC3E}">
        <p14:creationId xmlns:p14="http://schemas.microsoft.com/office/powerpoint/2010/main" val="2120899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voettekst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/>
              <a:t>Hijsen     oever@groenewelle.nl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274638"/>
            <a:ext cx="5051425" cy="1143000"/>
          </a:xfrm>
        </p:spPr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Hijsbanden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46909" y="1600201"/>
            <a:ext cx="5280891" cy="4525963"/>
          </a:xfrm>
        </p:spPr>
        <p:txBody>
          <a:bodyPr/>
          <a:lstStyle/>
          <a:p>
            <a:pPr eaLnBrk="1" hangingPunct="1"/>
            <a:r>
              <a:rPr lang="nl-NL" altLang="nl-NL" sz="3600" dirty="0">
                <a:solidFill>
                  <a:srgbClr val="002060"/>
                </a:solidFill>
              </a:rPr>
              <a:t>Duidelijk label</a:t>
            </a:r>
          </a:p>
          <a:p>
            <a:pPr eaLnBrk="1" hangingPunct="1"/>
            <a:r>
              <a:rPr lang="nl-NL" altLang="nl-NL" sz="3600" dirty="0">
                <a:solidFill>
                  <a:srgbClr val="002060"/>
                </a:solidFill>
              </a:rPr>
              <a:t>Gebruiksaanwijzing</a:t>
            </a:r>
          </a:p>
          <a:p>
            <a:pPr eaLnBrk="1" hangingPunct="1"/>
            <a:r>
              <a:rPr lang="nl-NL" altLang="nl-NL" sz="3600" dirty="0">
                <a:solidFill>
                  <a:srgbClr val="002060"/>
                </a:solidFill>
              </a:rPr>
              <a:t>Een levensduur</a:t>
            </a:r>
          </a:p>
          <a:p>
            <a:pPr eaLnBrk="1" hangingPunct="1"/>
            <a:r>
              <a:rPr lang="nl-NL" altLang="nl-NL" sz="3600" dirty="0">
                <a:solidFill>
                  <a:srgbClr val="002060"/>
                </a:solidFill>
              </a:rPr>
              <a:t>Veiligheidsfactor  </a:t>
            </a:r>
            <a:r>
              <a:rPr lang="nl-NL" altLang="nl-NL" sz="3600" b="1" dirty="0">
                <a:solidFill>
                  <a:srgbClr val="002060"/>
                </a:solidFill>
              </a:rPr>
              <a:t>7</a:t>
            </a:r>
          </a:p>
          <a:p>
            <a:pPr eaLnBrk="1" hangingPunct="1"/>
            <a:endParaRPr lang="nl-NL" altLang="nl-NL" sz="3600" dirty="0">
              <a:solidFill>
                <a:schemeClr val="accent2"/>
              </a:solidFill>
            </a:endParaRPr>
          </a:p>
        </p:txBody>
      </p:sp>
      <p:pic>
        <p:nvPicPr>
          <p:cNvPr id="40965" name="Picture 7" descr="zo_99cthijsb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0826" y="-387350"/>
            <a:ext cx="4067175" cy="435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244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nl-NL" altLang="nl-NL" sz="4800">
                <a:solidFill>
                  <a:schemeClr val="accent2"/>
                </a:solidFill>
              </a:rPr>
            </a:br>
            <a:br>
              <a:rPr lang="nl-NL" altLang="nl-NL" sz="4800">
                <a:solidFill>
                  <a:schemeClr val="accent2"/>
                </a:solidFill>
              </a:rPr>
            </a:br>
            <a:br>
              <a:rPr lang="nl-NL" altLang="nl-NL" sz="4800">
                <a:solidFill>
                  <a:schemeClr val="accent2"/>
                </a:solidFill>
              </a:rPr>
            </a:br>
            <a:br>
              <a:rPr lang="nl-NL" altLang="nl-NL" sz="4800">
                <a:solidFill>
                  <a:schemeClr val="accent2"/>
                </a:solidFill>
              </a:rPr>
            </a:br>
            <a:br>
              <a:rPr lang="nl-NL" altLang="nl-NL" sz="4800">
                <a:solidFill>
                  <a:schemeClr val="accent2"/>
                </a:solidFill>
              </a:rPr>
            </a:br>
            <a:endParaRPr lang="nl-NL" altLang="nl-NL" sz="4800">
              <a:solidFill>
                <a:schemeClr val="accent2"/>
              </a:solidFill>
            </a:endParaRP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3284538"/>
            <a:ext cx="8229600" cy="4525962"/>
          </a:xfrm>
        </p:spPr>
        <p:txBody>
          <a:bodyPr/>
          <a:lstStyle/>
          <a:p>
            <a:pPr eaLnBrk="1" hangingPunct="1"/>
            <a:r>
              <a:rPr lang="nl-NL" altLang="nl-NL" sz="4000" dirty="0">
                <a:solidFill>
                  <a:schemeClr val="accent2"/>
                </a:solidFill>
              </a:rPr>
              <a:t>Hijsstroppen</a:t>
            </a:r>
          </a:p>
        </p:txBody>
      </p:sp>
      <p:pic>
        <p:nvPicPr>
          <p:cNvPr id="41989" name="Picture 5" descr="rondst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908" y="291102"/>
            <a:ext cx="5291899" cy="598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729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87" y="166687"/>
            <a:ext cx="10241329" cy="669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64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4" y="624109"/>
            <a:ext cx="8911687" cy="5766057"/>
          </a:xfrm>
        </p:spPr>
        <p:txBody>
          <a:bodyPr>
            <a:normAutofit fontScale="90000"/>
          </a:bodyPr>
          <a:lstStyle/>
          <a:p>
            <a:r>
              <a:rPr lang="nl-NL" sz="2700" dirty="0">
                <a:hlinkClick r:id="rId2"/>
              </a:rPr>
              <a:t>https://youtu.be/WCWVv0wod8U</a:t>
            </a:r>
            <a:br>
              <a:rPr lang="nl-NL" sz="2700" dirty="0"/>
            </a:br>
            <a:r>
              <a:rPr lang="nl-NL" sz="2700" dirty="0"/>
              <a:t>soma foto’s         en </a:t>
            </a:r>
            <a:r>
              <a:rPr lang="nl-NL" sz="2700" dirty="0">
                <a:hlinkClick r:id="rId3"/>
              </a:rPr>
              <a:t>https://youtu.be/UO6M1hxrSYQ</a:t>
            </a:r>
            <a:br>
              <a:rPr lang="nl-NL" sz="2700" dirty="0"/>
            </a:br>
            <a:br>
              <a:rPr lang="nl-NL" sz="2700" dirty="0"/>
            </a:br>
            <a:br>
              <a:rPr lang="nl-NL" sz="2700" dirty="0"/>
            </a:br>
            <a:r>
              <a:rPr lang="nl-NL" sz="2700" dirty="0">
                <a:hlinkClick r:id="rId4"/>
              </a:rPr>
              <a:t>https://youtu.be/ZWL92yAfKlQ</a:t>
            </a:r>
            <a:br>
              <a:rPr lang="nl-NL" sz="2700" dirty="0"/>
            </a:br>
            <a:r>
              <a:rPr lang="nl-NL" sz="2700" dirty="0" err="1"/>
              <a:t>toolboxfilm</a:t>
            </a:r>
            <a:r>
              <a:rPr lang="nl-NL" sz="2700" dirty="0"/>
              <a:t> veilig hijsen</a:t>
            </a:r>
            <a:br>
              <a:rPr lang="nl-NL" sz="2400" dirty="0"/>
            </a:br>
            <a:br>
              <a:rPr lang="nl-NL" sz="2400" dirty="0"/>
            </a:br>
            <a:r>
              <a:rPr lang="nl-NL" sz="2400" dirty="0">
                <a:hlinkClick r:id="rId5"/>
              </a:rPr>
              <a:t>https://youtu.be/cRLVP7E9EPI</a:t>
            </a:r>
            <a:br>
              <a:rPr lang="nl-NL" sz="2400" dirty="0"/>
            </a:br>
            <a:r>
              <a:rPr lang="nl-NL" sz="2400" dirty="0"/>
              <a:t>veilig hijsen H3</a:t>
            </a:r>
            <a:br>
              <a:rPr lang="nl-NL" sz="2400" dirty="0"/>
            </a:br>
            <a:br>
              <a:rPr lang="nl-NL" sz="2400" dirty="0"/>
            </a:br>
            <a:r>
              <a:rPr lang="nl-NL" sz="2400" dirty="0">
                <a:hlinkClick r:id="rId6"/>
              </a:rPr>
              <a:t>https://youtu.be/h3N9jCugh9s</a:t>
            </a:r>
            <a:br>
              <a:rPr lang="nl-NL" sz="2400" dirty="0"/>
            </a:br>
            <a:r>
              <a:rPr lang="nl-NL" sz="2400" dirty="0"/>
              <a:t>veilig hijsen H6</a:t>
            </a:r>
            <a:br>
              <a:rPr lang="nl-NL" sz="2400" dirty="0"/>
            </a:br>
            <a:br>
              <a:rPr lang="nl-NL" sz="2400" dirty="0"/>
            </a:br>
            <a:r>
              <a:rPr lang="nl-NL" sz="2400" dirty="0">
                <a:hlinkClick r:id="rId7"/>
              </a:rPr>
              <a:t>https://youtu.be/DwZYhWCYFxw</a:t>
            </a:r>
            <a:br>
              <a:rPr lang="nl-NL" sz="2400" dirty="0"/>
            </a:br>
            <a:r>
              <a:rPr lang="nl-NL" sz="2400" dirty="0"/>
              <a:t>veilig hijsen H7</a:t>
            </a:r>
          </a:p>
        </p:txBody>
      </p:sp>
    </p:spTree>
    <p:extLst>
      <p:ext uri="{BB962C8B-B14F-4D97-AF65-F5344CB8AC3E}">
        <p14:creationId xmlns:p14="http://schemas.microsoft.com/office/powerpoint/2010/main" val="3602380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46085" name="Picture 5" descr="rondstro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41706"/>
            <a:ext cx="3865954" cy="362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7" descr="hijsband_trange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129" y="246844"/>
            <a:ext cx="2882733" cy="371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9" descr="schets-triang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221164"/>
            <a:ext cx="31623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3140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994" y="772477"/>
            <a:ext cx="10462829" cy="608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29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Let altijd op: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nl-NL" altLang="nl-NL" sz="4000" dirty="0">
                <a:solidFill>
                  <a:srgbClr val="002060"/>
                </a:solidFill>
              </a:rPr>
              <a:t>Max last nazien (label)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4000" dirty="0">
                <a:solidFill>
                  <a:srgbClr val="002060"/>
                </a:solidFill>
              </a:rPr>
              <a:t>Controle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4000" dirty="0">
                <a:solidFill>
                  <a:srgbClr val="002060"/>
                </a:solidFill>
              </a:rPr>
              <a:t>Alleen voor hijsen (beslist niet trekken)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4000" dirty="0">
                <a:solidFill>
                  <a:srgbClr val="002060"/>
                </a:solidFill>
              </a:rPr>
              <a:t>Aanslagmethode (lang genoeg)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4000" dirty="0">
                <a:solidFill>
                  <a:srgbClr val="002060"/>
                </a:solidFill>
              </a:rPr>
              <a:t>Scherpe kanten object (hoekbeschermers)</a:t>
            </a:r>
          </a:p>
          <a:p>
            <a:pPr eaLnBrk="1" hangingPunct="1">
              <a:lnSpc>
                <a:spcPct val="90000"/>
              </a:lnSpc>
            </a:pPr>
            <a:endParaRPr lang="nl-NL" altLang="nl-NL" sz="40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nl-NL" altLang="nl-NL" sz="40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nl-NL" altLang="nl-NL" sz="4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996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440" y="-47989"/>
            <a:ext cx="7056119" cy="690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631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jdelijke aanduiding voor voettekst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274638"/>
            <a:ext cx="4906963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Vervolg hijsband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62545" y="2612571"/>
            <a:ext cx="5130141" cy="3513593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sz="3200" b="1" dirty="0">
                <a:solidFill>
                  <a:srgbClr val="002060"/>
                </a:solidFill>
              </a:rPr>
              <a:t>Triangel – driesprong</a:t>
            </a:r>
          </a:p>
          <a:p>
            <a:pPr eaLnBrk="1" hangingPunct="1"/>
            <a:endParaRPr lang="nl-NL" altLang="nl-NL" sz="3200" b="1" dirty="0">
              <a:solidFill>
                <a:srgbClr val="002060"/>
              </a:solidFill>
            </a:endParaRPr>
          </a:p>
          <a:p>
            <a:r>
              <a:rPr lang="nl-NL" altLang="nl-NL" sz="3200" b="1" dirty="0">
                <a:solidFill>
                  <a:srgbClr val="002060"/>
                </a:solidFill>
              </a:rPr>
              <a:t>Dit is een viersprong -&gt; </a:t>
            </a:r>
          </a:p>
          <a:p>
            <a:pPr eaLnBrk="1" hangingPunct="1"/>
            <a:endParaRPr lang="nl-NL" altLang="nl-NL" dirty="0">
              <a:solidFill>
                <a:schemeClr val="accent2"/>
              </a:solidFill>
            </a:endParaRPr>
          </a:p>
          <a:p>
            <a:pPr eaLnBrk="1" hangingPunct="1"/>
            <a:endParaRPr lang="nl-NL" altLang="nl-NL" dirty="0">
              <a:solidFill>
                <a:schemeClr val="accent2"/>
              </a:solidFill>
            </a:endParaRPr>
          </a:p>
          <a:p>
            <a:pPr eaLnBrk="1" hangingPunct="1">
              <a:buFontTx/>
              <a:buNone/>
            </a:pPr>
            <a:r>
              <a:rPr lang="nl-NL" altLang="nl-NL" dirty="0">
                <a:solidFill>
                  <a:schemeClr val="accent2"/>
                </a:solidFill>
              </a:rPr>
              <a:t>&gt;</a:t>
            </a:r>
          </a:p>
        </p:txBody>
      </p:sp>
      <p:pic>
        <p:nvPicPr>
          <p:cNvPr id="44037" name="Picture 5" descr="Strop4sp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9964" y="404813"/>
            <a:ext cx="2592387" cy="5256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268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jdelijke aanduiding voor voettekst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7696200" cy="1143000"/>
          </a:xfrm>
        </p:spPr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Vervolg hijsband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941911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Gebruikstemperatuur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nl-NL" altLang="nl-NL" sz="2400" b="1" dirty="0">
                <a:solidFill>
                  <a:srgbClr val="002060"/>
                </a:solidFill>
              </a:rPr>
              <a:t>40 tot + 100 graden C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Knopen mag niet 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Zwaartepunt loodrecht onder de band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Bij ongelijkheid – evenaar toepassen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Voorkom insnijden of schokbelasting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Hijsbanden reinigen 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Een beschadigde band mag niet in een opslag ruimte liggen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nl-NL" altLang="nl-NL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nl-NL" altLang="nl-NL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nl-NL" altLang="nl-NL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nl-NL" altLang="nl-N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615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jdelijke aanduiding voor voettekst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47107" name="Rectangle 103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altLang="nl-NL" sz="4000" b="1"/>
              <a:t>Bescher-</a:t>
            </a:r>
            <a:br>
              <a:rPr lang="nl-NL" altLang="nl-NL" sz="4000" b="1"/>
            </a:br>
            <a:r>
              <a:rPr lang="nl-NL" altLang="nl-NL" sz="4000" b="1"/>
              <a:t>ming</a:t>
            </a:r>
          </a:p>
        </p:txBody>
      </p:sp>
      <p:graphicFrame>
        <p:nvGraphicFramePr>
          <p:cNvPr id="47108" name="Object 1027"/>
          <p:cNvGraphicFramePr>
            <a:graphicFrameLocks noGrp="1" noChangeAspect="1"/>
          </p:cNvGraphicFramePr>
          <p:nvPr>
            <p:ph sz="half" idx="1"/>
          </p:nvPr>
        </p:nvGraphicFramePr>
        <p:xfrm>
          <a:off x="1524000" y="0"/>
          <a:ext cx="3348038" cy="321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afbeelding" r:id="rId2" imgW="2057143" imgH="2142857" progId="Paint.Picture">
                  <p:embed/>
                </p:oleObj>
              </mc:Choice>
              <mc:Fallback>
                <p:oleObj name="Bitmapafbeelding" r:id="rId2" imgW="2057143" imgH="2142857" progId="Paint.Picture">
                  <p:embed/>
                  <p:pic>
                    <p:nvPicPr>
                      <p:cNvPr id="47108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3348038" cy="321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9" name="Object 103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872038" y="1557338"/>
          <a:ext cx="5795962" cy="530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afbeelding" r:id="rId4" imgW="3514286" imgH="4048690" progId="Paint.Picture">
                  <p:embed/>
                </p:oleObj>
              </mc:Choice>
              <mc:Fallback>
                <p:oleObj name="Bitmapafbeelding" r:id="rId4" imgW="3514286" imgH="4048690" progId="Paint.Picture">
                  <p:embed/>
                  <p:pic>
                    <p:nvPicPr>
                      <p:cNvPr id="47109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038" y="1557338"/>
                        <a:ext cx="5795962" cy="530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0" name="Object 103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524001" y="3213100"/>
          <a:ext cx="3635375" cy="345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afbeelding" r:id="rId6" imgW="2924583" imgH="2314286" progId="Paint.Picture">
                  <p:embed/>
                </p:oleObj>
              </mc:Choice>
              <mc:Fallback>
                <p:oleObj name="Bitmapafbeelding" r:id="rId6" imgW="2924583" imgH="2314286" progId="Paint.Picture">
                  <p:embed/>
                  <p:pic>
                    <p:nvPicPr>
                      <p:cNvPr id="47110" name="Object 10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3213100"/>
                        <a:ext cx="3635375" cy="345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0558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1"/>
            <a:ext cx="8941131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7024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57237"/>
            <a:ext cx="10461524" cy="54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89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graphicFrame>
        <p:nvGraphicFramePr>
          <p:cNvPr id="4915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355951"/>
              </p:ext>
            </p:extLst>
          </p:nvPr>
        </p:nvGraphicFramePr>
        <p:xfrm>
          <a:off x="1524000" y="-1"/>
          <a:ext cx="10503362" cy="6305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afbeelding" r:id="rId2" imgW="9419048" imgH="4657143" progId="Paint.Picture">
                  <p:embed/>
                </p:oleObj>
              </mc:Choice>
              <mc:Fallback>
                <p:oleObj name="Bitmapafbeelding" r:id="rId2" imgW="9419048" imgH="4657143" progId="Paint.Picture">
                  <p:embed/>
                  <p:pic>
                    <p:nvPicPr>
                      <p:cNvPr id="491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-1"/>
                        <a:ext cx="10503362" cy="6305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214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602" y="0"/>
            <a:ext cx="10172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49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Kettingwerk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51205" name="Picture 5" descr="g-schal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484314"/>
            <a:ext cx="28082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7" descr="bk_veiligheidshak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484314"/>
            <a:ext cx="28082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9" descr="ukn_aanl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557338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1" descr="sk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292600"/>
            <a:ext cx="25209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13" descr="4sprong_grabi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4292600"/>
            <a:ext cx="165258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15" descr="gunebbohaa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4337050"/>
            <a:ext cx="25209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6347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jdelijke aanduiding voor voettekst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/>
              <a:t>Hijsen     oever@groenewelle.nl</a:t>
            </a: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Ketting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65663" y="1600201"/>
            <a:ext cx="7268748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sz="2400" b="1" dirty="0">
                <a:solidFill>
                  <a:srgbClr val="002060"/>
                </a:solidFill>
              </a:rPr>
              <a:t>(</a:t>
            </a:r>
            <a:r>
              <a:rPr lang="nl-NL" altLang="nl-NL" sz="2400" b="1" dirty="0" err="1">
                <a:solidFill>
                  <a:srgbClr val="002060"/>
                </a:solidFill>
              </a:rPr>
              <a:t>gebruikscoeff</a:t>
            </a:r>
            <a:r>
              <a:rPr lang="nl-NL" altLang="nl-NL" sz="2400" b="1" dirty="0">
                <a:solidFill>
                  <a:srgbClr val="002060"/>
                </a:solidFill>
              </a:rPr>
              <a:t>) veiligheidsfactor 4 (4-5-7)</a:t>
            </a:r>
          </a:p>
          <a:p>
            <a:pPr eaLnBrk="1" hangingPunct="1"/>
            <a:r>
              <a:rPr lang="nl-NL" altLang="nl-NL" sz="2400" b="1" dirty="0">
                <a:solidFill>
                  <a:srgbClr val="002060"/>
                </a:solidFill>
              </a:rPr>
              <a:t>Alleen inkorten met inkorthaken of klauwen</a:t>
            </a:r>
          </a:p>
          <a:p>
            <a:pPr eaLnBrk="1" hangingPunct="1"/>
            <a:r>
              <a:rPr lang="nl-NL" altLang="nl-NL" sz="2400" b="1" dirty="0">
                <a:solidFill>
                  <a:srgbClr val="002060"/>
                </a:solidFill>
              </a:rPr>
              <a:t>Afronding 2x de schalmbreedte (-20%)</a:t>
            </a:r>
          </a:p>
          <a:p>
            <a:pPr eaLnBrk="1" hangingPunct="1"/>
            <a:r>
              <a:rPr lang="nl-NL" altLang="nl-NL" sz="2400" b="1" dirty="0">
                <a:solidFill>
                  <a:srgbClr val="002060"/>
                </a:solidFill>
              </a:rPr>
              <a:t>Gestropt – 80%</a:t>
            </a:r>
          </a:p>
          <a:p>
            <a:pPr eaLnBrk="1" hangingPunct="1"/>
            <a:r>
              <a:rPr lang="nl-NL" altLang="nl-NL" sz="2400" b="1" dirty="0">
                <a:solidFill>
                  <a:srgbClr val="002060"/>
                </a:solidFill>
              </a:rPr>
              <a:t>Geen knopen of gedraaid</a:t>
            </a:r>
          </a:p>
        </p:txBody>
      </p:sp>
      <p:pic>
        <p:nvPicPr>
          <p:cNvPr id="52229" name="Picture 5" descr="VIP-VMV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4411" y="1054161"/>
            <a:ext cx="3149600" cy="338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8325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Ketting - vervolg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Schoon, droog, corrosievrij ophangen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Kettingwerk afkeuren als:</a:t>
            </a:r>
          </a:p>
          <a:p>
            <a:pPr eaLnBrk="1" hangingPunct="1">
              <a:buFontTx/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Zie </a:t>
            </a:r>
            <a:r>
              <a:rPr lang="nl-NL" altLang="nl-NL" sz="3600" b="1" dirty="0" err="1">
                <a:solidFill>
                  <a:srgbClr val="002060"/>
                </a:solidFill>
              </a:rPr>
              <a:t>blz</a:t>
            </a:r>
            <a:r>
              <a:rPr lang="nl-NL" altLang="nl-NL" sz="3600" b="1" dirty="0">
                <a:solidFill>
                  <a:srgbClr val="002060"/>
                </a:solidFill>
              </a:rPr>
              <a:t> 20</a:t>
            </a:r>
          </a:p>
          <a:p>
            <a:pPr eaLnBrk="1" hangingPunct="1">
              <a:buFontTx/>
              <a:buNone/>
            </a:pPr>
            <a:endParaRPr lang="nl-NL" altLang="nl-NL" sz="3600" b="1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Belangrijk: goed leesbaar “blikken label’;</a:t>
            </a:r>
          </a:p>
          <a:p>
            <a:pPr eaLnBrk="1" hangingPunct="1">
              <a:buFontTx/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en de haak met veiligheidsklep</a:t>
            </a:r>
          </a:p>
        </p:txBody>
      </p:sp>
    </p:spTree>
    <p:extLst>
      <p:ext uri="{BB962C8B-B14F-4D97-AF65-F5344CB8AC3E}">
        <p14:creationId xmlns:p14="http://schemas.microsoft.com/office/powerpoint/2010/main" val="18008502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graphicFrame>
        <p:nvGraphicFramePr>
          <p:cNvPr id="5427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524000" y="188914"/>
          <a:ext cx="9144000" cy="582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afbeelding" r:id="rId2" imgW="6830378" imgH="4352381" progId="Paint.Picture">
                  <p:embed/>
                </p:oleObj>
              </mc:Choice>
              <mc:Fallback>
                <p:oleObj name="Bitmapafbeelding" r:id="rId2" imgW="6830378" imgH="4352381" progId="Paint.Picture">
                  <p:embed/>
                  <p:pic>
                    <p:nvPicPr>
                      <p:cNvPr id="5427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88914"/>
                        <a:ext cx="9144000" cy="582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6336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552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pic>
        <p:nvPicPr>
          <p:cNvPr id="5530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34976"/>
            <a:ext cx="9144000" cy="6856413"/>
          </a:xfrm>
          <a:noFill/>
        </p:spPr>
      </p:pic>
    </p:spTree>
    <p:extLst>
      <p:ext uri="{BB962C8B-B14F-4D97-AF65-F5344CB8AC3E}">
        <p14:creationId xmlns:p14="http://schemas.microsoft.com/office/powerpoint/2010/main" val="31563783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5632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pic>
        <p:nvPicPr>
          <p:cNvPr id="563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248400"/>
          </a:xfrm>
          <a:noFill/>
        </p:spPr>
      </p:pic>
    </p:spTree>
    <p:extLst>
      <p:ext uri="{BB962C8B-B14F-4D97-AF65-F5344CB8AC3E}">
        <p14:creationId xmlns:p14="http://schemas.microsoft.com/office/powerpoint/2010/main" val="5600498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Staalkabel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Verschil in kern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Verschil in slagwijze </a:t>
            </a:r>
          </a:p>
          <a:p>
            <a:pPr eaLnBrk="1" hangingPunct="1">
              <a:buFontTx/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			langslag</a:t>
            </a:r>
          </a:p>
          <a:p>
            <a:pPr eaLnBrk="1" hangingPunct="1">
              <a:buFontTx/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			kruisslag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Torsie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WS – V en S kabels (verschil in opbouw)</a:t>
            </a:r>
          </a:p>
          <a:p>
            <a:pPr eaLnBrk="1" hangingPunct="1">
              <a:buFontTx/>
              <a:buNone/>
            </a:pPr>
            <a:endParaRPr lang="nl-NL" altLang="nl-NL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059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2"/>
                </a:solidFill>
              </a:rPr>
              <a:t>Opbouw staalkabel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4" y="1423770"/>
            <a:ext cx="8299100" cy="377762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715" y="5386820"/>
            <a:ext cx="28575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55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Staalkabel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9507" y="2133600"/>
            <a:ext cx="10235105" cy="4267200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Kabel oog</a:t>
            </a:r>
          </a:p>
          <a:p>
            <a:pPr marL="0" indent="0" eaLnBrk="1" hangingPunct="1"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	Knelklem (zie volgende dia’s)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Boutklemmen en knopen mogen niet</a:t>
            </a:r>
          </a:p>
          <a:p>
            <a:r>
              <a:rPr lang="nl-NL" altLang="nl-NL" sz="3600" b="1" dirty="0">
                <a:solidFill>
                  <a:srgbClr val="002060"/>
                </a:solidFill>
              </a:rPr>
              <a:t>Afronding min. 2x de diameter</a:t>
            </a:r>
          </a:p>
          <a:p>
            <a:r>
              <a:rPr lang="nl-NL" altLang="nl-NL" sz="3600" b="1" dirty="0" err="1">
                <a:solidFill>
                  <a:srgbClr val="002060"/>
                </a:solidFill>
              </a:rPr>
              <a:t>Gebruikscoefficient</a:t>
            </a:r>
            <a:r>
              <a:rPr lang="nl-NL" altLang="nl-NL" sz="3600" b="1" dirty="0">
                <a:solidFill>
                  <a:srgbClr val="002060"/>
                </a:solidFill>
              </a:rPr>
              <a:t> (veiligheid) – 5</a:t>
            </a:r>
          </a:p>
          <a:p>
            <a:pPr marL="0" indent="0" eaLnBrk="1" hangingPunct="1">
              <a:buNone/>
            </a:pPr>
            <a:r>
              <a:rPr lang="nl-NL" altLang="nl-NL" sz="3600" b="1" dirty="0">
                <a:solidFill>
                  <a:srgbClr val="002060"/>
                </a:solidFill>
              </a:rPr>
              <a:t>		(4-5-7) </a:t>
            </a:r>
            <a:r>
              <a:rPr lang="nl-NL" altLang="nl-NL" sz="2400" b="1" dirty="0">
                <a:solidFill>
                  <a:srgbClr val="002060"/>
                </a:solidFill>
              </a:rPr>
              <a:t>ketting, kabel, hijsband</a:t>
            </a:r>
          </a:p>
        </p:txBody>
      </p:sp>
    </p:spTree>
    <p:extLst>
      <p:ext uri="{BB962C8B-B14F-4D97-AF65-F5344CB8AC3E}">
        <p14:creationId xmlns:p14="http://schemas.microsoft.com/office/powerpoint/2010/main" val="80608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59395" name="Rectangle 5"/>
          <p:cNvSpPr>
            <a:spLocks noGrp="1" noChangeArrowheads="1"/>
          </p:cNvSpPr>
          <p:nvPr>
            <p:ph type="title"/>
          </p:nvPr>
        </p:nvSpPr>
        <p:spPr>
          <a:xfrm>
            <a:off x="2589212" y="77390"/>
            <a:ext cx="8911687" cy="1280890"/>
          </a:xfrm>
        </p:spPr>
        <p:txBody>
          <a:bodyPr/>
          <a:lstStyle/>
          <a:p>
            <a:pPr eaLnBrk="1" hangingPunct="1"/>
            <a:r>
              <a:rPr lang="nl-NL" altLang="nl-NL" sz="5400" dirty="0" err="1">
                <a:solidFill>
                  <a:schemeClr val="accent2"/>
                </a:solidFill>
              </a:rPr>
              <a:t>Taluritklem</a:t>
            </a:r>
            <a:endParaRPr lang="nl-NL" altLang="nl-NL" sz="5400" dirty="0">
              <a:solidFill>
                <a:schemeClr val="accent2"/>
              </a:solidFill>
            </a:endParaRPr>
          </a:p>
        </p:txBody>
      </p:sp>
      <p:pic>
        <p:nvPicPr>
          <p:cNvPr id="593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8326" y="1327211"/>
            <a:ext cx="6334125" cy="3959225"/>
          </a:xfrm>
          <a:noFill/>
        </p:spPr>
      </p:pic>
      <p:pic>
        <p:nvPicPr>
          <p:cNvPr id="5939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4437064"/>
            <a:ext cx="6399212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3051175" y="5967413"/>
            <a:ext cx="5803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b="1">
                <a:solidFill>
                  <a:schemeClr val="accent2"/>
                </a:solidFill>
              </a:rPr>
              <a:t>Alleen belasten in het hart van de klem</a:t>
            </a:r>
          </a:p>
        </p:txBody>
      </p:sp>
    </p:spTree>
    <p:extLst>
      <p:ext uri="{BB962C8B-B14F-4D97-AF65-F5344CB8AC3E}">
        <p14:creationId xmlns:p14="http://schemas.microsoft.com/office/powerpoint/2010/main" val="1014893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0" y="0"/>
            <a:ext cx="10424159" cy="689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922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6041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>
                <a:solidFill>
                  <a:schemeClr val="accent2"/>
                </a:solidFill>
              </a:rPr>
              <a:t>Superloopklem</a:t>
            </a:r>
          </a:p>
        </p:txBody>
      </p:sp>
      <p:pic>
        <p:nvPicPr>
          <p:cNvPr id="604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557338"/>
            <a:ext cx="8893175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2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213100"/>
            <a:ext cx="7200900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788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jdelijke aanduiding voor voettekst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052513"/>
            <a:ext cx="6985000" cy="4400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8" name="Line 4"/>
          <p:cNvSpPr>
            <a:spLocks noChangeShapeType="1"/>
          </p:cNvSpPr>
          <p:nvPr/>
        </p:nvSpPr>
        <p:spPr bwMode="auto">
          <a:xfrm>
            <a:off x="2566989" y="692150"/>
            <a:ext cx="7489825" cy="5257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 flipH="1">
            <a:off x="2063751" y="476250"/>
            <a:ext cx="8208963" cy="55451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41605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Let op het oog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Oog van de kabel om iets heen schuiven</a:t>
            </a: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Hoek niet groter dan 60 graden</a:t>
            </a:r>
          </a:p>
        </p:txBody>
      </p:sp>
    </p:spTree>
    <p:extLst>
      <p:ext uri="{BB962C8B-B14F-4D97-AF65-F5344CB8AC3E}">
        <p14:creationId xmlns:p14="http://schemas.microsoft.com/office/powerpoint/2010/main" val="35091408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jdelijke aanduiding voor voettekst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6656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-4763"/>
            <a:ext cx="5400675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0256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Kabel afkeuren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Draadbreuken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In- of uitwendige beschadiging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Corrosie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Wordt dunner</a:t>
            </a:r>
          </a:p>
          <a:p>
            <a:pPr eaLnBrk="1" hangingPunct="1"/>
            <a:r>
              <a:rPr lang="nl-NL" altLang="nl-NL" sz="3600" b="1" dirty="0">
                <a:solidFill>
                  <a:srgbClr val="002060"/>
                </a:solidFill>
              </a:rPr>
              <a:t>Breuknest – kink - </a:t>
            </a:r>
          </a:p>
        </p:txBody>
      </p:sp>
    </p:spTree>
    <p:extLst>
      <p:ext uri="{BB962C8B-B14F-4D97-AF65-F5344CB8AC3E}">
        <p14:creationId xmlns:p14="http://schemas.microsoft.com/office/powerpoint/2010/main" val="14742228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48" y="190006"/>
            <a:ext cx="9570961" cy="666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328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65541" name="Picture 5" descr="zo_02364_st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0"/>
            <a:ext cx="664845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9616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graphicFrame>
        <p:nvGraphicFramePr>
          <p:cNvPr id="68612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774826" y="2636838"/>
          <a:ext cx="8893175" cy="361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afbeelding" r:id="rId2" imgW="5315692" imgH="2161905" progId="Paint.Picture">
                  <p:embed/>
                </p:oleObj>
              </mc:Choice>
              <mc:Fallback>
                <p:oleObj name="Bitmapafbeelding" r:id="rId2" imgW="5315692" imgH="2161905" progId="Paint.Picture">
                  <p:embed/>
                  <p:pic>
                    <p:nvPicPr>
                      <p:cNvPr id="686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6" y="2636838"/>
                        <a:ext cx="8893175" cy="3617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13" name="Picture 5" descr="stel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46038"/>
            <a:ext cx="2616200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7" descr="VIP-V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1"/>
            <a:ext cx="237331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0" descr="Hijshaa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"/>
            <a:ext cx="25193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2010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Open haak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Nauwelijks toegestaan</a:t>
            </a:r>
          </a:p>
          <a:p>
            <a:pPr eaLnBrk="1" hangingPunct="1">
              <a:buFontTx/>
              <a:buNone/>
            </a:pPr>
            <a:r>
              <a:rPr lang="nl-NL" altLang="nl-NL" sz="4000" b="1" dirty="0">
                <a:solidFill>
                  <a:srgbClr val="002060"/>
                </a:solidFill>
              </a:rPr>
              <a:t>	Voorbeeld – dragline schotten</a:t>
            </a:r>
          </a:p>
          <a:p>
            <a:pPr eaLnBrk="1" hangingPunct="1">
              <a:buFontTx/>
              <a:buNone/>
            </a:pPr>
            <a:endParaRPr lang="nl-NL" altLang="nl-NL" sz="4000" b="1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nl-NL" altLang="nl-NL" sz="4000" b="1" dirty="0">
                <a:solidFill>
                  <a:srgbClr val="002060"/>
                </a:solidFill>
              </a:rPr>
              <a:t>Haken niet op de punt belasten</a:t>
            </a:r>
          </a:p>
          <a:p>
            <a:pPr eaLnBrk="1" hangingPunct="1">
              <a:buFontTx/>
              <a:buNone/>
            </a:pPr>
            <a:endParaRPr lang="nl-NL" altLang="nl-NL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608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Sluitingen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D – SLUITING</a:t>
            </a:r>
          </a:p>
          <a:p>
            <a:pPr eaLnBrk="1" hangingPunct="1"/>
            <a:endParaRPr lang="nl-NL" altLang="nl-NL" sz="4000" b="1" dirty="0">
              <a:solidFill>
                <a:srgbClr val="002060"/>
              </a:solidFill>
            </a:endParaRP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1e mag niet!</a:t>
            </a:r>
          </a:p>
          <a:p>
            <a:pPr eaLnBrk="1" hangingPunct="1">
              <a:buFontTx/>
              <a:buNone/>
            </a:pPr>
            <a:endParaRPr lang="nl-NL" altLang="nl-NL" sz="4000" b="1" dirty="0">
              <a:solidFill>
                <a:srgbClr val="002060"/>
              </a:solidFill>
            </a:endParaRPr>
          </a:p>
          <a:p>
            <a:pPr eaLnBrk="1" hangingPunct="1"/>
            <a:endParaRPr lang="nl-NL" altLang="nl-NL" sz="4000" b="1" dirty="0">
              <a:solidFill>
                <a:srgbClr val="002060"/>
              </a:solidFill>
            </a:endParaRPr>
          </a:p>
          <a:p>
            <a:pPr eaLnBrk="1" hangingPunct="1"/>
            <a:r>
              <a:rPr lang="nl-NL" altLang="nl-NL" sz="4000" b="1" dirty="0">
                <a:solidFill>
                  <a:srgbClr val="002060"/>
                </a:solidFill>
              </a:rPr>
              <a:t>H - SLUITING</a:t>
            </a:r>
          </a:p>
        </p:txBody>
      </p:sp>
      <p:pic>
        <p:nvPicPr>
          <p:cNvPr id="70661" name="Picture 5" descr="Hoogwaardige D-sluitingen MBT Musar en Borstbout Us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557339"/>
            <a:ext cx="41767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7" descr="Hoogwaardige Harpsluitingen MBT Musal en Borstbout Us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933826"/>
            <a:ext cx="41751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Rectangle 8"/>
          <p:cNvSpPr>
            <a:spLocks noChangeArrowheads="1"/>
          </p:cNvSpPr>
          <p:nvPr/>
        </p:nvSpPr>
        <p:spPr bwMode="auto">
          <a:xfrm>
            <a:off x="5335589" y="3246438"/>
            <a:ext cx="327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1800"/>
              <a:t>!</a:t>
            </a:r>
          </a:p>
        </p:txBody>
      </p:sp>
      <p:sp>
        <p:nvSpPr>
          <p:cNvPr id="70664" name="Rectangle 9"/>
          <p:cNvSpPr>
            <a:spLocks noChangeArrowheads="1"/>
          </p:cNvSpPr>
          <p:nvPr/>
        </p:nvSpPr>
        <p:spPr bwMode="auto">
          <a:xfrm>
            <a:off x="2819400" y="4800601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2e mag niet</a:t>
            </a:r>
          </a:p>
        </p:txBody>
      </p:sp>
      <p:sp>
        <p:nvSpPr>
          <p:cNvPr id="70665" name="Line 10"/>
          <p:cNvSpPr>
            <a:spLocks noChangeShapeType="1"/>
          </p:cNvSpPr>
          <p:nvPr/>
        </p:nvSpPr>
        <p:spPr bwMode="auto">
          <a:xfrm>
            <a:off x="5951539" y="1700213"/>
            <a:ext cx="4321175" cy="43926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52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Afbeeldingsresultaat voor stempel zakt weg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423987"/>
            <a:ext cx="3440555" cy="228123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793" y="1733550"/>
            <a:ext cx="75247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075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 dirty="0" err="1">
                <a:solidFill>
                  <a:schemeClr val="accent2"/>
                </a:solidFill>
              </a:rPr>
              <a:t>Hihijssleutel</a:t>
            </a:r>
            <a:endParaRPr lang="nl-NL" altLang="nl-NL" sz="5400" dirty="0">
              <a:solidFill>
                <a:schemeClr val="accent2"/>
              </a:solidFill>
            </a:endParaRPr>
          </a:p>
        </p:txBody>
      </p:sp>
      <p:pic>
        <p:nvPicPr>
          <p:cNvPr id="72708" name="Picture 5" descr="Hijssleutel teke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41" y="1823304"/>
            <a:ext cx="7489825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5779" y="415638"/>
            <a:ext cx="1609725" cy="3217863"/>
          </a:xfrm>
          <a:noFill/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92" y="0"/>
            <a:ext cx="52387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669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7373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Vloerplaat met oog</a:t>
            </a:r>
          </a:p>
        </p:txBody>
      </p:sp>
      <p:pic>
        <p:nvPicPr>
          <p:cNvPr id="737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3151" y="1933576"/>
            <a:ext cx="7504113" cy="3859213"/>
          </a:xfrm>
          <a:noFill/>
        </p:spPr>
      </p:pic>
    </p:spTree>
    <p:extLst>
      <p:ext uri="{BB962C8B-B14F-4D97-AF65-F5344CB8AC3E}">
        <p14:creationId xmlns:p14="http://schemas.microsoft.com/office/powerpoint/2010/main" val="19297913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jdelijke aanduiding voor voettekst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klemmen</a:t>
            </a:r>
          </a:p>
        </p:txBody>
      </p:sp>
      <p:sp>
        <p:nvSpPr>
          <p:cNvPr id="74756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l-NL" altLang="nl-NL" sz="3600">
                <a:solidFill>
                  <a:schemeClr val="accent2"/>
                </a:solidFill>
              </a:rPr>
              <a:t>Uitval beveiliging gebruiken</a:t>
            </a:r>
          </a:p>
        </p:txBody>
      </p:sp>
      <p:graphicFrame>
        <p:nvGraphicFramePr>
          <p:cNvPr id="47127" name="Group 23"/>
          <p:cNvGraphicFramePr>
            <a:graphicFrameLocks noGrp="1"/>
          </p:cNvGraphicFramePr>
          <p:nvPr/>
        </p:nvGraphicFramePr>
        <p:xfrm>
          <a:off x="2438400" y="2974975"/>
          <a:ext cx="7315200" cy="68580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Klemhoogte 40 cm:</a:t>
                      </a:r>
                      <a:r>
                        <a:rPr kumimoji="0" lang="nl-NL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Klemhoogte 55 cm:</a:t>
                      </a:r>
                      <a:r>
                        <a:rPr kumimoji="0" lang="nl-NL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Klemlengte tot 120 cm. </a:t>
                      </a:r>
                      <a:endParaRPr kumimoji="0" 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Klemlengte tot 120 cm. </a:t>
                      </a:r>
                      <a:endParaRPr kumimoji="0" 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Klembreedte 80 cm. tot 100 cm. </a:t>
                      </a:r>
                      <a:endParaRPr kumimoji="0" 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Klembreedte 86 cm. tot 99 cm. </a:t>
                      </a:r>
                      <a:endParaRPr kumimoji="0" 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4764" name="Picture 25" descr="gereedschap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58" y="3631083"/>
            <a:ext cx="3175007" cy="319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5" name="Picture 27" descr="gereedschap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3733801"/>
            <a:ext cx="3657600" cy="3097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66" name="Picture 29" descr="Terrier_TNM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6" y="0"/>
            <a:ext cx="24987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9626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Evenaar</a:t>
            </a:r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1628776"/>
            <a:ext cx="8229600" cy="4525963"/>
          </a:xfrm>
        </p:spPr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75781" name="Picture 5" descr="evenaar_15_ton__met_hijsband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484314"/>
            <a:ext cx="7759101" cy="581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9280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7680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 dirty="0">
                <a:solidFill>
                  <a:schemeClr val="accent2"/>
                </a:solidFill>
              </a:rPr>
              <a:t>Evenaar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6327" y="-581890"/>
            <a:ext cx="5343896" cy="534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89" y="4210730"/>
            <a:ext cx="95250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692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jdelijke aanduiding voor voettekst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pic>
        <p:nvPicPr>
          <p:cNvPr id="77827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9" y="49214"/>
            <a:ext cx="8569325" cy="64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1938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Aardig om even te zien</a:t>
            </a:r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78853" name="Picture 5" descr="voorzet_stuk_2_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412875"/>
            <a:ext cx="48244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2086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7987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Buizen hijsen</a:t>
            </a:r>
          </a:p>
        </p:txBody>
      </p:sp>
      <p:pic>
        <p:nvPicPr>
          <p:cNvPr id="79876" name="Picture 4" descr="Terrier_TBC-2_sch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989139"/>
            <a:ext cx="18923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5" descr="Terrier_TPH-3_schet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6138" y="2205038"/>
            <a:ext cx="6011862" cy="201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7826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/>
              <a:t>Hijsen     oever@groenewelle.nl</a:t>
            </a:r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nl-NL" sz="5400">
                <a:solidFill>
                  <a:schemeClr val="accent2"/>
                </a:solidFill>
              </a:rPr>
              <a:t>Inspecteren hijsgereedschap</a:t>
            </a:r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9211" y="2133599"/>
            <a:ext cx="9286113" cy="436733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nl-NL" sz="2800" b="1" dirty="0">
                <a:solidFill>
                  <a:srgbClr val="002060"/>
                </a:solidFill>
              </a:rPr>
              <a:t>Labels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Kraanboek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Geen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beschadigingen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>
                <a:solidFill>
                  <a:srgbClr val="002060"/>
                </a:solidFill>
              </a:rPr>
              <a:t>----</a:t>
            </a: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Dit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hijsgereedschap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geschikt</a:t>
            </a:r>
            <a:r>
              <a:rPr lang="en-US" altLang="nl-NL" sz="2800" b="1" dirty="0">
                <a:solidFill>
                  <a:srgbClr val="002060"/>
                </a:solidFill>
              </a:rPr>
              <a:t>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>
                <a:solidFill>
                  <a:srgbClr val="002060"/>
                </a:solidFill>
              </a:rPr>
              <a:t>Is de </a:t>
            </a:r>
            <a:r>
              <a:rPr lang="en-US" altLang="nl-NL" sz="2800" b="1" dirty="0" err="1">
                <a:solidFill>
                  <a:srgbClr val="002060"/>
                </a:solidFill>
              </a:rPr>
              <a:t>capaciteit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voldoende</a:t>
            </a:r>
            <a:r>
              <a:rPr lang="en-US" altLang="nl-NL" sz="2800" b="1" dirty="0">
                <a:solidFill>
                  <a:srgbClr val="002060"/>
                </a:solidFill>
              </a:rPr>
              <a:t> (</a:t>
            </a:r>
            <a:r>
              <a:rPr lang="en-US" altLang="nl-NL" sz="2800" b="1" dirty="0" err="1">
                <a:solidFill>
                  <a:srgbClr val="002060"/>
                </a:solidFill>
              </a:rPr>
              <a:t>klopt</a:t>
            </a:r>
            <a:r>
              <a:rPr lang="en-US" altLang="nl-NL" sz="2800" b="1" dirty="0">
                <a:solidFill>
                  <a:srgbClr val="002060"/>
                </a:solidFill>
              </a:rPr>
              <a:t> het)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Hijsinstructie</a:t>
            </a:r>
            <a:r>
              <a:rPr lang="en-US" altLang="nl-NL" sz="2800" b="1" dirty="0">
                <a:solidFill>
                  <a:srgbClr val="002060"/>
                </a:solidFill>
              </a:rPr>
              <a:t> van de last </a:t>
            </a:r>
            <a:r>
              <a:rPr lang="en-US" altLang="nl-NL" sz="2800" b="1" dirty="0" err="1">
                <a:solidFill>
                  <a:srgbClr val="002060"/>
                </a:solidFill>
              </a:rPr>
              <a:t>aanwezig</a:t>
            </a:r>
            <a:r>
              <a:rPr lang="en-US" altLang="nl-NL" sz="2800" b="1" dirty="0">
                <a:solidFill>
                  <a:srgbClr val="002060"/>
                </a:solidFill>
              </a:rPr>
              <a:t>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Aanpikkers</a:t>
            </a:r>
            <a:r>
              <a:rPr lang="en-US" altLang="nl-NL" sz="2800" b="1" dirty="0">
                <a:solidFill>
                  <a:srgbClr val="002060"/>
                </a:solidFill>
              </a:rPr>
              <a:t> op de </a:t>
            </a:r>
            <a:r>
              <a:rPr lang="en-US" altLang="nl-NL" sz="2800" b="1" dirty="0" err="1">
                <a:solidFill>
                  <a:srgbClr val="002060"/>
                </a:solidFill>
              </a:rPr>
              <a:t>hoogte</a:t>
            </a:r>
            <a:r>
              <a:rPr lang="en-US" altLang="nl-NL" sz="2800" b="1" dirty="0">
                <a:solidFill>
                  <a:srgbClr val="002060"/>
                </a:solidFill>
              </a:rPr>
              <a:t>?</a:t>
            </a:r>
            <a:endParaRPr lang="nl-NL" altLang="nl-NL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253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5400">
                <a:solidFill>
                  <a:schemeClr val="accent2"/>
                </a:solidFill>
              </a:rPr>
              <a:t>Uitgebreide inspectie</a:t>
            </a:r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nl-NL" sz="3200" b="1" dirty="0" err="1">
                <a:solidFill>
                  <a:srgbClr val="002060"/>
                </a:solidFill>
              </a:rPr>
              <a:t>Jaarlijkse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controle</a:t>
            </a:r>
            <a:endParaRPr lang="en-US" altLang="nl-NL" sz="3200" b="1" dirty="0">
              <a:solidFill>
                <a:srgbClr val="002060"/>
              </a:solidFill>
            </a:endParaRPr>
          </a:p>
          <a:p>
            <a:pPr eaLnBrk="1" hangingPunct="1"/>
            <a:endParaRPr lang="en-US" altLang="nl-NL" sz="32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3200" b="1" dirty="0" err="1">
                <a:solidFill>
                  <a:srgbClr val="002060"/>
                </a:solidFill>
              </a:rPr>
              <a:t>Erkend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deskundige</a:t>
            </a:r>
            <a:r>
              <a:rPr lang="en-US" altLang="nl-NL" sz="3200" b="1" dirty="0">
                <a:solidFill>
                  <a:srgbClr val="002060"/>
                </a:solidFill>
              </a:rPr>
              <a:t> = </a:t>
            </a:r>
            <a:r>
              <a:rPr lang="en-US" altLang="nl-NL" sz="3200" b="1" dirty="0" err="1">
                <a:solidFill>
                  <a:srgbClr val="002060"/>
                </a:solidFill>
              </a:rPr>
              <a:t>vaak</a:t>
            </a:r>
            <a:r>
              <a:rPr lang="en-US" altLang="nl-NL" sz="3200" b="1" dirty="0">
                <a:solidFill>
                  <a:srgbClr val="002060"/>
                </a:solidFill>
              </a:rPr>
              <a:t> de </a:t>
            </a:r>
            <a:r>
              <a:rPr lang="en-US" altLang="nl-NL" sz="3200" b="1" dirty="0" err="1">
                <a:solidFill>
                  <a:srgbClr val="002060"/>
                </a:solidFill>
              </a:rPr>
              <a:t>leverancier</a:t>
            </a:r>
            <a:endParaRPr lang="en-US" altLang="nl-NL" sz="3200" b="1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nl-NL" sz="3200" b="1" dirty="0">
                <a:solidFill>
                  <a:srgbClr val="002060"/>
                </a:solidFill>
              </a:rPr>
              <a:t>	(</a:t>
            </a:r>
            <a:r>
              <a:rPr lang="en-US" altLang="nl-NL" sz="3200" b="1" dirty="0" err="1">
                <a:solidFill>
                  <a:srgbClr val="002060"/>
                </a:solidFill>
              </a:rPr>
              <a:t>bv</a:t>
            </a:r>
            <a:r>
              <a:rPr lang="en-US" altLang="nl-NL" sz="3200" b="1" dirty="0">
                <a:solidFill>
                  <a:srgbClr val="002060"/>
                </a:solidFill>
              </a:rPr>
              <a:t> 1x in de </a:t>
            </a:r>
            <a:r>
              <a:rPr lang="en-US" altLang="nl-NL" sz="3200" b="1" dirty="0" err="1">
                <a:solidFill>
                  <a:srgbClr val="002060"/>
                </a:solidFill>
              </a:rPr>
              <a:t>vier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jaar</a:t>
            </a:r>
            <a:r>
              <a:rPr lang="en-US" altLang="nl-NL" sz="3200" b="1" dirty="0">
                <a:solidFill>
                  <a:srgbClr val="002060"/>
                </a:solidFill>
              </a:rPr>
              <a:t>)</a:t>
            </a:r>
            <a:endParaRPr lang="nl-NL" altLang="nl-NL" sz="3200" b="1" dirty="0">
              <a:solidFill>
                <a:srgbClr val="002060"/>
              </a:solidFill>
            </a:endParaRPr>
          </a:p>
        </p:txBody>
      </p:sp>
      <p:sp>
        <p:nvSpPr>
          <p:cNvPr id="81925" name="Tekstvak 1"/>
          <p:cNvSpPr txBox="1">
            <a:spLocks noChangeArrowheads="1"/>
          </p:cNvSpPr>
          <p:nvPr/>
        </p:nvSpPr>
        <p:spPr bwMode="auto">
          <a:xfrm>
            <a:off x="3792539" y="4941888"/>
            <a:ext cx="2312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800"/>
              <a:t>Verwijzing </a:t>
            </a:r>
            <a:r>
              <a:rPr lang="nl-NL" altLang="nl-NL" sz="1800">
                <a:hlinkClick r:id="rId2"/>
              </a:rPr>
              <a:t>naar</a:t>
            </a:r>
            <a:r>
              <a:rPr lang="nl-NL" altLang="nl-NL" sz="1800"/>
              <a:t> tabel</a:t>
            </a:r>
          </a:p>
        </p:txBody>
      </p:sp>
    </p:spTree>
    <p:extLst>
      <p:ext uri="{BB962C8B-B14F-4D97-AF65-F5344CB8AC3E}">
        <p14:creationId xmlns:p14="http://schemas.microsoft.com/office/powerpoint/2010/main" val="1225934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4" y="624109"/>
            <a:ext cx="8922801" cy="1938115"/>
          </a:xfrm>
        </p:spPr>
        <p:txBody>
          <a:bodyPr>
            <a:normAutofit fontScale="90000"/>
          </a:bodyPr>
          <a:lstStyle/>
          <a:p>
            <a:r>
              <a:rPr lang="nl-NL" dirty="0">
                <a:hlinkClick r:id="rId2"/>
              </a:rPr>
              <a:t>https://youtu.be/N0xE2BacmL0</a:t>
            </a:r>
            <a:br>
              <a:rPr lang="nl-NL" dirty="0"/>
            </a:br>
            <a:r>
              <a:rPr lang="nl-NL" dirty="0"/>
              <a:t>gezonken graafmachine bij Delfzijl</a:t>
            </a:r>
            <a:br>
              <a:rPr lang="nl-NL" dirty="0"/>
            </a:br>
            <a:r>
              <a:rPr lang="nl-NL" dirty="0">
                <a:hlinkClick r:id="rId3"/>
              </a:rPr>
              <a:t>https://youtu.be/LVTu738E7qA</a:t>
            </a:r>
            <a:br>
              <a:rPr lang="nl-NL" dirty="0"/>
            </a:br>
            <a:r>
              <a:rPr lang="nl-NL" dirty="0"/>
              <a:t>met succes geborgen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2562224"/>
            <a:ext cx="6189126" cy="46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687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/>
              <a:t>Hijsen     oever@groenewelle.nl</a:t>
            </a:r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5400">
                <a:solidFill>
                  <a:schemeClr val="accent2"/>
                </a:solidFill>
              </a:rPr>
              <a:t>Aanslaan (van lasten)</a:t>
            </a:r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nl-NL" sz="2400" b="1" dirty="0" err="1">
                <a:solidFill>
                  <a:srgbClr val="002060"/>
                </a:solidFill>
              </a:rPr>
              <a:t>Passend</a:t>
            </a:r>
            <a:r>
              <a:rPr lang="en-US" altLang="nl-NL" sz="2400" b="1" dirty="0">
                <a:solidFill>
                  <a:srgbClr val="002060"/>
                </a:solidFill>
              </a:rPr>
              <a:t> </a:t>
            </a:r>
            <a:r>
              <a:rPr lang="en-US" altLang="nl-NL" sz="2400" b="1" dirty="0" err="1">
                <a:solidFill>
                  <a:srgbClr val="002060"/>
                </a:solidFill>
              </a:rPr>
              <a:t>hijsgereedschap</a:t>
            </a:r>
            <a:endParaRPr lang="en-US" altLang="nl-NL" sz="24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2400" b="1" dirty="0" err="1">
                <a:solidFill>
                  <a:srgbClr val="002060"/>
                </a:solidFill>
              </a:rPr>
              <a:t>Buigen</a:t>
            </a:r>
            <a:r>
              <a:rPr lang="en-US" altLang="nl-NL" sz="2400" b="1" dirty="0">
                <a:solidFill>
                  <a:srgbClr val="002060"/>
                </a:solidFill>
              </a:rPr>
              <a:t> – </a:t>
            </a:r>
            <a:r>
              <a:rPr lang="en-US" altLang="nl-NL" sz="2400" b="1" dirty="0" err="1">
                <a:solidFill>
                  <a:srgbClr val="002060"/>
                </a:solidFill>
              </a:rPr>
              <a:t>scherpe</a:t>
            </a:r>
            <a:r>
              <a:rPr lang="en-US" altLang="nl-NL" sz="2400" b="1" dirty="0">
                <a:solidFill>
                  <a:srgbClr val="002060"/>
                </a:solidFill>
              </a:rPr>
              <a:t> </a:t>
            </a:r>
            <a:r>
              <a:rPr lang="en-US" altLang="nl-NL" sz="2400" b="1" dirty="0" err="1">
                <a:solidFill>
                  <a:srgbClr val="002060"/>
                </a:solidFill>
              </a:rPr>
              <a:t>kanten</a:t>
            </a:r>
            <a:endParaRPr lang="en-US" altLang="nl-NL" sz="2400" b="1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nl-NL" sz="2400" b="1" dirty="0">
                <a:solidFill>
                  <a:srgbClr val="002060"/>
                </a:solidFill>
              </a:rPr>
              <a:t>	(</a:t>
            </a:r>
            <a:r>
              <a:rPr lang="en-US" altLang="nl-NL" sz="2400" b="1" dirty="0" err="1">
                <a:solidFill>
                  <a:srgbClr val="002060"/>
                </a:solidFill>
              </a:rPr>
              <a:t>hoekbeschermers</a:t>
            </a:r>
            <a:r>
              <a:rPr lang="en-US" altLang="nl-NL" sz="2400" b="1" dirty="0">
                <a:solidFill>
                  <a:srgbClr val="002060"/>
                </a:solidFill>
              </a:rPr>
              <a:t>)</a:t>
            </a:r>
          </a:p>
          <a:p>
            <a:pPr eaLnBrk="1" hangingPunct="1"/>
            <a:r>
              <a:rPr lang="en-US" altLang="nl-NL" sz="2400" b="1" dirty="0" err="1">
                <a:solidFill>
                  <a:srgbClr val="002060"/>
                </a:solidFill>
              </a:rPr>
              <a:t>Voorloop</a:t>
            </a:r>
            <a:r>
              <a:rPr lang="en-US" altLang="nl-NL" sz="2400" b="1" dirty="0">
                <a:solidFill>
                  <a:srgbClr val="002060"/>
                </a:solidFill>
              </a:rPr>
              <a:t> =  </a:t>
            </a:r>
            <a:r>
              <a:rPr lang="en-US" altLang="nl-NL" sz="2400" b="1" dirty="0" err="1">
                <a:solidFill>
                  <a:srgbClr val="002060"/>
                </a:solidFill>
              </a:rPr>
              <a:t>kort</a:t>
            </a:r>
            <a:r>
              <a:rPr lang="en-US" altLang="nl-NL" sz="2400" b="1" dirty="0">
                <a:solidFill>
                  <a:srgbClr val="002060"/>
                </a:solidFill>
              </a:rPr>
              <a:t> </a:t>
            </a:r>
            <a:r>
              <a:rPr lang="en-US" altLang="nl-NL" sz="2400" b="1" dirty="0" err="1">
                <a:solidFill>
                  <a:srgbClr val="002060"/>
                </a:solidFill>
              </a:rPr>
              <a:t>haak</a:t>
            </a:r>
            <a:r>
              <a:rPr lang="en-US" altLang="nl-NL" sz="2400" b="1" dirty="0">
                <a:solidFill>
                  <a:srgbClr val="002060"/>
                </a:solidFill>
              </a:rPr>
              <a:t> en </a:t>
            </a:r>
            <a:r>
              <a:rPr lang="en-US" altLang="nl-NL" sz="2400" b="1" dirty="0" err="1">
                <a:solidFill>
                  <a:srgbClr val="002060"/>
                </a:solidFill>
              </a:rPr>
              <a:t>oog</a:t>
            </a:r>
            <a:endParaRPr lang="en-US" altLang="nl-NL" sz="24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2400" b="1" dirty="0" err="1">
                <a:solidFill>
                  <a:srgbClr val="002060"/>
                </a:solidFill>
              </a:rPr>
              <a:t>Horizontaal</a:t>
            </a:r>
            <a:r>
              <a:rPr lang="en-US" altLang="nl-NL" sz="2400" b="1" dirty="0">
                <a:solidFill>
                  <a:srgbClr val="002060"/>
                </a:solidFill>
              </a:rPr>
              <a:t> </a:t>
            </a:r>
            <a:r>
              <a:rPr lang="en-US" altLang="nl-NL" sz="2400" b="1" dirty="0" err="1">
                <a:solidFill>
                  <a:srgbClr val="002060"/>
                </a:solidFill>
              </a:rPr>
              <a:t>omhoog</a:t>
            </a:r>
            <a:endParaRPr lang="en-US" altLang="nl-NL" sz="24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2400" b="1" dirty="0" err="1">
                <a:solidFill>
                  <a:srgbClr val="002060"/>
                </a:solidFill>
              </a:rPr>
              <a:t>Tophoek</a:t>
            </a:r>
            <a:r>
              <a:rPr lang="en-US" altLang="nl-NL" sz="2400" b="1" dirty="0">
                <a:solidFill>
                  <a:srgbClr val="002060"/>
                </a:solidFill>
              </a:rPr>
              <a:t> max 120 </a:t>
            </a:r>
            <a:r>
              <a:rPr lang="en-US" altLang="nl-NL" sz="2400" b="1" dirty="0" err="1">
                <a:solidFill>
                  <a:srgbClr val="002060"/>
                </a:solidFill>
              </a:rPr>
              <a:t>graden</a:t>
            </a:r>
            <a:endParaRPr lang="en-US" altLang="nl-NL" sz="2400" b="1" dirty="0">
              <a:solidFill>
                <a:srgbClr val="00206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nl-NL" sz="2400" b="1" dirty="0">
                <a:solidFill>
                  <a:srgbClr val="002060"/>
                </a:solidFill>
              </a:rPr>
              <a:t>	= </a:t>
            </a:r>
            <a:r>
              <a:rPr lang="en-US" altLang="nl-NL" sz="2400" b="1" dirty="0" err="1">
                <a:solidFill>
                  <a:srgbClr val="002060"/>
                </a:solidFill>
              </a:rPr>
              <a:t>topschalm</a:t>
            </a:r>
            <a:r>
              <a:rPr lang="en-US" altLang="nl-NL" sz="2400" b="1" dirty="0">
                <a:solidFill>
                  <a:srgbClr val="002060"/>
                </a:solidFill>
              </a:rPr>
              <a:t> &lt;-&gt; last min. 0.5 x </a:t>
            </a:r>
            <a:r>
              <a:rPr lang="en-US" altLang="nl-NL" sz="2400" b="1" dirty="0" err="1">
                <a:solidFill>
                  <a:srgbClr val="002060"/>
                </a:solidFill>
              </a:rPr>
              <a:t>sprong</a:t>
            </a:r>
            <a:endParaRPr lang="nl-NL" altLang="nl-NL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627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5400">
                <a:solidFill>
                  <a:schemeClr val="accent2"/>
                </a:solidFill>
              </a:rPr>
              <a:t>Hijsen en vieren</a:t>
            </a:r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Kraan</a:t>
            </a:r>
            <a:r>
              <a:rPr lang="en-US" altLang="nl-NL" sz="2800" b="1" dirty="0">
                <a:solidFill>
                  <a:srgbClr val="002060"/>
                </a:solidFill>
              </a:rPr>
              <a:t> op de rem – </a:t>
            </a:r>
            <a:r>
              <a:rPr lang="en-US" altLang="nl-NL" sz="2800" b="1" dirty="0" err="1">
                <a:solidFill>
                  <a:srgbClr val="002060"/>
                </a:solidFill>
              </a:rPr>
              <a:t>schuifblad</a:t>
            </a:r>
            <a:r>
              <a:rPr lang="en-US" altLang="nl-NL" sz="2800" b="1" dirty="0">
                <a:solidFill>
                  <a:srgbClr val="002060"/>
                </a:solidFill>
              </a:rPr>
              <a:t>? </a:t>
            </a:r>
            <a:r>
              <a:rPr lang="en-US" altLang="nl-NL" sz="2800" b="1" dirty="0" err="1">
                <a:solidFill>
                  <a:srgbClr val="002060"/>
                </a:solidFill>
              </a:rPr>
              <a:t>Eerst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hijkabels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strak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Alleen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vertikaal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hijsen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Geen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losse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voorwerpen</a:t>
            </a:r>
            <a:r>
              <a:rPr lang="en-US" altLang="nl-NL" sz="2800" b="1" dirty="0">
                <a:solidFill>
                  <a:srgbClr val="002060"/>
                </a:solidFill>
              </a:rPr>
              <a:t> / </a:t>
            </a:r>
            <a:r>
              <a:rPr lang="en-US" altLang="nl-NL" sz="2800" b="1" dirty="0" err="1">
                <a:solidFill>
                  <a:srgbClr val="002060"/>
                </a:solidFill>
              </a:rPr>
              <a:t>omstanders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weg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Lepelsteel</a:t>
            </a:r>
            <a:r>
              <a:rPr lang="en-US" altLang="nl-NL" sz="2800" b="1" dirty="0">
                <a:solidFill>
                  <a:srgbClr val="002060"/>
                </a:solidFill>
              </a:rPr>
              <a:t> van </a:t>
            </a:r>
            <a:r>
              <a:rPr lang="en-US" altLang="nl-NL" sz="2800" b="1" dirty="0" err="1">
                <a:solidFill>
                  <a:srgbClr val="002060"/>
                </a:solidFill>
              </a:rPr>
              <a:t>verticaal</a:t>
            </a:r>
            <a:r>
              <a:rPr lang="en-US" altLang="nl-NL" sz="2800" b="1" dirty="0">
                <a:solidFill>
                  <a:srgbClr val="002060"/>
                </a:solidFill>
              </a:rPr>
              <a:t> tot max </a:t>
            </a:r>
            <a:r>
              <a:rPr lang="en-US" altLang="nl-NL" sz="2800" b="1" dirty="0" err="1">
                <a:solidFill>
                  <a:srgbClr val="002060"/>
                </a:solidFill>
              </a:rPr>
              <a:t>vooruit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Zicht</a:t>
            </a:r>
            <a:r>
              <a:rPr lang="en-US" altLang="nl-NL" sz="2800" b="1" dirty="0">
                <a:solidFill>
                  <a:srgbClr val="002060"/>
                </a:solidFill>
              </a:rPr>
              <a:t> machinist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Niet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te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dicht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bij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een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sleuf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natuurlijk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nl-NL" sz="2800" b="1" dirty="0" err="1">
                <a:solidFill>
                  <a:srgbClr val="002060"/>
                </a:solidFill>
              </a:rPr>
              <a:t>Veilig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wegzetten</a:t>
            </a:r>
            <a:r>
              <a:rPr lang="en-US" altLang="nl-NL" sz="2800" b="1" dirty="0">
                <a:solidFill>
                  <a:srgbClr val="002060"/>
                </a:solidFill>
              </a:rPr>
              <a:t> (</a:t>
            </a:r>
            <a:r>
              <a:rPr lang="en-US" altLang="nl-NL" sz="2800" b="1" dirty="0" err="1">
                <a:solidFill>
                  <a:srgbClr val="002060"/>
                </a:solidFill>
              </a:rPr>
              <a:t>plek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sterk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genoeg</a:t>
            </a:r>
            <a:r>
              <a:rPr lang="en-US" altLang="nl-NL" sz="2800" b="1" dirty="0">
                <a:solidFill>
                  <a:srgbClr val="002060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nl-NL" altLang="nl-N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353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dirty="0"/>
              <a:t>Hijsen     oever@groenewelle.nl</a:t>
            </a:r>
          </a:p>
        </p:txBody>
      </p:sp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5400">
                <a:solidFill>
                  <a:schemeClr val="accent2"/>
                </a:solidFill>
              </a:rPr>
              <a:t>Hijsen en vieren</a:t>
            </a:r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nl-NL" sz="3200" b="1" dirty="0" err="1">
                <a:solidFill>
                  <a:srgbClr val="002060"/>
                </a:solidFill>
              </a:rPr>
              <a:t>Wijze</a:t>
            </a:r>
            <a:r>
              <a:rPr lang="en-US" altLang="nl-NL" sz="3200" b="1" dirty="0">
                <a:solidFill>
                  <a:srgbClr val="002060"/>
                </a:solidFill>
              </a:rPr>
              <a:t> van </a:t>
            </a:r>
            <a:r>
              <a:rPr lang="en-US" altLang="nl-NL" sz="3200" b="1" dirty="0" err="1">
                <a:solidFill>
                  <a:srgbClr val="002060"/>
                </a:solidFill>
              </a:rPr>
              <a:t>aanslaan</a:t>
            </a:r>
            <a:endParaRPr lang="en-US" altLang="nl-NL" sz="32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3200" b="1" dirty="0" err="1">
                <a:solidFill>
                  <a:srgbClr val="002060"/>
                </a:solidFill>
              </a:rPr>
              <a:t>Verschil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tophoek</a:t>
            </a:r>
            <a:r>
              <a:rPr lang="en-US" altLang="nl-NL" sz="3200" b="1" dirty="0">
                <a:solidFill>
                  <a:srgbClr val="002060"/>
                </a:solidFill>
              </a:rPr>
              <a:t> - </a:t>
            </a:r>
            <a:r>
              <a:rPr lang="en-US" altLang="nl-NL" sz="3200" b="1" dirty="0" err="1">
                <a:solidFill>
                  <a:srgbClr val="002060"/>
                </a:solidFill>
              </a:rPr>
              <a:t>buitenhoek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</a:p>
          <a:p>
            <a:pPr eaLnBrk="1" hangingPunct="1"/>
            <a:r>
              <a:rPr lang="en-US" altLang="nl-NL" sz="3200" b="1" dirty="0" err="1">
                <a:solidFill>
                  <a:srgbClr val="002060"/>
                </a:solidFill>
              </a:rPr>
              <a:t>Gewicht</a:t>
            </a:r>
            <a:r>
              <a:rPr lang="en-US" altLang="nl-NL" sz="3200" b="1" dirty="0">
                <a:solidFill>
                  <a:srgbClr val="002060"/>
                </a:solidFill>
              </a:rPr>
              <a:t> van de last</a:t>
            </a:r>
          </a:p>
          <a:p>
            <a:pPr eaLnBrk="1" hangingPunct="1"/>
            <a:r>
              <a:rPr lang="en-US" altLang="nl-NL" sz="3200" b="1" dirty="0" err="1">
                <a:solidFill>
                  <a:srgbClr val="002060"/>
                </a:solidFill>
              </a:rPr>
              <a:t>Plaats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zwaartepunt</a:t>
            </a:r>
            <a:endParaRPr lang="en-US" altLang="nl-NL" sz="32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3200" b="1" dirty="0" err="1">
                <a:solidFill>
                  <a:srgbClr val="002060"/>
                </a:solidFill>
              </a:rPr>
              <a:t>Oog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bij</a:t>
            </a:r>
            <a:r>
              <a:rPr lang="en-US" altLang="nl-NL" sz="3200" b="1" dirty="0">
                <a:solidFill>
                  <a:srgbClr val="002060"/>
                </a:solidFill>
              </a:rPr>
              <a:t> de </a:t>
            </a:r>
            <a:r>
              <a:rPr lang="en-US" altLang="nl-NL" sz="3200" b="1" dirty="0" err="1">
                <a:solidFill>
                  <a:srgbClr val="002060"/>
                </a:solidFill>
              </a:rPr>
              <a:t>bak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boven</a:t>
            </a:r>
            <a:r>
              <a:rPr lang="en-US" altLang="nl-NL" sz="3200" b="1" dirty="0">
                <a:solidFill>
                  <a:srgbClr val="002060"/>
                </a:solidFill>
              </a:rPr>
              <a:t> het </a:t>
            </a:r>
            <a:r>
              <a:rPr lang="en-US" altLang="nl-NL" sz="3200" b="1" dirty="0" err="1">
                <a:solidFill>
                  <a:srgbClr val="002060"/>
                </a:solidFill>
              </a:rPr>
              <a:t>zwaartepunt</a:t>
            </a:r>
            <a:endParaRPr lang="en-US" altLang="nl-NL" sz="32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3200" b="1" dirty="0">
                <a:solidFill>
                  <a:srgbClr val="002060"/>
                </a:solidFill>
              </a:rPr>
              <a:t>(</a:t>
            </a:r>
            <a:r>
              <a:rPr lang="en-US" altLang="nl-NL" sz="3200" b="1" dirty="0" err="1">
                <a:solidFill>
                  <a:srgbClr val="002060"/>
                </a:solidFill>
              </a:rPr>
              <a:t>schuine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reeptrek</a:t>
            </a:r>
            <a:r>
              <a:rPr lang="en-US" altLang="nl-NL" sz="3200" b="1" dirty="0">
                <a:solidFill>
                  <a:srgbClr val="002060"/>
                </a:solidFill>
              </a:rPr>
              <a:t> = </a:t>
            </a:r>
            <a:r>
              <a:rPr lang="en-US" altLang="nl-NL" sz="3200" b="1" dirty="0" err="1">
                <a:solidFill>
                  <a:srgbClr val="002060"/>
                </a:solidFill>
              </a:rPr>
              <a:t>verboden</a:t>
            </a:r>
            <a:r>
              <a:rPr lang="en-US" altLang="nl-NL" sz="3200" b="1" dirty="0">
                <a:solidFill>
                  <a:srgbClr val="002060"/>
                </a:solidFill>
              </a:rPr>
              <a:t>)</a:t>
            </a:r>
            <a:endParaRPr lang="nl-NL" altLang="nl-NL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266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graphicFrame>
        <p:nvGraphicFramePr>
          <p:cNvPr id="90115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1524000" y="0"/>
          <a:ext cx="39243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-foto" r:id="rId2" imgW="6314286" imgH="11984123" progId="MSPhotoEd.3">
                  <p:embed/>
                </p:oleObj>
              </mc:Choice>
              <mc:Fallback>
                <p:oleObj name="Photo Editor-foto" r:id="rId2" imgW="6314286" imgH="11984123" progId="MSPhotoEd.3">
                  <p:embed/>
                  <p:pic>
                    <p:nvPicPr>
                      <p:cNvPr id="9011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39243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5448300" y="476250"/>
          <a:ext cx="5202238" cy="547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-foto" r:id="rId4" imgW="5695238" imgH="5990476" progId="MSPhotoEd.3">
                  <p:embed/>
                </p:oleObj>
              </mc:Choice>
              <mc:Fallback>
                <p:oleObj name="Photo Editor-foto" r:id="rId4" imgW="5695238" imgH="5990476" progId="MSPhotoEd.3">
                  <p:embed/>
                  <p:pic>
                    <p:nvPicPr>
                      <p:cNvPr id="901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0" y="476250"/>
                        <a:ext cx="5202238" cy="547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85104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ar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681038"/>
            <a:ext cx="11296651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829175" y="6115050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3"/>
              </a:rPr>
              <a:t>Klik-instructie</a:t>
            </a:r>
            <a:r>
              <a:rPr lang="nl-NL" dirty="0"/>
              <a:t> hijsen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7743825" y="6115050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4"/>
              </a:rPr>
              <a:t>Klik – hijsen met grondverzetmachine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11385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3D2E0C3-9062-0E32-455A-A1DA093BC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00" y="155085"/>
            <a:ext cx="8949189" cy="410451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E72F653-8396-2540-107A-0F7FEA8F3223}"/>
              </a:ext>
            </a:extLst>
          </p:cNvPr>
          <p:cNvSpPr txBox="1"/>
          <p:nvPr/>
        </p:nvSpPr>
        <p:spPr>
          <a:xfrm>
            <a:off x="1592827" y="4650657"/>
            <a:ext cx="100485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Handig te weten: Is de hoek precies 120 graden (2x 60) dan is de schuine zijde 2x zo lang als de afstand van hijshaak naar last.</a:t>
            </a:r>
          </a:p>
          <a:p>
            <a:endParaRPr lang="nl-NL" sz="2400" dirty="0"/>
          </a:p>
          <a:p>
            <a:r>
              <a:rPr lang="nl-NL" sz="2400" dirty="0"/>
              <a:t>Bij een hoek van 120</a:t>
            </a:r>
            <a:r>
              <a:rPr lang="nl-NL" sz="2400" baseline="30000" dirty="0"/>
              <a:t>o</a:t>
            </a:r>
            <a:r>
              <a:rPr lang="nl-NL" sz="2400" dirty="0"/>
              <a:t>, is de belasting van </a:t>
            </a:r>
            <a:r>
              <a:rPr lang="nl-NL" sz="2400"/>
              <a:t>een 2</a:t>
            </a:r>
            <a:r>
              <a:rPr lang="nl-NL" sz="2400" dirty="0"/>
              <a:t>-</a:t>
            </a:r>
            <a:r>
              <a:rPr lang="nl-NL" sz="2400"/>
              <a:t>sprong </a:t>
            </a:r>
            <a:r>
              <a:rPr lang="nl-NL" sz="2400" dirty="0"/>
              <a:t>in elke leng precies gelijk aan gewicht van </a:t>
            </a:r>
            <a:r>
              <a:rPr lang="nl-NL" sz="2400"/>
              <a:t>de last.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0090946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5400" dirty="0" err="1">
                <a:solidFill>
                  <a:schemeClr val="accent2"/>
                </a:solidFill>
              </a:rPr>
              <a:t>Bevestiging</a:t>
            </a:r>
            <a:endParaRPr lang="nl-NL" altLang="nl-NL" sz="5400" dirty="0">
              <a:solidFill>
                <a:schemeClr val="accent2"/>
              </a:solidFill>
            </a:endParaRPr>
          </a:p>
        </p:txBody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nl-NL" sz="4000" b="1" dirty="0">
                <a:solidFill>
                  <a:srgbClr val="002060"/>
                </a:solidFill>
              </a:rPr>
              <a:t>Met </a:t>
            </a:r>
            <a:r>
              <a:rPr lang="en-US" altLang="nl-NL" sz="4000" b="1" dirty="0" err="1">
                <a:solidFill>
                  <a:srgbClr val="002060"/>
                </a:solidFill>
              </a:rPr>
              <a:t>een</a:t>
            </a:r>
            <a:r>
              <a:rPr lang="en-US" altLang="nl-NL" sz="4000" b="1" dirty="0">
                <a:solidFill>
                  <a:srgbClr val="002060"/>
                </a:solidFill>
              </a:rPr>
              <a:t> strop</a:t>
            </a:r>
          </a:p>
          <a:p>
            <a:pPr eaLnBrk="1" hangingPunct="1"/>
            <a:endParaRPr lang="en-US" altLang="nl-NL" sz="40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4000" b="1" dirty="0">
                <a:solidFill>
                  <a:srgbClr val="002060"/>
                </a:solidFill>
              </a:rPr>
              <a:t>Max last x 0,8</a:t>
            </a:r>
            <a:endParaRPr lang="nl-NL" altLang="nl-NL" sz="4000" b="1" dirty="0">
              <a:solidFill>
                <a:srgbClr val="002060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1" y="0"/>
            <a:ext cx="4599709" cy="344978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207" y="3766101"/>
            <a:ext cx="2417421" cy="345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340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5400">
                <a:solidFill>
                  <a:schemeClr val="accent2"/>
                </a:solidFill>
              </a:rPr>
              <a:t>Bevestiging</a:t>
            </a:r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nl-NL" sz="2800" b="1" dirty="0">
                <a:solidFill>
                  <a:srgbClr val="002060"/>
                </a:solidFill>
              </a:rPr>
              <a:t>In het </a:t>
            </a:r>
            <a:r>
              <a:rPr lang="en-US" altLang="nl-NL" sz="2800" b="1" dirty="0" err="1">
                <a:solidFill>
                  <a:srgbClr val="002060"/>
                </a:solidFill>
              </a:rPr>
              <a:t>mandje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/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2800" b="1" dirty="0">
                <a:solidFill>
                  <a:srgbClr val="002060"/>
                </a:solidFill>
              </a:rPr>
              <a:t>Om de last en </a:t>
            </a:r>
            <a:r>
              <a:rPr lang="en-US" altLang="nl-NL" sz="2800" b="1" dirty="0" err="1">
                <a:solidFill>
                  <a:srgbClr val="002060"/>
                </a:solidFill>
              </a:rPr>
              <a:t>dan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weer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aan</a:t>
            </a:r>
            <a:r>
              <a:rPr lang="en-US" altLang="nl-NL" sz="2800" b="1" dirty="0">
                <a:solidFill>
                  <a:srgbClr val="002060"/>
                </a:solidFill>
              </a:rPr>
              <a:t> het </a:t>
            </a:r>
            <a:r>
              <a:rPr lang="en-US" altLang="nl-NL" sz="2800" b="1" dirty="0" err="1">
                <a:solidFill>
                  <a:srgbClr val="002060"/>
                </a:solidFill>
              </a:rPr>
              <a:t>hijsoog</a:t>
            </a:r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/>
            <a:endParaRPr lang="en-US" altLang="nl-NL" sz="28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2800" b="1" dirty="0">
                <a:solidFill>
                  <a:srgbClr val="002060"/>
                </a:solidFill>
              </a:rPr>
              <a:t>(</a:t>
            </a:r>
            <a:r>
              <a:rPr lang="en-US" altLang="nl-NL" sz="2800" b="1" dirty="0" err="1">
                <a:solidFill>
                  <a:srgbClr val="002060"/>
                </a:solidFill>
              </a:rPr>
              <a:t>buiten</a:t>
            </a:r>
            <a:r>
              <a:rPr lang="en-US" altLang="nl-NL" sz="2800" b="1" dirty="0">
                <a:solidFill>
                  <a:srgbClr val="002060"/>
                </a:solidFill>
              </a:rPr>
              <a:t>)</a:t>
            </a:r>
            <a:r>
              <a:rPr lang="en-US" altLang="nl-NL" sz="2800" b="1" dirty="0" err="1">
                <a:solidFill>
                  <a:srgbClr val="002060"/>
                </a:solidFill>
              </a:rPr>
              <a:t>hoeken</a:t>
            </a:r>
            <a:r>
              <a:rPr lang="en-US" altLang="nl-NL" sz="2800" b="1" dirty="0">
                <a:solidFill>
                  <a:srgbClr val="002060"/>
                </a:solidFill>
              </a:rPr>
              <a:t> minder </a:t>
            </a:r>
            <a:r>
              <a:rPr lang="en-US" altLang="nl-NL" sz="2800" b="1" dirty="0" err="1">
                <a:solidFill>
                  <a:srgbClr val="002060"/>
                </a:solidFill>
              </a:rPr>
              <a:t>dan</a:t>
            </a:r>
            <a:r>
              <a:rPr lang="en-US" altLang="nl-NL" sz="2800" b="1" dirty="0">
                <a:solidFill>
                  <a:srgbClr val="002060"/>
                </a:solidFill>
              </a:rPr>
              <a:t> 15 </a:t>
            </a:r>
            <a:r>
              <a:rPr lang="en-US" altLang="nl-NL" sz="2800" b="1" dirty="0" err="1">
                <a:solidFill>
                  <a:srgbClr val="002060"/>
                </a:solidFill>
              </a:rPr>
              <a:t>graden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</a:p>
          <a:p>
            <a:pPr marL="0" indent="0" eaLnBrk="1" hangingPunct="1">
              <a:buNone/>
            </a:pPr>
            <a:r>
              <a:rPr lang="en-US" altLang="nl-NL" sz="2800" b="1" dirty="0">
                <a:solidFill>
                  <a:srgbClr val="002060"/>
                </a:solidFill>
              </a:rPr>
              <a:t>	</a:t>
            </a:r>
            <a:r>
              <a:rPr lang="en-US" altLang="nl-NL" sz="2800" b="1" dirty="0" err="1">
                <a:solidFill>
                  <a:srgbClr val="002060"/>
                </a:solidFill>
              </a:rPr>
              <a:t>geeft</a:t>
            </a:r>
            <a:r>
              <a:rPr lang="en-US" altLang="nl-NL" sz="2800" b="1" dirty="0">
                <a:solidFill>
                  <a:srgbClr val="002060"/>
                </a:solidFill>
              </a:rPr>
              <a:t> </a:t>
            </a:r>
            <a:r>
              <a:rPr lang="en-US" altLang="nl-NL" sz="2800" b="1" dirty="0" err="1">
                <a:solidFill>
                  <a:srgbClr val="002060"/>
                </a:solidFill>
              </a:rPr>
              <a:t>onbalans</a:t>
            </a:r>
            <a:r>
              <a:rPr lang="en-US" altLang="nl-NL" sz="2800" b="1" dirty="0">
                <a:solidFill>
                  <a:srgbClr val="002060"/>
                </a:solidFill>
              </a:rPr>
              <a:t> van de lading </a:t>
            </a:r>
          </a:p>
          <a:p>
            <a:pPr eaLnBrk="1" hangingPunct="1"/>
            <a:endParaRPr lang="nl-NL" altLang="nl-N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317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5400">
                <a:solidFill>
                  <a:schemeClr val="accent2"/>
                </a:solidFill>
              </a:rPr>
              <a:t>Bevestiging </a:t>
            </a:r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nl-NL" sz="3200" b="1" dirty="0">
                <a:solidFill>
                  <a:srgbClr val="002060"/>
                </a:solidFill>
              </a:rPr>
              <a:t>Met strop en </a:t>
            </a:r>
            <a:r>
              <a:rPr lang="en-US" altLang="nl-NL" sz="3200" b="1" dirty="0" err="1">
                <a:solidFill>
                  <a:srgbClr val="002060"/>
                </a:solidFill>
              </a:rPr>
              <a:t>mandje</a:t>
            </a:r>
            <a:r>
              <a:rPr lang="en-US" altLang="nl-NL" sz="3200" b="1" dirty="0">
                <a:solidFill>
                  <a:srgbClr val="002060"/>
                </a:solidFill>
              </a:rPr>
              <a:t>  (</a:t>
            </a:r>
            <a:r>
              <a:rPr lang="en-US" altLang="nl-NL" sz="3200" b="1" dirty="0" err="1">
                <a:solidFill>
                  <a:srgbClr val="002060"/>
                </a:solidFill>
              </a:rPr>
              <a:t>zie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blz</a:t>
            </a:r>
            <a:r>
              <a:rPr lang="en-US" altLang="nl-NL" sz="3200" b="1" dirty="0">
                <a:solidFill>
                  <a:srgbClr val="002060"/>
                </a:solidFill>
              </a:rPr>
              <a:t> 20)</a:t>
            </a:r>
          </a:p>
          <a:p>
            <a:pPr eaLnBrk="1" hangingPunct="1"/>
            <a:endParaRPr lang="en-US" altLang="nl-NL" sz="3200" b="1" dirty="0">
              <a:solidFill>
                <a:srgbClr val="002060"/>
              </a:solidFill>
            </a:endParaRPr>
          </a:p>
          <a:p>
            <a:pPr eaLnBrk="1" hangingPunct="1"/>
            <a:r>
              <a:rPr lang="en-US" altLang="nl-NL" sz="3200" b="1" dirty="0" err="1">
                <a:solidFill>
                  <a:srgbClr val="002060"/>
                </a:solidFill>
              </a:rPr>
              <a:t>Eerst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een</a:t>
            </a:r>
            <a:r>
              <a:rPr lang="en-US" altLang="nl-NL" sz="3200" b="1" dirty="0">
                <a:solidFill>
                  <a:srgbClr val="002060"/>
                </a:solidFill>
              </a:rPr>
              <a:t> strop </a:t>
            </a:r>
            <a:r>
              <a:rPr lang="en-US" altLang="nl-NL" sz="3200" b="1" dirty="0" err="1">
                <a:solidFill>
                  <a:srgbClr val="002060"/>
                </a:solidFill>
              </a:rPr>
              <a:t>dan</a:t>
            </a:r>
            <a:r>
              <a:rPr lang="en-US" altLang="nl-NL" sz="3200" b="1" dirty="0">
                <a:solidFill>
                  <a:srgbClr val="002060"/>
                </a:solidFill>
              </a:rPr>
              <a:t> door het </a:t>
            </a:r>
          </a:p>
          <a:p>
            <a:pPr eaLnBrk="1" hangingPunct="1">
              <a:buFontTx/>
              <a:buNone/>
            </a:pPr>
            <a:r>
              <a:rPr lang="en-US" altLang="nl-NL" sz="3200" b="1" dirty="0">
                <a:solidFill>
                  <a:srgbClr val="002060"/>
                </a:solidFill>
              </a:rPr>
              <a:t>	</a:t>
            </a:r>
            <a:r>
              <a:rPr lang="en-US" altLang="nl-NL" sz="3200" b="1" dirty="0" err="1">
                <a:solidFill>
                  <a:srgbClr val="002060"/>
                </a:solidFill>
              </a:rPr>
              <a:t>hijsoog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weer</a:t>
            </a:r>
            <a:r>
              <a:rPr lang="en-US" altLang="nl-NL" sz="3200" b="1" dirty="0">
                <a:solidFill>
                  <a:srgbClr val="002060"/>
                </a:solidFill>
              </a:rPr>
              <a:t> </a:t>
            </a:r>
            <a:r>
              <a:rPr lang="en-US" altLang="nl-NL" sz="3200" b="1" dirty="0" err="1">
                <a:solidFill>
                  <a:srgbClr val="002060"/>
                </a:solidFill>
              </a:rPr>
              <a:t>onder</a:t>
            </a:r>
            <a:r>
              <a:rPr lang="en-US" altLang="nl-NL" sz="3200" b="1" dirty="0">
                <a:solidFill>
                  <a:srgbClr val="002060"/>
                </a:solidFill>
              </a:rPr>
              <a:t> de last door </a:t>
            </a:r>
          </a:p>
          <a:p>
            <a:pPr eaLnBrk="1" hangingPunct="1">
              <a:buFontTx/>
              <a:buNone/>
            </a:pPr>
            <a:r>
              <a:rPr lang="en-US" altLang="nl-NL" sz="3200" b="1" dirty="0">
                <a:solidFill>
                  <a:srgbClr val="002060"/>
                </a:solidFill>
              </a:rPr>
              <a:t>	en </a:t>
            </a:r>
            <a:r>
              <a:rPr lang="en-US" altLang="nl-NL" sz="3200" b="1" dirty="0" err="1">
                <a:solidFill>
                  <a:srgbClr val="002060"/>
                </a:solidFill>
              </a:rPr>
              <a:t>weer</a:t>
            </a:r>
            <a:r>
              <a:rPr lang="en-US" altLang="nl-NL" sz="3200" b="1" dirty="0">
                <a:solidFill>
                  <a:srgbClr val="002060"/>
                </a:solidFill>
              </a:rPr>
              <a:t> vast </a:t>
            </a:r>
            <a:r>
              <a:rPr lang="en-US" altLang="nl-NL" sz="3200" b="1" dirty="0" err="1">
                <a:solidFill>
                  <a:srgbClr val="002060"/>
                </a:solidFill>
              </a:rPr>
              <a:t>aan</a:t>
            </a:r>
            <a:r>
              <a:rPr lang="en-US" altLang="nl-NL" sz="3200" b="1" dirty="0">
                <a:solidFill>
                  <a:srgbClr val="002060"/>
                </a:solidFill>
              </a:rPr>
              <a:t> het </a:t>
            </a:r>
            <a:r>
              <a:rPr lang="en-US" altLang="nl-NL" sz="3200" b="1" dirty="0" err="1">
                <a:solidFill>
                  <a:srgbClr val="002060"/>
                </a:solidFill>
              </a:rPr>
              <a:t>oog</a:t>
            </a:r>
            <a:endParaRPr lang="nl-NL" altLang="nl-NL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8899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Voorwaarden</a:t>
            </a:r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Ondergrond 	- draagkracht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 dirty="0">
                <a:solidFill>
                  <a:srgbClr val="002060"/>
                </a:solidFill>
              </a:rPr>
              <a:t>				- waterpas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 dirty="0">
                <a:solidFill>
                  <a:srgbClr val="002060"/>
                </a:solidFill>
              </a:rPr>
              <a:t>				- niet te dicht bij een sleuf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nl-NL" sz="24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Afzetten	- bij openbare weg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 dirty="0">
                <a:solidFill>
                  <a:srgbClr val="002060"/>
                </a:solidFill>
              </a:rPr>
              <a:t>	werkplek	-niemand binnen draaibereik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400" b="1" dirty="0">
                <a:solidFill>
                  <a:srgbClr val="002060"/>
                </a:solidFill>
              </a:rPr>
              <a:t>Wind		-max. windkracht 7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400" b="1" dirty="0">
                <a:solidFill>
                  <a:srgbClr val="002060"/>
                </a:solidFill>
              </a:rPr>
              <a:t>(onweer)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nl-NL" altLang="nl-N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48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Grondverzetmachine </a:t>
            </a:r>
            <a:br>
              <a:rPr lang="nl-NL" dirty="0"/>
            </a:br>
            <a:r>
              <a:rPr lang="nl-NL" sz="2400" dirty="0"/>
              <a:t>(</a:t>
            </a:r>
            <a:r>
              <a:rPr lang="nl-NL" sz="2400" dirty="0" err="1"/>
              <a:t>blz</a:t>
            </a:r>
            <a:r>
              <a:rPr lang="nl-NL" sz="2400" dirty="0"/>
              <a:t> 9- Bij of op machine aanwezig zijn)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74" y="2375065"/>
            <a:ext cx="4466298" cy="2980706"/>
          </a:xfrm>
        </p:spPr>
      </p:pic>
      <p:sp>
        <p:nvSpPr>
          <p:cNvPr id="8" name="Tijdelijke aanduiding voor inhoud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l-NL" sz="2400" b="1" dirty="0">
                <a:solidFill>
                  <a:srgbClr val="002060"/>
                </a:solidFill>
              </a:rPr>
              <a:t>Ingevuld kraanboek</a:t>
            </a:r>
          </a:p>
          <a:p>
            <a:r>
              <a:rPr lang="nl-NL" sz="2400" b="1" dirty="0">
                <a:solidFill>
                  <a:srgbClr val="002060"/>
                </a:solidFill>
              </a:rPr>
              <a:t>Lastvluchttabel</a:t>
            </a:r>
          </a:p>
          <a:p>
            <a:r>
              <a:rPr lang="nl-NL" sz="2400" b="1" dirty="0">
                <a:solidFill>
                  <a:srgbClr val="002060"/>
                </a:solidFill>
              </a:rPr>
              <a:t>Overlastsignalering</a:t>
            </a:r>
          </a:p>
          <a:p>
            <a:r>
              <a:rPr lang="nl-NL" sz="2400" b="1" dirty="0">
                <a:solidFill>
                  <a:srgbClr val="002060"/>
                </a:solidFill>
              </a:rPr>
              <a:t>Slang-leidingbreukkleppen</a:t>
            </a:r>
          </a:p>
          <a:p>
            <a:r>
              <a:rPr lang="nl-NL" sz="2400" b="1" dirty="0">
                <a:solidFill>
                  <a:srgbClr val="002060"/>
                </a:solidFill>
              </a:rPr>
              <a:t>Hijshaak </a:t>
            </a:r>
            <a:r>
              <a:rPr lang="nl-NL" sz="2400" b="1" dirty="0" err="1">
                <a:solidFill>
                  <a:srgbClr val="002060"/>
                </a:solidFill>
              </a:rPr>
              <a:t>hijsoog</a:t>
            </a:r>
            <a:endParaRPr lang="nl-NL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264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14755"/>
          </a:xfrm>
        </p:spPr>
        <p:txBody>
          <a:bodyPr>
            <a:normAutofit fontScale="90000"/>
          </a:bodyPr>
          <a:lstStyle/>
          <a:p>
            <a:r>
              <a:rPr lang="nl-NL" dirty="0"/>
              <a:t>Diepte sloot=afstand insteek &lt;-&gt; schuifblad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81CDDE4-FC5A-EA74-73C5-D768FA7DD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856" y="1518104"/>
            <a:ext cx="782026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95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Voorwaarden</a:t>
            </a:r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nl-NL" altLang="nl-NL">
                <a:solidFill>
                  <a:schemeClr val="accent2"/>
                </a:solidFill>
              </a:rPr>
              <a:t>Obstakels	- leidingen</a:t>
            </a:r>
          </a:p>
          <a:p>
            <a:pPr marL="609600" indent="-609600">
              <a:buNone/>
            </a:pPr>
            <a:r>
              <a:rPr lang="nl-NL" altLang="nl-NL">
                <a:solidFill>
                  <a:schemeClr val="accent2"/>
                </a:solidFill>
              </a:rPr>
              <a:t>				- hoogspanningskabels</a:t>
            </a:r>
          </a:p>
          <a:p>
            <a:pPr marL="609600" indent="-609600">
              <a:buNone/>
            </a:pPr>
            <a:endParaRPr lang="nl-NL" altLang="nl-NL">
              <a:solidFill>
                <a:schemeClr val="accent2"/>
              </a:solidFill>
            </a:endParaRPr>
          </a:p>
          <a:p>
            <a:pPr marL="609600" indent="-609600"/>
            <a:r>
              <a:rPr lang="nl-NL" altLang="nl-NL">
                <a:solidFill>
                  <a:schemeClr val="accent2"/>
                </a:solidFill>
              </a:rPr>
              <a:t>Hand- en arm seinen	- blz. 60</a:t>
            </a:r>
          </a:p>
          <a:p>
            <a:pPr marL="609600" indent="-609600">
              <a:buNone/>
            </a:pPr>
            <a:endParaRPr lang="nl-NL" altLang="nl-NL">
              <a:solidFill>
                <a:schemeClr val="accent2"/>
              </a:solidFill>
            </a:endParaRPr>
          </a:p>
          <a:p>
            <a:pPr marL="609600" indent="-609600"/>
            <a:r>
              <a:rPr lang="nl-NL" altLang="nl-NL">
                <a:solidFill>
                  <a:schemeClr val="accent2"/>
                </a:solidFill>
              </a:rPr>
              <a:t>Rijden met een last</a:t>
            </a:r>
          </a:p>
          <a:p>
            <a:pPr marL="609600" indent="-609600">
              <a:buNone/>
            </a:pPr>
            <a:r>
              <a:rPr lang="nl-NL" altLang="nl-NL">
                <a:solidFill>
                  <a:schemeClr val="accent2"/>
                </a:solidFill>
              </a:rPr>
              <a:t>	zie voorwaarden hijstabel en (blz. 48)</a:t>
            </a:r>
          </a:p>
        </p:txBody>
      </p:sp>
    </p:spTree>
    <p:extLst>
      <p:ext uri="{BB962C8B-B14F-4D97-AF65-F5344CB8AC3E}">
        <p14:creationId xmlns:p14="http://schemas.microsoft.com/office/powerpoint/2010/main" val="29442671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jdelijke aanduiding voor voettekst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Achterlaten en pbm’s</a:t>
            </a:r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nl-NL" altLang="nl-NL" sz="2800">
                <a:solidFill>
                  <a:schemeClr val="accent2"/>
                </a:solidFill>
              </a:rPr>
              <a:t>Giek op de grond</a:t>
            </a:r>
          </a:p>
          <a:p>
            <a:pPr eaLnBrk="1" hangingPunct="1"/>
            <a:r>
              <a:rPr lang="nl-NL" altLang="nl-NL" sz="2800">
                <a:solidFill>
                  <a:schemeClr val="accent2"/>
                </a:solidFill>
              </a:rPr>
              <a:t>Afsluiten</a:t>
            </a:r>
          </a:p>
          <a:p>
            <a:pPr eaLnBrk="1" hangingPunct="1"/>
            <a:endParaRPr lang="nl-NL" altLang="nl-NL" sz="2800">
              <a:solidFill>
                <a:schemeClr val="accent2"/>
              </a:solidFill>
            </a:endParaRPr>
          </a:p>
          <a:p>
            <a:pPr eaLnBrk="1" hangingPunct="1">
              <a:buFontTx/>
              <a:buNone/>
            </a:pPr>
            <a:r>
              <a:rPr lang="nl-NL" altLang="nl-NL" sz="4000">
                <a:solidFill>
                  <a:schemeClr val="accent2"/>
                </a:solidFill>
              </a:rPr>
              <a:t>PBM’s</a:t>
            </a:r>
          </a:p>
          <a:p>
            <a:pPr eaLnBrk="1" hangingPunct="1"/>
            <a:r>
              <a:rPr lang="nl-NL" altLang="nl-NL" sz="2800">
                <a:solidFill>
                  <a:schemeClr val="accent2"/>
                </a:solidFill>
              </a:rPr>
              <a:t>Veiligheidsschoenen</a:t>
            </a:r>
          </a:p>
          <a:p>
            <a:pPr eaLnBrk="1" hangingPunct="1"/>
            <a:r>
              <a:rPr lang="nl-NL" altLang="nl-NL" sz="2800">
                <a:solidFill>
                  <a:schemeClr val="accent2"/>
                </a:solidFill>
              </a:rPr>
              <a:t>Helm </a:t>
            </a:r>
          </a:p>
        </p:txBody>
      </p:sp>
      <p:pic>
        <p:nvPicPr>
          <p:cNvPr id="93189" name="Picture 5" descr="PR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4063" y="3933825"/>
            <a:ext cx="32702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90" name="Picture 8" descr="NL_3_37@6-22000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0375" y="5084763"/>
            <a:ext cx="1428750" cy="142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91" name="Picture 11" descr="NL_3_37@6015-60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084764"/>
            <a:ext cx="1476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4242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421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9421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12876"/>
            <a:ext cx="9144000" cy="4297363"/>
          </a:xfrm>
          <a:noFill/>
        </p:spPr>
      </p:pic>
    </p:spTree>
    <p:extLst>
      <p:ext uri="{BB962C8B-B14F-4D97-AF65-F5344CB8AC3E}">
        <p14:creationId xmlns:p14="http://schemas.microsoft.com/office/powerpoint/2010/main" val="3934014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523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952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1196976"/>
            <a:ext cx="8964612" cy="5014913"/>
          </a:xfrm>
          <a:noFill/>
        </p:spPr>
      </p:pic>
    </p:spTree>
    <p:extLst>
      <p:ext uri="{BB962C8B-B14F-4D97-AF65-F5344CB8AC3E}">
        <p14:creationId xmlns:p14="http://schemas.microsoft.com/office/powerpoint/2010/main" val="12676500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625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962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620714"/>
            <a:ext cx="9144000" cy="5978525"/>
          </a:xfrm>
          <a:noFill/>
        </p:spPr>
      </p:pic>
    </p:spTree>
    <p:extLst>
      <p:ext uri="{BB962C8B-B14F-4D97-AF65-F5344CB8AC3E}">
        <p14:creationId xmlns:p14="http://schemas.microsoft.com/office/powerpoint/2010/main" val="40776635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728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972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620713"/>
            <a:ext cx="9144000" cy="5554662"/>
          </a:xfrm>
          <a:noFill/>
        </p:spPr>
      </p:pic>
    </p:spTree>
    <p:extLst>
      <p:ext uri="{BB962C8B-B14F-4D97-AF65-F5344CB8AC3E}">
        <p14:creationId xmlns:p14="http://schemas.microsoft.com/office/powerpoint/2010/main" val="190312239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98309" name="Picture 5" descr="verbouwing-13k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2957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z="5400">
                <a:solidFill>
                  <a:schemeClr val="accent2"/>
                </a:solidFill>
              </a:rPr>
              <a:t>Soortelijke massa</a:t>
            </a:r>
          </a:p>
        </p:txBody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altLang="nl-NL">
                <a:solidFill>
                  <a:schemeClr val="accent2"/>
                </a:solidFill>
              </a:rPr>
              <a:t>Beton		2400 kg/m3</a:t>
            </a:r>
          </a:p>
          <a:p>
            <a:pPr eaLnBrk="1" hangingPunct="1"/>
            <a:r>
              <a:rPr lang="nl-NL" altLang="nl-NL">
                <a:solidFill>
                  <a:schemeClr val="accent2"/>
                </a:solidFill>
              </a:rPr>
              <a:t>Staal		7900 kg/m3</a:t>
            </a:r>
          </a:p>
          <a:p>
            <a:pPr eaLnBrk="1" hangingPunct="1"/>
            <a:r>
              <a:rPr lang="nl-NL" altLang="nl-NL">
                <a:solidFill>
                  <a:schemeClr val="accent2"/>
                </a:solidFill>
              </a:rPr>
              <a:t>Hout		500-1000 kg/m3</a:t>
            </a:r>
          </a:p>
          <a:p>
            <a:pPr eaLnBrk="1" hangingPunct="1"/>
            <a:r>
              <a:rPr lang="nl-NL" altLang="nl-NL">
                <a:solidFill>
                  <a:schemeClr val="accent2"/>
                </a:solidFill>
              </a:rPr>
              <a:t>Steen		2500-3200 kg/m3</a:t>
            </a:r>
          </a:p>
          <a:p>
            <a:pPr eaLnBrk="1" hangingPunct="1"/>
            <a:r>
              <a:rPr lang="nl-NL" altLang="nl-NL">
                <a:solidFill>
                  <a:schemeClr val="accent2"/>
                </a:solidFill>
              </a:rPr>
              <a:t>Zand/grind	1600 kg/m3</a:t>
            </a:r>
          </a:p>
          <a:p>
            <a:pPr eaLnBrk="1" hangingPunct="1"/>
            <a:r>
              <a:rPr lang="nl-NL" altLang="nl-NL">
                <a:solidFill>
                  <a:schemeClr val="accent2"/>
                </a:solidFill>
              </a:rPr>
              <a:t>PVC		1450 kg/m3</a:t>
            </a:r>
          </a:p>
        </p:txBody>
      </p:sp>
    </p:spTree>
    <p:extLst>
      <p:ext uri="{BB962C8B-B14F-4D97-AF65-F5344CB8AC3E}">
        <p14:creationId xmlns:p14="http://schemas.microsoft.com/office/powerpoint/2010/main" val="34502710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jdelijke aanduiding voor voettekst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/>
              <a:t>Hijsen     oever@groenewelle.nl</a:t>
            </a:r>
          </a:p>
        </p:txBody>
      </p:sp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5400">
              <a:solidFill>
                <a:schemeClr val="accent2"/>
              </a:solidFill>
            </a:endParaRPr>
          </a:p>
        </p:txBody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100357" name="Picture 5" descr="296013+s(1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46038"/>
            <a:ext cx="355282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426365"/>
      </p:ext>
    </p:extLst>
  </p:cSld>
  <p:clrMapOvr>
    <a:masterClrMapping/>
  </p:clrMapOvr>
</p:sld>
</file>

<file path=ppt/theme/theme1.xml><?xml version="1.0" encoding="utf-8"?>
<a:theme xmlns:a="http://schemas.openxmlformats.org/drawingml/2006/main" name="Sliert">
  <a:themeElements>
    <a:clrScheme name="Sliert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lier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er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1099</TotalTime>
  <Words>1841</Words>
  <Application>Microsoft Office PowerPoint</Application>
  <PresentationFormat>Breedbeeld</PresentationFormat>
  <Paragraphs>422</Paragraphs>
  <Slides>124</Slides>
  <Notes>7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124</vt:i4>
      </vt:variant>
    </vt:vector>
  </HeadingPairs>
  <TitlesOfParts>
    <vt:vector size="131" baseType="lpstr">
      <vt:lpstr>Arial</vt:lpstr>
      <vt:lpstr>Calibri</vt:lpstr>
      <vt:lpstr>Century Gothic</vt:lpstr>
      <vt:lpstr>Wingdings 3</vt:lpstr>
      <vt:lpstr>Sliert</vt:lpstr>
      <vt:lpstr>Bitmapafbeelding</vt:lpstr>
      <vt:lpstr>Photo Editor-foto</vt:lpstr>
      <vt:lpstr> Hijsen HGM met beperkte hijsfunctie </vt:lpstr>
      <vt:lpstr>Verschil tussen graafmachines</vt:lpstr>
      <vt:lpstr>Wetten en normen</vt:lpstr>
      <vt:lpstr>https://youtu.be/WCWVv0wod8U soma foto’s         en https://youtu.be/UO6M1hxrSYQ   https://youtu.be/ZWL92yAfKlQ toolboxfilm veilig hijsen  https://youtu.be/cRLVP7E9EPI veilig hijsen H3  https://youtu.be/h3N9jCugh9s veilig hijsen H6  https://youtu.be/DwZYhWCYFxw veilig hijsen H7</vt:lpstr>
      <vt:lpstr>PowerPoint-presentatie</vt:lpstr>
      <vt:lpstr>PowerPoint-presentatie</vt:lpstr>
      <vt:lpstr>PowerPoint-presentatie</vt:lpstr>
      <vt:lpstr>https://youtu.be/N0xE2BacmL0 gezonken graafmachine bij Delfzijl https://youtu.be/LVTu738E7qA met succes geborgen</vt:lpstr>
      <vt:lpstr>Grondverzetmachine  (blz 9- Bij of op machine aanwezig zijn)</vt:lpstr>
      <vt:lpstr>Hijsgereedschappen</vt:lpstr>
      <vt:lpstr>PowerPoint-presentatie</vt:lpstr>
      <vt:lpstr>PowerPoint-presentatie</vt:lpstr>
      <vt:lpstr>Kraanboek (map in de hgm)</vt:lpstr>
      <vt:lpstr>Het kraanboek</vt:lpstr>
      <vt:lpstr>PowerPoint-presentatie</vt:lpstr>
      <vt:lpstr>PowerPoint-presentatie</vt:lpstr>
      <vt:lpstr>Lastvluchttabel</vt:lpstr>
      <vt:lpstr>Overlastsignalering</vt:lpstr>
      <vt:lpstr>Overlastsignalering</vt:lpstr>
      <vt:lpstr>Overlastsignalering</vt:lpstr>
      <vt:lpstr>Slangbreukklep</vt:lpstr>
      <vt:lpstr>PowerPoint-presentatie</vt:lpstr>
      <vt:lpstr>Hijshaak</vt:lpstr>
      <vt:lpstr>Aanlas hijshaak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Palletvork</vt:lpstr>
      <vt:lpstr>Opleiding</vt:lpstr>
      <vt:lpstr>PowerPoint-presentatie</vt:lpstr>
      <vt:lpstr>Moet op staan:</vt:lpstr>
      <vt:lpstr>Altijd controleren</vt:lpstr>
      <vt:lpstr>Gebruiksaanwijzing aanwezig</vt:lpstr>
      <vt:lpstr>Hijs- en hefgereedschappen</vt:lpstr>
      <vt:lpstr>Hijsbanden</vt:lpstr>
      <vt:lpstr>     </vt:lpstr>
      <vt:lpstr>PowerPoint-presentatie</vt:lpstr>
      <vt:lpstr>PowerPoint-presentatie</vt:lpstr>
      <vt:lpstr>PowerPoint-presentatie</vt:lpstr>
      <vt:lpstr>Let altijd op:</vt:lpstr>
      <vt:lpstr>PowerPoint-presentatie</vt:lpstr>
      <vt:lpstr>Vervolg hijsband</vt:lpstr>
      <vt:lpstr>Vervolg hijsband</vt:lpstr>
      <vt:lpstr>Bescher- ming</vt:lpstr>
      <vt:lpstr>PowerPoint-presentatie</vt:lpstr>
      <vt:lpstr>PowerPoint-presentatie</vt:lpstr>
      <vt:lpstr>PowerPoint-presentatie</vt:lpstr>
      <vt:lpstr>Kettingwerk</vt:lpstr>
      <vt:lpstr>Ketting</vt:lpstr>
      <vt:lpstr>Ketting - vervolg</vt:lpstr>
      <vt:lpstr>PowerPoint-presentatie</vt:lpstr>
      <vt:lpstr>PowerPoint-presentatie</vt:lpstr>
      <vt:lpstr>PowerPoint-presentatie</vt:lpstr>
      <vt:lpstr>Staalkabel</vt:lpstr>
      <vt:lpstr>Opbouw staalkabel </vt:lpstr>
      <vt:lpstr>Staalkabel</vt:lpstr>
      <vt:lpstr>Taluritklem</vt:lpstr>
      <vt:lpstr>Superloopklem</vt:lpstr>
      <vt:lpstr>PowerPoint-presentatie</vt:lpstr>
      <vt:lpstr>Let op het oog</vt:lpstr>
      <vt:lpstr>PowerPoint-presentatie</vt:lpstr>
      <vt:lpstr>Kabel afkeuren</vt:lpstr>
      <vt:lpstr>PowerPoint-presentatie</vt:lpstr>
      <vt:lpstr>PowerPoint-presentatie</vt:lpstr>
      <vt:lpstr>PowerPoint-presentatie</vt:lpstr>
      <vt:lpstr>Open haak</vt:lpstr>
      <vt:lpstr>Sluitingen</vt:lpstr>
      <vt:lpstr>Hihijssleutel</vt:lpstr>
      <vt:lpstr>Vloerplaat met oog</vt:lpstr>
      <vt:lpstr>klemmen</vt:lpstr>
      <vt:lpstr>Evenaar</vt:lpstr>
      <vt:lpstr>Evenaar</vt:lpstr>
      <vt:lpstr>PowerPoint-presentatie</vt:lpstr>
      <vt:lpstr>Aardig om even te zien</vt:lpstr>
      <vt:lpstr>Buizen hijsen</vt:lpstr>
      <vt:lpstr>Inspecteren hijsgereedschap</vt:lpstr>
      <vt:lpstr>Uitgebreide inspectie</vt:lpstr>
      <vt:lpstr>Aanslaan (van lasten)</vt:lpstr>
      <vt:lpstr>Hijsen en vieren</vt:lpstr>
      <vt:lpstr>Hijsen en vieren</vt:lpstr>
      <vt:lpstr>PowerPoint-presentatie</vt:lpstr>
      <vt:lpstr>PowerPoint-presentatie</vt:lpstr>
      <vt:lpstr>PowerPoint-presentatie</vt:lpstr>
      <vt:lpstr>Bevestiging</vt:lpstr>
      <vt:lpstr>Bevestiging</vt:lpstr>
      <vt:lpstr>Bevestiging </vt:lpstr>
      <vt:lpstr>Voorwaarden</vt:lpstr>
      <vt:lpstr>Diepte sloot=afstand insteek &lt;-&gt; schuifblad</vt:lpstr>
      <vt:lpstr>Voorwaarden</vt:lpstr>
      <vt:lpstr>Achterlaten en pbm’s</vt:lpstr>
      <vt:lpstr>PowerPoint-presentatie</vt:lpstr>
      <vt:lpstr>PowerPoint-presentatie</vt:lpstr>
      <vt:lpstr>PowerPoint-presentatie</vt:lpstr>
      <vt:lpstr>PowerPoint-presentatie</vt:lpstr>
      <vt:lpstr>PowerPoint-presentatie</vt:lpstr>
      <vt:lpstr>Soortelijke massa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Risico’s bij Hijskranen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https://youtu.be/7ipeTD2uGo4  instructie hijsen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Hijsen</dc:title>
  <dc:creator>Jurrien van 't Oever</dc:creator>
  <cp:lastModifiedBy>Jurriën van 't Oever</cp:lastModifiedBy>
  <cp:revision>44</cp:revision>
  <dcterms:created xsi:type="dcterms:W3CDTF">2016-12-07T07:52:43Z</dcterms:created>
  <dcterms:modified xsi:type="dcterms:W3CDTF">2023-01-30T14:13:19Z</dcterms:modified>
</cp:coreProperties>
</file>