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5" r:id="rId3"/>
    <p:sldId id="274" r:id="rId4"/>
    <p:sldId id="260" r:id="rId5"/>
    <p:sldId id="257" r:id="rId6"/>
    <p:sldId id="264" r:id="rId7"/>
    <p:sldId id="266" r:id="rId8"/>
    <p:sldId id="270" r:id="rId9"/>
    <p:sldId id="258" r:id="rId10"/>
    <p:sldId id="263" r:id="rId11"/>
    <p:sldId id="265" r:id="rId12"/>
    <p:sldId id="269" r:id="rId13"/>
    <p:sldId id="273" r:id="rId14"/>
    <p:sldId id="259" r:id="rId15"/>
    <p:sldId id="267" r:id="rId16"/>
    <p:sldId id="272" r:id="rId17"/>
    <p:sldId id="268" r:id="rId18"/>
    <p:sldId id="271"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78723" autoAdjust="0"/>
  </p:normalViewPr>
  <p:slideViewPr>
    <p:cSldViewPr snapToGrid="0">
      <p:cViewPr varScale="1">
        <p:scale>
          <a:sx n="88" d="100"/>
          <a:sy n="88" d="100"/>
        </p:scale>
        <p:origin x="235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495C8-5487-4F47-9423-1A50043DE059}" type="datetimeFigureOut">
              <a:rPr lang="nl-NL" smtClean="0"/>
              <a:t>25-05-18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3F9B0-876E-4B36-9038-72BE99614BDF}" type="slidenum">
              <a:rPr lang="nl-NL" smtClean="0"/>
              <a:t>‹nr.›</a:t>
            </a:fld>
            <a:endParaRPr lang="nl-NL"/>
          </a:p>
        </p:txBody>
      </p:sp>
    </p:spTree>
    <p:extLst>
      <p:ext uri="{BB962C8B-B14F-4D97-AF65-F5344CB8AC3E}">
        <p14:creationId xmlns:p14="http://schemas.microsoft.com/office/powerpoint/2010/main" val="109594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zorgvoorbeter.nl/docs/PVZ/vindplaats/mantelzorg/formulier-in-gesprek-met-mantelzorger.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zorgvoorbeter.nl/docs/PVZ/vindplaats/mantelzorg/gespreksmodel-mantelzorgerondersteuning-IKNL.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Met deze </a:t>
            </a:r>
            <a:r>
              <a:rPr lang="nl-NL" dirty="0" err="1"/>
              <a:t>powerpointpresentatie</a:t>
            </a:r>
            <a:r>
              <a:rPr lang="nl-NL" baseline="0" dirty="0"/>
              <a:t> werken studenten aan deze leerdoelen.</a:t>
            </a:r>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2</a:t>
            </a:fld>
            <a:endParaRPr lang="nl-NL"/>
          </a:p>
        </p:txBody>
      </p:sp>
    </p:spTree>
    <p:extLst>
      <p:ext uri="{BB962C8B-B14F-4D97-AF65-F5344CB8AC3E}">
        <p14:creationId xmlns:p14="http://schemas.microsoft.com/office/powerpoint/2010/main" val="95895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Wat kun je doen als professional? </a:t>
            </a:r>
          </a:p>
          <a:p>
            <a:endParaRPr lang="nl-NL"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Erkenning geven aan en begrip</a:t>
            </a:r>
            <a:r>
              <a:rPr lang="nl-NL" baseline="0" dirty="0"/>
              <a:t> en waardering tonen voor de mantelzorger. </a:t>
            </a:r>
            <a:r>
              <a:rPr lang="nl-NL" b="0" baseline="0" dirty="0"/>
              <a:t>Een schouderklopje kan al heel waardevol zijn, evenals een warme glimlach.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baseline="0" dirty="0"/>
          </a:p>
          <a:p>
            <a:pPr marL="171450" indent="-171450">
              <a:buFont typeface="Arial" panose="020B0604020202020204" pitchFamily="34" charset="0"/>
              <a:buChar char="•"/>
            </a:pPr>
            <a:r>
              <a:rPr lang="nl-NL" baseline="0" dirty="0"/>
              <a:t>Bewustwording stimuleren. Veel mantelzorgers realiseren zich niet dat ze mantelzorger zijn, zij vinden het vanzelfsprekend dat ze zorgen voor hun naaste. Deze vanzelfsprekendheid kan tot gevolg hebben dat mantelzorgers hun eigen grenzen niet bewaken. Het is belangrijk om de vanzelfsprekendheid te waarderen, maar tegelijkertijd mantelzorgers ervan bewust maken dat ze mantelzorger zijn en dat er hulp/ondersteuning is. </a:t>
            </a:r>
          </a:p>
          <a:p>
            <a:pPr marL="0" indent="0">
              <a:buFont typeface="Arial" panose="020B0604020202020204" pitchFamily="34" charset="0"/>
              <a:buNone/>
            </a:pPr>
            <a:endParaRPr lang="nl-NL" baseline="0" dirty="0"/>
          </a:p>
          <a:p>
            <a:pPr marL="171450" indent="-171450">
              <a:buFont typeface="Arial" panose="020B0604020202020204" pitchFamily="34" charset="0"/>
              <a:buChar char="•"/>
            </a:pPr>
            <a:r>
              <a:rPr lang="nl-NL" baseline="0" dirty="0"/>
              <a:t>Een luisterend oor bieden: mantelzorgers waarderen het dat er ook aan hen wordt gevraagd hoe het met hén gaat. </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Mantelzorgers informeren en adviseren, begeleiding bieden bij de zorg voor/ondersteuning van hun naaste. Bijvoorbeeld: informatie geven over hoe om te gaan met ziekte, tiltechnieken aanleren, meedenken over mogelijke oplossingen bij problemen enzovoorts. Let op: hierbij is het van belang om niet zomaar ongevraagd advies te geven en ook bereid te zijn te leren van de kennis en ervaring die mantelzorgers hebben.</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Meedenken over hoe er voorzien kan worden in de ondersteuningsbehoeften van mantelzorgers en hen verwijzen naar andere organisaties en zorg- en hulpverleners die hen kunnen ondersteunen.</a:t>
            </a:r>
          </a:p>
          <a:p>
            <a:pPr marL="171450" indent="-171450">
              <a:buFont typeface="Arial" panose="020B0604020202020204" pitchFamily="34" charset="0"/>
              <a:buChar char="•"/>
            </a:pPr>
            <a:endParaRPr lang="nl-NL" baseline="0" dirty="0"/>
          </a:p>
          <a:p>
            <a:pPr marL="0" indent="0">
              <a:buFont typeface="Arial" panose="020B0604020202020204" pitchFamily="34" charset="0"/>
              <a:buNone/>
            </a:pPr>
            <a:r>
              <a:rPr lang="nl-NL" baseline="0" dirty="0"/>
              <a:t>Tot slot: goed samenwerken vermindert de belasting die mantelzorgers ervaren!</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11</a:t>
            </a:fld>
            <a:endParaRPr lang="nl-NL"/>
          </a:p>
        </p:txBody>
      </p:sp>
    </p:spTree>
    <p:extLst>
      <p:ext uri="{BB962C8B-B14F-4D97-AF65-F5344CB8AC3E}">
        <p14:creationId xmlns:p14="http://schemas.microsoft.com/office/powerpoint/2010/main" val="79362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baseline="0" dirty="0"/>
              <a:t>Meer lezen over buurtinitiatieven of buurthulp: http://www.movisie.nl/artikel/buurthulp-meer-helpende-handen-dichtbij-huis</a:t>
            </a:r>
          </a:p>
          <a:p>
            <a:endParaRPr lang="nl-NL" baseline="0" dirty="0"/>
          </a:p>
          <a:p>
            <a:r>
              <a:rPr lang="nl-NL" baseline="0" dirty="0"/>
              <a:t>De website </a:t>
            </a:r>
            <a:r>
              <a:rPr lang="nl-NL" baseline="0" dirty="0" err="1"/>
              <a:t>https</a:t>
            </a:r>
            <a:r>
              <a:rPr lang="nl-NL" baseline="0" dirty="0"/>
              <a:t>://</a:t>
            </a:r>
            <a:r>
              <a:rPr lang="nl-NL" baseline="0" dirty="0" err="1"/>
              <a:t>www.alleszelf.nl</a:t>
            </a:r>
            <a:r>
              <a:rPr lang="nl-NL" baseline="0" dirty="0"/>
              <a:t>/begeleiding-gezelschap/betaaldediensten2 geeft een overzicht van allerlei websites met ondersteuningsaanbod waarvoor betaald moet worden.</a:t>
            </a:r>
          </a:p>
          <a:p>
            <a:endParaRPr lang="nl-NL" baseline="0" dirty="0"/>
          </a:p>
          <a:p>
            <a:endParaRPr lang="nl-NL" baseline="0" dirty="0"/>
          </a:p>
          <a:p>
            <a:endParaRPr lang="nl-NL" baseline="0" dirty="0"/>
          </a:p>
          <a:p>
            <a:r>
              <a:rPr lang="nl-NL" baseline="0" dirty="0"/>
              <a:t>‘</a:t>
            </a:r>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12</a:t>
            </a:fld>
            <a:endParaRPr lang="nl-NL"/>
          </a:p>
        </p:txBody>
      </p:sp>
    </p:spTree>
    <p:extLst>
      <p:ext uri="{BB962C8B-B14F-4D97-AF65-F5344CB8AC3E}">
        <p14:creationId xmlns:p14="http://schemas.microsoft.com/office/powerpoint/2010/main" val="397037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De</a:t>
            </a:r>
            <a:r>
              <a:rPr lang="nl-NL" baseline="0" dirty="0"/>
              <a:t> wensen en behoeften van mantelzorgers en cliënten zijn erg verschillend. Het is belangrijk om samen te kijken naar wat de precieze behoefte is van mantelzorgers. Vervolgens kijk je samen hoe en door wie aan deze behoefte kan worden voldaan. Er is vaak veel meer mogelijk dan je denkt. </a:t>
            </a:r>
          </a:p>
          <a:p>
            <a:endParaRPr lang="nl-NL" baseline="0" dirty="0"/>
          </a:p>
          <a:p>
            <a:r>
              <a:rPr lang="nl-NL" baseline="0" dirty="0"/>
              <a:t>Een voorbeeld. Als de mantelzorger aangeeft dat het hem niet lukt om eten klaar te maken voor de cliënt, zijn er diverse mogelijkheden:</a:t>
            </a:r>
          </a:p>
          <a:p>
            <a:endParaRPr lang="nl-NL" baseline="0" dirty="0"/>
          </a:p>
          <a:p>
            <a:pPr marL="171450" indent="-171450">
              <a:buFont typeface="Arial" panose="020B0604020202020204" pitchFamily="34" charset="0"/>
              <a:buChar char="•"/>
            </a:pPr>
            <a:r>
              <a:rPr lang="nl-NL" baseline="0" dirty="0"/>
              <a:t>Tafeltje-dek-je</a:t>
            </a:r>
          </a:p>
          <a:p>
            <a:pPr marL="171450" indent="-171450">
              <a:buFont typeface="Arial" panose="020B0604020202020204" pitchFamily="34" charset="0"/>
              <a:buChar char="•"/>
            </a:pPr>
            <a:r>
              <a:rPr lang="nl-NL" baseline="0" dirty="0"/>
              <a:t>Mensen uit het netwerk die inspringen</a:t>
            </a:r>
          </a:p>
          <a:p>
            <a:pPr marL="171450" indent="-171450">
              <a:buFont typeface="Arial" panose="020B0604020202020204" pitchFamily="34" charset="0"/>
              <a:buChar char="•"/>
            </a:pPr>
            <a:r>
              <a:rPr lang="nl-NL" baseline="0" dirty="0"/>
              <a:t>Aanschuiven bij maaltijden die door welzijnsorganisaties of buurtinitiatieven worden georganiseerd</a:t>
            </a:r>
          </a:p>
          <a:p>
            <a:pPr marL="171450" indent="-171450">
              <a:buFont typeface="Arial" panose="020B0604020202020204" pitchFamily="34" charset="0"/>
              <a:buChar char="•"/>
            </a:pPr>
            <a:r>
              <a:rPr lang="nl-NL" baseline="0" dirty="0"/>
              <a:t>Een vrijwilliger die regelmatig bij de cliënt komt koken</a:t>
            </a:r>
          </a:p>
          <a:p>
            <a:pPr marL="171450" indent="-171450">
              <a:buFont typeface="Arial" panose="020B0604020202020204" pitchFamily="34" charset="0"/>
              <a:buChar char="•"/>
            </a:pPr>
            <a:r>
              <a:rPr lang="nl-NL" baseline="0" dirty="0"/>
              <a:t>Commerciële bedrijven die eten thuis komen brengen</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13</a:t>
            </a:fld>
            <a:endParaRPr lang="nl-NL"/>
          </a:p>
        </p:txBody>
      </p:sp>
    </p:spTree>
    <p:extLst>
      <p:ext uri="{BB962C8B-B14F-4D97-AF65-F5344CB8AC3E}">
        <p14:creationId xmlns:p14="http://schemas.microsoft.com/office/powerpoint/2010/main" val="393366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Mantelzorgers kunnen verschillende vormen van ondersteuning krijgen: praktische, financiële</a:t>
            </a:r>
            <a:r>
              <a:rPr lang="nl-NL" baseline="0" dirty="0"/>
              <a:t> </a:t>
            </a:r>
            <a:r>
              <a:rPr lang="nl-NL" dirty="0"/>
              <a:t>en emotionele ondersteuning. Sinds de invoering van de </a:t>
            </a:r>
            <a:r>
              <a:rPr lang="nl-NL" dirty="0" err="1"/>
              <a:t>Wmo</a:t>
            </a:r>
            <a:r>
              <a:rPr lang="nl-NL" dirty="0"/>
              <a:t> (Wet maatschappelijke</a:t>
            </a:r>
            <a:r>
              <a:rPr lang="nl-NL" baseline="0" dirty="0"/>
              <a:t> </a:t>
            </a:r>
            <a:r>
              <a:rPr lang="nl-NL" dirty="0"/>
              <a:t>ondersteuning) zijn gemeenten verantwoordelijk voor deze ondersteuning.</a:t>
            </a:r>
          </a:p>
          <a:p>
            <a:endParaRPr lang="nl-NL" dirty="0"/>
          </a:p>
          <a:p>
            <a:r>
              <a:rPr lang="nl-NL" dirty="0"/>
              <a:t>Hoe</a:t>
            </a:r>
            <a:r>
              <a:rPr lang="nl-NL" baseline="0" dirty="0"/>
              <a:t> de gemeenten deze mantelzorgondersteuning vormgeven, is verschillend. Wel is er volgens de </a:t>
            </a:r>
            <a:r>
              <a:rPr lang="nl-NL" baseline="0" dirty="0" err="1"/>
              <a:t>Wmo</a:t>
            </a:r>
            <a:r>
              <a:rPr lang="nl-NL" baseline="0" dirty="0"/>
              <a:t> een aantal verplichtingen:</a:t>
            </a:r>
          </a:p>
          <a:p>
            <a:endParaRPr lang="nl-NL" b="1" baseline="0" dirty="0"/>
          </a:p>
          <a:p>
            <a:pPr marL="171450" indent="-171450">
              <a:buFont typeface="Arial" panose="020B0604020202020204" pitchFamily="34" charset="0"/>
              <a:buChar char="•"/>
            </a:pPr>
            <a:r>
              <a:rPr lang="nl-NL" dirty="0"/>
              <a:t>Algemene voorzieningen: gemeenten zijn verplicht om in ieder geval voor algemene voorzieningen te zorgen die mantelzorgers ondersteunen. Het gaat dan bijvoorbeeld om educatie voor mantelzorgers, het faciliteren van zelfhulp voor mantelzorgers of het beschikbaar stellen van een mantelzorgmakelaar.</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Daarnaast zijn gemeenten verplicht maatwerk te leveren aan mantelzorgers die daarvoor in aanmerking komen (een ‘maatwerkvoorziening’). Mantelzorgers kunnen dat aanvragen. Om te bepalen of ze in aanmerking komen, is er binnen zes weken een onderzoek. Dat wordt ook wel ‘het keukentafelgesprek’ genoemd.</a:t>
            </a:r>
          </a:p>
          <a:p>
            <a:pPr marL="171450" indent="-171450">
              <a:buFont typeface="Arial" panose="020B0604020202020204" pitchFamily="34" charset="0"/>
              <a:buChar char="•"/>
            </a:pPr>
            <a:endParaRPr lang="nl-NL"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In dit keukentafelgesprek moet in ieder geval besproken worden of met mantelzorg of met andere hulp uit het sociale netwerk, de zelfredzaamheid of participatie verbeterd kunnen worden. Om de mantelzorger zelf goed te kunnen ondersteunen, is het belangrijk te vragen naar zijn behoeften (naast zijn mogelijkheden en belastbaarheid). </a:t>
            </a:r>
          </a:p>
          <a:p>
            <a:pPr marL="171450" indent="-171450">
              <a:buFont typeface="Arial" panose="020B0604020202020204" pitchFamily="34" charset="0"/>
              <a:buChar char="•"/>
            </a:pPr>
            <a:endParaRPr lang="nl-NL"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Gemeenten zijn verplicht zowel zorgvragers als mantelzorgers te ondersteunen. Het Memorie van toelichting benoemt dat het belangrijk is om oog te hebben voor de verschillende perspectieven en soms ook verschillende belangen van de zorgvrager en mantelzorger.</a:t>
            </a:r>
          </a:p>
          <a:p>
            <a:pPr marL="171450" indent="-171450">
              <a:buFont typeface="Arial" panose="020B0604020202020204" pitchFamily="34" charset="0"/>
              <a:buChar char="•"/>
            </a:pPr>
            <a:endParaRPr lang="nl-NL"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nl-NL" sz="1200" b="0" i="0" u="none" strike="noStrike" kern="1200" baseline="0" dirty="0">
                <a:solidFill>
                  <a:schemeClr val="tx1"/>
                </a:solidFill>
                <a:latin typeface="+mn-lt"/>
                <a:ea typeface="+mn-ea"/>
                <a:cs typeface="+mn-cs"/>
              </a:rPr>
              <a:t>Bron: </a:t>
            </a:r>
            <a:endParaRPr lang="nl-NL" dirty="0"/>
          </a:p>
          <a:p>
            <a:r>
              <a:rPr lang="nl-NL" dirty="0"/>
              <a:t>‘Mantelzorgondersteuning</a:t>
            </a:r>
            <a:r>
              <a:rPr lang="nl-NL" baseline="0" dirty="0"/>
              <a:t> is de basis. </a:t>
            </a:r>
            <a:r>
              <a:rPr lang="nl-NL" dirty="0"/>
              <a:t>Notitie Aandachtspunten voor lokaal beleid mantelzorgondersteuning’, </a:t>
            </a:r>
            <a:r>
              <a:rPr lang="nl-NL" dirty="0" err="1"/>
              <a:t>TransitieBureau</a:t>
            </a:r>
            <a:r>
              <a:rPr lang="nl-NL" dirty="0"/>
              <a:t> november 2014: </a:t>
            </a:r>
            <a:r>
              <a:rPr lang="nl-NL" dirty="0" err="1"/>
              <a:t>https</a:t>
            </a:r>
            <a:r>
              <a:rPr lang="nl-NL" dirty="0"/>
              <a:t>://</a:t>
            </a:r>
            <a:r>
              <a:rPr lang="nl-NL" dirty="0" err="1"/>
              <a:t>www.movisie.nl</a:t>
            </a:r>
            <a:r>
              <a:rPr lang="nl-NL" dirty="0"/>
              <a:t>/sites/</a:t>
            </a:r>
            <a:r>
              <a:rPr lang="nl-NL" dirty="0" err="1"/>
              <a:t>movisie.nl</a:t>
            </a:r>
            <a:r>
              <a:rPr lang="nl-NL" dirty="0"/>
              <a:t>/files/</a:t>
            </a:r>
            <a:r>
              <a:rPr lang="nl-NL" dirty="0" err="1"/>
              <a:t>publication</a:t>
            </a:r>
            <a:r>
              <a:rPr lang="nl-NL" dirty="0"/>
              <a:t>-attachment/Mantelzorgondersteuning-is-de-basis%20%5BMOV-5175998-1.0%5D.pdf</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14</a:t>
            </a:fld>
            <a:endParaRPr lang="nl-NL"/>
          </a:p>
        </p:txBody>
      </p:sp>
    </p:spTree>
    <p:extLst>
      <p:ext uri="{BB962C8B-B14F-4D97-AF65-F5344CB8AC3E}">
        <p14:creationId xmlns:p14="http://schemas.microsoft.com/office/powerpoint/2010/main" val="337876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i="1" dirty="0"/>
              <a:t>Vraag: </a:t>
            </a:r>
          </a:p>
          <a:p>
            <a:r>
              <a:rPr lang="nl-NL" i="1" dirty="0"/>
              <a:t>Welke organisaties ken jij </a:t>
            </a:r>
            <a:r>
              <a:rPr lang="nl-NL" i="1" baseline="0" dirty="0"/>
              <a:t>die kunnen voorzien in de behoeften van mantelzorgers? Vul de sociale kaart in. </a:t>
            </a:r>
          </a:p>
          <a:p>
            <a:endParaRPr lang="nl-NL" baseline="0" dirty="0"/>
          </a:p>
          <a:p>
            <a:r>
              <a:rPr lang="nl-NL" baseline="0" dirty="0"/>
              <a:t>Het ondersteuningsaanbod voor mantelzorgers verschilt per gemeente. Plekken waar informatie te vinden is over de sociale kaart:</a:t>
            </a:r>
          </a:p>
          <a:p>
            <a:pPr marL="171450" indent="-171450">
              <a:buFont typeface="Arial" panose="020B0604020202020204" pitchFamily="34" charset="0"/>
              <a:buChar char="•"/>
            </a:pPr>
            <a:r>
              <a:rPr lang="nl-NL" baseline="0" dirty="0" err="1"/>
              <a:t>Wmo</a:t>
            </a:r>
            <a:r>
              <a:rPr lang="nl-NL" baseline="0" dirty="0"/>
              <a:t>-loket</a:t>
            </a:r>
          </a:p>
          <a:p>
            <a:pPr marL="171450" indent="-171450">
              <a:buFont typeface="Arial" panose="020B0604020202020204" pitchFamily="34" charset="0"/>
              <a:buChar char="•"/>
            </a:pPr>
            <a:r>
              <a:rPr lang="nl-NL" baseline="0" dirty="0"/>
              <a:t>Steunpunt Mantelzorg</a:t>
            </a:r>
          </a:p>
          <a:p>
            <a:pPr marL="171450" indent="-171450">
              <a:buFont typeface="Arial" panose="020B0604020202020204" pitchFamily="34" charset="0"/>
              <a:buChar char="•"/>
            </a:pPr>
            <a:r>
              <a:rPr lang="nl-NL" baseline="0" dirty="0"/>
              <a:t>Sociaal Wijkteam</a:t>
            </a:r>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15</a:t>
            </a:fld>
            <a:endParaRPr lang="nl-NL"/>
          </a:p>
        </p:txBody>
      </p:sp>
    </p:spTree>
    <p:extLst>
      <p:ext uri="{BB962C8B-B14F-4D97-AF65-F5344CB8AC3E}">
        <p14:creationId xmlns:p14="http://schemas.microsoft.com/office/powerpoint/2010/main" val="198107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Een van de belangrijkste</a:t>
            </a:r>
            <a:r>
              <a:rPr lang="nl-NL" baseline="0" dirty="0"/>
              <a:t> behoeften van mantelzorgers is om af en toe de zorg over te dragen aan een ander. </a:t>
            </a:r>
          </a:p>
          <a:p>
            <a:endParaRPr lang="nl-NL" dirty="0"/>
          </a:p>
          <a:p>
            <a:r>
              <a:rPr lang="nl-NL" dirty="0"/>
              <a:t>Dit heet respijtzorg: iemand neemt de zorg tijdelijk en volledig over, met als doel de mantelzorger een adempauze te geven.</a:t>
            </a:r>
          </a:p>
          <a:p>
            <a:endParaRPr lang="nl-NL" dirty="0"/>
          </a:p>
          <a:p>
            <a:r>
              <a:rPr lang="nl-NL" dirty="0"/>
              <a:t>Respijtzorg kent</a:t>
            </a:r>
            <a:r>
              <a:rPr lang="nl-NL" baseline="0" dirty="0"/>
              <a:t> heel verschillende vormen:</a:t>
            </a:r>
          </a:p>
          <a:p>
            <a:endParaRPr lang="nl-NL" dirty="0"/>
          </a:p>
          <a:p>
            <a:pPr marL="171450" indent="-171450">
              <a:buFont typeface="Arial" panose="020B0604020202020204" pitchFamily="34" charset="0"/>
              <a:buChar char="•"/>
            </a:pPr>
            <a:r>
              <a:rPr lang="nl-NL" dirty="0"/>
              <a:t>De zorg kan door iemand uit het eigen netwerk, door vrijwilligers of door professionals tijdelijk worden overgenomen.</a:t>
            </a:r>
          </a:p>
          <a:p>
            <a:pPr marL="171450" indent="-171450">
              <a:buFont typeface="Arial" panose="020B0604020202020204" pitchFamily="34" charset="0"/>
              <a:buChar char="•"/>
            </a:pPr>
            <a:r>
              <a:rPr lang="nl-NL" dirty="0"/>
              <a:t>Deze zorg kan zowel thuis bij de cliënt als buitenshuis worden gegeven. </a:t>
            </a:r>
          </a:p>
          <a:p>
            <a:pPr marL="171450" indent="-171450">
              <a:buFont typeface="Arial" panose="020B0604020202020204" pitchFamily="34" charset="0"/>
              <a:buChar char="•"/>
            </a:pPr>
            <a:r>
              <a:rPr lang="nl-NL" dirty="0"/>
              <a:t>De zorg kan incidenteel</a:t>
            </a:r>
            <a:r>
              <a:rPr lang="nl-NL" baseline="0" dirty="0"/>
              <a:t> of op regelmatige basis worden gegeven. </a:t>
            </a:r>
            <a:endParaRPr lang="nl-NL" dirty="0"/>
          </a:p>
          <a:p>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dirty="0"/>
              <a:t>Het filmpje</a:t>
            </a:r>
            <a:r>
              <a:rPr lang="nl-NL" baseline="0" dirty="0"/>
              <a:t> laat diverse vormen van respijtzorg zien. Ook laat het zien wat respijtzorg voor mantelzorgers en cliënten betekent. https://</a:t>
            </a:r>
            <a:r>
              <a:rPr lang="nl-NL" dirty="0"/>
              <a:t>www.youtube.com/watch?v=BRySzUafKX0</a:t>
            </a:r>
          </a:p>
          <a:p>
            <a:endParaRPr lang="nl-NL" dirty="0"/>
          </a:p>
          <a:p>
            <a:r>
              <a:rPr lang="nl-NL" dirty="0"/>
              <a:t>Meer informatie over respijtzorg:</a:t>
            </a:r>
          </a:p>
          <a:p>
            <a:endParaRPr lang="nl-NL" dirty="0"/>
          </a:p>
          <a:p>
            <a:pPr marL="171450" indent="-171450">
              <a:buFont typeface="Arial" panose="020B0604020202020204" pitchFamily="34" charset="0"/>
              <a:buChar char="•"/>
            </a:pPr>
            <a:r>
              <a:rPr lang="nl-NL" dirty="0"/>
              <a:t>https://tijdvoorjezelf.mezzo.nl/pagina/delen-van-de-zorg</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16</a:t>
            </a:fld>
            <a:endParaRPr lang="nl-NL"/>
          </a:p>
        </p:txBody>
      </p:sp>
    </p:spTree>
    <p:extLst>
      <p:ext uri="{BB962C8B-B14F-4D97-AF65-F5344CB8AC3E}">
        <p14:creationId xmlns:p14="http://schemas.microsoft.com/office/powerpoint/2010/main" val="376550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Dat mantelzorgers behoefte hebben aan respijtzorg,</a:t>
            </a:r>
            <a:r>
              <a:rPr lang="nl-NL" baseline="0" dirty="0"/>
              <a:t> betekent nog niet dat ze er ook gemakkelijk gebruik van maken. Mantelzorgers ervaren verschillende praktische en psychische drempels (belemmeringen) om deze vorm van mantelzorgondersteuning in te schakelen. Deze belemmeringen zorgen ervoor dat een groep mantelzorgers geen gebruik maakt van respijtzorg, ook al hebben ze er wel behoefte aan.</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17</a:t>
            </a:fld>
            <a:endParaRPr lang="nl-NL"/>
          </a:p>
        </p:txBody>
      </p:sp>
    </p:spTree>
    <p:extLst>
      <p:ext uri="{BB962C8B-B14F-4D97-AF65-F5344CB8AC3E}">
        <p14:creationId xmlns:p14="http://schemas.microsoft.com/office/powerpoint/2010/main" val="282544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Professionals</a:t>
            </a:r>
            <a:r>
              <a:rPr lang="nl-NL" baseline="0" dirty="0"/>
              <a:t> kunnen eraan bijdragen dat een aantal drempels lager wordt.</a:t>
            </a:r>
          </a:p>
          <a:p>
            <a:endParaRPr lang="nl-NL" baseline="0" dirty="0"/>
          </a:p>
          <a:p>
            <a:r>
              <a:rPr lang="nl-NL" dirty="0"/>
              <a:t>Bij psychische</a:t>
            </a:r>
            <a:r>
              <a:rPr lang="nl-NL" baseline="0" dirty="0"/>
              <a:t> drempels kunnen professionals:</a:t>
            </a:r>
          </a:p>
          <a:p>
            <a:endParaRPr lang="nl-NL" dirty="0"/>
          </a:p>
          <a:p>
            <a:pPr marL="171450" indent="-171450">
              <a:buFont typeface="Arial" panose="020B0604020202020204" pitchFamily="34" charset="0"/>
              <a:buChar char="•"/>
            </a:pPr>
            <a:r>
              <a:rPr lang="nl-NL" dirty="0"/>
              <a:t>meedenken</a:t>
            </a:r>
            <a:r>
              <a:rPr lang="nl-NL" baseline="0" dirty="0"/>
              <a:t> over welke respijtzorgvoorziening aansluit bij de behoeften van de mantelzorger</a:t>
            </a:r>
            <a:endParaRPr lang="nl-NL" dirty="0"/>
          </a:p>
          <a:p>
            <a:pPr marL="171450" indent="-171450">
              <a:buFont typeface="Arial" panose="020B0604020202020204" pitchFamily="34" charset="0"/>
              <a:buChar char="•"/>
            </a:pPr>
            <a:r>
              <a:rPr lang="nl-NL" dirty="0"/>
              <a:t>‘warm verwijzen’; dat betekent dat ze niet alleen</a:t>
            </a:r>
            <a:r>
              <a:rPr lang="nl-NL" baseline="0" dirty="0"/>
              <a:t> een foldertje met informatie geven, maar mantelzorgers en respijtzorgvoorzieningen met elkaar in contact brengt</a:t>
            </a:r>
          </a:p>
          <a:p>
            <a:pPr marL="171450" indent="-171450">
              <a:buFont typeface="Arial" panose="020B0604020202020204" pitchFamily="34" charset="0"/>
              <a:buChar char="•"/>
            </a:pPr>
            <a:r>
              <a:rPr lang="nl-NL" baseline="0" dirty="0"/>
              <a:t>mantelzorgers en cliënten stimuleren om iets uit te proberen (want ze zitten er immers niet aan vast)</a:t>
            </a:r>
          </a:p>
          <a:p>
            <a:pPr marL="171450" indent="-171450">
              <a:buFont typeface="Arial" panose="020B0604020202020204" pitchFamily="34" charset="0"/>
              <a:buChar char="•"/>
            </a:pPr>
            <a:r>
              <a:rPr lang="nl-NL" baseline="0" dirty="0"/>
              <a:t>vertellen over positieve ervaringen die anderen met respijtzorg hebben</a:t>
            </a:r>
          </a:p>
          <a:p>
            <a:pPr marL="171450" indent="-171450">
              <a:buFont typeface="Arial" panose="020B0604020202020204" pitchFamily="34" charset="0"/>
              <a:buChar char="•"/>
            </a:pPr>
            <a:r>
              <a:rPr lang="nl-NL" baseline="0" dirty="0"/>
              <a:t>benadrukken dat het oké is dat de mantelzorger ondersteuning vraagt: het is belangrijk om goed voor jezelf te zorgen, zodat je ook op de lange termijn goed voor een ander kunt blijven zorgen</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aseline="0" dirty="0"/>
              <a:t>Bij praktische drempels kunnen professionals:</a:t>
            </a:r>
          </a:p>
          <a:p>
            <a:pPr marL="0" indent="0">
              <a:buFont typeface="Arial" panose="020B0604020202020204" pitchFamily="34" charset="0"/>
              <a:buNone/>
            </a:pPr>
            <a:endParaRPr lang="nl-NL" baseline="0" dirty="0"/>
          </a:p>
          <a:p>
            <a:pPr marL="171450" indent="-171450">
              <a:buFont typeface="Arial" panose="020B0604020202020204" pitchFamily="34" charset="0"/>
              <a:buChar char="•"/>
            </a:pPr>
            <a:r>
              <a:rPr lang="nl-NL" baseline="0" dirty="0"/>
              <a:t>kijken wie hen kan helpen om respijtzorg te regelen, zoals het aanvragen van respijtzorg en het regelen van vervoer. Dat kan bijvoorbeeld een steunpunt Mantelzorg of een mantelzorgmakelaar zijn.</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18</a:t>
            </a:fld>
            <a:endParaRPr lang="nl-NL"/>
          </a:p>
        </p:txBody>
      </p:sp>
    </p:spTree>
    <p:extLst>
      <p:ext uri="{BB962C8B-B14F-4D97-AF65-F5344CB8AC3E}">
        <p14:creationId xmlns:p14="http://schemas.microsoft.com/office/powerpoint/2010/main" val="323383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b="0" dirty="0"/>
              <a:t>Deze</a:t>
            </a:r>
            <a:r>
              <a:rPr lang="nl-NL" b="0" baseline="0" dirty="0"/>
              <a:t> onderwerpen komen in deze </a:t>
            </a:r>
            <a:r>
              <a:rPr lang="nl-NL" b="0" baseline="0" dirty="0" err="1"/>
              <a:t>powerpointpresentatie</a:t>
            </a:r>
            <a:r>
              <a:rPr lang="nl-NL" b="0" baseline="0" dirty="0"/>
              <a:t> aan de orde.</a:t>
            </a:r>
            <a:endParaRPr lang="nl-NL" b="0"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3</a:t>
            </a:fld>
            <a:endParaRPr lang="nl-NL"/>
          </a:p>
        </p:txBody>
      </p:sp>
    </p:spTree>
    <p:extLst>
      <p:ext uri="{BB962C8B-B14F-4D97-AF65-F5344CB8AC3E}">
        <p14:creationId xmlns:p14="http://schemas.microsoft.com/office/powerpoint/2010/main" val="33990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baseline="0" dirty="0"/>
              <a:t>Zorgen voor een ander heeft zowel positieve als negatieve gevolgen voor mantelzorgers.</a:t>
            </a:r>
          </a:p>
          <a:p>
            <a:endParaRPr lang="nl-NL"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i="1" dirty="0"/>
              <a:t>Vraag: </a:t>
            </a:r>
          </a:p>
          <a:p>
            <a:pPr marL="0" marR="0" indent="0" algn="l" defTabSz="914400" rtl="0" eaLnBrk="1" fontAlgn="auto" latinLnBrk="0" hangingPunct="1">
              <a:lnSpc>
                <a:spcPct val="100000"/>
              </a:lnSpc>
              <a:spcBef>
                <a:spcPts val="0"/>
              </a:spcBef>
              <a:spcAft>
                <a:spcPts val="0"/>
              </a:spcAft>
              <a:buClrTx/>
              <a:buSzTx/>
              <a:buFontTx/>
              <a:buNone/>
              <a:tabLst/>
              <a:defRPr/>
            </a:pPr>
            <a:r>
              <a:rPr lang="nl-NL" i="1" baseline="0" dirty="0"/>
              <a:t>Wat kunnen positieve en negatieve gevolgen van mantelzorg zijn?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het thema ‘Kracht en veerkracht’ kwam al aan de orde dat uit onderzoek blijkt dat mantelzorg veel positiefs brengt:</a:t>
            </a:r>
          </a:p>
          <a:p>
            <a:r>
              <a:rPr lang="nl-NL"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Mensen die gemiddeld drie uur per week mantelzorgen, zijn gelukkiger dan mensen die minder of niet zorgen.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82% van de mantelzorgers geeft aan dat het helpen een goed gevoel geeft.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53% van de mantelzorgers geeft aan dat de band met de cliënt nauwer wordt.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Mantelzorgers ervaren het helpen als positief, als ze zorgen voor mensen met een verstandelijke beperking of voor mensen die niet lang alleen kunnen zijn.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Mantelzorgers ervaren het helpen ook als positief, als de cliënt laat merken dat hij de hulp waardeert.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Mantelzorgers ervaren langdurig helpen als positiever dan intensief helpen.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Maar mantelzorg heeft ook negatieve gevolgen:</a:t>
            </a:r>
          </a:p>
          <a:p>
            <a:r>
              <a:rPr lang="nl-NL"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Mantelzorgers kunnen soms de situatie niet loslaten.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Mantelzorgers raken soms ziek of overspannen door de hulp die zij geven.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Hoe meer van deze gevoelens mantelzorgers ervaren, hoe ernstiger de</a:t>
            </a:r>
            <a:r>
              <a:rPr lang="nl-NL" baseline="0" dirty="0"/>
              <a:t> </a:t>
            </a:r>
            <a:r>
              <a:rPr lang="nl-NL" dirty="0"/>
              <a:t>belasting is.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Deze conclusies komen uit het rapport </a:t>
            </a:r>
            <a:r>
              <a:rPr lang="nl-NL" sz="1200" u="none" kern="1200" dirty="0">
                <a:solidFill>
                  <a:schemeClr val="tx1"/>
                </a:solidFill>
                <a:effectLst/>
                <a:latin typeface="+mn-lt"/>
                <a:ea typeface="+mn-ea"/>
                <a:cs typeface="+mn-cs"/>
              </a:rPr>
              <a:t>‘Informele hulp: wie doet er wat?’ </a:t>
            </a:r>
            <a:r>
              <a:rPr lang="nl-NL" sz="1200" kern="1200" dirty="0">
                <a:solidFill>
                  <a:schemeClr val="tx1"/>
                </a:solidFill>
                <a:effectLst/>
                <a:latin typeface="+mn-lt"/>
                <a:ea typeface="+mn-ea"/>
                <a:cs typeface="+mn-cs"/>
              </a:rPr>
              <a:t>van het Sociaal en Cultureel Planbureau (2015): http://www.scp.nl/Publicaties/Alle_publicaties/Publicaties_2015/Informele_hulp_wie_doet_er_wat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Vaak komen vooral de negatieve gevolgen van mantelzorg in het nieuws. Maar het is misschien wel belangrijker om aandacht te geven aan de positieve kanten van mantelzorg. Als jij als professional de mantelzorger daarbij ondersteunt, zal er meer balans tussen draagkracht en draaglast zijn.</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4</a:t>
            </a:fld>
            <a:endParaRPr lang="nl-NL"/>
          </a:p>
        </p:txBody>
      </p:sp>
    </p:spTree>
    <p:extLst>
      <p:ext uri="{BB962C8B-B14F-4D97-AF65-F5344CB8AC3E}">
        <p14:creationId xmlns:p14="http://schemas.microsoft.com/office/powerpoint/2010/main" val="80792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1 op de 10 </a:t>
            </a:r>
            <a:r>
              <a:rPr lang="nl-NL" baseline="0" dirty="0"/>
              <a:t>mantelzorgers voelt zich zwaar belast. Bij mensen die lang en intensief zorgen is dat zelfs 25%. </a:t>
            </a:r>
            <a:r>
              <a:rPr lang="nl-NL" dirty="0"/>
              <a:t>Dit zijn relatief vaak vrouwen</a:t>
            </a:r>
            <a:r>
              <a:rPr lang="nl-NL" baseline="0" dirty="0"/>
              <a:t> en </a:t>
            </a:r>
            <a:r>
              <a:rPr lang="nl-NL" dirty="0"/>
              <a:t>partners.</a:t>
            </a:r>
            <a:endParaRPr lang="nl-NL" b="1" dirty="0">
              <a:solidFill>
                <a:srgbClr val="FF0000"/>
              </a:solidFill>
            </a:endParaRPr>
          </a:p>
          <a:p>
            <a:endParaRPr lang="nl-NL" dirty="0"/>
          </a:p>
          <a:p>
            <a:r>
              <a:rPr lang="nl-NL" dirty="0"/>
              <a:t>Wie lopen het</a:t>
            </a:r>
            <a:r>
              <a:rPr lang="nl-NL" baseline="0" dirty="0"/>
              <a:t> risico om overbelast te raken? </a:t>
            </a:r>
            <a:endParaRPr lang="nl-NL" dirty="0"/>
          </a:p>
          <a:p>
            <a:pPr marL="0" indent="0">
              <a:buFont typeface="Arial" panose="020B0604020202020204" pitchFamily="34" charset="0"/>
              <a:buNone/>
            </a:pPr>
            <a:endParaRPr lang="nl-NL" dirty="0"/>
          </a:p>
          <a:p>
            <a:pPr marL="171450" indent="-171450">
              <a:buFont typeface="Arial" panose="020B0604020202020204" pitchFamily="34" charset="0"/>
              <a:buChar char="•"/>
            </a:pPr>
            <a:r>
              <a:rPr lang="nl-NL" dirty="0"/>
              <a:t>Mantelzorgers die</a:t>
            </a:r>
            <a:r>
              <a:rPr lang="nl-NL" baseline="0" dirty="0"/>
              <a:t> te maken hebben met een veeleisende </a:t>
            </a:r>
            <a:r>
              <a:rPr lang="nl-NL" dirty="0"/>
              <a:t>zorgsituatie. Een veeleisende zorgsituatie is bijvoorbeeld: het zorgen</a:t>
            </a:r>
            <a:r>
              <a:rPr lang="nl-NL" baseline="0" dirty="0"/>
              <a:t> voor </a:t>
            </a:r>
            <a:r>
              <a:rPr lang="nl-NL" dirty="0"/>
              <a:t>een cliënt met een</a:t>
            </a:r>
            <a:r>
              <a:rPr lang="nl-NL" baseline="0" dirty="0"/>
              <a:t> </a:t>
            </a:r>
            <a:r>
              <a:rPr lang="nl-NL" dirty="0"/>
              <a:t>incontinentieprobleem</a:t>
            </a:r>
            <a:r>
              <a:rPr lang="nl-NL" baseline="0" dirty="0"/>
              <a:t> of </a:t>
            </a:r>
            <a:r>
              <a:rPr lang="nl-NL" dirty="0"/>
              <a:t>een cliënt die veel aandacht vraagt; het geven van hulp die niet</a:t>
            </a:r>
            <a:r>
              <a:rPr lang="nl-NL" baseline="0" dirty="0"/>
              <a:t> </a:t>
            </a:r>
            <a:r>
              <a:rPr lang="nl-NL" dirty="0"/>
              <a:t>goed te plannen is; het zorgen voor iemand met een psychisch/psychosociaal probleem of iemand met een</a:t>
            </a:r>
            <a:r>
              <a:rPr lang="nl-NL" baseline="0" dirty="0"/>
              <a:t> </a:t>
            </a:r>
            <a:r>
              <a:rPr lang="nl-NL" dirty="0"/>
              <a:t>terminale ziekte. </a:t>
            </a:r>
          </a:p>
          <a:p>
            <a:pPr marL="171450" indent="-171450">
              <a:buFont typeface="Arial" panose="020B0604020202020204" pitchFamily="34" charset="0"/>
              <a:buChar char="•"/>
            </a:pPr>
            <a:endParaRPr lang="nl-NL"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Mantelzorgers die lang en intensief zorgen. Zij voelen zich vaker ongezond dan anderen. In deze groep zitten relatief veel ouderen.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Mantelzorgers die – naast de zorg – meer dan twaalf uur per week werken. </a:t>
            </a:r>
          </a:p>
          <a:p>
            <a:pPr marL="0" indent="0">
              <a:buFont typeface="Arial" panose="020B0604020202020204" pitchFamily="34" charset="0"/>
              <a:buNone/>
            </a:pPr>
            <a:endParaRPr lang="nl-NL" dirty="0"/>
          </a:p>
          <a:p>
            <a:pPr marL="171450" indent="-171450">
              <a:buFont typeface="Arial" panose="020B0604020202020204" pitchFamily="34" charset="0"/>
              <a:buChar char="•"/>
            </a:pPr>
            <a:r>
              <a:rPr lang="nl-NL" baseline="0" dirty="0"/>
              <a:t>Mantelzorgers die hulp geven om professionele hulp uit te stellen of omdat ze </a:t>
            </a:r>
            <a:r>
              <a:rPr lang="nl-NL" dirty="0"/>
              <a:t>het gevoel hebben dat er niemand anders is. </a:t>
            </a:r>
          </a:p>
          <a:p>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5</a:t>
            </a:fld>
            <a:endParaRPr lang="nl-NL"/>
          </a:p>
        </p:txBody>
      </p:sp>
    </p:spTree>
    <p:extLst>
      <p:ext uri="{BB962C8B-B14F-4D97-AF65-F5344CB8AC3E}">
        <p14:creationId xmlns:p14="http://schemas.microsoft.com/office/powerpoint/2010/main" val="25523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Onderzoeken</a:t>
            </a:r>
            <a:r>
              <a:rPr lang="nl-NL" baseline="0" dirty="0"/>
              <a:t>, zoals die van Henk </a:t>
            </a:r>
            <a:r>
              <a:rPr lang="nl-NL" baseline="0" dirty="0" err="1"/>
              <a:t>Kraijo</a:t>
            </a:r>
            <a:r>
              <a:rPr lang="nl-NL" baseline="0" dirty="0"/>
              <a:t> (2015), laten zien dat ondersteuning van de mantelzorger kan helpen om overbelasting uit te stellen of te voorkomen. </a:t>
            </a:r>
            <a:r>
              <a:rPr lang="nl-NL" baseline="0" dirty="0" err="1"/>
              <a:t>https</a:t>
            </a:r>
            <a:r>
              <a:rPr lang="nl-NL" baseline="0" dirty="0"/>
              <a:t>://</a:t>
            </a:r>
            <a:r>
              <a:rPr lang="nl-NL" baseline="0" dirty="0" err="1"/>
              <a:t>www.umcutrecht.nl</a:t>
            </a:r>
            <a:r>
              <a:rPr lang="nl-NL" baseline="0" dirty="0"/>
              <a:t>/nl/Over-Ons/Nieuws/2015/Voorkom-overbelasting-mantelzorgers-van-naasten-me</a:t>
            </a:r>
          </a:p>
          <a:p>
            <a:endParaRPr lang="nl-NL" baseline="0" dirty="0"/>
          </a:p>
          <a:p>
            <a:r>
              <a:rPr lang="nl-NL" baseline="0" dirty="0"/>
              <a:t>Dit werkt alleen als:</a:t>
            </a:r>
          </a:p>
          <a:p>
            <a:endParaRPr lang="nl-NL" baseline="0" dirty="0"/>
          </a:p>
          <a:p>
            <a:pPr marL="171450" indent="-171450">
              <a:buFont typeface="Arial" panose="020B0604020202020204" pitchFamily="34" charset="0"/>
              <a:buChar char="•"/>
            </a:pPr>
            <a:r>
              <a:rPr lang="nl-NL" baseline="0" dirty="0"/>
              <a:t>de mantelzorger tijdig ondersteuning krijgt (en dus niet pas als de mantelzorger al overbelast is)</a:t>
            </a:r>
          </a:p>
          <a:p>
            <a:pPr marL="171450" indent="-171450">
              <a:buFont typeface="Arial" panose="020B0604020202020204" pitchFamily="34" charset="0"/>
              <a:buChar char="•"/>
            </a:pPr>
            <a:r>
              <a:rPr lang="nl-NL" baseline="0" dirty="0"/>
              <a:t>de mantelzorger ondersteuning ontvangt die bij de mantelzorger past. </a:t>
            </a:r>
          </a:p>
          <a:p>
            <a:endParaRPr lang="nl-NL" baseline="0" dirty="0"/>
          </a:p>
          <a:p>
            <a:r>
              <a:rPr lang="nl-NL" baseline="0" dirty="0"/>
              <a:t>De ene mantelzorger is vooral gebaat bij informatie en emotionele steun, de andere mantelzorger heeft het nodig om af en toe de zorg over te kunnen dragen aan iemand anders.</a:t>
            </a:r>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6</a:t>
            </a:fld>
            <a:endParaRPr lang="nl-NL"/>
          </a:p>
        </p:txBody>
      </p:sp>
    </p:spTree>
    <p:extLst>
      <p:ext uri="{BB962C8B-B14F-4D97-AF65-F5344CB8AC3E}">
        <p14:creationId xmlns:p14="http://schemas.microsoft.com/office/powerpoint/2010/main" val="200087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7</a:t>
            </a:fld>
            <a:endParaRPr lang="nl-NL"/>
          </a:p>
        </p:txBody>
      </p:sp>
    </p:spTree>
    <p:extLst>
      <p:ext uri="{BB962C8B-B14F-4D97-AF65-F5344CB8AC3E}">
        <p14:creationId xmlns:p14="http://schemas.microsoft.com/office/powerpoint/2010/main" val="372878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Het is belangrijk dat professionals</a:t>
            </a:r>
            <a:r>
              <a:rPr lang="nl-NL" baseline="0" dirty="0"/>
              <a:t> die mantelzorgers ondersteunen, </a:t>
            </a:r>
            <a:r>
              <a:rPr lang="nl-NL" dirty="0"/>
              <a:t>niet alleen kijken naar de negatieve</a:t>
            </a:r>
            <a:r>
              <a:rPr lang="nl-NL" baseline="0" dirty="0"/>
              <a:t> aspecten, maar ook naar wat mantelzorgers kracht en energie geeft. </a:t>
            </a:r>
          </a:p>
          <a:p>
            <a:endParaRPr lang="nl-NL" baseline="0" dirty="0"/>
          </a:p>
          <a:p>
            <a:r>
              <a:rPr lang="nl-NL" baseline="0" dirty="0"/>
              <a:t>Instrumenten die gebruikt kunnen worden in het gesprek met de mantelzorger:</a:t>
            </a:r>
          </a:p>
          <a:p>
            <a:endParaRPr lang="nl-NL" baseline="0" dirty="0"/>
          </a:p>
          <a:p>
            <a:r>
              <a:rPr lang="nl-NL" baseline="0" dirty="0"/>
              <a:t>Model mantelzorgondersteuning: </a:t>
            </a:r>
            <a:r>
              <a:rPr lang="nl-NL" sz="1200" b="0" i="0" u="none" strike="noStrike" kern="1200" dirty="0">
                <a:solidFill>
                  <a:schemeClr val="tx1"/>
                </a:solidFill>
                <a:effectLst/>
                <a:latin typeface="+mn-lt"/>
                <a:ea typeface="+mn-ea"/>
                <a:cs typeface="+mn-cs"/>
              </a:rPr>
              <a:t>formulier </a:t>
            </a:r>
            <a:r>
              <a:rPr lang="nl-NL" sz="1200" b="0" i="0" u="none" strike="noStrike" kern="1200" dirty="0">
                <a:solidFill>
                  <a:schemeClr val="tx1"/>
                </a:solidFill>
                <a:effectLst/>
                <a:latin typeface="+mn-lt"/>
                <a:ea typeface="+mn-ea"/>
                <a:cs typeface="+mn-cs"/>
                <a:hlinkClick r:id="rId3"/>
              </a:rPr>
              <a:t>https://www.zorgvoorbeter.nl/docs/PVZ/vindplaats/mantelzorg/formulier-in-gesprek-met-mantelzorger.pdf</a:t>
            </a:r>
            <a:r>
              <a:rPr lang="nl-NL" sz="1200" b="0" i="0" u="none" strike="noStrike" kern="1200" dirty="0">
                <a:solidFill>
                  <a:schemeClr val="tx1"/>
                </a:solidFill>
                <a:effectLst/>
                <a:latin typeface="+mn-lt"/>
                <a:ea typeface="+mn-ea"/>
                <a:cs typeface="+mn-cs"/>
              </a:rPr>
              <a:t> en instructie </a:t>
            </a:r>
            <a:r>
              <a:rPr lang="nl-NL" sz="1200" b="0" i="0" u="none" strike="noStrike" kern="1200" dirty="0">
                <a:solidFill>
                  <a:schemeClr val="tx1"/>
                </a:solidFill>
                <a:effectLst/>
                <a:latin typeface="+mn-lt"/>
                <a:ea typeface="+mn-ea"/>
                <a:cs typeface="+mn-cs"/>
                <a:hlinkClick r:id="rId4"/>
              </a:rPr>
              <a:t>https://www.zorgvoorbeter.nl/docs/PVZ/vindplaats/mantelzorg/gespreksmodel-mantelzorgerondersteuning-IKNL.pdf</a:t>
            </a:r>
            <a:endParaRPr lang="nl-NL" sz="1200" b="0" i="0" u="none" strike="noStrike" kern="1200" dirty="0">
              <a:solidFill>
                <a:schemeClr val="tx1"/>
              </a:solidFill>
              <a:effectLst/>
              <a:latin typeface="+mn-lt"/>
              <a:ea typeface="+mn-ea"/>
              <a:cs typeface="+mn-cs"/>
            </a:endParaRPr>
          </a:p>
          <a:p>
            <a:br>
              <a:rPr lang="nl-NL" dirty="0"/>
            </a:br>
            <a:endParaRPr lang="nl-NL" baseline="0" dirty="0"/>
          </a:p>
          <a:p>
            <a:pPr marL="171450" indent="-171450">
              <a:buFont typeface="Arial" panose="020B0604020202020204" pitchFamily="34" charset="0"/>
              <a:buChar char="•"/>
            </a:pPr>
            <a:r>
              <a:rPr lang="nl-NL" baseline="0" dirty="0"/>
              <a:t>Aandachtpuntenlijst (onderdeel van de POM-methode): </a:t>
            </a:r>
            <a:r>
              <a:rPr lang="nl-NL" baseline="0" dirty="0" err="1"/>
              <a:t>https</a:t>
            </a:r>
            <a:r>
              <a:rPr lang="nl-NL" baseline="0" dirty="0"/>
              <a:t>://</a:t>
            </a:r>
            <a:r>
              <a:rPr lang="nl-NL" baseline="0" dirty="0" err="1"/>
              <a:t>www.zorgvoorbeter.nl</a:t>
            </a:r>
            <a:r>
              <a:rPr lang="nl-NL" baseline="0" dirty="0"/>
              <a:t>/</a:t>
            </a:r>
            <a:r>
              <a:rPr lang="nl-NL" baseline="0" dirty="0" err="1"/>
              <a:t>docs</a:t>
            </a:r>
            <a:r>
              <a:rPr lang="nl-NL" baseline="0" dirty="0"/>
              <a:t>/PVZ/vindplaats/mantelzorg/mantelzorg-</a:t>
            </a:r>
            <a:r>
              <a:rPr lang="nl-NL" baseline="0" dirty="0" err="1"/>
              <a:t>pom</a:t>
            </a:r>
            <a:r>
              <a:rPr lang="nl-NL" baseline="0" dirty="0"/>
              <a:t>-methode-</a:t>
            </a:r>
            <a:r>
              <a:rPr lang="nl-NL" baseline="0" dirty="0" err="1"/>
              <a:t>LHV.pdf</a:t>
            </a:r>
            <a:endParaRPr lang="nl-NL" baseline="0"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8</a:t>
            </a:fld>
            <a:endParaRPr lang="nl-NL"/>
          </a:p>
        </p:txBody>
      </p:sp>
    </p:spTree>
    <p:extLst>
      <p:ext uri="{BB962C8B-B14F-4D97-AF65-F5344CB8AC3E}">
        <p14:creationId xmlns:p14="http://schemas.microsoft.com/office/powerpoint/2010/main" val="37143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Lees meer: </a:t>
            </a:r>
          </a:p>
          <a:p>
            <a:endParaRPr lang="nl-NL" dirty="0"/>
          </a:p>
          <a:p>
            <a:pPr marL="171450" indent="-171450">
              <a:buFont typeface="Arial" panose="020B0604020202020204" pitchFamily="34" charset="0"/>
              <a:buChar char="•"/>
            </a:pPr>
            <a:r>
              <a:rPr lang="nl-NL" dirty="0" err="1"/>
              <a:t>https</a:t>
            </a:r>
            <a:r>
              <a:rPr lang="nl-NL" dirty="0"/>
              <a:t>://</a:t>
            </a:r>
            <a:r>
              <a:rPr lang="nl-NL" dirty="0" err="1"/>
              <a:t>www.mezzo.nl</a:t>
            </a:r>
            <a:r>
              <a:rPr lang="nl-NL" dirty="0"/>
              <a:t>/pagina/voor-professionals/kennisbank/wat-is-mantelzorg/mantelzorgers-ondersteunen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hoofdstuk 6 uit ‘Informele hulp, wie doet er wat?’ (SCP, 2014): </a:t>
            </a:r>
            <a:r>
              <a:rPr lang="nl-NL" sz="1200" kern="1200" dirty="0">
                <a:solidFill>
                  <a:schemeClr val="tx1"/>
                </a:solidFill>
                <a:effectLst/>
                <a:latin typeface="+mn-lt"/>
                <a:ea typeface="+mn-ea"/>
                <a:cs typeface="+mn-cs"/>
              </a:rPr>
              <a:t>http://</a:t>
            </a:r>
            <a:r>
              <a:rPr lang="nl-NL" sz="1200" kern="1200" dirty="0" err="1">
                <a:solidFill>
                  <a:schemeClr val="tx1"/>
                </a:solidFill>
                <a:effectLst/>
                <a:latin typeface="+mn-lt"/>
                <a:ea typeface="+mn-ea"/>
                <a:cs typeface="+mn-cs"/>
              </a:rPr>
              <a:t>www.scp.nl</a:t>
            </a:r>
            <a:r>
              <a:rPr lang="nl-NL" sz="1200" kern="1200" dirty="0">
                <a:solidFill>
                  <a:schemeClr val="tx1"/>
                </a:solidFill>
                <a:effectLst/>
                <a:latin typeface="+mn-lt"/>
                <a:ea typeface="+mn-ea"/>
                <a:cs typeface="+mn-cs"/>
              </a:rPr>
              <a:t>/Publicaties/</a:t>
            </a:r>
            <a:r>
              <a:rPr lang="nl-NL" sz="1200" kern="1200" dirty="0" err="1">
                <a:solidFill>
                  <a:schemeClr val="tx1"/>
                </a:solidFill>
                <a:effectLst/>
                <a:latin typeface="+mn-lt"/>
                <a:ea typeface="+mn-ea"/>
                <a:cs typeface="+mn-cs"/>
              </a:rPr>
              <a:t>Alle_publicaties</a:t>
            </a:r>
            <a:r>
              <a:rPr lang="nl-NL" sz="1200" kern="1200" dirty="0">
                <a:solidFill>
                  <a:schemeClr val="tx1"/>
                </a:solidFill>
                <a:effectLst/>
                <a:latin typeface="+mn-lt"/>
                <a:ea typeface="+mn-ea"/>
                <a:cs typeface="+mn-cs"/>
              </a:rPr>
              <a:t>/Publicaties_2015/</a:t>
            </a:r>
            <a:r>
              <a:rPr lang="nl-NL" sz="1200" kern="1200" dirty="0" err="1">
                <a:solidFill>
                  <a:schemeClr val="tx1"/>
                </a:solidFill>
                <a:effectLst/>
                <a:latin typeface="+mn-lt"/>
                <a:ea typeface="+mn-ea"/>
                <a:cs typeface="+mn-cs"/>
              </a:rPr>
              <a:t>Informele_hulp_wie_doet_er_wat</a:t>
            </a:r>
            <a:r>
              <a:rPr lang="nl-NL" sz="1200" kern="1200" dirty="0">
                <a:solidFill>
                  <a:schemeClr val="tx1"/>
                </a:solidFill>
                <a:effectLst/>
                <a:latin typeface="+mn-lt"/>
                <a:ea typeface="+mn-ea"/>
                <a:cs typeface="+mn-cs"/>
              </a:rPr>
              <a:t> </a:t>
            </a:r>
            <a:r>
              <a:rPr lang="nl-NL" dirty="0"/>
              <a:t>(over de behoeften van mantelzorgers</a:t>
            </a:r>
            <a:r>
              <a:rPr lang="nl-NL" baseline="0" dirty="0"/>
              <a:t> aan ondersteuning, de bekendheid en het gebruik van ondersteuning)</a:t>
            </a:r>
          </a:p>
          <a:p>
            <a:pPr marL="171450" indent="-171450">
              <a:buFont typeface="Arial" panose="020B0604020202020204" pitchFamily="34" charset="0"/>
              <a:buChar char="•"/>
            </a:pPr>
            <a:r>
              <a:rPr lang="nl-NL" baseline="0" dirty="0"/>
              <a:t>de databank ‘Effectieve sociale interventies’, over wat de effectieve elementen van mantelzorgondersteuning zijn: </a:t>
            </a:r>
            <a:r>
              <a:rPr lang="nl-NL" baseline="0" dirty="0" err="1"/>
              <a:t>https</a:t>
            </a:r>
            <a:r>
              <a:rPr lang="nl-NL" baseline="0" dirty="0"/>
              <a:t>://</a:t>
            </a:r>
            <a:r>
              <a:rPr lang="nl-NL" baseline="0" dirty="0" err="1"/>
              <a:t>www.movisie.nl</a:t>
            </a:r>
            <a:r>
              <a:rPr lang="nl-NL" baseline="0" dirty="0"/>
              <a:t>/databank-effectieve-sociale-interventies/interventies?f%5B0%5D=thema_interventions%3A64</a:t>
            </a:r>
            <a:endParaRPr lang="nl-NL"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9</a:t>
            </a:fld>
            <a:endParaRPr lang="nl-NL"/>
          </a:p>
        </p:txBody>
      </p:sp>
    </p:spTree>
    <p:extLst>
      <p:ext uri="{BB962C8B-B14F-4D97-AF65-F5344CB8AC3E}">
        <p14:creationId xmlns:p14="http://schemas.microsoft.com/office/powerpoint/2010/main" val="371086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Mantelzorgers kunnen</a:t>
            </a:r>
            <a:r>
              <a:rPr lang="nl-NL" baseline="0" dirty="0"/>
              <a:t> worden ondersteund door </a:t>
            </a:r>
            <a:r>
              <a:rPr lang="nl-NL" dirty="0"/>
              <a:t>gemeenten</a:t>
            </a:r>
            <a:r>
              <a:rPr lang="nl-NL" baseline="0" dirty="0"/>
              <a:t> en organisaties. Maar ook jij als professional kunt de mantelzorger ondersteunen. </a:t>
            </a:r>
          </a:p>
          <a:p>
            <a:endParaRPr lang="nl-NL" baseline="0" dirty="0"/>
          </a:p>
          <a:p>
            <a:r>
              <a:rPr lang="nl-NL" i="1" baseline="0" dirty="0"/>
              <a:t>Vraag:</a:t>
            </a:r>
          </a:p>
          <a:p>
            <a:r>
              <a:rPr lang="nl-NL" i="1" baseline="0" dirty="0"/>
              <a:t>Hoe zou je dat kunnen doen?</a:t>
            </a:r>
            <a:endParaRPr lang="nl-NL" i="1" dirty="0"/>
          </a:p>
        </p:txBody>
      </p:sp>
      <p:sp>
        <p:nvSpPr>
          <p:cNvPr id="4" name="Tijdelijke aanduiding voor dianummer 3"/>
          <p:cNvSpPr>
            <a:spLocks noGrp="1"/>
          </p:cNvSpPr>
          <p:nvPr>
            <p:ph type="sldNum" sz="quarter" idx="10"/>
          </p:nvPr>
        </p:nvSpPr>
        <p:spPr/>
        <p:txBody>
          <a:bodyPr/>
          <a:lstStyle/>
          <a:p>
            <a:fld id="{13F3F9B0-876E-4B36-9038-72BE99614BDF}" type="slidenum">
              <a:rPr lang="nl-NL" smtClean="0"/>
              <a:t>10</a:t>
            </a:fld>
            <a:endParaRPr lang="nl-NL"/>
          </a:p>
        </p:txBody>
      </p:sp>
    </p:spTree>
    <p:extLst>
      <p:ext uri="{BB962C8B-B14F-4D97-AF65-F5344CB8AC3E}">
        <p14:creationId xmlns:p14="http://schemas.microsoft.com/office/powerpoint/2010/main" val="186720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9EE20F4-B93C-46C8-AFF9-64B867E1676D}" type="datetimeFigureOut">
              <a:rPr lang="nl-NL" smtClean="0"/>
              <a:t>25-05-18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35954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9EE20F4-B93C-46C8-AFF9-64B867E1676D}" type="datetimeFigureOut">
              <a:rPr lang="nl-NL" smtClean="0"/>
              <a:t>25-05-18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34627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9EE20F4-B93C-46C8-AFF9-64B867E1676D}" type="datetimeFigureOut">
              <a:rPr lang="nl-NL" smtClean="0"/>
              <a:t>25-05-18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137371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9EE20F4-B93C-46C8-AFF9-64B867E1676D}" type="datetimeFigureOut">
              <a:rPr lang="nl-NL" smtClean="0"/>
              <a:t>25-05-18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183555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9EE20F4-B93C-46C8-AFF9-64B867E1676D}" type="datetimeFigureOut">
              <a:rPr lang="nl-NL" smtClean="0"/>
              <a:t>25-05-18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55153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9EE20F4-B93C-46C8-AFF9-64B867E1676D}" type="datetimeFigureOut">
              <a:rPr lang="nl-NL" smtClean="0"/>
              <a:t>25-05-18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88531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9EE20F4-B93C-46C8-AFF9-64B867E1676D}" type="datetimeFigureOut">
              <a:rPr lang="nl-NL" smtClean="0"/>
              <a:t>25-05-18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186057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9EE20F4-B93C-46C8-AFF9-64B867E1676D}" type="datetimeFigureOut">
              <a:rPr lang="nl-NL" smtClean="0"/>
              <a:t>25-05-18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272290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E20F4-B93C-46C8-AFF9-64B867E1676D}" type="datetimeFigureOut">
              <a:rPr lang="nl-NL" smtClean="0"/>
              <a:t>25-05-18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305779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9EE20F4-B93C-46C8-AFF9-64B867E1676D}" type="datetimeFigureOut">
              <a:rPr lang="nl-NL" smtClean="0"/>
              <a:t>25-05-18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51980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9EE20F4-B93C-46C8-AFF9-64B867E1676D}" type="datetimeFigureOut">
              <a:rPr lang="nl-NL" smtClean="0"/>
              <a:t>25-05-18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44BA065-448D-4C73-9CA7-9B0CE68B1F52}" type="slidenum">
              <a:rPr lang="nl-NL" smtClean="0"/>
              <a:t>‹nr.›</a:t>
            </a:fld>
            <a:endParaRPr lang="nl-NL"/>
          </a:p>
        </p:txBody>
      </p:sp>
    </p:spTree>
    <p:extLst>
      <p:ext uri="{BB962C8B-B14F-4D97-AF65-F5344CB8AC3E}">
        <p14:creationId xmlns:p14="http://schemas.microsoft.com/office/powerpoint/2010/main" val="8624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E20F4-B93C-46C8-AFF9-64B867E1676D}" type="datetimeFigureOut">
              <a:rPr lang="nl-NL" smtClean="0"/>
              <a:t>25-05-18</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BA065-448D-4C73-9CA7-9B0CE68B1F52}" type="slidenum">
              <a:rPr lang="nl-NL" smtClean="0"/>
              <a:t>‹nr.›</a:t>
            </a:fld>
            <a:endParaRPr lang="nl-NL"/>
          </a:p>
        </p:txBody>
      </p:sp>
    </p:spTree>
    <p:extLst>
      <p:ext uri="{BB962C8B-B14F-4D97-AF65-F5344CB8AC3E}">
        <p14:creationId xmlns:p14="http://schemas.microsoft.com/office/powerpoint/2010/main" val="398677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RySzUafKX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1020"/>
            <a:ext cx="6858000" cy="1210190"/>
          </a:xfrm>
        </p:spPr>
        <p:txBody>
          <a:bodyPr>
            <a:normAutofit fontScale="90000"/>
          </a:bodyPr>
          <a:lstStyle/>
          <a:p>
            <a:br>
              <a:rPr lang="nl-NL" b="1" dirty="0"/>
            </a:br>
            <a:br>
              <a:rPr lang="nl-NL" b="1" dirty="0"/>
            </a:br>
            <a:br>
              <a:rPr lang="nl-NL" b="1" dirty="0"/>
            </a:br>
            <a:endParaRPr lang="nl-NL" b="1" dirty="0"/>
          </a:p>
        </p:txBody>
      </p:sp>
      <p:pic>
        <p:nvPicPr>
          <p:cNvPr id="4" name="Afbeelding 3"/>
          <p:cNvPicPr>
            <a:picLocks noChangeAspect="1"/>
          </p:cNvPicPr>
          <p:nvPr/>
        </p:nvPicPr>
        <p:blipFill>
          <a:blip r:embed="rId2"/>
          <a:stretch>
            <a:fillRect/>
          </a:stretch>
        </p:blipFill>
        <p:spPr>
          <a:xfrm>
            <a:off x="1575660" y="2682245"/>
            <a:ext cx="6665280" cy="3152498"/>
          </a:xfrm>
          <a:prstGeom prst="rect">
            <a:avLst/>
          </a:prstGeom>
        </p:spPr>
      </p:pic>
      <p:sp>
        <p:nvSpPr>
          <p:cNvPr id="7" name="Titel 1"/>
          <p:cNvSpPr txBox="1">
            <a:spLocks/>
          </p:cNvSpPr>
          <p:nvPr/>
        </p:nvSpPr>
        <p:spPr>
          <a:xfrm>
            <a:off x="1453243" y="702959"/>
            <a:ext cx="7059386" cy="17177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dirty="0">
                <a:solidFill>
                  <a:srgbClr val="5AAD29"/>
                </a:solidFill>
                <a:latin typeface="Arial" panose="020B0604020202020204" pitchFamily="34" charset="0"/>
                <a:ea typeface="Geneva" charset="0"/>
                <a:cs typeface="Arial" panose="020B0604020202020204" pitchFamily="34" charset="0"/>
              </a:rPr>
              <a:t>Wat heb jij mantelzorgers te bieden?</a:t>
            </a:r>
          </a:p>
        </p:txBody>
      </p:sp>
      <p:pic>
        <p:nvPicPr>
          <p:cNvPr id="6" name="Afbeelding 5">
            <a:extLst>
              <a:ext uri="{FF2B5EF4-FFF2-40B4-BE49-F238E27FC236}">
                <a16:creationId xmlns:a16="http://schemas.microsoft.com/office/drawing/2014/main" id="{37E433AC-4263-234C-9B14-712D985D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9" name="Afbeelding 8">
            <a:extLst>
              <a:ext uri="{FF2B5EF4-FFF2-40B4-BE49-F238E27FC236}">
                <a16:creationId xmlns:a16="http://schemas.microsoft.com/office/drawing/2014/main" id="{1E1B8273-90ED-A140-8337-46FFD83B2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316936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41339"/>
            <a:ext cx="7886700" cy="994172"/>
          </a:xfrm>
        </p:spPr>
        <p:txBody>
          <a:bodyPr>
            <a:normAutofit fontScale="90000"/>
          </a:bodyPr>
          <a:lstStyle/>
          <a:p>
            <a:r>
              <a:rPr lang="nl-NL" b="1" dirty="0">
                <a:solidFill>
                  <a:srgbClr val="5AAD29"/>
                </a:solidFill>
                <a:latin typeface="Arial" panose="020B0604020202020204" pitchFamily="34" charset="0"/>
                <a:cs typeface="Arial" panose="020B0604020202020204" pitchFamily="34" charset="0"/>
              </a:rPr>
              <a:t>De ondersteuning door jou als professional</a:t>
            </a:r>
          </a:p>
        </p:txBody>
      </p:sp>
      <p:sp>
        <p:nvSpPr>
          <p:cNvPr id="3" name="Tijdelijke aanduiding voor inhoud 2"/>
          <p:cNvSpPr>
            <a:spLocks noGrp="1"/>
          </p:cNvSpPr>
          <p:nvPr>
            <p:ph idx="1"/>
          </p:nvPr>
        </p:nvSpPr>
        <p:spPr>
          <a:xfrm>
            <a:off x="628651" y="2536713"/>
            <a:ext cx="6003758" cy="3263504"/>
          </a:xfrm>
        </p:spPr>
        <p:txBody>
          <a:bodyPr>
            <a:noAutofit/>
          </a:bodyPr>
          <a:lstStyle/>
          <a:p>
            <a:pPr marL="0" indent="0">
              <a:lnSpc>
                <a:spcPct val="100000"/>
              </a:lnSpc>
              <a:buNone/>
            </a:pPr>
            <a:r>
              <a:rPr lang="nl-NL" b="1" dirty="0">
                <a:solidFill>
                  <a:srgbClr val="5AAD29"/>
                </a:solidFill>
                <a:latin typeface="Arial" panose="020B0604020202020204" pitchFamily="34" charset="0"/>
                <a:cs typeface="Arial" panose="020B0604020202020204" pitchFamily="34" charset="0"/>
              </a:rPr>
              <a:t>Vragen:</a:t>
            </a:r>
          </a:p>
          <a:p>
            <a:pPr>
              <a:lnSpc>
                <a:spcPct val="100000"/>
              </a:lnSpc>
            </a:pPr>
            <a:r>
              <a:rPr lang="nl-NL" dirty="0">
                <a:solidFill>
                  <a:srgbClr val="5AAD29"/>
                </a:solidFill>
                <a:latin typeface="Arial" panose="020B0604020202020204" pitchFamily="34" charset="0"/>
                <a:cs typeface="Arial" panose="020B0604020202020204" pitchFamily="34" charset="0"/>
              </a:rPr>
              <a:t>Wat kun jij als professional betekenen in de ondersteuning van de mantelzorger? </a:t>
            </a:r>
          </a:p>
          <a:p>
            <a:pPr>
              <a:lnSpc>
                <a:spcPct val="100000"/>
              </a:lnSpc>
            </a:pPr>
            <a:r>
              <a:rPr lang="nl-NL" dirty="0">
                <a:solidFill>
                  <a:srgbClr val="5AAD29"/>
                </a:solidFill>
                <a:latin typeface="Arial" panose="020B0604020202020204" pitchFamily="34" charset="0"/>
                <a:cs typeface="Arial" panose="020B0604020202020204" pitchFamily="34" charset="0"/>
              </a:rPr>
              <a:t>Wat zie je als jouw taak?</a:t>
            </a:r>
          </a:p>
          <a:p>
            <a:pPr>
              <a:lnSpc>
                <a:spcPct val="100000"/>
              </a:lnSpc>
            </a:pPr>
            <a:r>
              <a:rPr lang="nl-NL" dirty="0">
                <a:solidFill>
                  <a:srgbClr val="5AAD29"/>
                </a:solidFill>
                <a:latin typeface="Arial" panose="020B0604020202020204" pitchFamily="34" charset="0"/>
                <a:cs typeface="Arial" panose="020B0604020202020204" pitchFamily="34" charset="0"/>
              </a:rPr>
              <a:t>Hoe worden de mantelzorgers op jouw werk of stage ondersteund? </a:t>
            </a:r>
          </a:p>
        </p:txBody>
      </p:sp>
      <p:pic>
        <p:nvPicPr>
          <p:cNvPr id="5" name="Afbeelding 4"/>
          <p:cNvPicPr>
            <a:picLocks noChangeAspect="1"/>
          </p:cNvPicPr>
          <p:nvPr/>
        </p:nvPicPr>
        <p:blipFill>
          <a:blip r:embed="rId3"/>
          <a:stretch>
            <a:fillRect/>
          </a:stretch>
        </p:blipFill>
        <p:spPr>
          <a:xfrm>
            <a:off x="6863077" y="2823635"/>
            <a:ext cx="1725216" cy="2343182"/>
          </a:xfrm>
          <a:prstGeom prst="rect">
            <a:avLst/>
          </a:prstGeom>
        </p:spPr>
      </p:pic>
      <p:pic>
        <p:nvPicPr>
          <p:cNvPr id="7" name="Afbeelding 6">
            <a:extLst>
              <a:ext uri="{FF2B5EF4-FFF2-40B4-BE49-F238E27FC236}">
                <a16:creationId xmlns:a16="http://schemas.microsoft.com/office/drawing/2014/main" id="{3A3D3542-7D62-C947-9479-9A9C91260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8" name="Afbeelding 7">
            <a:extLst>
              <a:ext uri="{FF2B5EF4-FFF2-40B4-BE49-F238E27FC236}">
                <a16:creationId xmlns:a16="http://schemas.microsoft.com/office/drawing/2014/main" id="{D3161FBF-518B-D64D-A504-066B985E6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226045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41341"/>
            <a:ext cx="7886700" cy="994172"/>
          </a:xfrm>
        </p:spPr>
        <p:txBody>
          <a:bodyPr>
            <a:normAutofit fontScale="90000"/>
          </a:bodyPr>
          <a:lstStyle/>
          <a:p>
            <a:r>
              <a:rPr lang="nl-NL" b="1" dirty="0">
                <a:solidFill>
                  <a:srgbClr val="5AAD29"/>
                </a:solidFill>
                <a:latin typeface="Arial" panose="020B0604020202020204" pitchFamily="34" charset="0"/>
                <a:cs typeface="Arial" panose="020B0604020202020204" pitchFamily="34" charset="0"/>
              </a:rPr>
              <a:t>De ondersteuning door jou als professional</a:t>
            </a:r>
          </a:p>
        </p:txBody>
      </p:sp>
      <p:sp>
        <p:nvSpPr>
          <p:cNvPr id="3" name="Tijdelijke aanduiding voor inhoud 2"/>
          <p:cNvSpPr>
            <a:spLocks noGrp="1"/>
          </p:cNvSpPr>
          <p:nvPr>
            <p:ph idx="1"/>
          </p:nvPr>
        </p:nvSpPr>
        <p:spPr>
          <a:xfrm>
            <a:off x="639536" y="2689119"/>
            <a:ext cx="7886700" cy="3263504"/>
          </a:xfrm>
        </p:spPr>
        <p:txBody>
          <a:bodyPr>
            <a:normAutofit/>
          </a:bodyPr>
          <a:lstStyle/>
          <a:p>
            <a:r>
              <a:rPr lang="nl-NL" sz="2400" dirty="0">
                <a:solidFill>
                  <a:srgbClr val="5AAD29"/>
                </a:solidFill>
                <a:latin typeface="Arial" panose="020B0604020202020204" pitchFamily="34" charset="0"/>
                <a:cs typeface="Arial" panose="020B0604020202020204" pitchFamily="34" charset="0"/>
              </a:rPr>
              <a:t>Toon begrip en waardering</a:t>
            </a:r>
          </a:p>
          <a:p>
            <a:r>
              <a:rPr lang="nl-NL" sz="2400" dirty="0">
                <a:solidFill>
                  <a:srgbClr val="5AAD29"/>
                </a:solidFill>
                <a:latin typeface="Arial" panose="020B0604020202020204" pitchFamily="34" charset="0"/>
                <a:cs typeface="Arial" panose="020B0604020202020204" pitchFamily="34" charset="0"/>
              </a:rPr>
              <a:t>Maak mantelzorgers bewust van de situatie</a:t>
            </a:r>
          </a:p>
          <a:p>
            <a:r>
              <a:rPr lang="nl-NL" sz="2400" dirty="0">
                <a:solidFill>
                  <a:srgbClr val="5AAD29"/>
                </a:solidFill>
                <a:latin typeface="Arial" panose="020B0604020202020204" pitchFamily="34" charset="0"/>
                <a:cs typeface="Arial" panose="020B0604020202020204" pitchFamily="34" charset="0"/>
              </a:rPr>
              <a:t>Bied een luisterend oor</a:t>
            </a:r>
          </a:p>
          <a:p>
            <a:r>
              <a:rPr lang="nl-NL" sz="2400" dirty="0">
                <a:solidFill>
                  <a:srgbClr val="5AAD29"/>
                </a:solidFill>
                <a:latin typeface="Arial" panose="020B0604020202020204" pitchFamily="34" charset="0"/>
                <a:cs typeface="Arial" panose="020B0604020202020204" pitchFamily="34" charset="0"/>
              </a:rPr>
              <a:t>Geef informatie, advies en begeleiding</a:t>
            </a:r>
          </a:p>
          <a:p>
            <a:r>
              <a:rPr lang="nl-NL" sz="2400" dirty="0">
                <a:solidFill>
                  <a:srgbClr val="5AAD29"/>
                </a:solidFill>
                <a:latin typeface="Arial" panose="020B0604020202020204" pitchFamily="34" charset="0"/>
                <a:cs typeface="Arial" panose="020B0604020202020204" pitchFamily="34" charset="0"/>
              </a:rPr>
              <a:t>Denk mee en verwijs</a:t>
            </a:r>
          </a:p>
          <a:p>
            <a:pPr marL="0" indent="0">
              <a:buNone/>
            </a:pPr>
            <a:endParaRPr lang="nl-NL" sz="2400" dirty="0">
              <a:solidFill>
                <a:srgbClr val="5AAD29"/>
              </a:solidFill>
              <a:latin typeface="Arial" panose="020B0604020202020204" pitchFamily="34" charset="0"/>
              <a:cs typeface="Arial" panose="020B0604020202020204" pitchFamily="34" charset="0"/>
            </a:endParaRPr>
          </a:p>
          <a:p>
            <a:r>
              <a:rPr lang="nl-NL" sz="2400" dirty="0">
                <a:solidFill>
                  <a:srgbClr val="5AAD29"/>
                </a:solidFill>
                <a:latin typeface="Arial" panose="020B0604020202020204" pitchFamily="34" charset="0"/>
                <a:cs typeface="Arial" panose="020B0604020202020204" pitchFamily="34" charset="0"/>
              </a:rPr>
              <a:t>Werk goed samen!</a:t>
            </a:r>
          </a:p>
          <a:p>
            <a:endParaRPr lang="nl-NL" sz="2400" dirty="0">
              <a:solidFill>
                <a:srgbClr val="5AAD29"/>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45D7B814-FA08-294B-8C39-5F5E9BB67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76D3BF40-587C-6543-80E7-B47C80938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62840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31094"/>
            <a:ext cx="7886700" cy="994172"/>
          </a:xfrm>
        </p:spPr>
        <p:txBody>
          <a:bodyPr>
            <a:normAutofit fontScale="90000"/>
          </a:bodyPr>
          <a:lstStyle/>
          <a:p>
            <a:pPr algn="ctr"/>
            <a:r>
              <a:rPr lang="nl-NL" b="1" dirty="0">
                <a:solidFill>
                  <a:srgbClr val="5AAD29"/>
                </a:solidFill>
                <a:latin typeface="Arial" panose="020B0604020202020204" pitchFamily="34" charset="0"/>
                <a:cs typeface="Arial" panose="020B0604020202020204" pitchFamily="34" charset="0"/>
              </a:rPr>
              <a:t>De ondersteuning door anderen</a:t>
            </a:r>
          </a:p>
        </p:txBody>
      </p:sp>
      <p:sp>
        <p:nvSpPr>
          <p:cNvPr id="3" name="Tijdelijke aanduiding voor inhoud 2"/>
          <p:cNvSpPr>
            <a:spLocks noGrp="1"/>
          </p:cNvSpPr>
          <p:nvPr>
            <p:ph idx="1"/>
          </p:nvPr>
        </p:nvSpPr>
        <p:spPr>
          <a:xfrm>
            <a:off x="672194" y="2282826"/>
            <a:ext cx="7886700" cy="4351338"/>
          </a:xfrm>
        </p:spPr>
        <p:txBody>
          <a:bodyPr/>
          <a:lstStyle/>
          <a:p>
            <a:pPr marL="0" indent="0">
              <a:buNone/>
            </a:pPr>
            <a:r>
              <a:rPr lang="nl-NL" dirty="0">
                <a:solidFill>
                  <a:srgbClr val="5AAD29"/>
                </a:solidFill>
                <a:latin typeface="Arial" panose="020B0604020202020204" pitchFamily="34" charset="0"/>
                <a:cs typeface="Arial" panose="020B0604020202020204" pitchFamily="34" charset="0"/>
              </a:rPr>
              <a:t>Wie kunnen nog meer ondersteuning bieden?</a:t>
            </a:r>
          </a:p>
          <a:p>
            <a:pPr marL="0" indent="0">
              <a:buNone/>
            </a:pPr>
            <a:endParaRPr lang="nl-NL" dirty="0">
              <a:solidFill>
                <a:srgbClr val="5AAD29"/>
              </a:solidFill>
              <a:latin typeface="Arial" panose="020B0604020202020204" pitchFamily="34" charset="0"/>
              <a:cs typeface="Arial" panose="020B0604020202020204" pitchFamily="34" charset="0"/>
            </a:endParaRPr>
          </a:p>
          <a:p>
            <a:r>
              <a:rPr lang="nl-NL" dirty="0">
                <a:solidFill>
                  <a:srgbClr val="5AAD29"/>
                </a:solidFill>
                <a:latin typeface="Arial" panose="020B0604020202020204" pitchFamily="34" charset="0"/>
                <a:cs typeface="Arial" panose="020B0604020202020204" pitchFamily="34" charset="0"/>
              </a:rPr>
              <a:t>Mensen uit het eigen netwerk</a:t>
            </a:r>
          </a:p>
          <a:p>
            <a:r>
              <a:rPr lang="nl-NL" dirty="0">
                <a:solidFill>
                  <a:srgbClr val="5AAD29"/>
                </a:solidFill>
                <a:latin typeface="Arial" panose="020B0604020202020204" pitchFamily="34" charset="0"/>
                <a:cs typeface="Arial" panose="020B0604020202020204" pitchFamily="34" charset="0"/>
              </a:rPr>
              <a:t>Gemeenten</a:t>
            </a:r>
          </a:p>
          <a:p>
            <a:r>
              <a:rPr lang="nl-NL" dirty="0">
                <a:solidFill>
                  <a:srgbClr val="5AAD29"/>
                </a:solidFill>
                <a:latin typeface="Arial" panose="020B0604020202020204" pitchFamily="34" charset="0"/>
                <a:cs typeface="Arial" panose="020B0604020202020204" pitchFamily="34" charset="0"/>
              </a:rPr>
              <a:t>Organisaties: zorg- en welzijnsorganisaties, vrijwilligersorganisaties</a:t>
            </a:r>
          </a:p>
          <a:p>
            <a:r>
              <a:rPr lang="nl-NL" dirty="0">
                <a:solidFill>
                  <a:srgbClr val="5AAD29"/>
                </a:solidFill>
                <a:latin typeface="Arial" panose="020B0604020202020204" pitchFamily="34" charset="0"/>
                <a:cs typeface="Arial" panose="020B0604020202020204" pitchFamily="34" charset="0"/>
              </a:rPr>
              <a:t>Buurtinitiatieven</a:t>
            </a:r>
          </a:p>
          <a:p>
            <a:r>
              <a:rPr lang="nl-NL" dirty="0">
                <a:solidFill>
                  <a:srgbClr val="5AAD29"/>
                </a:solidFill>
                <a:latin typeface="Arial" panose="020B0604020202020204" pitchFamily="34" charset="0"/>
                <a:cs typeface="Arial" panose="020B0604020202020204" pitchFamily="34" charset="0"/>
              </a:rPr>
              <a:t>Betaalde diensten </a:t>
            </a:r>
          </a:p>
        </p:txBody>
      </p:sp>
      <p:pic>
        <p:nvPicPr>
          <p:cNvPr id="6" name="Afbeelding 5">
            <a:extLst>
              <a:ext uri="{FF2B5EF4-FFF2-40B4-BE49-F238E27FC236}">
                <a16:creationId xmlns:a16="http://schemas.microsoft.com/office/drawing/2014/main" id="{421D2035-E5EE-5345-8170-89FD7EA3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C95E7ECD-CB0A-3C4B-A02D-060E3152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05167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902493"/>
            <a:ext cx="8079921" cy="994172"/>
          </a:xfrm>
        </p:spPr>
        <p:txBody>
          <a:bodyPr>
            <a:normAutofit fontScale="90000"/>
          </a:bodyPr>
          <a:lstStyle/>
          <a:p>
            <a:r>
              <a:rPr lang="nl-NL" b="1" dirty="0">
                <a:solidFill>
                  <a:srgbClr val="5AAD29"/>
                </a:solidFill>
                <a:latin typeface="Arial" panose="020B0604020202020204" pitchFamily="34" charset="0"/>
                <a:cs typeface="Arial" panose="020B0604020202020204" pitchFamily="34" charset="0"/>
              </a:rPr>
              <a:t>Er is </a:t>
            </a:r>
            <a:r>
              <a:rPr lang="nl-NL" sz="4900" b="1" dirty="0">
                <a:solidFill>
                  <a:srgbClr val="5AAD29"/>
                </a:solidFill>
                <a:latin typeface="Arial" panose="020B0604020202020204" pitchFamily="34" charset="0"/>
                <a:cs typeface="Arial" panose="020B0604020202020204" pitchFamily="34" charset="0"/>
              </a:rPr>
              <a:t>meer</a:t>
            </a:r>
            <a:r>
              <a:rPr lang="nl-NL" b="1" dirty="0">
                <a:solidFill>
                  <a:srgbClr val="5AAD29"/>
                </a:solidFill>
                <a:latin typeface="Arial" panose="020B0604020202020204" pitchFamily="34" charset="0"/>
                <a:cs typeface="Arial" panose="020B0604020202020204" pitchFamily="34" charset="0"/>
              </a:rPr>
              <a:t> mogelijk dan je denkt</a:t>
            </a:r>
          </a:p>
        </p:txBody>
      </p:sp>
      <p:pic>
        <p:nvPicPr>
          <p:cNvPr id="10"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259" y="2487131"/>
            <a:ext cx="4895698" cy="3783040"/>
          </a:xfrm>
          <a:prstGeom prst="rect">
            <a:avLst/>
          </a:prstGeom>
        </p:spPr>
      </p:pic>
      <p:pic>
        <p:nvPicPr>
          <p:cNvPr id="5" name="Afbeelding 4">
            <a:extLst>
              <a:ext uri="{FF2B5EF4-FFF2-40B4-BE49-F238E27FC236}">
                <a16:creationId xmlns:a16="http://schemas.microsoft.com/office/drawing/2014/main" id="{1BCB8BD2-593D-444D-A615-2AF150273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8A72A8A0-5D03-E54D-A722-46FB4D6A2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84842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14817"/>
            <a:ext cx="7886700" cy="994172"/>
          </a:xfrm>
        </p:spPr>
        <p:txBody>
          <a:bodyPr>
            <a:noAutofit/>
          </a:bodyPr>
          <a:lstStyle/>
          <a:p>
            <a:r>
              <a:rPr lang="nl-NL" b="1" dirty="0">
                <a:solidFill>
                  <a:srgbClr val="5AAD29"/>
                </a:solidFill>
                <a:latin typeface="Arial" panose="020B0604020202020204" pitchFamily="34" charset="0"/>
                <a:cs typeface="Arial" panose="020B0604020202020204" pitchFamily="34" charset="0"/>
              </a:rPr>
              <a:t>De ondersteuning door de gemeente</a:t>
            </a:r>
          </a:p>
        </p:txBody>
      </p:sp>
      <p:sp>
        <p:nvSpPr>
          <p:cNvPr id="3" name="Tijdelijke aanduiding voor inhoud 2"/>
          <p:cNvSpPr>
            <a:spLocks noGrp="1"/>
          </p:cNvSpPr>
          <p:nvPr>
            <p:ph idx="1"/>
          </p:nvPr>
        </p:nvSpPr>
        <p:spPr>
          <a:xfrm>
            <a:off x="628650" y="2838797"/>
            <a:ext cx="7886700" cy="3263504"/>
          </a:xfrm>
        </p:spPr>
        <p:txBody>
          <a:bodyPr>
            <a:normAutofit fontScale="85000" lnSpcReduction="10000"/>
          </a:bodyPr>
          <a:lstStyle/>
          <a:p>
            <a:pPr>
              <a:spcAft>
                <a:spcPts val="1000"/>
              </a:spcAft>
            </a:pPr>
            <a:r>
              <a:rPr lang="nl-NL" dirty="0">
                <a:solidFill>
                  <a:srgbClr val="5AAD29"/>
                </a:solidFill>
                <a:latin typeface="Arial" panose="020B0604020202020204" pitchFamily="34" charset="0"/>
                <a:cs typeface="Arial" panose="020B0604020202020204" pitchFamily="34" charset="0"/>
              </a:rPr>
              <a:t>Sinds de invoering van de Wet maatschappelijke ondersteuning (</a:t>
            </a:r>
            <a:r>
              <a:rPr lang="nl-NL" dirty="0" err="1">
                <a:solidFill>
                  <a:srgbClr val="5AAD29"/>
                </a:solidFill>
                <a:latin typeface="Arial" panose="020B0604020202020204" pitchFamily="34" charset="0"/>
                <a:cs typeface="Arial" panose="020B0604020202020204" pitchFamily="34" charset="0"/>
              </a:rPr>
              <a:t>Wmo</a:t>
            </a:r>
            <a:r>
              <a:rPr lang="nl-NL" dirty="0">
                <a:solidFill>
                  <a:srgbClr val="5AAD29"/>
                </a:solidFill>
                <a:latin typeface="Arial" panose="020B0604020202020204" pitchFamily="34" charset="0"/>
                <a:cs typeface="Arial" panose="020B0604020202020204" pitchFamily="34" charset="0"/>
              </a:rPr>
              <a:t>) zijn gemeenten verantwoordelijk voor mantelzorgondersteuning</a:t>
            </a:r>
          </a:p>
          <a:p>
            <a:pPr>
              <a:spcAft>
                <a:spcPts val="1000"/>
              </a:spcAft>
            </a:pPr>
            <a:r>
              <a:rPr lang="nl-NL" dirty="0">
                <a:solidFill>
                  <a:srgbClr val="5AAD29"/>
                </a:solidFill>
                <a:latin typeface="Arial" panose="020B0604020202020204" pitchFamily="34" charset="0"/>
                <a:cs typeface="Arial" panose="020B0604020202020204" pitchFamily="34" charset="0"/>
              </a:rPr>
              <a:t>Algemene voorzieningen: educatie voor mantelzorgers, zelfhulp voor mantelzorgers, mantelzorgmakelaar</a:t>
            </a:r>
          </a:p>
          <a:p>
            <a:pPr>
              <a:spcAft>
                <a:spcPts val="1000"/>
              </a:spcAft>
            </a:pPr>
            <a:r>
              <a:rPr lang="nl-NL" dirty="0">
                <a:solidFill>
                  <a:srgbClr val="5AAD29"/>
                </a:solidFill>
                <a:latin typeface="Arial" panose="020B0604020202020204" pitchFamily="34" charset="0"/>
                <a:cs typeface="Arial" panose="020B0604020202020204" pitchFamily="34" charset="0"/>
              </a:rPr>
              <a:t>Maatwerkvoorziening</a:t>
            </a:r>
          </a:p>
          <a:p>
            <a:pPr>
              <a:spcAft>
                <a:spcPts val="1000"/>
              </a:spcAft>
            </a:pPr>
            <a:r>
              <a:rPr lang="nl-NL" dirty="0">
                <a:solidFill>
                  <a:srgbClr val="5AAD29"/>
                </a:solidFill>
                <a:latin typeface="Arial" panose="020B0604020202020204" pitchFamily="34" charset="0"/>
                <a:cs typeface="Arial" panose="020B0604020202020204" pitchFamily="34" charset="0"/>
              </a:rPr>
              <a:t>Aandacht voor mantelzorg in het keukentafelgesprek</a:t>
            </a:r>
          </a:p>
        </p:txBody>
      </p:sp>
      <p:pic>
        <p:nvPicPr>
          <p:cNvPr id="6" name="Afbeelding 5">
            <a:extLst>
              <a:ext uri="{FF2B5EF4-FFF2-40B4-BE49-F238E27FC236}">
                <a16:creationId xmlns:a16="http://schemas.microsoft.com/office/drawing/2014/main" id="{6DD35735-1A57-8947-A076-770AA9466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3E596DD9-C54F-F342-A3C3-FF70916F5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216284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rPr>
              <a:t>De ondersteuning door de gemeente</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573797067"/>
              </p:ext>
            </p:extLst>
          </p:nvPr>
        </p:nvGraphicFramePr>
        <p:xfrm>
          <a:off x="740692" y="2352860"/>
          <a:ext cx="6005141" cy="3666941"/>
        </p:xfrm>
        <a:graphic>
          <a:graphicData uri="http://schemas.openxmlformats.org/drawingml/2006/table">
            <a:tbl>
              <a:tblPr firstRow="1" firstCol="1" bandRow="1"/>
              <a:tblGrid>
                <a:gridCol w="4076693">
                  <a:extLst>
                    <a:ext uri="{9D8B030D-6E8A-4147-A177-3AD203B41FA5}">
                      <a16:colId xmlns:a16="http://schemas.microsoft.com/office/drawing/2014/main" val="20000"/>
                    </a:ext>
                  </a:extLst>
                </a:gridCol>
                <a:gridCol w="1928448">
                  <a:extLst>
                    <a:ext uri="{9D8B030D-6E8A-4147-A177-3AD203B41FA5}">
                      <a16:colId xmlns:a16="http://schemas.microsoft.com/office/drawing/2014/main" val="20001"/>
                    </a:ext>
                  </a:extLst>
                </a:gridCol>
              </a:tblGrid>
              <a:tr h="386049">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Waar kan de mantelzorger terecht met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vragen over ziekte</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en het omgaan met beperkingen?</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5065">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Wie kan met de mantelzorger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meedenken </a:t>
                      </a:r>
                      <a:r>
                        <a:rPr lang="nl-NL" sz="800" b="0" dirty="0">
                          <a:effectLst/>
                          <a:latin typeface="Trebuchet MS" panose="020B0603020202020204" pitchFamily="34" charset="0"/>
                          <a:ea typeface="Times New Roman" panose="02020603050405020304" pitchFamily="18" charset="0"/>
                          <a:cs typeface="Times New Roman" panose="02020603050405020304" pitchFamily="18" charset="0"/>
                        </a:rPr>
                        <a:t>over</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 </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hoe hij/zij de situatie goed kan volhouden?</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065">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Welke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aanpassingen en hulpmiddelen</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kan de mantelzorger krijgen?</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7799">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Waar kan de mantelzorger terecht voor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ondersteuning thuis</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377">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Welke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vervoersmogelijkheden</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zijn er?</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377">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Wie kan de </a:t>
                      </a:r>
                      <a:r>
                        <a:rPr lang="nl-NL" sz="800" b="1">
                          <a:effectLst/>
                          <a:latin typeface="Trebuchet MS" panose="020B0603020202020204" pitchFamily="34" charset="0"/>
                          <a:ea typeface="Times New Roman" panose="02020603050405020304" pitchFamily="18" charset="0"/>
                          <a:cs typeface="Times New Roman" panose="02020603050405020304" pitchFamily="18" charset="0"/>
                        </a:rPr>
                        <a:t>zorg tijdelijk overnemen</a:t>
                      </a:r>
                      <a:r>
                        <a:rPr lang="nl-NL" sz="800">
                          <a:effectLst/>
                          <a:latin typeface="Trebuchet MS" panose="020B0603020202020204" pitchFamily="34" charset="0"/>
                          <a:ea typeface="Times New Roman" panose="02020603050405020304" pitchFamily="18" charset="0"/>
                          <a:cs typeface="Times New Roman" panose="02020603050405020304" pitchFamily="18" charset="0"/>
                        </a:rPr>
                        <a:t>?</a:t>
                      </a:r>
                    </a:p>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377">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Welke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financiële, wettelijke en juridische ondersteuning</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is er?</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5065">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Met wie kan de mantelzorger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praten over zijn of haar situatie</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als mantelzorger?</a:t>
                      </a:r>
                    </a:p>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5472">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Waar kan de mantelzorger terecht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met fysieke (</a:t>
                      </a:r>
                      <a:r>
                        <a:rPr lang="nl-NL" sz="800" b="1" dirty="0" err="1">
                          <a:effectLst/>
                          <a:latin typeface="Trebuchet MS" panose="020B0603020202020204" pitchFamily="34" charset="0"/>
                          <a:ea typeface="Times New Roman" panose="02020603050405020304" pitchFamily="18" charset="0"/>
                          <a:cs typeface="Times New Roman" panose="02020603050405020304" pitchFamily="18" charset="0"/>
                        </a:rPr>
                        <a:t>spannings</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)klachten </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als gevolg van de zorg?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295">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Waar kan de mantelzorger terecht voor </a:t>
                      </a:r>
                      <a:r>
                        <a:rPr lang="nl-NL" sz="800" b="1" dirty="0">
                          <a:effectLst/>
                          <a:latin typeface="Trebuchet MS" panose="020B0603020202020204" pitchFamily="34" charset="0"/>
                          <a:ea typeface="Times New Roman" panose="02020603050405020304" pitchFamily="18" charset="0"/>
                          <a:cs typeface="Times New Roman" panose="02020603050405020304" pitchFamily="18" charset="0"/>
                        </a:rPr>
                        <a:t>aangepaste vakanties</a:t>
                      </a: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800" dirty="0">
                          <a:effectLst/>
                          <a:latin typeface="Trebuchet MS" panose="020B0603020202020204" pitchFamily="34" charset="0"/>
                          <a:ea typeface="Times New Roman" panose="02020603050405020304" pitchFamily="18"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Rectangle 2"/>
          <p:cNvSpPr>
            <a:spLocks noChangeArrowheads="1"/>
          </p:cNvSpPr>
          <p:nvPr/>
        </p:nvSpPr>
        <p:spPr bwMode="auto">
          <a:xfrm>
            <a:off x="-2121647" y="887764"/>
            <a:ext cx="11729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nl-NL" sz="1350"/>
          </a:p>
        </p:txBody>
      </p:sp>
      <p:sp>
        <p:nvSpPr>
          <p:cNvPr id="3" name="Tekstvak 2"/>
          <p:cNvSpPr txBox="1"/>
          <p:nvPr/>
        </p:nvSpPr>
        <p:spPr>
          <a:xfrm>
            <a:off x="671051" y="1913245"/>
            <a:ext cx="7801897" cy="300082"/>
          </a:xfrm>
          <a:prstGeom prst="rect">
            <a:avLst/>
          </a:prstGeom>
          <a:noFill/>
        </p:spPr>
        <p:txBody>
          <a:bodyPr wrap="square" rtlCol="0">
            <a:spAutoFit/>
          </a:bodyPr>
          <a:lstStyle/>
          <a:p>
            <a:r>
              <a:rPr lang="nl-NL" sz="1350" b="1" dirty="0">
                <a:solidFill>
                  <a:srgbClr val="5AAD29"/>
                </a:solidFill>
                <a:latin typeface="Arial" panose="020B0604020202020204" pitchFamily="34" charset="0"/>
                <a:cs typeface="Arial" panose="020B0604020202020204" pitchFamily="34" charset="0"/>
              </a:rPr>
              <a:t>Sociale kaart mantelzorgondersteuning</a:t>
            </a:r>
            <a:endParaRPr lang="nl-NL" sz="1350" dirty="0">
              <a:solidFill>
                <a:srgbClr val="5AAD29"/>
              </a:solidFill>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C94F7137-3999-6847-9889-EBCD4A94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10" name="Afbeelding 9">
            <a:extLst>
              <a:ext uri="{FF2B5EF4-FFF2-40B4-BE49-F238E27FC236}">
                <a16:creationId xmlns:a16="http://schemas.microsoft.com/office/drawing/2014/main" id="{DFF106C5-5378-A043-A736-729EEB5DE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91263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latin typeface="Arial" panose="020B0604020202020204" pitchFamily="34" charset="0"/>
                <a:cs typeface="Arial" panose="020B0604020202020204" pitchFamily="34" charset="0"/>
              </a:rPr>
              <a:t>Respijtzorg</a:t>
            </a:r>
          </a:p>
        </p:txBody>
      </p:sp>
      <p:sp>
        <p:nvSpPr>
          <p:cNvPr id="3" name="Tijdelijke aanduiding voor inhoud 2"/>
          <p:cNvSpPr>
            <a:spLocks noGrp="1"/>
          </p:cNvSpPr>
          <p:nvPr>
            <p:ph idx="1"/>
          </p:nvPr>
        </p:nvSpPr>
        <p:spPr>
          <a:xfrm>
            <a:off x="628650" y="1511336"/>
            <a:ext cx="7886700" cy="3263504"/>
          </a:xfrm>
        </p:spPr>
        <p:txBody>
          <a:bodyPr/>
          <a:lstStyle/>
          <a:p>
            <a:pPr marL="0" indent="0">
              <a:buNone/>
            </a:pPr>
            <a:r>
              <a:rPr lang="nl-NL" dirty="0">
                <a:solidFill>
                  <a:srgbClr val="5AAD29"/>
                </a:solidFill>
                <a:latin typeface="Arial" panose="020B0604020202020204" pitchFamily="34" charset="0"/>
                <a:cs typeface="Arial" panose="020B0604020202020204" pitchFamily="34" charset="0"/>
              </a:rPr>
              <a:t>Respijtzorg betekent dat iemand tijdelijk en volledig de zorg van de mantelzorger overneemt. Met als doel: de mantelzorger een adempauze geven. </a:t>
            </a:r>
          </a:p>
          <a:p>
            <a:pPr marL="0" indent="0">
              <a:buNone/>
            </a:pPr>
            <a:r>
              <a:rPr lang="nl-NL" sz="1500" dirty="0">
                <a:solidFill>
                  <a:srgbClr val="5AAD29"/>
                </a:solidFill>
                <a:latin typeface="Arial" panose="020B0604020202020204" pitchFamily="34" charset="0"/>
                <a:cs typeface="Arial" panose="020B0604020202020204" pitchFamily="34" charset="0"/>
              </a:rPr>
              <a:t>			Klik op onderstaande film. </a:t>
            </a:r>
          </a:p>
          <a:p>
            <a:endParaRPr lang="nl-NL" dirty="0">
              <a:solidFill>
                <a:srgbClr val="5AAD29"/>
              </a:solidFill>
              <a:latin typeface="Arial" panose="020B0604020202020204" pitchFamily="34" charset="0"/>
              <a:cs typeface="Arial" panose="020B0604020202020204" pitchFamily="34" charset="0"/>
            </a:endParaRPr>
          </a:p>
        </p:txBody>
      </p:sp>
      <p:pic>
        <p:nvPicPr>
          <p:cNvPr id="7" name="Afbeelding 6">
            <a:hlinkClick r:id="rId3"/>
          </p:cNvPr>
          <p:cNvPicPr>
            <a:picLocks noChangeAspect="1"/>
          </p:cNvPicPr>
          <p:nvPr/>
        </p:nvPicPr>
        <p:blipFill rotWithShape="1">
          <a:blip r:embed="rId4"/>
          <a:srcRect l="16247" t="14843" r="39593" b="41215"/>
          <a:stretch/>
        </p:blipFill>
        <p:spPr>
          <a:xfrm>
            <a:off x="1724904" y="3512902"/>
            <a:ext cx="5704101" cy="3192698"/>
          </a:xfrm>
          <a:prstGeom prst="rect">
            <a:avLst/>
          </a:prstGeom>
        </p:spPr>
      </p:pic>
      <p:pic>
        <p:nvPicPr>
          <p:cNvPr id="6" name="Afbeelding 5">
            <a:extLst>
              <a:ext uri="{FF2B5EF4-FFF2-40B4-BE49-F238E27FC236}">
                <a16:creationId xmlns:a16="http://schemas.microsoft.com/office/drawing/2014/main" id="{3877F726-E856-D240-82ED-D2BFA0077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9" name="Afbeelding 8">
            <a:extLst>
              <a:ext uri="{FF2B5EF4-FFF2-40B4-BE49-F238E27FC236}">
                <a16:creationId xmlns:a16="http://schemas.microsoft.com/office/drawing/2014/main" id="{42E615DA-D194-6645-AD48-744FE7526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256059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latin typeface="Arial" panose="020B0604020202020204" pitchFamily="34" charset="0"/>
                <a:cs typeface="Arial" panose="020B0604020202020204" pitchFamily="34" charset="0"/>
              </a:rPr>
              <a:t>Respijtzorg</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sz="2700" dirty="0">
                <a:solidFill>
                  <a:srgbClr val="5AAD29"/>
                </a:solidFill>
                <a:latin typeface="Arial" panose="020B0604020202020204" pitchFamily="34" charset="0"/>
                <a:cs typeface="Arial" panose="020B0604020202020204" pitchFamily="34" charset="0"/>
              </a:rPr>
              <a:t>Mantelzorgers ervaren drempels om respijtzorg in te schakelen. </a:t>
            </a:r>
          </a:p>
          <a:p>
            <a:pPr marL="0" indent="0">
              <a:buNone/>
            </a:pPr>
            <a:endParaRPr lang="nl-NL" b="1" dirty="0">
              <a:solidFill>
                <a:srgbClr val="5AAD29"/>
              </a:solidFill>
              <a:latin typeface="Arial" panose="020B0604020202020204" pitchFamily="34" charset="0"/>
              <a:cs typeface="Arial" panose="020B0604020202020204" pitchFamily="34" charset="0"/>
            </a:endParaRPr>
          </a:p>
          <a:p>
            <a:pPr marL="0" indent="0">
              <a:buNone/>
            </a:pPr>
            <a:r>
              <a:rPr lang="nl-NL" b="1" dirty="0">
                <a:solidFill>
                  <a:srgbClr val="5AAD29"/>
                </a:solidFill>
                <a:latin typeface="Arial" panose="020B0604020202020204" pitchFamily="34" charset="0"/>
                <a:cs typeface="Arial" panose="020B0604020202020204" pitchFamily="34" charset="0"/>
              </a:rPr>
              <a:t>Psychologische drempels</a:t>
            </a:r>
          </a:p>
          <a:p>
            <a:r>
              <a:rPr lang="nl-NL" dirty="0">
                <a:solidFill>
                  <a:srgbClr val="5AAD29"/>
                </a:solidFill>
                <a:latin typeface="Arial" panose="020B0604020202020204" pitchFamily="34" charset="0"/>
                <a:cs typeface="Arial" panose="020B0604020202020204" pitchFamily="34" charset="0"/>
              </a:rPr>
              <a:t>‘Als ik hulp inschakel van anderen, heb ik gefaald.’</a:t>
            </a:r>
          </a:p>
          <a:p>
            <a:r>
              <a:rPr lang="nl-NL" dirty="0">
                <a:solidFill>
                  <a:srgbClr val="5AAD29"/>
                </a:solidFill>
                <a:latin typeface="Arial" panose="020B0604020202020204" pitchFamily="34" charset="0"/>
                <a:cs typeface="Arial" panose="020B0604020202020204" pitchFamily="34" charset="0"/>
              </a:rPr>
              <a:t>‘Hij accepteert geen hulp van anderen.’</a:t>
            </a:r>
          </a:p>
          <a:p>
            <a:r>
              <a:rPr lang="nl-NL" dirty="0">
                <a:solidFill>
                  <a:srgbClr val="5AAD29"/>
                </a:solidFill>
                <a:latin typeface="Arial" panose="020B0604020202020204" pitchFamily="34" charset="0"/>
                <a:cs typeface="Arial" panose="020B0604020202020204" pitchFamily="34" charset="0"/>
              </a:rPr>
              <a:t>‘Ik wil niet meer mensen over de vloer, dat schaadt onze privacy.’</a:t>
            </a:r>
          </a:p>
          <a:p>
            <a:r>
              <a:rPr lang="nl-NL" dirty="0">
                <a:solidFill>
                  <a:srgbClr val="5AAD29"/>
                </a:solidFill>
                <a:latin typeface="Arial" panose="020B0604020202020204" pitchFamily="34" charset="0"/>
                <a:cs typeface="Arial" panose="020B0604020202020204" pitchFamily="34" charset="0"/>
              </a:rPr>
              <a:t>‘Ik weet het beste wat hij nodig heeft.’</a:t>
            </a:r>
          </a:p>
          <a:p>
            <a:pPr marL="0" indent="0">
              <a:buNone/>
            </a:pPr>
            <a:endParaRPr lang="nl-NL" dirty="0">
              <a:solidFill>
                <a:srgbClr val="5AAD29"/>
              </a:solidFill>
              <a:latin typeface="Arial" panose="020B0604020202020204" pitchFamily="34" charset="0"/>
              <a:cs typeface="Arial" panose="020B0604020202020204" pitchFamily="34" charset="0"/>
            </a:endParaRPr>
          </a:p>
          <a:p>
            <a:pPr marL="0" indent="0">
              <a:buNone/>
            </a:pPr>
            <a:r>
              <a:rPr lang="nl-NL" b="1" dirty="0">
                <a:solidFill>
                  <a:srgbClr val="5AAD29"/>
                </a:solidFill>
                <a:latin typeface="Arial" panose="020B0604020202020204" pitchFamily="34" charset="0"/>
                <a:cs typeface="Arial" panose="020B0604020202020204" pitchFamily="34" charset="0"/>
              </a:rPr>
              <a:t>Praktische drempels</a:t>
            </a:r>
          </a:p>
          <a:p>
            <a:r>
              <a:rPr lang="nl-NL" dirty="0">
                <a:solidFill>
                  <a:srgbClr val="5AAD29"/>
                </a:solidFill>
                <a:latin typeface="Arial" panose="020B0604020202020204" pitchFamily="34" charset="0"/>
                <a:cs typeface="Arial" panose="020B0604020202020204" pitchFamily="34" charset="0"/>
              </a:rPr>
              <a:t>‘Het kost me te veel tijd en energie om dit te regelen.’</a:t>
            </a:r>
          </a:p>
          <a:p>
            <a:r>
              <a:rPr lang="nl-NL" dirty="0">
                <a:solidFill>
                  <a:srgbClr val="5AAD29"/>
                </a:solidFill>
                <a:latin typeface="Arial" panose="020B0604020202020204" pitchFamily="34" charset="0"/>
                <a:cs typeface="Arial" panose="020B0604020202020204" pitchFamily="34" charset="0"/>
              </a:rPr>
              <a:t>‘De ondersteuning is (vast) te duur.’</a:t>
            </a:r>
          </a:p>
          <a:p>
            <a:r>
              <a:rPr lang="nl-NL" dirty="0">
                <a:solidFill>
                  <a:srgbClr val="5AAD29"/>
                </a:solidFill>
                <a:latin typeface="Arial" panose="020B0604020202020204" pitchFamily="34" charset="0"/>
                <a:cs typeface="Arial" panose="020B0604020202020204" pitchFamily="34" charset="0"/>
              </a:rPr>
              <a:t>‘Het vervoer is een probleem.’</a:t>
            </a:r>
          </a:p>
          <a:p>
            <a:endParaRPr lang="nl-NL" dirty="0">
              <a:solidFill>
                <a:srgbClr val="5AAD29"/>
              </a:solidFill>
              <a:latin typeface="Arial" panose="020B0604020202020204" pitchFamily="34" charset="0"/>
              <a:cs typeface="Arial" panose="020B0604020202020204" pitchFamily="34" charset="0"/>
            </a:endParaRPr>
          </a:p>
          <a:p>
            <a:pPr marL="0" indent="0">
              <a:buNone/>
            </a:pPr>
            <a:endParaRPr lang="nl-NL" dirty="0">
              <a:solidFill>
                <a:srgbClr val="5AAD29"/>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BDFC9D91-C5B0-214D-B47D-104986DA3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FD63E311-0E69-0C4A-88B6-CCF101709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287050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5AAD29"/>
                </a:solidFill>
                <a:latin typeface="Arial" panose="020B0604020202020204" pitchFamily="34" charset="0"/>
                <a:cs typeface="Arial" panose="020B0604020202020204" pitchFamily="34" charset="0"/>
              </a:rPr>
              <a:t>Respijtzorg</a:t>
            </a:r>
          </a:p>
        </p:txBody>
      </p:sp>
      <p:sp>
        <p:nvSpPr>
          <p:cNvPr id="3" name="Tijdelijke aanduiding voor inhoud 2"/>
          <p:cNvSpPr>
            <a:spLocks noGrp="1"/>
          </p:cNvSpPr>
          <p:nvPr>
            <p:ph idx="1"/>
          </p:nvPr>
        </p:nvSpPr>
        <p:spPr>
          <a:xfrm>
            <a:off x="628650" y="1706045"/>
            <a:ext cx="7886700" cy="3263504"/>
          </a:xfrm>
        </p:spPr>
        <p:txBody>
          <a:bodyPr/>
          <a:lstStyle/>
          <a:p>
            <a:endParaRPr lang="nl-NL" dirty="0">
              <a:solidFill>
                <a:srgbClr val="5AAD29"/>
              </a:solidFill>
              <a:latin typeface="Arial" panose="020B0604020202020204" pitchFamily="34" charset="0"/>
              <a:cs typeface="Arial" panose="020B0604020202020204" pitchFamily="34" charset="0"/>
            </a:endParaRPr>
          </a:p>
          <a:p>
            <a:pPr marL="0" indent="0">
              <a:buNone/>
            </a:pPr>
            <a:r>
              <a:rPr lang="nl-NL" sz="3000" i="1" dirty="0">
                <a:solidFill>
                  <a:srgbClr val="5AAD29"/>
                </a:solidFill>
                <a:latin typeface="Arial" panose="020B0604020202020204" pitchFamily="34" charset="0"/>
                <a:cs typeface="Arial" panose="020B0604020202020204" pitchFamily="34" charset="0"/>
              </a:rPr>
              <a:t>Vraag:</a:t>
            </a:r>
          </a:p>
          <a:p>
            <a:pPr marL="0" indent="0">
              <a:buNone/>
            </a:pPr>
            <a:r>
              <a:rPr lang="nl-NL" sz="3000" i="1" dirty="0">
                <a:solidFill>
                  <a:srgbClr val="5AAD29"/>
                </a:solidFill>
                <a:latin typeface="Arial" panose="020B0604020202020204" pitchFamily="34" charset="0"/>
                <a:cs typeface="Arial" panose="020B0604020202020204" pitchFamily="34" charset="0"/>
              </a:rPr>
              <a:t>Wat kun jij doen om mantelzorgers over de drempel te helpen?</a:t>
            </a:r>
          </a:p>
        </p:txBody>
      </p:sp>
      <p:pic>
        <p:nvPicPr>
          <p:cNvPr id="4" name="Afbeelding 3"/>
          <p:cNvPicPr>
            <a:picLocks noChangeAspect="1"/>
          </p:cNvPicPr>
          <p:nvPr/>
        </p:nvPicPr>
        <p:blipFill>
          <a:blip r:embed="rId3"/>
          <a:stretch>
            <a:fillRect/>
          </a:stretch>
        </p:blipFill>
        <p:spPr>
          <a:xfrm>
            <a:off x="737637" y="4158966"/>
            <a:ext cx="2553616" cy="2187227"/>
          </a:xfrm>
          <a:prstGeom prst="rect">
            <a:avLst/>
          </a:prstGeom>
        </p:spPr>
      </p:pic>
      <p:pic>
        <p:nvPicPr>
          <p:cNvPr id="7" name="Afbeelding 6">
            <a:extLst>
              <a:ext uri="{FF2B5EF4-FFF2-40B4-BE49-F238E27FC236}">
                <a16:creationId xmlns:a16="http://schemas.microsoft.com/office/drawing/2014/main" id="{3CC3EFA0-5B6E-7640-B36D-E4FE9ABD7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8" name="Afbeelding 7">
            <a:extLst>
              <a:ext uri="{FF2B5EF4-FFF2-40B4-BE49-F238E27FC236}">
                <a16:creationId xmlns:a16="http://schemas.microsoft.com/office/drawing/2014/main" id="{851F2DF1-6487-4B4B-99FE-79FD6974A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355415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latin typeface="Arial" panose="020B0604020202020204" pitchFamily="34" charset="0"/>
                <a:cs typeface="Arial" panose="020B0604020202020204" pitchFamily="34" charset="0"/>
              </a:rPr>
              <a:t>Leerdoelen</a:t>
            </a:r>
          </a:p>
        </p:txBody>
      </p:sp>
      <p:sp>
        <p:nvSpPr>
          <p:cNvPr id="3" name="Tijdelijke aanduiding voor inhoud 2"/>
          <p:cNvSpPr>
            <a:spLocks noGrp="1"/>
          </p:cNvSpPr>
          <p:nvPr>
            <p:ph idx="1"/>
          </p:nvPr>
        </p:nvSpPr>
        <p:spPr>
          <a:xfrm>
            <a:off x="628650" y="1586138"/>
            <a:ext cx="7886700" cy="4351338"/>
          </a:xfrm>
        </p:spPr>
        <p:txBody>
          <a:bodyPr>
            <a:noAutofit/>
          </a:bodyPr>
          <a:lstStyle/>
          <a:p>
            <a:pPr lvl="0"/>
            <a:r>
              <a:rPr lang="nl-NL" sz="2400" dirty="0">
                <a:solidFill>
                  <a:srgbClr val="5AAD29"/>
                </a:solidFill>
                <a:latin typeface="Arial" panose="020B0604020202020204" pitchFamily="34" charset="0"/>
                <a:cs typeface="Arial" panose="020B0604020202020204" pitchFamily="34" charset="0"/>
              </a:rPr>
              <a:t>Je onderzoekt en benoemt welke ondersteuningsbehoefte de mantelzorger heeft. </a:t>
            </a:r>
          </a:p>
          <a:p>
            <a:pPr lvl="0"/>
            <a:r>
              <a:rPr lang="nl-NL" sz="2400" dirty="0">
                <a:solidFill>
                  <a:srgbClr val="5AAD29"/>
                </a:solidFill>
                <a:latin typeface="Arial" panose="020B0604020202020204" pitchFamily="34" charset="0"/>
                <a:cs typeface="Arial" panose="020B0604020202020204" pitchFamily="34" charset="0"/>
              </a:rPr>
              <a:t>Je bespreekt met de mantelzorger en de cliënt dat het belangrijk is dat ze tijdig om hulp vragen als ze die nodig hebben.</a:t>
            </a:r>
          </a:p>
          <a:p>
            <a:pPr lvl="0"/>
            <a:r>
              <a:rPr lang="nl-NL" sz="2400" dirty="0">
                <a:solidFill>
                  <a:srgbClr val="5AAD29"/>
                </a:solidFill>
                <a:latin typeface="Arial" panose="020B0604020202020204" pitchFamily="34" charset="0"/>
                <a:cs typeface="Arial" panose="020B0604020202020204" pitchFamily="34" charset="0"/>
              </a:rPr>
              <a:t>Je geeft voorlichting aan de mantelzorger en de cliënt over welke ondersteuning jij als professional kunt bieden.</a:t>
            </a:r>
          </a:p>
          <a:p>
            <a:pPr lvl="0"/>
            <a:r>
              <a:rPr lang="nl-NL" sz="2400" dirty="0">
                <a:solidFill>
                  <a:srgbClr val="5AAD29"/>
                </a:solidFill>
                <a:latin typeface="Arial" panose="020B0604020202020204" pitchFamily="34" charset="0"/>
                <a:cs typeface="Arial" panose="020B0604020202020204" pitchFamily="34" charset="0"/>
              </a:rPr>
              <a:t>Je geeft passende ondersteuning aan de mantelzorger.</a:t>
            </a:r>
          </a:p>
          <a:p>
            <a:pPr lvl="0"/>
            <a:r>
              <a:rPr lang="nl-NL" sz="2400" dirty="0">
                <a:solidFill>
                  <a:srgbClr val="5AAD29"/>
                </a:solidFill>
                <a:latin typeface="Arial" panose="020B0604020202020204" pitchFamily="34" charset="0"/>
                <a:cs typeface="Arial" panose="020B0604020202020204" pitchFamily="34" charset="0"/>
              </a:rPr>
              <a:t>Je bespreekt de verschillende mogelijkheden van ondersteuning in de omgeving. Daarbij maak je gebruik van de sociale kaart en het netwerk van de cliënt en mantelzorger.</a:t>
            </a:r>
          </a:p>
        </p:txBody>
      </p:sp>
      <p:pic>
        <p:nvPicPr>
          <p:cNvPr id="6" name="Afbeelding 5">
            <a:extLst>
              <a:ext uri="{FF2B5EF4-FFF2-40B4-BE49-F238E27FC236}">
                <a16:creationId xmlns:a16="http://schemas.microsoft.com/office/drawing/2014/main" id="{799FBCD5-BBD1-7F4B-8EF0-77C324B3E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C67BB0C8-1EB9-B640-AC0C-5DC7AA55C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405642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35241"/>
            <a:ext cx="7886700" cy="1325563"/>
          </a:xfrm>
        </p:spPr>
        <p:txBody>
          <a:bodyPr/>
          <a:lstStyle/>
          <a:p>
            <a:r>
              <a:rPr lang="nl-NL" b="1" dirty="0">
                <a:solidFill>
                  <a:srgbClr val="5AAD29"/>
                </a:solidFill>
                <a:latin typeface="Arial" panose="020B0604020202020204" pitchFamily="34" charset="0"/>
                <a:cs typeface="Arial" panose="020B0604020202020204" pitchFamily="34" charset="0"/>
              </a:rPr>
              <a:t>Wat heb jij mantelzorgers te bieden?</a:t>
            </a:r>
          </a:p>
        </p:txBody>
      </p:sp>
      <p:sp>
        <p:nvSpPr>
          <p:cNvPr id="3" name="Tijdelijke aanduiding voor inhoud 2"/>
          <p:cNvSpPr>
            <a:spLocks noGrp="1"/>
          </p:cNvSpPr>
          <p:nvPr>
            <p:ph idx="1"/>
          </p:nvPr>
        </p:nvSpPr>
        <p:spPr>
          <a:xfrm>
            <a:off x="628650" y="2195740"/>
            <a:ext cx="7886700" cy="4351338"/>
          </a:xfrm>
        </p:spPr>
        <p:txBody>
          <a:bodyPr>
            <a:normAutofit fontScale="92500"/>
          </a:bodyPr>
          <a:lstStyle/>
          <a:p>
            <a:r>
              <a:rPr lang="nl-NL" dirty="0">
                <a:solidFill>
                  <a:srgbClr val="5AAD29"/>
                </a:solidFill>
                <a:latin typeface="Arial" panose="020B0604020202020204" pitchFamily="34" charset="0"/>
                <a:cs typeface="Arial" panose="020B0604020202020204" pitchFamily="34" charset="0"/>
              </a:rPr>
              <a:t>Positieve en negatieve gevolgen van mantelzorg.</a:t>
            </a:r>
          </a:p>
          <a:p>
            <a:r>
              <a:rPr lang="nl-NL" dirty="0">
                <a:solidFill>
                  <a:srgbClr val="5AAD29"/>
                </a:solidFill>
                <a:latin typeface="Arial" panose="020B0604020202020204" pitchFamily="34" charset="0"/>
                <a:cs typeface="Arial" panose="020B0604020202020204" pitchFamily="34" charset="0"/>
              </a:rPr>
              <a:t>Overbelasting voorkomen.</a:t>
            </a:r>
          </a:p>
          <a:p>
            <a:r>
              <a:rPr lang="nl-NL" dirty="0">
                <a:solidFill>
                  <a:srgbClr val="5AAD29"/>
                </a:solidFill>
                <a:latin typeface="Arial" panose="020B0604020202020204" pitchFamily="34" charset="0"/>
                <a:cs typeface="Arial" panose="020B0604020202020204" pitchFamily="34" charset="0"/>
              </a:rPr>
              <a:t>Welke ondersteuningsbehoefte heeft de mantelzorger?</a:t>
            </a:r>
          </a:p>
          <a:p>
            <a:r>
              <a:rPr lang="nl-NL" dirty="0">
                <a:solidFill>
                  <a:srgbClr val="5AAD29"/>
                </a:solidFill>
                <a:latin typeface="Arial" panose="020B0604020202020204" pitchFamily="34" charset="0"/>
                <a:cs typeface="Arial" panose="020B0604020202020204" pitchFamily="34" charset="0"/>
              </a:rPr>
              <a:t>Ondersteuningsvormen.</a:t>
            </a:r>
          </a:p>
          <a:p>
            <a:r>
              <a:rPr lang="nl-NL" dirty="0">
                <a:solidFill>
                  <a:srgbClr val="5AAD29"/>
                </a:solidFill>
                <a:latin typeface="Arial" panose="020B0604020202020204" pitchFamily="34" charset="0"/>
                <a:cs typeface="Arial" panose="020B0604020202020204" pitchFamily="34" charset="0"/>
              </a:rPr>
              <a:t>De ondersteuning door jou als professional.</a:t>
            </a:r>
          </a:p>
          <a:p>
            <a:r>
              <a:rPr lang="nl-NL" dirty="0">
                <a:solidFill>
                  <a:srgbClr val="5AAD29"/>
                </a:solidFill>
                <a:latin typeface="Arial" panose="020B0604020202020204" pitchFamily="34" charset="0"/>
                <a:cs typeface="Arial" panose="020B0604020202020204" pitchFamily="34" charset="0"/>
              </a:rPr>
              <a:t>De ondersteuning door anderen.</a:t>
            </a:r>
          </a:p>
          <a:p>
            <a:r>
              <a:rPr lang="nl-NL" dirty="0">
                <a:solidFill>
                  <a:srgbClr val="5AAD29"/>
                </a:solidFill>
                <a:latin typeface="Arial" panose="020B0604020202020204" pitchFamily="34" charset="0"/>
                <a:cs typeface="Arial" panose="020B0604020202020204" pitchFamily="34" charset="0"/>
              </a:rPr>
              <a:t>De ondersteuning door de gemeente.</a:t>
            </a:r>
          </a:p>
          <a:p>
            <a:r>
              <a:rPr lang="nl-NL" dirty="0">
                <a:solidFill>
                  <a:srgbClr val="5AAD29"/>
                </a:solidFill>
                <a:latin typeface="Arial" panose="020B0604020202020204" pitchFamily="34" charset="0"/>
                <a:cs typeface="Arial" panose="020B0604020202020204" pitchFamily="34" charset="0"/>
              </a:rPr>
              <a:t>Respijtzorg.</a:t>
            </a:r>
          </a:p>
        </p:txBody>
      </p:sp>
      <p:pic>
        <p:nvPicPr>
          <p:cNvPr id="6" name="Afbeelding 5">
            <a:extLst>
              <a:ext uri="{FF2B5EF4-FFF2-40B4-BE49-F238E27FC236}">
                <a16:creationId xmlns:a16="http://schemas.microsoft.com/office/drawing/2014/main" id="{83400EF9-DAE2-8A43-BB54-74CB603EE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A30F381B-86ED-964A-977D-E31298156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391439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64" y="869837"/>
            <a:ext cx="7886700" cy="994172"/>
          </a:xfrm>
        </p:spPr>
        <p:txBody>
          <a:bodyPr>
            <a:noAutofit/>
          </a:bodyPr>
          <a:lstStyle/>
          <a:p>
            <a:r>
              <a:rPr lang="nl-NL" b="1" dirty="0">
                <a:solidFill>
                  <a:srgbClr val="5AAD29"/>
                </a:solidFill>
                <a:latin typeface="Arial" panose="020B0604020202020204" pitchFamily="34" charset="0"/>
                <a:cs typeface="Arial" panose="020B0604020202020204" pitchFamily="34" charset="0"/>
              </a:rPr>
              <a:t>Positieve en negatieve gevolgen van mantelzorg</a:t>
            </a:r>
          </a:p>
        </p:txBody>
      </p:sp>
      <p:pic>
        <p:nvPicPr>
          <p:cNvPr id="7" name="Tijdelijke aanduiding voor inhoud 6"/>
          <p:cNvPicPr>
            <a:picLocks noGrp="1" noChangeAspect="1"/>
          </p:cNvPicPr>
          <p:nvPr>
            <p:ph idx="1"/>
          </p:nvPr>
        </p:nvPicPr>
        <p:blipFill>
          <a:blip r:embed="rId3"/>
          <a:stretch>
            <a:fillRect/>
          </a:stretch>
        </p:blipFill>
        <p:spPr>
          <a:xfrm>
            <a:off x="872612" y="2376913"/>
            <a:ext cx="3263504" cy="3263504"/>
          </a:xfrm>
          <a:prstGeom prst="rect">
            <a:avLst/>
          </a:prstGeom>
        </p:spPr>
      </p:pic>
      <p:pic>
        <p:nvPicPr>
          <p:cNvPr id="5" name="Afbeelding 4"/>
          <p:cNvPicPr>
            <a:picLocks noChangeAspect="1"/>
          </p:cNvPicPr>
          <p:nvPr/>
        </p:nvPicPr>
        <p:blipFill>
          <a:blip r:embed="rId4"/>
          <a:stretch>
            <a:fillRect/>
          </a:stretch>
        </p:blipFill>
        <p:spPr>
          <a:xfrm>
            <a:off x="4718111" y="2331724"/>
            <a:ext cx="3353884" cy="3353884"/>
          </a:xfrm>
          <a:prstGeom prst="rect">
            <a:avLst/>
          </a:prstGeom>
        </p:spPr>
      </p:pic>
      <p:pic>
        <p:nvPicPr>
          <p:cNvPr id="6" name="Afbeelding 5">
            <a:extLst>
              <a:ext uri="{FF2B5EF4-FFF2-40B4-BE49-F238E27FC236}">
                <a16:creationId xmlns:a16="http://schemas.microsoft.com/office/drawing/2014/main" id="{B2AB12C1-B512-6840-B715-ED36D3B41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9" name="Afbeelding 8">
            <a:extLst>
              <a:ext uri="{FF2B5EF4-FFF2-40B4-BE49-F238E27FC236}">
                <a16:creationId xmlns:a16="http://schemas.microsoft.com/office/drawing/2014/main" id="{E8A989B9-6BF2-9343-AC10-FC32824EB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35720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latin typeface="Arial" panose="020B0604020202020204" pitchFamily="34" charset="0"/>
                <a:cs typeface="Arial" panose="020B0604020202020204" pitchFamily="34" charset="0"/>
              </a:rPr>
              <a:t>Overbelasting voorkomen</a:t>
            </a:r>
          </a:p>
        </p:txBody>
      </p:sp>
      <p:sp>
        <p:nvSpPr>
          <p:cNvPr id="3" name="Tijdelijke aanduiding voor inhoud 2"/>
          <p:cNvSpPr>
            <a:spLocks noGrp="1"/>
          </p:cNvSpPr>
          <p:nvPr>
            <p:ph idx="1"/>
          </p:nvPr>
        </p:nvSpPr>
        <p:spPr>
          <a:xfrm>
            <a:off x="628650" y="1825625"/>
            <a:ext cx="8046584" cy="4351338"/>
          </a:xfrm>
        </p:spPr>
        <p:txBody>
          <a:bodyPr>
            <a:normAutofit fontScale="70000" lnSpcReduction="20000"/>
          </a:bodyPr>
          <a:lstStyle/>
          <a:p>
            <a:pPr marL="0" indent="0">
              <a:lnSpc>
                <a:spcPct val="160000"/>
              </a:lnSpc>
              <a:buNone/>
            </a:pPr>
            <a:r>
              <a:rPr lang="nl-NL" sz="3600" dirty="0">
                <a:solidFill>
                  <a:srgbClr val="5AAD29"/>
                </a:solidFill>
                <a:latin typeface="Arial" panose="020B0604020202020204" pitchFamily="34" charset="0"/>
                <a:cs typeface="Arial" panose="020B0604020202020204" pitchFamily="34" charset="0"/>
              </a:rPr>
              <a:t>Bijna 1 op de 10 mantelzorgers voelt zich zwaar belast.</a:t>
            </a:r>
          </a:p>
          <a:p>
            <a:pPr marL="0" indent="0">
              <a:lnSpc>
                <a:spcPct val="160000"/>
              </a:lnSpc>
              <a:buNone/>
            </a:pPr>
            <a:endParaRPr lang="nl-NL" sz="3600" dirty="0">
              <a:solidFill>
                <a:srgbClr val="5AAD29"/>
              </a:solidFill>
              <a:latin typeface="Arial" panose="020B0604020202020204" pitchFamily="34" charset="0"/>
              <a:cs typeface="Arial" panose="020B0604020202020204" pitchFamily="34" charset="0"/>
            </a:endParaRPr>
          </a:p>
          <a:p>
            <a:pPr marL="0" indent="0">
              <a:lnSpc>
                <a:spcPct val="160000"/>
              </a:lnSpc>
              <a:buNone/>
            </a:pPr>
            <a:r>
              <a:rPr lang="nl-NL" sz="3600" dirty="0">
                <a:solidFill>
                  <a:srgbClr val="5AAD29"/>
                </a:solidFill>
                <a:latin typeface="Arial" panose="020B0604020202020204" pitchFamily="34" charset="0"/>
                <a:cs typeface="Arial" panose="020B0604020202020204" pitchFamily="34" charset="0"/>
              </a:rPr>
              <a:t>Bij mensen die lang en intensief</a:t>
            </a:r>
            <a:br>
              <a:rPr lang="nl-NL" sz="3600" dirty="0">
                <a:solidFill>
                  <a:srgbClr val="5AAD29"/>
                </a:solidFill>
                <a:latin typeface="Arial" panose="020B0604020202020204" pitchFamily="34" charset="0"/>
                <a:cs typeface="Arial" panose="020B0604020202020204" pitchFamily="34" charset="0"/>
              </a:rPr>
            </a:br>
            <a:r>
              <a:rPr lang="nl-NL" sz="3600" dirty="0">
                <a:solidFill>
                  <a:srgbClr val="5AAD29"/>
                </a:solidFill>
                <a:latin typeface="Arial" panose="020B0604020202020204" pitchFamily="34" charset="0"/>
                <a:cs typeface="Arial" panose="020B0604020202020204" pitchFamily="34" charset="0"/>
              </a:rPr>
              <a:t>zorgen is dat zelfs 25%. </a:t>
            </a:r>
          </a:p>
          <a:p>
            <a:pPr marL="0" indent="0">
              <a:lnSpc>
                <a:spcPct val="110000"/>
              </a:lnSpc>
              <a:buNone/>
            </a:pPr>
            <a:endParaRPr lang="nl-NL" sz="2625" b="1">
              <a:solidFill>
                <a:srgbClr val="5AAD29"/>
              </a:solidFill>
              <a:latin typeface="Arial" panose="020B0604020202020204" pitchFamily="34" charset="0"/>
              <a:cs typeface="Arial" panose="020B0604020202020204" pitchFamily="34" charset="0"/>
            </a:endParaRPr>
          </a:p>
          <a:p>
            <a:pPr marL="0" indent="0">
              <a:lnSpc>
                <a:spcPct val="110000"/>
              </a:lnSpc>
              <a:buNone/>
            </a:pPr>
            <a:br>
              <a:rPr lang="nl-NL" sz="2625" b="1" dirty="0">
                <a:solidFill>
                  <a:srgbClr val="5AAD29"/>
                </a:solidFill>
                <a:latin typeface="Arial" panose="020B0604020202020204" pitchFamily="34" charset="0"/>
                <a:cs typeface="Arial" panose="020B0604020202020204" pitchFamily="34" charset="0"/>
              </a:rPr>
            </a:br>
            <a:r>
              <a:rPr lang="nl-NL" sz="2625" b="1" dirty="0">
                <a:solidFill>
                  <a:srgbClr val="5AAD29"/>
                </a:solidFill>
                <a:latin typeface="Arial" panose="020B0604020202020204" pitchFamily="34" charset="0"/>
                <a:cs typeface="Arial" panose="020B0604020202020204" pitchFamily="34" charset="0"/>
              </a:rPr>
              <a:t>Vraag:</a:t>
            </a:r>
          </a:p>
          <a:p>
            <a:pPr marL="0" indent="0">
              <a:lnSpc>
                <a:spcPct val="110000"/>
              </a:lnSpc>
              <a:buNone/>
            </a:pPr>
            <a:r>
              <a:rPr lang="nl-NL" sz="2625" dirty="0">
                <a:solidFill>
                  <a:srgbClr val="5AAD29"/>
                </a:solidFill>
                <a:latin typeface="Arial" panose="020B0604020202020204" pitchFamily="34" charset="0"/>
                <a:cs typeface="Arial" panose="020B0604020202020204" pitchFamily="34" charset="0"/>
              </a:rPr>
              <a:t>Welke factoren zijn van invloed op het risico op overbelasting?</a:t>
            </a:r>
          </a:p>
          <a:p>
            <a:pPr lvl="1"/>
            <a:endParaRPr lang="nl-NL" sz="3300" i="1" dirty="0">
              <a:solidFill>
                <a:srgbClr val="5AAD29"/>
              </a:solidFill>
              <a:latin typeface="Arial" panose="020B0604020202020204" pitchFamily="34" charset="0"/>
              <a:cs typeface="Arial" panose="020B0604020202020204" pitchFamily="34" charset="0"/>
            </a:endParaRPr>
          </a:p>
          <a:p>
            <a:endParaRPr lang="nl-NL" dirty="0">
              <a:solidFill>
                <a:srgbClr val="5AAD29"/>
              </a:solidFill>
              <a:latin typeface="Arial" panose="020B0604020202020204" pitchFamily="34" charset="0"/>
              <a:cs typeface="Arial" panose="020B0604020202020204" pitchFamily="34" charset="0"/>
            </a:endParaRPr>
          </a:p>
          <a:p>
            <a:endParaRPr lang="nl-NL" dirty="0">
              <a:solidFill>
                <a:srgbClr val="5AAD29"/>
              </a:solidFill>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57" y="2527867"/>
            <a:ext cx="2660877" cy="2053571"/>
          </a:xfrm>
          <a:prstGeom prst="rect">
            <a:avLst/>
          </a:prstGeom>
        </p:spPr>
      </p:pic>
      <p:pic>
        <p:nvPicPr>
          <p:cNvPr id="8" name="Afbeelding 7">
            <a:extLst>
              <a:ext uri="{FF2B5EF4-FFF2-40B4-BE49-F238E27FC236}">
                <a16:creationId xmlns:a16="http://schemas.microsoft.com/office/drawing/2014/main" id="{6A38D5B8-AD3C-DC40-8E7A-BBD14C6CA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9" name="Afbeelding 8">
            <a:extLst>
              <a:ext uri="{FF2B5EF4-FFF2-40B4-BE49-F238E27FC236}">
                <a16:creationId xmlns:a16="http://schemas.microsoft.com/office/drawing/2014/main" id="{FD11CD88-AF9E-3C42-9057-D5FBDF6F0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79802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857" y="763783"/>
            <a:ext cx="8839200" cy="994172"/>
          </a:xfrm>
        </p:spPr>
        <p:txBody>
          <a:bodyPr>
            <a:normAutofit/>
          </a:bodyPr>
          <a:lstStyle/>
          <a:p>
            <a:r>
              <a:rPr lang="nl-NL" b="1" dirty="0">
                <a:solidFill>
                  <a:srgbClr val="5AAD29"/>
                </a:solidFill>
                <a:latin typeface="Arial" panose="020B0604020202020204" pitchFamily="34" charset="0"/>
                <a:cs typeface="Arial" panose="020B0604020202020204" pitchFamily="34" charset="0"/>
              </a:rPr>
              <a:t>Overbelasting voorkomen</a:t>
            </a:r>
          </a:p>
        </p:txBody>
      </p:sp>
      <p:sp>
        <p:nvSpPr>
          <p:cNvPr id="3" name="Tijdelijke aanduiding voor inhoud 2"/>
          <p:cNvSpPr>
            <a:spLocks noGrp="1"/>
          </p:cNvSpPr>
          <p:nvPr>
            <p:ph idx="1"/>
          </p:nvPr>
        </p:nvSpPr>
        <p:spPr/>
        <p:txBody>
          <a:bodyPr>
            <a:noAutofit/>
          </a:bodyPr>
          <a:lstStyle/>
          <a:p>
            <a:pPr marL="0" indent="0">
              <a:buNone/>
            </a:pPr>
            <a:r>
              <a:rPr lang="nl-NL" dirty="0">
                <a:solidFill>
                  <a:srgbClr val="5AAD29"/>
                </a:solidFill>
                <a:latin typeface="Arial" panose="020B0604020202020204" pitchFamily="34" charset="0"/>
                <a:cs typeface="Arial" panose="020B0604020202020204" pitchFamily="34" charset="0"/>
              </a:rPr>
              <a:t>Mantelzorgondersteuning:</a:t>
            </a:r>
          </a:p>
          <a:p>
            <a:r>
              <a:rPr lang="nl-NL" dirty="0">
                <a:solidFill>
                  <a:srgbClr val="5AAD29"/>
                </a:solidFill>
                <a:latin typeface="Arial" panose="020B0604020202020204" pitchFamily="34" charset="0"/>
                <a:cs typeface="Arial" panose="020B0604020202020204" pitchFamily="34" charset="0"/>
              </a:rPr>
              <a:t>helpt de mantelzorger goede zorg en ondersteuning te bieden</a:t>
            </a:r>
          </a:p>
          <a:p>
            <a:r>
              <a:rPr lang="nl-NL" dirty="0">
                <a:solidFill>
                  <a:srgbClr val="5AAD29"/>
                </a:solidFill>
                <a:latin typeface="Arial" panose="020B0604020202020204" pitchFamily="34" charset="0"/>
                <a:cs typeface="Arial" panose="020B0604020202020204" pitchFamily="34" charset="0"/>
              </a:rPr>
              <a:t>helpt overbelasting uit te stellen of zelfs te voorkomen</a:t>
            </a:r>
          </a:p>
          <a:p>
            <a:endParaRPr lang="nl-NL" dirty="0">
              <a:solidFill>
                <a:srgbClr val="5AAD29"/>
              </a:solidFill>
              <a:latin typeface="Arial" panose="020B0604020202020204" pitchFamily="34" charset="0"/>
              <a:cs typeface="Arial" panose="020B0604020202020204" pitchFamily="34" charset="0"/>
            </a:endParaRPr>
          </a:p>
          <a:p>
            <a:pPr marL="0" indent="0">
              <a:buNone/>
            </a:pPr>
            <a:r>
              <a:rPr lang="nl-NL" dirty="0">
                <a:solidFill>
                  <a:srgbClr val="5AAD29"/>
                </a:solidFill>
                <a:latin typeface="Arial" panose="020B0604020202020204" pitchFamily="34" charset="0"/>
                <a:cs typeface="Arial" panose="020B0604020202020204" pitchFamily="34" charset="0"/>
              </a:rPr>
              <a:t>Dat vraagt:</a:t>
            </a:r>
          </a:p>
          <a:p>
            <a:r>
              <a:rPr lang="nl-NL" dirty="0">
                <a:solidFill>
                  <a:srgbClr val="5AAD29"/>
                </a:solidFill>
                <a:latin typeface="Arial" panose="020B0604020202020204" pitchFamily="34" charset="0"/>
                <a:cs typeface="Arial" panose="020B0604020202020204" pitchFamily="34" charset="0"/>
              </a:rPr>
              <a:t>tijdige ondersteuning</a:t>
            </a:r>
          </a:p>
          <a:p>
            <a:r>
              <a:rPr lang="nl-NL" dirty="0">
                <a:solidFill>
                  <a:srgbClr val="5AAD29"/>
                </a:solidFill>
                <a:latin typeface="Arial" panose="020B0604020202020204" pitchFamily="34" charset="0"/>
                <a:cs typeface="Arial" panose="020B0604020202020204" pitchFamily="34" charset="0"/>
              </a:rPr>
              <a:t>ondersteuning op maat</a:t>
            </a:r>
          </a:p>
        </p:txBody>
      </p:sp>
      <p:pic>
        <p:nvPicPr>
          <p:cNvPr id="6" name="Afbeelding 5">
            <a:extLst>
              <a:ext uri="{FF2B5EF4-FFF2-40B4-BE49-F238E27FC236}">
                <a16:creationId xmlns:a16="http://schemas.microsoft.com/office/drawing/2014/main" id="{2AEA8A46-03E6-D64D-90F5-7D16D657C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3681A12E-79C0-404F-A5EA-7E2A5331C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211682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35473"/>
            <a:ext cx="7886700" cy="994172"/>
          </a:xfrm>
        </p:spPr>
        <p:txBody>
          <a:bodyPr>
            <a:normAutofit fontScale="90000"/>
          </a:bodyPr>
          <a:lstStyle/>
          <a:p>
            <a:r>
              <a:rPr lang="nl-NL" b="1" dirty="0">
                <a:solidFill>
                  <a:srgbClr val="5AAD29"/>
                </a:solidFill>
                <a:latin typeface="Arial" panose="020B0604020202020204" pitchFamily="34" charset="0"/>
                <a:cs typeface="Arial" panose="020B0604020202020204" pitchFamily="34" charset="0"/>
              </a:rPr>
              <a:t>Welke ondersteuningsbehoefte heeft de mantelzorger? </a:t>
            </a:r>
          </a:p>
        </p:txBody>
      </p:sp>
      <p:pic>
        <p:nvPicPr>
          <p:cNvPr id="5" name="Afbeelding 4"/>
          <p:cNvPicPr>
            <a:picLocks noChangeAspect="1"/>
          </p:cNvPicPr>
          <p:nvPr/>
        </p:nvPicPr>
        <p:blipFill rotWithShape="1">
          <a:blip r:embed="rId3"/>
          <a:srcRect r="7008"/>
          <a:stretch/>
        </p:blipFill>
        <p:spPr>
          <a:xfrm>
            <a:off x="7239001" y="3621926"/>
            <a:ext cx="1785256" cy="2607452"/>
          </a:xfrm>
          <a:prstGeom prst="rect">
            <a:avLst/>
          </a:prstGeom>
        </p:spPr>
      </p:pic>
      <p:sp>
        <p:nvSpPr>
          <p:cNvPr id="3" name="Tijdelijke aanduiding voor inhoud 2"/>
          <p:cNvSpPr>
            <a:spLocks noGrp="1"/>
          </p:cNvSpPr>
          <p:nvPr>
            <p:ph idx="1"/>
          </p:nvPr>
        </p:nvSpPr>
        <p:spPr>
          <a:xfrm>
            <a:off x="628650" y="2699998"/>
            <a:ext cx="7528760" cy="3263504"/>
          </a:xfrm>
        </p:spPr>
        <p:txBody>
          <a:bodyPr>
            <a:normAutofit fontScale="92500" lnSpcReduction="10000"/>
          </a:bodyPr>
          <a:lstStyle/>
          <a:p>
            <a:pPr marL="0" indent="0">
              <a:lnSpc>
                <a:spcPct val="100000"/>
              </a:lnSpc>
              <a:buNone/>
            </a:pPr>
            <a:r>
              <a:rPr lang="nl-NL" dirty="0">
                <a:solidFill>
                  <a:srgbClr val="5AAD29"/>
                </a:solidFill>
                <a:latin typeface="Arial" panose="020B0604020202020204" pitchFamily="34" charset="0"/>
                <a:cs typeface="Arial" panose="020B0604020202020204" pitchFamily="34" charset="0"/>
              </a:rPr>
              <a:t>Iedere mantelzorger is anders en heeft andere behoeften. </a:t>
            </a:r>
          </a:p>
          <a:p>
            <a:pPr marL="0" indent="0">
              <a:lnSpc>
                <a:spcPct val="100000"/>
              </a:lnSpc>
              <a:buNone/>
            </a:pPr>
            <a:endParaRPr lang="nl-NL" dirty="0">
              <a:solidFill>
                <a:srgbClr val="5AAD29"/>
              </a:solidFill>
              <a:latin typeface="Arial" panose="020B0604020202020204" pitchFamily="34" charset="0"/>
              <a:cs typeface="Arial" panose="020B0604020202020204" pitchFamily="34" charset="0"/>
            </a:endParaRPr>
          </a:p>
          <a:p>
            <a:pPr marL="0" indent="0">
              <a:lnSpc>
                <a:spcPct val="100000"/>
              </a:lnSpc>
              <a:buNone/>
            </a:pPr>
            <a:r>
              <a:rPr lang="nl-NL" b="1" dirty="0">
                <a:solidFill>
                  <a:srgbClr val="5AAD29"/>
                </a:solidFill>
                <a:latin typeface="Arial" panose="020B0604020202020204" pitchFamily="34" charset="0"/>
                <a:cs typeface="Arial" panose="020B0604020202020204" pitchFamily="34" charset="0"/>
              </a:rPr>
              <a:t>Vragen:</a:t>
            </a:r>
          </a:p>
          <a:p>
            <a:pPr>
              <a:lnSpc>
                <a:spcPct val="100000"/>
              </a:lnSpc>
            </a:pPr>
            <a:r>
              <a:rPr lang="nl-NL" dirty="0">
                <a:solidFill>
                  <a:srgbClr val="5AAD29"/>
                </a:solidFill>
                <a:latin typeface="Arial" panose="020B0604020202020204" pitchFamily="34" charset="0"/>
                <a:cs typeface="Arial" panose="020B0604020202020204" pitchFamily="34" charset="0"/>
              </a:rPr>
              <a:t>Hoe kom je erachter aan welke ondersteuning de mantelzorger behoefte heeft?</a:t>
            </a:r>
          </a:p>
          <a:p>
            <a:pPr>
              <a:lnSpc>
                <a:spcPct val="100000"/>
              </a:lnSpc>
            </a:pPr>
            <a:r>
              <a:rPr lang="nl-NL" dirty="0">
                <a:solidFill>
                  <a:srgbClr val="5AAD29"/>
                </a:solidFill>
                <a:latin typeface="Arial" panose="020B0604020202020204" pitchFamily="34" charset="0"/>
                <a:cs typeface="Arial" panose="020B0604020202020204" pitchFamily="34" charset="0"/>
              </a:rPr>
              <a:t>Welke vragen kun je stellen?</a:t>
            </a:r>
          </a:p>
          <a:p>
            <a:pPr marL="0" indent="0">
              <a:buNone/>
            </a:pPr>
            <a:endParaRPr lang="nl-NL" dirty="0">
              <a:solidFill>
                <a:srgbClr val="5AAD29"/>
              </a:solidFill>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0282973E-5797-BD4F-BDBF-9B84CEBD5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8" name="Afbeelding 7">
            <a:extLst>
              <a:ext uri="{FF2B5EF4-FFF2-40B4-BE49-F238E27FC236}">
                <a16:creationId xmlns:a16="http://schemas.microsoft.com/office/drawing/2014/main" id="{3004A5FF-6F16-4845-8A57-433D1C081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12443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1161978"/>
            <a:ext cx="8515351" cy="994172"/>
          </a:xfrm>
        </p:spPr>
        <p:txBody>
          <a:bodyPr>
            <a:noAutofit/>
          </a:bodyPr>
          <a:lstStyle/>
          <a:p>
            <a:r>
              <a:rPr lang="nl-NL" b="1" dirty="0">
                <a:solidFill>
                  <a:srgbClr val="5AAD29"/>
                </a:solidFill>
                <a:latin typeface="Arial" panose="020B0604020202020204" pitchFamily="34" charset="0"/>
                <a:cs typeface="Arial" panose="020B0604020202020204" pitchFamily="34" charset="0"/>
              </a:rPr>
              <a:t>Welke ondersteunings-behoefte heeft de mantelzorger?</a:t>
            </a:r>
          </a:p>
        </p:txBody>
      </p:sp>
      <p:sp>
        <p:nvSpPr>
          <p:cNvPr id="3" name="Tijdelijke aanduiding voor inhoud 2"/>
          <p:cNvSpPr>
            <a:spLocks noGrp="1"/>
          </p:cNvSpPr>
          <p:nvPr>
            <p:ph idx="1"/>
          </p:nvPr>
        </p:nvSpPr>
        <p:spPr>
          <a:xfrm>
            <a:off x="628650" y="2765312"/>
            <a:ext cx="7886700" cy="3263504"/>
          </a:xfrm>
        </p:spPr>
        <p:txBody>
          <a:bodyPr>
            <a:normAutofit fontScale="77500" lnSpcReduction="20000"/>
          </a:bodyPr>
          <a:lstStyle/>
          <a:p>
            <a:pPr marL="0" indent="0">
              <a:buNone/>
            </a:pPr>
            <a:r>
              <a:rPr lang="nl-NL" b="1" dirty="0">
                <a:solidFill>
                  <a:srgbClr val="5AAD29"/>
                </a:solidFill>
                <a:latin typeface="Arial" panose="020B0604020202020204" pitchFamily="34" charset="0"/>
                <a:cs typeface="Arial" panose="020B0604020202020204" pitchFamily="34" charset="0"/>
              </a:rPr>
              <a:t>Voorbeeldvragen:</a:t>
            </a:r>
          </a:p>
          <a:p>
            <a:pPr marL="0" indent="0">
              <a:buNone/>
            </a:pPr>
            <a:endParaRPr lang="nl-NL" i="1" dirty="0">
              <a:solidFill>
                <a:srgbClr val="5AAD29"/>
              </a:solidFill>
              <a:latin typeface="Arial" panose="020B0604020202020204" pitchFamily="34" charset="0"/>
              <a:cs typeface="Arial" panose="020B0604020202020204" pitchFamily="34" charset="0"/>
            </a:endParaRPr>
          </a:p>
          <a:p>
            <a:r>
              <a:rPr lang="nl-NL" dirty="0">
                <a:solidFill>
                  <a:srgbClr val="5AAD29"/>
                </a:solidFill>
                <a:latin typeface="Arial" panose="020B0604020202020204" pitchFamily="34" charset="0"/>
                <a:cs typeface="Arial" panose="020B0604020202020204" pitchFamily="34" charset="0"/>
              </a:rPr>
              <a:t>U zorgt voor uw … Hoe gaat het met u?</a:t>
            </a:r>
          </a:p>
          <a:p>
            <a:r>
              <a:rPr lang="nl-NL" dirty="0">
                <a:solidFill>
                  <a:srgbClr val="5AAD29"/>
                </a:solidFill>
                <a:latin typeface="Arial" panose="020B0604020202020204" pitchFamily="34" charset="0"/>
                <a:cs typeface="Arial" panose="020B0604020202020204" pitchFamily="34" charset="0"/>
              </a:rPr>
              <a:t>Op welke manier is uw leven veranderd sinds …? </a:t>
            </a:r>
          </a:p>
          <a:p>
            <a:r>
              <a:rPr lang="nl-NL" dirty="0">
                <a:solidFill>
                  <a:srgbClr val="5AAD29"/>
                </a:solidFill>
                <a:latin typeface="Arial" panose="020B0604020202020204" pitchFamily="34" charset="0"/>
                <a:cs typeface="Arial" panose="020B0604020202020204" pitchFamily="34" charset="0"/>
              </a:rPr>
              <a:t>Hoe gaat u om met de situatie van uw …? </a:t>
            </a:r>
          </a:p>
          <a:p>
            <a:r>
              <a:rPr lang="nl-NL" dirty="0">
                <a:solidFill>
                  <a:srgbClr val="5AAD29"/>
                </a:solidFill>
                <a:latin typeface="Arial" panose="020B0604020202020204" pitchFamily="34" charset="0"/>
                <a:cs typeface="Arial" panose="020B0604020202020204" pitchFamily="34" charset="0"/>
              </a:rPr>
              <a:t>Wat vraagt de zorg van u? </a:t>
            </a:r>
          </a:p>
          <a:p>
            <a:r>
              <a:rPr lang="nl-NL" dirty="0">
                <a:solidFill>
                  <a:srgbClr val="5AAD29"/>
                </a:solidFill>
                <a:latin typeface="Arial" panose="020B0604020202020204" pitchFamily="34" charset="0"/>
                <a:cs typeface="Arial" panose="020B0604020202020204" pitchFamily="34" charset="0"/>
              </a:rPr>
              <a:t>Wat is voor u belangrijk om de huidige situatie vol te houden?</a:t>
            </a:r>
          </a:p>
          <a:p>
            <a:r>
              <a:rPr lang="nl-NL" dirty="0">
                <a:solidFill>
                  <a:srgbClr val="5AAD29"/>
                </a:solidFill>
                <a:latin typeface="Arial" panose="020B0604020202020204" pitchFamily="34" charset="0"/>
                <a:cs typeface="Arial" panose="020B0604020202020204" pitchFamily="34" charset="0"/>
              </a:rPr>
              <a:t>Wat geeft u plezier/energie? </a:t>
            </a:r>
          </a:p>
          <a:p>
            <a:endParaRPr lang="nl-NL" dirty="0">
              <a:solidFill>
                <a:srgbClr val="5AAD29"/>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CE26FD8-4B98-A94E-969E-011AB9A2C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54C32E4A-188C-A845-A69B-386D5BC7D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293655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5AAD29"/>
                </a:solidFill>
                <a:latin typeface="Arial" panose="020B0604020202020204" pitchFamily="34" charset="0"/>
                <a:cs typeface="Arial" panose="020B0604020202020204" pitchFamily="34" charset="0"/>
              </a:rPr>
              <a:t>Ondersteuningsvormen</a:t>
            </a:r>
          </a:p>
        </p:txBody>
      </p:sp>
      <p:sp>
        <p:nvSpPr>
          <p:cNvPr id="3" name="Tijdelijke aanduiding voor inhoud 2"/>
          <p:cNvSpPr>
            <a:spLocks noGrp="1"/>
          </p:cNvSpPr>
          <p:nvPr>
            <p:ph idx="1"/>
          </p:nvPr>
        </p:nvSpPr>
        <p:spPr/>
        <p:txBody>
          <a:bodyPr/>
          <a:lstStyle/>
          <a:p>
            <a:r>
              <a:rPr lang="nl-NL" dirty="0">
                <a:solidFill>
                  <a:srgbClr val="5AAD29"/>
                </a:solidFill>
                <a:latin typeface="Arial" panose="020B0604020202020204" pitchFamily="34" charset="0"/>
                <a:cs typeface="Arial" panose="020B0604020202020204" pitchFamily="34" charset="0"/>
              </a:rPr>
              <a:t>Informatie en voorlichting, educatie</a:t>
            </a:r>
          </a:p>
          <a:p>
            <a:r>
              <a:rPr lang="nl-NL" dirty="0">
                <a:solidFill>
                  <a:srgbClr val="5AAD29"/>
                </a:solidFill>
                <a:latin typeface="Arial" panose="020B0604020202020204" pitchFamily="34" charset="0"/>
                <a:cs typeface="Arial" panose="020B0604020202020204" pitchFamily="34" charset="0"/>
              </a:rPr>
              <a:t>Advies en begeleiding</a:t>
            </a:r>
          </a:p>
          <a:p>
            <a:r>
              <a:rPr lang="nl-NL" dirty="0">
                <a:solidFill>
                  <a:srgbClr val="5AAD29"/>
                </a:solidFill>
                <a:latin typeface="Arial" panose="020B0604020202020204" pitchFamily="34" charset="0"/>
                <a:cs typeface="Arial" panose="020B0604020202020204" pitchFamily="34" charset="0"/>
              </a:rPr>
              <a:t>Emotionele steun</a:t>
            </a:r>
          </a:p>
          <a:p>
            <a:r>
              <a:rPr lang="nl-NL" dirty="0">
                <a:solidFill>
                  <a:srgbClr val="5AAD29"/>
                </a:solidFill>
                <a:latin typeface="Arial" panose="020B0604020202020204" pitchFamily="34" charset="0"/>
                <a:cs typeface="Arial" panose="020B0604020202020204" pitchFamily="34" charset="0"/>
              </a:rPr>
              <a:t>Praktische hulp</a:t>
            </a:r>
          </a:p>
          <a:p>
            <a:r>
              <a:rPr lang="nl-NL" dirty="0">
                <a:solidFill>
                  <a:srgbClr val="5AAD29"/>
                </a:solidFill>
                <a:latin typeface="Arial" panose="020B0604020202020204" pitchFamily="34" charset="0"/>
                <a:cs typeface="Arial" panose="020B0604020202020204" pitchFamily="34" charset="0"/>
              </a:rPr>
              <a:t>Vervangende zorg (respijtzorg)</a:t>
            </a:r>
          </a:p>
          <a:p>
            <a:r>
              <a:rPr lang="nl-NL" dirty="0">
                <a:solidFill>
                  <a:srgbClr val="5AAD29"/>
                </a:solidFill>
                <a:latin typeface="Arial" panose="020B0604020202020204" pitchFamily="34" charset="0"/>
                <a:cs typeface="Arial" panose="020B0604020202020204" pitchFamily="34" charset="0"/>
              </a:rPr>
              <a:t>Financiële tegemoetkomingen </a:t>
            </a:r>
          </a:p>
          <a:p>
            <a:r>
              <a:rPr lang="nl-NL" dirty="0">
                <a:solidFill>
                  <a:srgbClr val="5AAD29"/>
                </a:solidFill>
                <a:latin typeface="Arial" panose="020B0604020202020204" pitchFamily="34" charset="0"/>
                <a:cs typeface="Arial" panose="020B0604020202020204" pitchFamily="34" charset="0"/>
              </a:rPr>
              <a:t>Materiële hulp</a:t>
            </a:r>
          </a:p>
          <a:p>
            <a:endParaRPr lang="nl-NL" dirty="0">
              <a:solidFill>
                <a:srgbClr val="5AAD29"/>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5372CDF4-A927-8A4A-AC64-D299A1A36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375" y="155228"/>
            <a:ext cx="1129846" cy="612000"/>
          </a:xfrm>
          <a:prstGeom prst="rect">
            <a:avLst/>
          </a:prstGeom>
        </p:spPr>
      </p:pic>
      <p:pic>
        <p:nvPicPr>
          <p:cNvPr id="7" name="Afbeelding 6">
            <a:extLst>
              <a:ext uri="{FF2B5EF4-FFF2-40B4-BE49-F238E27FC236}">
                <a16:creationId xmlns:a16="http://schemas.microsoft.com/office/drawing/2014/main" id="{F4096937-1C34-8949-BEE5-BF7D8D86C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01" y="134268"/>
            <a:ext cx="727579" cy="720000"/>
          </a:xfrm>
          <a:prstGeom prst="rect">
            <a:avLst/>
          </a:prstGeom>
        </p:spPr>
      </p:pic>
    </p:spTree>
    <p:extLst>
      <p:ext uri="{BB962C8B-B14F-4D97-AF65-F5344CB8AC3E}">
        <p14:creationId xmlns:p14="http://schemas.microsoft.com/office/powerpoint/2010/main" val="3021186781"/>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2226</TotalTime>
  <Words>2304</Words>
  <Application>Microsoft Macintosh PowerPoint</Application>
  <PresentationFormat>Diavoorstelling (4:3)</PresentationFormat>
  <Paragraphs>290</Paragraphs>
  <Slides>18</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Calibri Light</vt:lpstr>
      <vt:lpstr>Geneva</vt:lpstr>
      <vt:lpstr>Times New Roman</vt:lpstr>
      <vt:lpstr>Trebuchet MS</vt:lpstr>
      <vt:lpstr>Kantoorthema</vt:lpstr>
      <vt:lpstr>   </vt:lpstr>
      <vt:lpstr>Leerdoelen</vt:lpstr>
      <vt:lpstr>Wat heb jij mantelzorgers te bieden?</vt:lpstr>
      <vt:lpstr>Positieve en negatieve gevolgen van mantelzorg</vt:lpstr>
      <vt:lpstr>Overbelasting voorkomen</vt:lpstr>
      <vt:lpstr>Overbelasting voorkomen</vt:lpstr>
      <vt:lpstr>Welke ondersteuningsbehoefte heeft de mantelzorger? </vt:lpstr>
      <vt:lpstr>Welke ondersteunings-behoefte heeft de mantelzorger?</vt:lpstr>
      <vt:lpstr>Ondersteuningsvormen</vt:lpstr>
      <vt:lpstr>De ondersteuning door jou als professional</vt:lpstr>
      <vt:lpstr>De ondersteuning door jou als professional</vt:lpstr>
      <vt:lpstr>De ondersteuning door anderen</vt:lpstr>
      <vt:lpstr>Er is meer mogelijk dan je denkt</vt:lpstr>
      <vt:lpstr>De ondersteuning door de gemeente</vt:lpstr>
      <vt:lpstr>De ondersteuning door de gemeente</vt:lpstr>
      <vt:lpstr>Respijtzorg</vt:lpstr>
      <vt:lpstr>Respijtzorg</vt:lpstr>
      <vt:lpstr>Respijtzorg</vt:lpstr>
    </vt:vector>
  </TitlesOfParts>
  <Company>Stichting Sekondant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Mantelzorgers ondersteunen</dc:title>
  <dc:creator>Lier, Wendy van</dc:creator>
  <cp:lastModifiedBy>Hansje Langedijk</cp:lastModifiedBy>
  <cp:revision>113</cp:revision>
  <dcterms:created xsi:type="dcterms:W3CDTF">2016-01-16T15:05:11Z</dcterms:created>
  <dcterms:modified xsi:type="dcterms:W3CDTF">2018-05-25T13:10:44Z</dcterms:modified>
</cp:coreProperties>
</file>