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6" r:id="rId6"/>
    <p:sldId id="267" r:id="rId7"/>
    <p:sldId id="260" r:id="rId8"/>
    <p:sldId id="261" r:id="rId9"/>
    <p:sldId id="262" r:id="rId10"/>
    <p:sldId id="263" r:id="rId11"/>
    <p:sldId id="264" r:id="rId12"/>
    <p:sldId id="268" r:id="rId13"/>
    <p:sldId id="265" r:id="rId14"/>
  </p:sldIdLst>
  <p:sldSz cx="10080625" cy="7559675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26" autoAdjust="0"/>
    <p:restoredTop sz="94660"/>
  </p:normalViewPr>
  <p:slideViewPr>
    <p:cSldViewPr>
      <p:cViewPr varScale="1">
        <p:scale>
          <a:sx n="74" d="100"/>
          <a:sy n="74" d="100"/>
        </p:scale>
        <p:origin x="1229" y="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nl-NL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noProof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8CF53BC2-5F76-4D30-94A0-536450EFB4F1}" type="slidenum">
              <a:rPr lang="nl-NL" altLang="en-US"/>
              <a:pPr/>
              <a:t>‹nr.›</a:t>
            </a:fld>
            <a:endParaRPr lang="nl-N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5E676D5D-CF71-41C5-8FDE-6FA6ACF3BC2F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ECAB479D-FBF3-4495-B73F-7DD1D51D8AED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13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87172B52-1F77-41A1-B2D4-7691587756C4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2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C65FD573-3C03-4B69-B90A-535223B95757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3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DF625B6B-D6A5-492B-9714-5CCD78ACCBF6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4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E5B7F660-EF45-4F2D-944C-41EEFC863629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7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1BE38E8C-33E2-409E-8A5E-40A441F48C3D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8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0E309D83-E89E-488E-A98A-2E3928E609A8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9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580D3A05-7C70-492C-B35F-66ABF2181243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10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Arial Unicode MS" charset="0"/>
              </a:defRPr>
            </a:lvl9pPr>
          </a:lstStyle>
          <a:p>
            <a:pPr eaLnBrk="1"/>
            <a:fld id="{275EBC12-626B-40C3-B59D-64BFDEEB5A17}" type="slidenum">
              <a:rPr lang="nl-NL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11</a:t>
            </a:fld>
            <a:endParaRPr lang="nl-NL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810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nl-NL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024" y="5467632"/>
            <a:ext cx="6426398" cy="1612731"/>
          </a:xfrm>
        </p:spPr>
        <p:txBody>
          <a:bodyPr anchor="ctr">
            <a:normAutofit/>
          </a:bodyPr>
          <a:lstStyle>
            <a:lvl1pPr algn="r">
              <a:defRPr sz="4850" spc="22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19441" y="5467632"/>
            <a:ext cx="2646164" cy="1612731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764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3972" indent="0" algn="ctr">
              <a:buNone/>
              <a:defRPr sz="1764"/>
            </a:lvl2pPr>
            <a:lvl3pPr marL="1007943" indent="0" algn="ctr">
              <a:buNone/>
              <a:defRPr sz="176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73B9-17D9-4806-8A09-C23422E6AABE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34434" y="5802702"/>
            <a:ext cx="0" cy="100795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0"/>
            <a:ext cx="10080625" cy="5039784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398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37990-1EBF-4E89-9861-C7E385BC5055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63574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9" y="839964"/>
            <a:ext cx="2173635" cy="5963744"/>
          </a:xfrm>
        </p:spPr>
        <p:txBody>
          <a:bodyPr vert="eaVert" lIns="45720" tIns="91440" rIns="45720" bIns="91440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9052" y="839964"/>
            <a:ext cx="6268889" cy="5963744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5FBEF-3C56-4967-8B49-61E2AA4752A0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8316516" y="191281"/>
            <a:ext cx="0" cy="75604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44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A326-27B9-48EC-8B40-79A9FFBE08B8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71428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24" y="5467632"/>
            <a:ext cx="6426398" cy="1612731"/>
          </a:xfrm>
        </p:spPr>
        <p:txBody>
          <a:bodyPr anchor="ctr">
            <a:normAutofit/>
          </a:bodyPr>
          <a:lstStyle>
            <a:lvl1pPr algn="r">
              <a:defRPr sz="4850" b="0" spc="22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9441" y="5467632"/>
            <a:ext cx="2646164" cy="1612731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4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5039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12BB-2CDD-4E20-8FCA-C3BE243334C6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10080625" cy="5039783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934434" y="5802702"/>
            <a:ext cx="0" cy="1007957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69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773" y="645092"/>
            <a:ext cx="8036778" cy="1653049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772" y="2519892"/>
            <a:ext cx="3931444" cy="443500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2107" y="2519892"/>
            <a:ext cx="3931444" cy="443500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9FBB-5E2D-4E7C-A62D-35EDBA5D254D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1299219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46773" y="645092"/>
            <a:ext cx="8036778" cy="1653049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6772" y="2402645"/>
            <a:ext cx="3931444" cy="907161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425" b="0" cap="none" baseline="0">
                <a:solidFill>
                  <a:schemeClr val="accent1"/>
                </a:solidFill>
                <a:latin typeface="+mn-lt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6772" y="3271437"/>
            <a:ext cx="3931444" cy="3683464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2107" y="2402645"/>
            <a:ext cx="3931444" cy="907161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425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marL="0" lvl="0" indent="0" algn="l" defTabSz="1007943" rtl="0" eaLnBrk="1" latinLnBrk="0" hangingPunct="1">
              <a:lnSpc>
                <a:spcPct val="90000"/>
              </a:lnSpc>
              <a:spcBef>
                <a:spcPts val="1984"/>
              </a:spcBef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2107" y="3271437"/>
            <a:ext cx="3931444" cy="3683464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6D182-EEFB-45F2-8DAD-87170A1F0EDF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416167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CC01A-4721-4BC8-A7FD-C69F81EFAE0E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311362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E49F1-32A6-4D9C-9C0D-F444A0BC6E3E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27389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46773" y="519751"/>
            <a:ext cx="3629025" cy="1915118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968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5293" y="907161"/>
            <a:ext cx="4695051" cy="5715114"/>
          </a:xfrm>
        </p:spPr>
        <p:txBody>
          <a:bodyPr>
            <a:normAutofit/>
          </a:bodyPr>
          <a:lstStyle>
            <a:lvl1pPr>
              <a:defRPr sz="2205"/>
            </a:lvl1pPr>
            <a:lvl2pPr>
              <a:defRPr sz="1764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773" y="2488483"/>
            <a:ext cx="3629025" cy="4147232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61"/>
              </a:spcBef>
              <a:buNone/>
              <a:defRPr sz="176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22A33-894B-4451-8EAF-3FE3B41AF691}" type="slidenum">
              <a:rPr lang="nl-NL" altLang="en-US" smtClean="0"/>
              <a:pPr/>
              <a:t>‹nr.›</a:t>
            </a:fld>
            <a:endParaRPr lang="nl-NL" altLang="en-US"/>
          </a:p>
        </p:txBody>
      </p:sp>
    </p:spTree>
    <p:extLst>
      <p:ext uri="{BB962C8B-B14F-4D97-AF65-F5344CB8AC3E}">
        <p14:creationId xmlns:p14="http://schemas.microsoft.com/office/powerpoint/2010/main" val="718292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024" y="5467633"/>
            <a:ext cx="6426398" cy="1612731"/>
          </a:xfrm>
        </p:spPr>
        <p:txBody>
          <a:bodyPr anchor="ctr">
            <a:normAutofit/>
          </a:bodyPr>
          <a:lstStyle>
            <a:lvl1pPr algn="r">
              <a:defRPr sz="4850" spc="22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0078105" cy="5039783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646"/>
            </a:lvl1pPr>
            <a:lvl2pPr marL="377979" indent="0">
              <a:buNone/>
              <a:defRPr sz="2315"/>
            </a:lvl2pPr>
            <a:lvl3pPr marL="755957" indent="0">
              <a:buNone/>
              <a:defRPr sz="1984"/>
            </a:lvl3pPr>
            <a:lvl4pPr marL="1133936" indent="0">
              <a:buNone/>
              <a:defRPr sz="1653"/>
            </a:lvl4pPr>
            <a:lvl5pPr marL="1511915" indent="0">
              <a:buNone/>
              <a:defRPr sz="1653"/>
            </a:lvl5pPr>
            <a:lvl6pPr marL="1889893" indent="0">
              <a:buNone/>
              <a:defRPr sz="1653"/>
            </a:lvl6pPr>
            <a:lvl7pPr marL="2267872" indent="0">
              <a:buNone/>
              <a:defRPr sz="1653"/>
            </a:lvl7pPr>
            <a:lvl8pPr marL="2645851" indent="0">
              <a:buNone/>
              <a:defRPr sz="1653"/>
            </a:lvl8pPr>
            <a:lvl9pPr marL="3023829" indent="0">
              <a:buNone/>
              <a:defRPr sz="1653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9441" y="5467633"/>
            <a:ext cx="2646164" cy="1612731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764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558A-F5E1-4B4D-8F81-9A399CFE30FA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34434" y="5802702"/>
            <a:ext cx="0" cy="100795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22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6773" y="645092"/>
            <a:ext cx="8036778" cy="16530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6773" y="2519892"/>
            <a:ext cx="8036779" cy="4435009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6774" y="7132753"/>
            <a:ext cx="1781095" cy="3023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4248" y="7132753"/>
            <a:ext cx="4879461" cy="3023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2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60556" y="7132753"/>
            <a:ext cx="805050" cy="3023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2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2C26B94-E737-4762-97CD-E990E7F92F79}" type="slidenum">
              <a:rPr lang="nl-NL" altLang="en-US" smtClean="0"/>
              <a:pPr/>
              <a:t>‹nr.›</a:t>
            </a:fld>
            <a:endParaRPr lang="nl-NL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30039" y="910869"/>
            <a:ext cx="0" cy="100795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909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1007943" rtl="0" eaLnBrk="1" latinLnBrk="0" hangingPunct="1">
        <a:lnSpc>
          <a:spcPct val="80000"/>
        </a:lnSpc>
        <a:spcBef>
          <a:spcPct val="0"/>
        </a:spcBef>
        <a:buNone/>
        <a:defRPr sz="4850" kern="1200" cap="all" spc="11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00794" indent="-100794" algn="l" defTabSz="1007943" rtl="0" eaLnBrk="1" latinLnBrk="0" hangingPunct="1">
        <a:lnSpc>
          <a:spcPct val="90000"/>
        </a:lnSpc>
        <a:spcBef>
          <a:spcPts val="1323"/>
        </a:spcBef>
        <a:spcAft>
          <a:spcPts val="22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5" kern="1200">
          <a:solidFill>
            <a:schemeClr val="tx1"/>
          </a:solidFill>
          <a:latin typeface="+mn-lt"/>
          <a:ea typeface="+mn-ea"/>
          <a:cs typeface="+mn-cs"/>
        </a:defRPr>
      </a:lvl1pPr>
      <a:lvl2pPr marL="292304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493892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3pPr>
      <a:lvl4pPr marL="655163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856752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007943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1169214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1340564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1501835" indent="-151191" algn="l" defTabSz="1007943" rtl="0" eaLnBrk="1" latinLnBrk="0" hangingPunct="1">
        <a:lnSpc>
          <a:spcPct val="90000"/>
        </a:lnSpc>
        <a:spcBef>
          <a:spcPts val="220"/>
        </a:spcBef>
        <a:spcAft>
          <a:spcPts val="441"/>
        </a:spcAft>
        <a:buClr>
          <a:schemeClr val="accent1"/>
        </a:buClr>
        <a:buFont typeface="Wingdings 3" pitchFamily="18" charset="2"/>
        <a:buChar char=""/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32" y="323453"/>
            <a:ext cx="5038725" cy="3779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992" y="5364013"/>
            <a:ext cx="4716141" cy="2087563"/>
          </a:xfrm>
        </p:spPr>
        <p:txBody>
          <a:bodyPr/>
          <a:lstStyle/>
          <a:p>
            <a:pPr fontAlgn="auto">
              <a:lnSpc>
                <a:spcPct val="1020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sz="5400" b="0" dirty="0">
                <a:latin typeface="Impact" pitchFamily="32" charset="0"/>
              </a:rPr>
              <a:t>Diagnostiek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827509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Wat kan je ontdekken?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899025"/>
          </a:xfrm>
        </p:spPr>
        <p:txBody>
          <a:bodyPr/>
          <a:lstStyle/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Darminfecties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Maden / spoelwormen / lintwormen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Bloed bij bijvoorbeeld poliepen of darmtumor</a:t>
            </a:r>
          </a:p>
          <a:p>
            <a:pPr marL="430213" indent="-323850">
              <a:buSzPct val="45000"/>
              <a:buFont typeface="Wingdings" panose="05000000000000000000" pitchFamily="2" charset="2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611485"/>
            <a:ext cx="8036778" cy="1653049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Sputum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Observeren van: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Kleur / hoeveelheid / geur / taaiheid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Specifieke klachten: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Hoesten, pijn, bloed etc.</a:t>
            </a:r>
          </a:p>
          <a:p>
            <a:pPr marL="430213" indent="-323850">
              <a:buSzPct val="45000"/>
              <a:buFont typeface="Wingdings" panose="05000000000000000000" pitchFamily="2" charset="2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</p:txBody>
      </p:sp>
      <p:pic>
        <p:nvPicPr>
          <p:cNvPr id="19461" name="Afbeelding 6" descr="197_sputum_collection_illustrati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304" y="1835621"/>
            <a:ext cx="4379913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824" y="611485"/>
            <a:ext cx="8036778" cy="165304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b="1" dirty="0"/>
              <a:t>Wondkweek afnemen</a:t>
            </a:r>
          </a:p>
        </p:txBody>
      </p:sp>
      <p:pic>
        <p:nvPicPr>
          <p:cNvPr id="20484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138" y="4176937"/>
            <a:ext cx="3932237" cy="1120327"/>
          </a:xfrm>
          <a:noFill/>
        </p:spPr>
      </p:pic>
      <p:sp>
        <p:nvSpPr>
          <p:cNvPr id="20483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Onderzoeken op: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dirty="0"/>
              <a:t>welke micro-organismen de genezing van een wond belemmeren om een doelgerichte behandeling te kunnen starten.</a:t>
            </a:r>
            <a:endParaRPr lang="nl-NL" altLang="en-US" dirty="0"/>
          </a:p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Specifieke klachten: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dirty="0"/>
              <a:t>pijn, warmte, zwelling, roodheid, functieverlies en koorts</a:t>
            </a:r>
            <a:endParaRPr lang="nl-NL" altLang="en-US" dirty="0"/>
          </a:p>
          <a:p>
            <a:endParaRPr lang="nl-NL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755501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Regels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47823" y="2660650"/>
            <a:ext cx="9070975" cy="4899025"/>
          </a:xfrm>
        </p:spPr>
        <p:txBody>
          <a:bodyPr/>
          <a:lstStyle/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Bewaar op de juiste temperatuur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Werk hygiënisch en zo nodig aseptisch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Juiste opvangpotjes en evt. envelop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Juiste gegevens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Let op privacy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Alleen CITO (spoed) in opdracht arts.</a:t>
            </a:r>
          </a:p>
          <a:p>
            <a:pPr marL="430213" indent="-323850">
              <a:buSzPct val="45000"/>
              <a:buFont typeface="Wingdings" panose="05000000000000000000" pitchFamily="2" charset="2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683493"/>
            <a:ext cx="9070975" cy="1262063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Wat kun je onderzoeken?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300288"/>
            <a:ext cx="9070975" cy="4899025"/>
          </a:xfrm>
        </p:spPr>
        <p:txBody>
          <a:bodyPr/>
          <a:lstStyle/>
          <a:p>
            <a:pPr marL="430213" indent="-323850">
              <a:buSzPct val="45000"/>
              <a:buFont typeface="Wingdings" panose="05000000000000000000" pitchFamily="2" charset="2"/>
              <a:buChar char="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Urine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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Ontlasting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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Sputum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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Wonden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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Slijmvliezen</a:t>
            </a:r>
          </a:p>
          <a:p>
            <a:pPr marL="430213" indent="-323850">
              <a:buClrTx/>
              <a:buSzPct val="45000"/>
              <a:buFontTx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19832" y="755501"/>
            <a:ext cx="9070975" cy="1262063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Urine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20900"/>
            <a:ext cx="9070975" cy="4899025"/>
          </a:xfrm>
        </p:spPr>
        <p:txBody>
          <a:bodyPr/>
          <a:lstStyle/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Observeren van: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Geur / kleur / hoeveelheid / helderheid</a:t>
            </a:r>
          </a:p>
          <a:p>
            <a:pPr marL="106363" indent="0">
              <a:buSzPct val="33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106363" indent="0">
              <a:buSzPct val="33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Specifieke klachten: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Pijn, jeuk, branderigheid, incontinentie, bloed, pus, troebel etc.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827509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Wat kan je ontdekken?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919663"/>
          </a:xfrm>
        </p:spPr>
        <p:txBody>
          <a:bodyPr/>
          <a:lstStyle/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/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Urineweginfectie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Nierstenen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Tumoren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Diabetes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Beschadiging nieren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SOA test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Doping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/>
              <a:t>Zwangerschap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824" y="611485"/>
            <a:ext cx="8036778" cy="165304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b="1" dirty="0"/>
              <a:t>Hoe vang je de urine op?</a:t>
            </a:r>
          </a:p>
        </p:txBody>
      </p:sp>
      <p:sp>
        <p:nvSpPr>
          <p:cNvPr id="13315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altLang="en-US"/>
          </a:p>
          <a:p>
            <a:r>
              <a:rPr lang="nl-NL" altLang="en-US"/>
              <a:t>Spontane urine</a:t>
            </a:r>
          </a:p>
          <a:p>
            <a:r>
              <a:rPr lang="nl-NL" altLang="en-US"/>
              <a:t>Gewassen midstream</a:t>
            </a:r>
          </a:p>
          <a:p>
            <a:r>
              <a:rPr lang="nl-NL" altLang="en-US"/>
              <a:t>Katheterurine</a:t>
            </a:r>
          </a:p>
        </p:txBody>
      </p:sp>
      <p:pic>
        <p:nvPicPr>
          <p:cNvPr id="13316" name="Afbeelding 3" descr="urin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320" y="2771725"/>
            <a:ext cx="4062413" cy="406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824" y="611485"/>
            <a:ext cx="8036778" cy="165304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b="1" dirty="0"/>
              <a:t>De uitslag</a:t>
            </a:r>
            <a:endParaRPr lang="nl-NL" dirty="0"/>
          </a:p>
        </p:txBody>
      </p:sp>
      <p:pic>
        <p:nvPicPr>
          <p:cNvPr id="14339" name="Tijdelijke aanduiding voor inhoud 5" descr="Strips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7824" y="2858154"/>
            <a:ext cx="5451475" cy="4087812"/>
          </a:xfrm>
        </p:spPr>
      </p:pic>
      <p:sp>
        <p:nvSpPr>
          <p:cNvPr id="14340" name="Rechthoek 7"/>
          <p:cNvSpPr>
            <a:spLocks noChangeArrowheads="1"/>
          </p:cNvSpPr>
          <p:nvPr/>
        </p:nvSpPr>
        <p:spPr bwMode="auto">
          <a:xfrm>
            <a:off x="6336456" y="3347789"/>
            <a:ext cx="2808287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/>
              <a:t> 	 </a:t>
            </a:r>
            <a:r>
              <a:rPr lang="nl-NL" altLang="en-US" sz="2800" dirty="0">
                <a:solidFill>
                  <a:schemeClr val="tx1"/>
                </a:solidFill>
              </a:rPr>
              <a:t>zuurgraad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	 glucose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</a:t>
            </a:r>
            <a:r>
              <a:rPr lang="nl-NL" altLang="en-US" sz="2800" dirty="0"/>
              <a:t>	 </a:t>
            </a:r>
            <a:r>
              <a:rPr lang="nl-NL" altLang="en-US" sz="2800" dirty="0">
                <a:solidFill>
                  <a:schemeClr val="tx1"/>
                </a:solidFill>
              </a:rPr>
              <a:t>ketonen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	 leukocyten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	 nitriet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	 eiwit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altLang="en-US" sz="2800" dirty="0">
                <a:solidFill>
                  <a:schemeClr val="tx1"/>
                </a:solidFill>
              </a:rPr>
              <a:t> 	 bloed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827509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Ontlasting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2339677"/>
            <a:ext cx="9070975" cy="4327823"/>
          </a:xfrm>
        </p:spPr>
        <p:txBody>
          <a:bodyPr/>
          <a:lstStyle/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Observeren van: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Kleur / geur / hoeveelheid / aspect</a:t>
            </a:r>
          </a:p>
          <a:p>
            <a:pPr marL="430213" indent="-323850">
              <a:buClrTx/>
              <a:buSzPct val="45000"/>
              <a:buFontTx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Specifieke klachten: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Aambeien, pijn, bloed, winderigheid, darmkrampen, obstipatie etc.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827509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Ontlasting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719832" y="2915741"/>
            <a:ext cx="9070975" cy="4899025"/>
          </a:xfrm>
        </p:spPr>
        <p:txBody>
          <a:bodyPr/>
          <a:lstStyle/>
          <a:p>
            <a:pPr marL="430213" indent="-323850">
              <a:buSzPct val="45000"/>
              <a:buFont typeface="Wingdings" panose="05000000000000000000" pitchFamily="2" charset="2"/>
              <a:buChar char="q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Observeren van: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nl-NL" altLang="en-US" dirty="0"/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Kleur: donkerbruin glanzend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Drop of druivensap: zwart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Vlees of cacao: dof bruin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Wortelen, bieten, tomaten: rood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Spinazie: groen</a:t>
            </a:r>
          </a:p>
          <a:p>
            <a:pPr marL="430213" indent="-323850">
              <a:buSzPct val="33000"/>
              <a:buFont typeface="Times New Roman" panose="02020603050405020304" pitchFamily="18" charset="0"/>
              <a:buBlip>
                <a:blip r:embed="rId3"/>
              </a:buBlip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Rabarber, veel melkproducten: geel</a:t>
            </a:r>
          </a:p>
        </p:txBody>
      </p:sp>
      <p:pic>
        <p:nvPicPr>
          <p:cNvPr id="16388" name="Afbeelding 6" descr="1284650852_710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552" y="3563813"/>
            <a:ext cx="19240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47824" y="827509"/>
            <a:ext cx="9070975" cy="1262062"/>
          </a:xfrm>
        </p:spPr>
        <p:txBody>
          <a:bodyPr tIns="38880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nl-NL" b="1" dirty="0"/>
              <a:t>Ontlasting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56064" y="2411685"/>
            <a:ext cx="2763272" cy="4183807"/>
          </a:xfrm>
        </p:spPr>
        <p:txBody>
          <a:bodyPr/>
          <a:lstStyle/>
          <a:p>
            <a:pPr marL="106363" indent="0">
              <a:buSzPct val="45000"/>
              <a:buNone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Maar let op: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Grijswit (stopverf): leverafwijkingen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Rood: Bloedingen vlak bij endeldarm of aambeien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Zwart: Bloeding hoger in maag/darmkanaal</a:t>
            </a:r>
          </a:p>
          <a:p>
            <a:pPr marL="430213" indent="-323850">
              <a:buSzPct val="45000"/>
              <a:buFont typeface="Wingdings" panose="05000000000000000000" pitchFamily="2" charset="2"/>
              <a:buChar char="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nl-NL" altLang="en-US" dirty="0"/>
              <a:t>Erwtensoep: bij tyfus</a:t>
            </a:r>
          </a:p>
        </p:txBody>
      </p:sp>
      <p:pic>
        <p:nvPicPr>
          <p:cNvPr id="17413" name="Picture 5" descr="Afbeeldingsresultaat voor kleuren ontlast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152" y="2915741"/>
            <a:ext cx="6358880" cy="3523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34518</TotalTime>
  <Words>304</Words>
  <Application>Microsoft Office PowerPoint</Application>
  <PresentationFormat>Aangepast</PresentationFormat>
  <Paragraphs>91</Paragraphs>
  <Slides>13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Arial</vt:lpstr>
      <vt:lpstr>Impact</vt:lpstr>
      <vt:lpstr>Times New Roman</vt:lpstr>
      <vt:lpstr>Tw Cen MT</vt:lpstr>
      <vt:lpstr>Tw Cen MT Condensed</vt:lpstr>
      <vt:lpstr>Wingdings</vt:lpstr>
      <vt:lpstr>Wingdings 3</vt:lpstr>
      <vt:lpstr>Integraal</vt:lpstr>
      <vt:lpstr>Diagnostiek</vt:lpstr>
      <vt:lpstr>Wat kun je onderzoeken?</vt:lpstr>
      <vt:lpstr>Urine</vt:lpstr>
      <vt:lpstr>Wat kan je ontdekken?</vt:lpstr>
      <vt:lpstr>Hoe vang je de urine op?</vt:lpstr>
      <vt:lpstr>De uitslag</vt:lpstr>
      <vt:lpstr>Ontlasting</vt:lpstr>
      <vt:lpstr>Ontlasting</vt:lpstr>
      <vt:lpstr>Ontlasting</vt:lpstr>
      <vt:lpstr>Wat kan je ontdekken?</vt:lpstr>
      <vt:lpstr>Sputum</vt:lpstr>
      <vt:lpstr>Wondkweek afnemen</vt:lpstr>
      <vt:lpstr>Regels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Laboratoriumonderzoek</dc:title>
  <dc:creator>Joke Rang</dc:creator>
  <cp:lastModifiedBy>Judith de Hoop - van Harten</cp:lastModifiedBy>
  <cp:revision>12</cp:revision>
  <cp:lastPrinted>1601-01-01T00:00:00Z</cp:lastPrinted>
  <dcterms:created xsi:type="dcterms:W3CDTF">2012-02-09T20:46:50Z</dcterms:created>
  <dcterms:modified xsi:type="dcterms:W3CDTF">2023-01-25T11:03:04Z</dcterms:modified>
</cp:coreProperties>
</file>