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16"/>
  </p:notesMasterIdLst>
  <p:sldIdLst>
    <p:sldId id="256" r:id="rId5"/>
    <p:sldId id="270" r:id="rId6"/>
    <p:sldId id="257" r:id="rId7"/>
    <p:sldId id="271" r:id="rId8"/>
    <p:sldId id="273" r:id="rId9"/>
    <p:sldId id="258" r:id="rId10"/>
    <p:sldId id="274" r:id="rId11"/>
    <p:sldId id="279" r:id="rId12"/>
    <p:sldId id="261" r:id="rId13"/>
    <p:sldId id="262" r:id="rId14"/>
    <p:sldId id="28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3659" autoAdjust="0"/>
  </p:normalViewPr>
  <p:slideViewPr>
    <p:cSldViewPr>
      <p:cViewPr varScale="1">
        <p:scale>
          <a:sx n="72" d="100"/>
          <a:sy n="72" d="100"/>
        </p:scale>
        <p:origin x="1747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A7D6A-BC82-428F-B3ED-FE94455D0F65}" type="datetimeFigureOut">
              <a:rPr lang="nl-NL" smtClean="0"/>
              <a:pPr/>
              <a:t>25-1-2023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065991-72E7-4EFC-B357-9961E795FDC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2227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Loodrechte techniek: injectienaald</a:t>
            </a:r>
            <a:r>
              <a:rPr lang="nl-NL" baseline="0" dirty="0"/>
              <a:t> recht in de huidplooi. Kortste weg en geeft zo min mogelijk pijn- en weefselbeschadiging. Risico van in de spier prikken is klein. Schuine techniek heeft de voorkeur bij magere zorgvragers, omdat de huidplooien dan dun zijn. Naald is 2x zolang als bij de loodrechttechniek. </a:t>
            </a:r>
          </a:p>
          <a:p>
            <a:r>
              <a:rPr lang="nl-NL" baseline="0" dirty="0"/>
              <a:t>Niet wrijven!! </a:t>
            </a:r>
            <a:r>
              <a:rPr lang="nl-NL" baseline="0" dirty="0">
                <a:sym typeface="Wingdings" pitchFamily="2" charset="2"/>
              </a:rPr>
              <a:t> blauwe plekken.</a:t>
            </a:r>
          </a:p>
          <a:p>
            <a:r>
              <a:rPr lang="nl-NL" baseline="0" dirty="0">
                <a:sym typeface="Wingdings" pitchFamily="2" charset="2"/>
              </a:rPr>
              <a:t>Voorbeelden subcutaan injecteren  Insuline, </a:t>
            </a:r>
            <a:r>
              <a:rPr lang="nl-NL" baseline="0" dirty="0" err="1">
                <a:sym typeface="Wingdings" pitchFamily="2" charset="2"/>
              </a:rPr>
              <a:t>fraxiparine</a:t>
            </a:r>
            <a:r>
              <a:rPr lang="nl-NL" baseline="0" dirty="0">
                <a:sym typeface="Wingdings" pitchFamily="2" charset="2"/>
              </a:rPr>
              <a:t>, morfine…….</a:t>
            </a:r>
          </a:p>
          <a:p>
            <a:r>
              <a:rPr lang="nl-NL" dirty="0"/>
              <a:t>Er mag niet geïnjecteerd worden in:</a:t>
            </a:r>
          </a:p>
          <a:p>
            <a:r>
              <a:rPr lang="nl-NL" dirty="0"/>
              <a:t>􀂄 een geopereerd of te opereren gebied;</a:t>
            </a:r>
          </a:p>
          <a:p>
            <a:r>
              <a:rPr lang="nl-NL" dirty="0"/>
              <a:t>􀂄 een hematoom;</a:t>
            </a:r>
          </a:p>
          <a:p>
            <a:r>
              <a:rPr lang="nl-NL" dirty="0"/>
              <a:t>􀂄 door vocht gezwollen of trombosegebied;</a:t>
            </a:r>
          </a:p>
          <a:p>
            <a:r>
              <a:rPr lang="nl-NL" dirty="0"/>
              <a:t>􀂄 verlamde ledematen;</a:t>
            </a:r>
          </a:p>
          <a:p>
            <a:r>
              <a:rPr lang="nl-NL" dirty="0"/>
              <a:t>􀂄 plaatsen die hard aanvoelen;</a:t>
            </a:r>
          </a:p>
          <a:p>
            <a:r>
              <a:rPr lang="nl-NL" dirty="0"/>
              <a:t>􀂄 plaatsen die er rood of blauw uitzien;</a:t>
            </a:r>
          </a:p>
          <a:p>
            <a:r>
              <a:rPr lang="nl-NL" dirty="0"/>
              <a:t>􀂄 een arm of been met een infuus of shunt.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65991-72E7-4EFC-B357-9961E795FDC7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3421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65991-72E7-4EFC-B357-9961E795FDC7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1246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65991-72E7-4EFC-B357-9961E795FDC7}" type="slidenum">
              <a:rPr lang="nl-NL" smtClean="0"/>
              <a:pPr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6390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Rectangle 105"/>
          <p:cNvSpPr/>
          <p:nvPr/>
        </p:nvSpPr>
        <p:spPr>
          <a:xfrm rot="2700000">
            <a:off x="7446946" y="993285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09" name="Group 408"/>
          <p:cNvGrpSpPr/>
          <p:nvPr/>
        </p:nvGrpSpPr>
        <p:grpSpPr>
          <a:xfrm>
            <a:off x="0" y="420256"/>
            <a:ext cx="9144000" cy="3795497"/>
            <a:chOff x="0" y="420256"/>
            <a:chExt cx="12188952" cy="3795497"/>
          </a:xfrm>
        </p:grpSpPr>
        <p:cxnSp>
          <p:nvCxnSpPr>
            <p:cNvPr id="410" name="Straight Connector 409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1" name="Straight Connector 410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Straight Connector 411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3" name="Straight Connector 412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4" name="Straight Connector 413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Straight Connector 414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Straight Connector 415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Straight Connector 416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8" name="Straight Connector 417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Straight Connector 418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0" name="Rectangle 379"/>
          <p:cNvSpPr/>
          <p:nvPr/>
        </p:nvSpPr>
        <p:spPr>
          <a:xfrm rot="18900000" flipV="1">
            <a:off x="8146056" y="-427079"/>
            <a:ext cx="13716" cy="2816931"/>
          </a:xfrm>
          <a:custGeom>
            <a:avLst/>
            <a:gdLst/>
            <a:ahLst/>
            <a:cxnLst/>
            <a:rect l="l" t="t" r="r" b="b"/>
            <a:pathLst>
              <a:path w="13716" h="2816931">
                <a:moveTo>
                  <a:pt x="0" y="2816931"/>
                </a:moveTo>
                <a:lnTo>
                  <a:pt x="13716" y="28032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1" name="Rectangle 56"/>
          <p:cNvSpPr/>
          <p:nvPr/>
        </p:nvSpPr>
        <p:spPr>
          <a:xfrm>
            <a:off x="1" y="0"/>
            <a:ext cx="8865825" cy="4572004"/>
          </a:xfrm>
          <a:custGeom>
            <a:avLst/>
            <a:gdLst/>
            <a:ahLst/>
            <a:cxnLst/>
            <a:rect l="l" t="t" r="r" b="b"/>
            <a:pathLst>
              <a:path w="8865825" h="4572004"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2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3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4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5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6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7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8" name="Rectangle 93"/>
          <p:cNvSpPr/>
          <p:nvPr/>
        </p:nvSpPr>
        <p:spPr>
          <a:xfrm rot="2700000">
            <a:off x="7126799" y="-278554"/>
            <a:ext cx="13716" cy="5699824"/>
          </a:xfrm>
          <a:custGeom>
            <a:avLst/>
            <a:gdLst/>
            <a:ahLst/>
            <a:cxnLst/>
            <a:rect l="l" t="t" r="r" b="b"/>
            <a:pathLst>
              <a:path w="13716" h="5699824">
                <a:moveTo>
                  <a:pt x="0" y="0"/>
                </a:moveTo>
                <a:lnTo>
                  <a:pt x="13716" y="13717"/>
                </a:lnTo>
                <a:lnTo>
                  <a:pt x="13716" y="5686109"/>
                </a:lnTo>
                <a:lnTo>
                  <a:pt x="1" y="569982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9" name="Rectangle 95"/>
          <p:cNvSpPr/>
          <p:nvPr/>
        </p:nvSpPr>
        <p:spPr>
          <a:xfrm rot="2700000">
            <a:off x="7969986" y="1747381"/>
            <a:ext cx="13716" cy="3314931"/>
          </a:xfrm>
          <a:custGeom>
            <a:avLst/>
            <a:gdLst/>
            <a:ahLst/>
            <a:cxnLst/>
            <a:rect l="l" t="t" r="r" b="b"/>
            <a:pathLst>
              <a:path w="13716" h="3314931">
                <a:moveTo>
                  <a:pt x="0" y="0"/>
                </a:moveTo>
                <a:lnTo>
                  <a:pt x="13716" y="13716"/>
                </a:lnTo>
                <a:lnTo>
                  <a:pt x="13716" y="3301215"/>
                </a:lnTo>
                <a:lnTo>
                  <a:pt x="0" y="331493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0" name="Rectangle 96"/>
          <p:cNvSpPr/>
          <p:nvPr/>
        </p:nvSpPr>
        <p:spPr>
          <a:xfrm rot="2700000">
            <a:off x="8391577" y="2765192"/>
            <a:ext cx="13716" cy="2122490"/>
          </a:xfrm>
          <a:custGeom>
            <a:avLst/>
            <a:gdLst/>
            <a:ahLst/>
            <a:cxnLst/>
            <a:rect l="l" t="t" r="r" b="b"/>
            <a:pathLst>
              <a:path w="13716" h="2122490">
                <a:moveTo>
                  <a:pt x="0" y="0"/>
                </a:moveTo>
                <a:lnTo>
                  <a:pt x="13716" y="13716"/>
                </a:lnTo>
                <a:lnTo>
                  <a:pt x="13716" y="2108774"/>
                </a:lnTo>
                <a:lnTo>
                  <a:pt x="0" y="212249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1" name="Rectangle 97"/>
          <p:cNvSpPr/>
          <p:nvPr/>
        </p:nvSpPr>
        <p:spPr>
          <a:xfrm rot="2700000">
            <a:off x="8813172" y="3783010"/>
            <a:ext cx="13717" cy="930041"/>
          </a:xfrm>
          <a:custGeom>
            <a:avLst/>
            <a:gdLst/>
            <a:ahLst/>
            <a:cxnLst/>
            <a:rect l="l" t="t" r="r" b="b"/>
            <a:pathLst>
              <a:path w="13717" h="930041">
                <a:moveTo>
                  <a:pt x="0" y="0"/>
                </a:moveTo>
                <a:lnTo>
                  <a:pt x="13717" y="13717"/>
                </a:lnTo>
                <a:lnTo>
                  <a:pt x="13717" y="916324"/>
                </a:lnTo>
                <a:lnTo>
                  <a:pt x="1" y="93004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2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3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4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5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6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7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8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9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0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1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2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3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4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5" name="Rectangle 376"/>
          <p:cNvSpPr/>
          <p:nvPr/>
        </p:nvSpPr>
        <p:spPr>
          <a:xfrm rot="18900000" flipV="1">
            <a:off x="6881278" y="-950966"/>
            <a:ext cx="13716" cy="6394268"/>
          </a:xfrm>
          <a:custGeom>
            <a:avLst/>
            <a:gdLst/>
            <a:ahLst/>
            <a:cxnLst/>
            <a:rect l="l" t="t" r="r" b="b"/>
            <a:pathLst>
              <a:path w="13716" h="6394268">
                <a:moveTo>
                  <a:pt x="13716" y="6380553"/>
                </a:moveTo>
                <a:lnTo>
                  <a:pt x="13716" y="13716"/>
                </a:lnTo>
                <a:lnTo>
                  <a:pt x="0" y="0"/>
                </a:lnTo>
                <a:lnTo>
                  <a:pt x="0" y="639426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6" name="Rectangle 377"/>
          <p:cNvSpPr/>
          <p:nvPr/>
        </p:nvSpPr>
        <p:spPr>
          <a:xfrm rot="18900000" flipV="1">
            <a:off x="7302869" y="-776336"/>
            <a:ext cx="13717" cy="5201823"/>
          </a:xfrm>
          <a:custGeom>
            <a:avLst/>
            <a:gdLst/>
            <a:ahLst/>
            <a:cxnLst/>
            <a:rect l="l" t="t" r="r" b="b"/>
            <a:pathLst>
              <a:path w="13717" h="5201823">
                <a:moveTo>
                  <a:pt x="1" y="5201823"/>
                </a:moveTo>
                <a:lnTo>
                  <a:pt x="13717" y="5188106"/>
                </a:lnTo>
                <a:lnTo>
                  <a:pt x="13717" y="1371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7" name="Rectangle 378"/>
          <p:cNvSpPr/>
          <p:nvPr/>
        </p:nvSpPr>
        <p:spPr>
          <a:xfrm rot="18900000" flipV="1">
            <a:off x="7742935" y="-582310"/>
            <a:ext cx="13716" cy="4009378"/>
          </a:xfrm>
          <a:custGeom>
            <a:avLst/>
            <a:gdLst/>
            <a:ahLst/>
            <a:cxnLst/>
            <a:rect l="l" t="t" r="r" b="b"/>
            <a:pathLst>
              <a:path w="13716" h="4009378">
                <a:moveTo>
                  <a:pt x="13716" y="3995663"/>
                </a:moveTo>
                <a:lnTo>
                  <a:pt x="13716" y="13717"/>
                </a:lnTo>
                <a:lnTo>
                  <a:pt x="0" y="0"/>
                </a:lnTo>
                <a:lnTo>
                  <a:pt x="0" y="400937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8" name="Rectangle 138"/>
          <p:cNvSpPr/>
          <p:nvPr/>
        </p:nvSpPr>
        <p:spPr>
          <a:xfrm rot="18900000" flipV="1">
            <a:off x="8567649" y="-252451"/>
            <a:ext cx="13715" cy="1624488"/>
          </a:xfrm>
          <a:custGeom>
            <a:avLst/>
            <a:gdLst/>
            <a:ahLst/>
            <a:cxnLst/>
            <a:rect l="l" t="t" r="r" b="b"/>
            <a:pathLst>
              <a:path w="13715" h="1624488">
                <a:moveTo>
                  <a:pt x="0" y="1624488"/>
                </a:moveTo>
                <a:lnTo>
                  <a:pt x="13715" y="1610773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9" name="Freeform 448"/>
          <p:cNvSpPr/>
          <p:nvPr/>
        </p:nvSpPr>
        <p:spPr>
          <a:xfrm rot="18900000" flipV="1">
            <a:off x="8989243" y="-77819"/>
            <a:ext cx="13715" cy="432040"/>
          </a:xfrm>
          <a:custGeom>
            <a:avLst/>
            <a:gdLst/>
            <a:ahLst/>
            <a:cxnLst/>
            <a:rect l="l" t="t" r="r" b="b"/>
            <a:pathLst>
              <a:path w="13715" h="432040">
                <a:moveTo>
                  <a:pt x="0" y="432040"/>
                </a:moveTo>
                <a:lnTo>
                  <a:pt x="13715" y="418325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0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1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2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3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4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5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6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7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8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9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0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1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2" name="Teardrop 3"/>
          <p:cNvSpPr/>
          <p:nvPr/>
        </p:nvSpPr>
        <p:spPr>
          <a:xfrm rot="5400000" flipH="1" flipV="1">
            <a:off x="8812306" y="329061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8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3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4" name="Oval 463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5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6" name="Oval 465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7" name="Oval 466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8" name="Oval 467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9" name="Oval 468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0" name="Oval 469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1" name="Oval 470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2" name="Oval 471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3" name="Oval 472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4" name="Oval 473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5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6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7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8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9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0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1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2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3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4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5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6" name="Oval 485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7" name="Oval 486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8" name="Oval 487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9" name="Oval 488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0" name="Oval 489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1" name="Oval 490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2" name="Oval 491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3" name="Oval 492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4" name="Oval 493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5" name="Oval 494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6" name="Oval 495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7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8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9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0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1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2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3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4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5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6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7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8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9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0" name="Oval 883"/>
          <p:cNvSpPr/>
          <p:nvPr/>
        </p:nvSpPr>
        <p:spPr>
          <a:xfrm>
            <a:off x="2031413" y="-10245"/>
            <a:ext cx="6910072" cy="84875"/>
          </a:xfrm>
          <a:custGeom>
            <a:avLst/>
            <a:gdLst/>
            <a:ahLst/>
            <a:cxnLst/>
            <a:rect l="l" t="t" r="r" b="b"/>
            <a:pathLst>
              <a:path w="6910072" h="84875"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1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2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3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4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5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6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7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8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9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0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1" name="Teardrop 3"/>
          <p:cNvSpPr/>
          <p:nvPr/>
        </p:nvSpPr>
        <p:spPr>
          <a:xfrm rot="5400000" flipH="1" flipV="1">
            <a:off x="8812306" y="117455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2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3" name="Oval 522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4" name="Oval 523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5" name="Oval 524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6" name="Oval 525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7" name="Oval 526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8" name="Oval 527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9" name="Oval 528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0" name="Oval 529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1" name="Oval 530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2" name="Oval 531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3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4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5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6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7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8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9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0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1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2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3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4" name="Oval 543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5" name="Oval 544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6" name="Oval 545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7" name="Oval 546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8" name="Oval 547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9" name="Oval 548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0" name="Oval 549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" name="Oval 550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2" name="Oval 551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3" name="Oval 552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4" name="Oval 553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5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6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7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8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9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0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1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2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3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4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5" name="Teardrop 3"/>
          <p:cNvSpPr/>
          <p:nvPr/>
        </p:nvSpPr>
        <p:spPr>
          <a:xfrm rot="5400000" flipH="1" flipV="1">
            <a:off x="8812306" y="2017156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6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7" name="Oval 566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8" name="Oval 567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9" name="Oval 568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0" name="Oval 569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1" name="Oval 570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2" name="Oval 571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3" name="Oval 572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4" name="Oval 573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5" name="Oval 574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6" name="Oval 575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7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8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9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0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1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2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3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4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5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6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7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8" name="Oval 587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9" name="Oval 588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0" name="Oval 589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1" name="Oval 590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2" name="Oval 591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3" name="Oval 592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4" name="Oval 593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5" name="Oval 594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6" name="Oval 595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7" name="Oval 596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8" name="Oval 597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9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0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1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2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3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4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5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6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7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8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9" name="Teardrop 3"/>
          <p:cNvSpPr/>
          <p:nvPr/>
        </p:nvSpPr>
        <p:spPr>
          <a:xfrm rot="5400000" flipH="1" flipV="1">
            <a:off x="8812306" y="286582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0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1" name="Oval 610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2" name="Oval 611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3" name="Oval 612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4" name="Oval 613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5" name="Oval 614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6" name="Oval 615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7" name="Oval 616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8" name="Oval 617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9" name="Oval 618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0" name="Oval 619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1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2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3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4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5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6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7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8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9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0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1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2" name="Oval 631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3" name="Oval 632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4" name="Oval 633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5" name="Oval 634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6" name="Oval 635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7" name="Oval 636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8" name="Oval 637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" name="Oval 638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0" name="Oval 639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1" name="Oval 640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2" name="Oval 641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3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4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5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6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7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8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9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0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1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2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3" name="Teardrop 3"/>
          <p:cNvSpPr/>
          <p:nvPr/>
        </p:nvSpPr>
        <p:spPr>
          <a:xfrm rot="5400000" flipH="1" flipV="1">
            <a:off x="8812306" y="3710008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4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5" name="Oval 654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6" name="Oval 655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7" name="Oval 656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8" name="Oval 657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9" name="Oval 658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0" name="Oval 659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1" name="Oval 660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2" name="Oval 661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3" name="Oval 662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4" name="Oval 663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5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6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7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8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9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0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1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2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3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4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5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6" name="Oval 675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7" name="Oval 676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8" name="Oval 677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9" name="Oval 678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0" name="Oval 679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1" name="Oval 680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2" name="Oval 681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3" name="Oval 682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4" name="Oval 683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5" name="Oval 684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6" name="Oval 685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7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8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9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0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1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2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3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4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5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6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7" name="Teardrop 3"/>
          <p:cNvSpPr/>
          <p:nvPr/>
        </p:nvSpPr>
        <p:spPr>
          <a:xfrm rot="5400000" flipH="1" flipV="1">
            <a:off x="8991444" y="4419445"/>
            <a:ext cx="171406" cy="133705"/>
          </a:xfrm>
          <a:custGeom>
            <a:avLst/>
            <a:gdLst/>
            <a:ahLst/>
            <a:cxnLst/>
            <a:rect l="l" t="t" r="r" b="b"/>
            <a:pathLst>
              <a:path w="171406" h="133705">
                <a:moveTo>
                  <a:pt x="171406" y="123429"/>
                </a:moveTo>
                <a:lnTo>
                  <a:pt x="168564" y="133705"/>
                </a:lnTo>
                <a:lnTo>
                  <a:pt x="157460" y="133705"/>
                </a:lnTo>
                <a:cubicBezTo>
                  <a:pt x="159382" y="130353"/>
                  <a:pt x="159597" y="126761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62756" y="133705"/>
                </a:lnTo>
                <a:lnTo>
                  <a:pt x="62665" y="133705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8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9" name="Oval 1651"/>
          <p:cNvSpPr/>
          <p:nvPr/>
        </p:nvSpPr>
        <p:spPr>
          <a:xfrm>
            <a:off x="812619" y="4561319"/>
            <a:ext cx="7660836" cy="10682"/>
          </a:xfrm>
          <a:custGeom>
            <a:avLst/>
            <a:gdLst/>
            <a:ahLst/>
            <a:cxnLst/>
            <a:rect l="l" t="t" r="r" b="b"/>
            <a:pathLst>
              <a:path w="7660836" h="10682"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0" name="Oval 699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1" name="Oval 70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2" name="Oval 701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3" name="Oval 702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4" name="Oval 703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5" name="Oval 704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6" name="Oval 705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7" name="Oval 706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8" name="Oval 707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9" name="Oval 708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0" name="Oval 709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1" name="Oval 71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2" name="Oval 711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3" name="Oval 712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4" name="Oval 713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5" name="Oval 714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6" name="Oval 715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7" name="Oval 716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8" name="Oval 717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9" name="Oval 718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0" name="Oval 719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1" name="Oval 720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2" name="Oval 721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3" name="Oval 722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4" name="Oval 723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5" name="Oval 724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6" name="Oval 725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7" name="Oval 726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8" name="Oval 727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9" name="Oval 728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0" name="Oval 729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1" name="Oval 730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2" name="Oval 73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3" name="Oval 732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4" name="Oval 733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5" name="Oval 734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6" name="Oval 735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7" name="Oval 736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8" name="Oval 737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9" name="Oval 738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0" name="Oval 739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1" name="Oval 740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2" name="Oval 74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3" name="Oval 742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4" name="Oval 743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5" name="Oval 744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6" name="Oval 74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7" name="Oval 74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8" name="Oval 74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9" name="Oval 74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0" name="Oval 74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1" name="Oval 75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2" name="Oval 75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3" name="Oval 752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4" name="Oval 753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033278F-E30D-499D-97FB-F877DA8B55CB}" type="datetimeFigureOut">
              <a:rPr lang="nl-NL" smtClean="0"/>
              <a:pPr/>
              <a:t>25-1-2023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1E450-18DA-46A8-AEC7-13FCF5D61166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0725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3278F-E30D-499D-97FB-F877DA8B55CB}" type="datetimeFigureOut">
              <a:rPr lang="nl-NL" smtClean="0"/>
              <a:pPr/>
              <a:t>25-1-2023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1E450-18DA-46A8-AEC7-13FCF5D61166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7938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762000"/>
            <a:ext cx="5686425" cy="541020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3278F-E30D-499D-97FB-F877DA8B55CB}" type="datetimeFigureOut">
              <a:rPr lang="nl-NL" smtClean="0"/>
              <a:pPr/>
              <a:t>25-1-2023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1E450-18DA-46A8-AEC7-13FCF5D61166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4364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3278F-E30D-499D-97FB-F877DA8B55CB}" type="datetimeFigureOut">
              <a:rPr lang="nl-NL" smtClean="0"/>
              <a:pPr/>
              <a:t>25-1-2023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1E450-18DA-46A8-AEC7-13FCF5D61166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7762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420256"/>
            <a:ext cx="9144000" cy="3795497"/>
            <a:chOff x="0" y="420256"/>
            <a:chExt cx="12188952" cy="3795497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Rectangle 379"/>
          <p:cNvSpPr/>
          <p:nvPr/>
        </p:nvSpPr>
        <p:spPr>
          <a:xfrm rot="18900000" flipV="1">
            <a:off x="8146056" y="-427079"/>
            <a:ext cx="13716" cy="2816931"/>
          </a:xfrm>
          <a:custGeom>
            <a:avLst/>
            <a:gdLst/>
            <a:ahLst/>
            <a:cxnLst/>
            <a:rect l="l" t="t" r="r" b="b"/>
            <a:pathLst>
              <a:path w="13716" h="2816931">
                <a:moveTo>
                  <a:pt x="0" y="2816931"/>
                </a:moveTo>
                <a:lnTo>
                  <a:pt x="13716" y="28032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56"/>
          <p:cNvSpPr/>
          <p:nvPr/>
        </p:nvSpPr>
        <p:spPr>
          <a:xfrm>
            <a:off x="1" y="0"/>
            <a:ext cx="8865825" cy="4572004"/>
          </a:xfrm>
          <a:custGeom>
            <a:avLst/>
            <a:gdLst/>
            <a:ahLst/>
            <a:cxnLst/>
            <a:rect l="l" t="t" r="r" b="b"/>
            <a:pathLst>
              <a:path w="8865825" h="4572004"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Rectangle 93"/>
          <p:cNvSpPr/>
          <p:nvPr/>
        </p:nvSpPr>
        <p:spPr>
          <a:xfrm rot="2700000">
            <a:off x="7126799" y="-278554"/>
            <a:ext cx="13716" cy="5699824"/>
          </a:xfrm>
          <a:custGeom>
            <a:avLst/>
            <a:gdLst/>
            <a:ahLst/>
            <a:cxnLst/>
            <a:rect l="l" t="t" r="r" b="b"/>
            <a:pathLst>
              <a:path w="13716" h="5699824">
                <a:moveTo>
                  <a:pt x="0" y="0"/>
                </a:moveTo>
                <a:lnTo>
                  <a:pt x="13716" y="13717"/>
                </a:lnTo>
                <a:lnTo>
                  <a:pt x="13716" y="5686109"/>
                </a:lnTo>
                <a:lnTo>
                  <a:pt x="1" y="569982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Rectangle 95"/>
          <p:cNvSpPr/>
          <p:nvPr/>
        </p:nvSpPr>
        <p:spPr>
          <a:xfrm rot="2700000">
            <a:off x="7969986" y="1747381"/>
            <a:ext cx="13716" cy="3314931"/>
          </a:xfrm>
          <a:custGeom>
            <a:avLst/>
            <a:gdLst/>
            <a:ahLst/>
            <a:cxnLst/>
            <a:rect l="l" t="t" r="r" b="b"/>
            <a:pathLst>
              <a:path w="13716" h="3314931">
                <a:moveTo>
                  <a:pt x="0" y="0"/>
                </a:moveTo>
                <a:lnTo>
                  <a:pt x="13716" y="13716"/>
                </a:lnTo>
                <a:lnTo>
                  <a:pt x="13716" y="3301215"/>
                </a:lnTo>
                <a:lnTo>
                  <a:pt x="0" y="331493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96"/>
          <p:cNvSpPr/>
          <p:nvPr/>
        </p:nvSpPr>
        <p:spPr>
          <a:xfrm rot="2700000">
            <a:off x="8391577" y="2765192"/>
            <a:ext cx="13716" cy="2122490"/>
          </a:xfrm>
          <a:custGeom>
            <a:avLst/>
            <a:gdLst/>
            <a:ahLst/>
            <a:cxnLst/>
            <a:rect l="l" t="t" r="r" b="b"/>
            <a:pathLst>
              <a:path w="13716" h="2122490">
                <a:moveTo>
                  <a:pt x="0" y="0"/>
                </a:moveTo>
                <a:lnTo>
                  <a:pt x="13716" y="13716"/>
                </a:lnTo>
                <a:lnTo>
                  <a:pt x="13716" y="2108774"/>
                </a:lnTo>
                <a:lnTo>
                  <a:pt x="0" y="212249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" name="Rectangle 97"/>
          <p:cNvSpPr/>
          <p:nvPr/>
        </p:nvSpPr>
        <p:spPr>
          <a:xfrm rot="2700000">
            <a:off x="8813172" y="3783010"/>
            <a:ext cx="13717" cy="930041"/>
          </a:xfrm>
          <a:custGeom>
            <a:avLst/>
            <a:gdLst/>
            <a:ahLst/>
            <a:cxnLst/>
            <a:rect l="l" t="t" r="r" b="b"/>
            <a:pathLst>
              <a:path w="13717" h="930041">
                <a:moveTo>
                  <a:pt x="0" y="0"/>
                </a:moveTo>
                <a:lnTo>
                  <a:pt x="13717" y="13717"/>
                </a:lnTo>
                <a:lnTo>
                  <a:pt x="13717" y="916324"/>
                </a:lnTo>
                <a:lnTo>
                  <a:pt x="1" y="93004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" name="Rectangle 376"/>
          <p:cNvSpPr/>
          <p:nvPr/>
        </p:nvSpPr>
        <p:spPr>
          <a:xfrm rot="18900000" flipV="1">
            <a:off x="6881278" y="-950966"/>
            <a:ext cx="13716" cy="6394268"/>
          </a:xfrm>
          <a:custGeom>
            <a:avLst/>
            <a:gdLst/>
            <a:ahLst/>
            <a:cxnLst/>
            <a:rect l="l" t="t" r="r" b="b"/>
            <a:pathLst>
              <a:path w="13716" h="6394268">
                <a:moveTo>
                  <a:pt x="13716" y="6380553"/>
                </a:moveTo>
                <a:lnTo>
                  <a:pt x="13716" y="13716"/>
                </a:lnTo>
                <a:lnTo>
                  <a:pt x="0" y="0"/>
                </a:lnTo>
                <a:lnTo>
                  <a:pt x="0" y="639426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" name="Rectangle 377"/>
          <p:cNvSpPr/>
          <p:nvPr/>
        </p:nvSpPr>
        <p:spPr>
          <a:xfrm rot="18900000" flipV="1">
            <a:off x="7302869" y="-776336"/>
            <a:ext cx="13717" cy="5201823"/>
          </a:xfrm>
          <a:custGeom>
            <a:avLst/>
            <a:gdLst/>
            <a:ahLst/>
            <a:cxnLst/>
            <a:rect l="l" t="t" r="r" b="b"/>
            <a:pathLst>
              <a:path w="13717" h="5201823">
                <a:moveTo>
                  <a:pt x="1" y="5201823"/>
                </a:moveTo>
                <a:lnTo>
                  <a:pt x="13717" y="5188106"/>
                </a:lnTo>
                <a:lnTo>
                  <a:pt x="13717" y="1371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" name="Rectangle 378"/>
          <p:cNvSpPr/>
          <p:nvPr/>
        </p:nvSpPr>
        <p:spPr>
          <a:xfrm rot="18900000" flipV="1">
            <a:off x="7742935" y="-582310"/>
            <a:ext cx="13716" cy="4009378"/>
          </a:xfrm>
          <a:custGeom>
            <a:avLst/>
            <a:gdLst/>
            <a:ahLst/>
            <a:cxnLst/>
            <a:rect l="l" t="t" r="r" b="b"/>
            <a:pathLst>
              <a:path w="13716" h="4009378">
                <a:moveTo>
                  <a:pt x="13716" y="3995663"/>
                </a:moveTo>
                <a:lnTo>
                  <a:pt x="13716" y="13717"/>
                </a:lnTo>
                <a:lnTo>
                  <a:pt x="0" y="0"/>
                </a:lnTo>
                <a:lnTo>
                  <a:pt x="0" y="400937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" name="Rectangle 138"/>
          <p:cNvSpPr/>
          <p:nvPr/>
        </p:nvSpPr>
        <p:spPr>
          <a:xfrm rot="18900000" flipV="1">
            <a:off x="8567649" y="-252451"/>
            <a:ext cx="13715" cy="1624488"/>
          </a:xfrm>
          <a:custGeom>
            <a:avLst/>
            <a:gdLst/>
            <a:ahLst/>
            <a:cxnLst/>
            <a:rect l="l" t="t" r="r" b="b"/>
            <a:pathLst>
              <a:path w="13715" h="1624488">
                <a:moveTo>
                  <a:pt x="0" y="1624488"/>
                </a:moveTo>
                <a:lnTo>
                  <a:pt x="13715" y="1610773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" name="Freeform 48"/>
          <p:cNvSpPr/>
          <p:nvPr/>
        </p:nvSpPr>
        <p:spPr>
          <a:xfrm rot="18900000" flipV="1">
            <a:off x="8989243" y="-77819"/>
            <a:ext cx="13715" cy="432040"/>
          </a:xfrm>
          <a:custGeom>
            <a:avLst/>
            <a:gdLst/>
            <a:ahLst/>
            <a:cxnLst/>
            <a:rect l="l" t="t" r="r" b="b"/>
            <a:pathLst>
              <a:path w="13715" h="432040">
                <a:moveTo>
                  <a:pt x="0" y="432040"/>
                </a:moveTo>
                <a:lnTo>
                  <a:pt x="13715" y="418325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" name="Teardrop 3"/>
          <p:cNvSpPr/>
          <p:nvPr/>
        </p:nvSpPr>
        <p:spPr>
          <a:xfrm rot="5400000" flipH="1" flipV="1">
            <a:off x="8812306" y="329061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8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1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3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4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5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6" name="Teardrop 3"/>
          <p:cNvSpPr/>
          <p:nvPr/>
        </p:nvSpPr>
        <p:spPr>
          <a:xfrm rot="5400000" flipH="1" flipV="1">
            <a:off x="8812306" y="117455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7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8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9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0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1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3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5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6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7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8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9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0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1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2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3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4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5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6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7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8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9" name="Teardrop 3"/>
          <p:cNvSpPr/>
          <p:nvPr/>
        </p:nvSpPr>
        <p:spPr>
          <a:xfrm rot="5400000" flipH="1" flipV="1">
            <a:off x="8812306" y="2017156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0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1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2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3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4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5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6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7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8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9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0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1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2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3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4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5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6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7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8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9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0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1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2" name="Teardrop 3"/>
          <p:cNvSpPr/>
          <p:nvPr/>
        </p:nvSpPr>
        <p:spPr>
          <a:xfrm rot="5400000" flipH="1" flipV="1">
            <a:off x="8812306" y="286582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3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4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5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6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7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8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9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0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1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2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3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4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5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" name="Teardrop 3"/>
          <p:cNvSpPr/>
          <p:nvPr/>
        </p:nvSpPr>
        <p:spPr>
          <a:xfrm rot="5400000" flipH="1" flipV="1">
            <a:off x="8812306" y="3710008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" name="Teardrop 3"/>
          <p:cNvSpPr/>
          <p:nvPr/>
        </p:nvSpPr>
        <p:spPr>
          <a:xfrm rot="5400000" flipH="1" flipV="1">
            <a:off x="8991444" y="4419445"/>
            <a:ext cx="171406" cy="133705"/>
          </a:xfrm>
          <a:custGeom>
            <a:avLst/>
            <a:gdLst/>
            <a:ahLst/>
            <a:cxnLst/>
            <a:rect l="l" t="t" r="r" b="b"/>
            <a:pathLst>
              <a:path w="171406" h="133705">
                <a:moveTo>
                  <a:pt x="171406" y="123429"/>
                </a:moveTo>
                <a:lnTo>
                  <a:pt x="168564" y="133705"/>
                </a:lnTo>
                <a:lnTo>
                  <a:pt x="157460" y="133705"/>
                </a:lnTo>
                <a:cubicBezTo>
                  <a:pt x="159382" y="130353"/>
                  <a:pt x="159597" y="126761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62756" y="133705"/>
                </a:lnTo>
                <a:lnTo>
                  <a:pt x="62665" y="133705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" name="Oval 189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" name="Oval 191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" name="Oval 192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" name="Oval 193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" name="Oval 194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" name="Oval 195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" name="Oval 196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" name="Oval 197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" name="Oval 198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" name="Oval 199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1" name="Oval 200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2" name="Oval 201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3" name="Oval 202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4" name="Oval 203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5" name="Oval 204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6" name="Oval 205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7" name="Oval 206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8" name="Oval 207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9" name="Oval 208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0" name="Oval 209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1" name="Oval 210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2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3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4" name="Oval 883"/>
          <p:cNvSpPr/>
          <p:nvPr/>
        </p:nvSpPr>
        <p:spPr>
          <a:xfrm>
            <a:off x="2031413" y="-10245"/>
            <a:ext cx="6910072" cy="84875"/>
          </a:xfrm>
          <a:custGeom>
            <a:avLst/>
            <a:gdLst/>
            <a:ahLst/>
            <a:cxnLst/>
            <a:rect l="l" t="t" r="r" b="b"/>
            <a:pathLst>
              <a:path w="6910072" h="84875"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5" name="Oval 214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6" name="Oval 215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7" name="Oval 216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8" name="Oval 217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9" name="Oval 218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0" name="Oval 219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1" name="Oval 220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2" name="Oval 221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3" name="Oval 222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4" name="Oval 223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5" name="Oval 224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6" name="Oval 225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7" name="Oval 226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8" name="Oval 227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9" name="Oval 228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0" name="Oval 229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1" name="Oval 230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2" name="Oval 231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3" name="Oval 232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4" name="Oval 233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5" name="Oval 234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6" name="Oval 235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7" name="Oval 236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8" name="Oval 237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9" name="Oval 238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0" name="Oval 239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1" name="Oval 240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2" name="Oval 241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3" name="Oval 242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4" name="Oval 243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5" name="Oval 244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6" name="Oval 245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7" name="Oval 246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8" name="Oval 247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9" name="Oval 248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0" name="Oval 249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1" name="Oval 250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2" name="Oval 251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3" name="Oval 252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4" name="Oval 253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5" name="Oval 254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6" name="Oval 255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7" name="Oval 256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8" name="Oval 257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9" name="Oval 258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0" name="Oval 259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1" name="Oval 260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2" name="Oval 261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3" name="Oval 262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4" name="Oval 263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5" name="Oval 264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6" name="Oval 265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7" name="Oval 266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8" name="Oval 267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9" name="Oval 268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0" name="Oval 269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1" name="Oval 270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2" name="Oval 271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3" name="Oval 272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4" name="Oval 273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5" name="Oval 274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6" name="Oval 275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7" name="Oval 276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8" name="Oval 277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9" name="Oval 278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0" name="Oval 279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1" name="Oval 280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2" name="Oval 281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3" name="Oval 282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4" name="Oval 283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5" name="Oval 284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6" name="Oval 285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7" name="Oval 286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8" name="Oval 287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9" name="Oval 288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0" name="Oval 289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1" name="Oval 290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2" name="Oval 291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3" name="Oval 292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4" name="Oval 293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5" name="Oval 294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6" name="Oval 295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7" name="Oval 296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8" name="Oval 297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9" name="Oval 1651"/>
          <p:cNvSpPr/>
          <p:nvPr/>
        </p:nvSpPr>
        <p:spPr>
          <a:xfrm>
            <a:off x="812619" y="4561319"/>
            <a:ext cx="7660836" cy="10682"/>
          </a:xfrm>
          <a:custGeom>
            <a:avLst/>
            <a:gdLst/>
            <a:ahLst/>
            <a:cxnLst/>
            <a:rect l="l" t="t" r="r" b="b"/>
            <a:pathLst>
              <a:path w="7660836" h="10682"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0" name="Oval 299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1" name="Oval 30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2" name="Oval 301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3" name="Oval 302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4" name="Oval 303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5" name="Oval 304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6" name="Oval 305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7" name="Oval 306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8" name="Oval 307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9" name="Oval 308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0" name="Oval 309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1" name="Oval 31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2" name="Oval 311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3" name="Oval 312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4" name="Oval 313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5" name="Oval 314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6" name="Oval 315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7" name="Oval 316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8" name="Oval 317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9" name="Oval 318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0" name="Oval 319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1" name="Oval 320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2" name="Oval 321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3" name="Oval 322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4" name="Oval 323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5" name="Oval 324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6" name="Oval 325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7" name="Oval 326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8" name="Oval 327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9" name="Oval 328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0" name="Oval 329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1" name="Oval 330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2" name="Oval 33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3" name="Oval 332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4" name="Oval 333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5" name="Oval 334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6" name="Oval 335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7" name="Oval 336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8" name="Oval 337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9" name="Oval 338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0" name="Oval 339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1" name="Oval 340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2" name="Oval 34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3" name="Oval 342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4" name="Oval 343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5" name="Oval 344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6" name="Oval 34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7" name="Oval 34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8" name="Oval 34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9" name="Oval 34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0" name="Oval 34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1" name="Oval 35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2" name="Oval 35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3" name="Oval 352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4" name="Oval 353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3278F-E30D-499D-97FB-F877DA8B55CB}" type="datetimeFigureOut">
              <a:rPr lang="nl-NL" smtClean="0"/>
              <a:pPr/>
              <a:t>25-1-2023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1E450-18DA-46A8-AEC7-13FCF5D61166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0201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3278F-E30D-499D-97FB-F877DA8B55CB}" type="datetimeFigureOut">
              <a:rPr lang="nl-NL" smtClean="0"/>
              <a:pPr/>
              <a:t>25-1-2023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1E450-18DA-46A8-AEC7-13FCF5D61166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4173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3278F-E30D-499D-97FB-F877DA8B55CB}" type="datetimeFigureOut">
              <a:rPr lang="nl-NL" smtClean="0"/>
              <a:pPr/>
              <a:t>25-1-2023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1E450-18DA-46A8-AEC7-13FCF5D61166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4484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3278F-E30D-499D-97FB-F877DA8B55CB}" type="datetimeFigureOut">
              <a:rPr lang="nl-NL" smtClean="0"/>
              <a:pPr/>
              <a:t>25-1-2023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1E450-18DA-46A8-AEC7-13FCF5D61166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367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3278F-E30D-499D-97FB-F877DA8B55CB}" type="datetimeFigureOut">
              <a:rPr lang="nl-NL" smtClean="0"/>
              <a:pPr/>
              <a:t>25-1-2023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1E450-18DA-46A8-AEC7-13FCF5D61166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6785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3278F-E30D-499D-97FB-F877DA8B55CB}" type="datetimeFigureOut">
              <a:rPr lang="nl-NL" smtClean="0"/>
              <a:pPr/>
              <a:t>25-1-2023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1E450-18DA-46A8-AEC7-13FCF5D61166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2406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3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3278F-E30D-499D-97FB-F877DA8B55CB}" type="datetimeFigureOut">
              <a:rPr lang="nl-NL" smtClean="0"/>
              <a:pPr/>
              <a:t>25-1-2023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1E450-18DA-46A8-AEC7-13FCF5D61166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5623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4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6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033278F-E30D-499D-97FB-F877DA8B55CB}" type="datetimeFigureOut">
              <a:rPr lang="nl-NL" smtClean="0"/>
              <a:pPr/>
              <a:t>25-1-2023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199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411E450-18DA-46A8-AEC7-13FCF5D61166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7593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Subcutaan en vleugelnaald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b="1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1412776"/>
            <a:ext cx="5322830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130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1862" y="980728"/>
            <a:ext cx="7024744" cy="648072"/>
          </a:xfrm>
        </p:spPr>
        <p:txBody>
          <a:bodyPr>
            <a:normAutofit/>
          </a:bodyPr>
          <a:lstStyle/>
          <a:p>
            <a:r>
              <a:rPr lang="nl-NL" dirty="0"/>
              <a:t>Complicaties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6" y="2060849"/>
            <a:ext cx="6777317" cy="2808312"/>
          </a:xfrm>
        </p:spPr>
        <p:txBody>
          <a:bodyPr>
            <a:normAutofit/>
          </a:bodyPr>
          <a:lstStyle/>
          <a:p>
            <a:r>
              <a:rPr lang="nl-NL" dirty="0"/>
              <a:t>Direct na het injecteren van de medicatie ontstaat er een verdikking rond de insteekplaats (vlindernaald, SC)</a:t>
            </a:r>
          </a:p>
          <a:p>
            <a:r>
              <a:rPr lang="nl-NL" dirty="0"/>
              <a:t>Er loopt bloed terug na inbrengen van de naald (vlindernaald, SC)</a:t>
            </a:r>
          </a:p>
        </p:txBody>
      </p:sp>
    </p:spTree>
    <p:extLst>
      <p:ext uri="{BB962C8B-B14F-4D97-AF65-F5344CB8AC3E}">
        <p14:creationId xmlns:p14="http://schemas.microsoft.com/office/powerpoint/2010/main" val="309593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Nog vragen over deze technieken en toedieningsvorm?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Vragen uit de gelezen protocollen en boek?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5896" y="3356992"/>
            <a:ext cx="1990725" cy="230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994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 les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43492" y="2060848"/>
            <a:ext cx="7416940" cy="4248472"/>
          </a:xfrm>
        </p:spPr>
        <p:txBody>
          <a:bodyPr>
            <a:normAutofit/>
          </a:bodyPr>
          <a:lstStyle/>
          <a:p>
            <a:r>
              <a:rPr lang="nl-NL" dirty="0"/>
              <a:t>Je kan de verschillende toedieningsvormen benoemen (</a:t>
            </a:r>
            <a:r>
              <a:rPr lang="nl-NL" dirty="0" err="1"/>
              <a:t>sc</a:t>
            </a:r>
            <a:r>
              <a:rPr lang="nl-NL" dirty="0"/>
              <a:t>, vlinder)</a:t>
            </a:r>
          </a:p>
          <a:p>
            <a:r>
              <a:rPr lang="nl-NL" dirty="0"/>
              <a:t>Je kan bij de verschillende toedieningswijze de technieken benoemen</a:t>
            </a:r>
          </a:p>
          <a:p>
            <a:r>
              <a:rPr lang="nl-NL" dirty="0"/>
              <a:t>Je kan de meest voorkomende complicaties benoemen</a:t>
            </a:r>
          </a:p>
          <a:p>
            <a:r>
              <a:rPr lang="nl-NL" dirty="0"/>
              <a:t>Je kan benoemen wat je moet doen als er een prikaccident heeft plaatsgevonden</a:t>
            </a:r>
          </a:p>
          <a:p>
            <a:r>
              <a:rPr lang="nl-NL" dirty="0"/>
              <a:t>Je kan vertellen hoe de praktijktoets eruitziet</a:t>
            </a:r>
          </a:p>
          <a:p>
            <a:r>
              <a:rPr lang="nl-NL" dirty="0"/>
              <a:t>De groep heeft een lijst gemaakt met de volgorde waarop iedereen de toets gaat afnemen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26535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980728"/>
            <a:ext cx="7024744" cy="648072"/>
          </a:xfrm>
        </p:spPr>
        <p:txBody>
          <a:bodyPr>
            <a:normAutofit/>
          </a:bodyPr>
          <a:lstStyle/>
          <a:p>
            <a:r>
              <a:rPr lang="nl-NL" dirty="0"/>
              <a:t>Subcutaan injecteren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6" y="2060848"/>
            <a:ext cx="7992888" cy="4563869"/>
          </a:xfrm>
        </p:spPr>
        <p:txBody>
          <a:bodyPr>
            <a:normAutofit/>
          </a:bodyPr>
          <a:lstStyle/>
          <a:p>
            <a:r>
              <a:rPr lang="nl-NL" dirty="0"/>
              <a:t>In onderhuids bindweefsel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Indicaties: </a:t>
            </a:r>
          </a:p>
          <a:p>
            <a:pPr>
              <a:buFontTx/>
              <a:buChar char="-"/>
            </a:pPr>
            <a:r>
              <a:rPr lang="nl-NL" dirty="0"/>
              <a:t> Sneller moet effect per os</a:t>
            </a:r>
          </a:p>
          <a:p>
            <a:pPr>
              <a:buFontTx/>
              <a:buChar char="-"/>
            </a:pPr>
            <a:r>
              <a:rPr lang="nl-NL" dirty="0"/>
              <a:t> Als zorgvrager niet op een andere manier kan innemen</a:t>
            </a:r>
          </a:p>
          <a:p>
            <a:pPr>
              <a:buFontTx/>
              <a:buChar char="-"/>
            </a:pPr>
            <a:r>
              <a:rPr lang="nl-NL" dirty="0"/>
              <a:t> Als werkzame stof via maagdarmkanaal wordt afgebroken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Geschikte plaatsen:</a:t>
            </a:r>
          </a:p>
          <a:p>
            <a:pPr>
              <a:buFontTx/>
              <a:buChar char="-"/>
            </a:pPr>
            <a:r>
              <a:rPr lang="nl-NL" dirty="0"/>
              <a:t>Rondom navel</a:t>
            </a:r>
          </a:p>
          <a:p>
            <a:pPr>
              <a:buFontTx/>
              <a:buChar char="-"/>
            </a:pPr>
            <a:r>
              <a:rPr lang="nl-NL" dirty="0"/>
              <a:t>Voor- en buitenzijde bovenbeen</a:t>
            </a:r>
          </a:p>
          <a:p>
            <a:pPr>
              <a:buFontTx/>
              <a:buChar char="-"/>
            </a:pPr>
            <a:r>
              <a:rPr lang="nl-NL" dirty="0"/>
              <a:t>Buitenzijde bovenarm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8104" y="4581128"/>
            <a:ext cx="2676525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169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Welke technieken kunnen bij </a:t>
            </a:r>
            <a:r>
              <a:rPr lang="nl-NL" dirty="0" err="1"/>
              <a:t>sc</a:t>
            </a:r>
            <a:r>
              <a:rPr lang="nl-NL" dirty="0"/>
              <a:t>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3568" y="2276872"/>
            <a:ext cx="5401592" cy="410445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nl-NL" sz="1800" dirty="0"/>
              <a:t>Loodrechte techniek: injectienaald recht in de huidplooi. Kortste weg en geeft zo min mogelijk pijn en weefselbeschadiging. </a:t>
            </a:r>
            <a:br>
              <a:rPr lang="nl-NL" sz="1800" dirty="0"/>
            </a:br>
            <a:r>
              <a:rPr lang="nl-NL" sz="1800" dirty="0"/>
              <a:t>Risico van in de spier prikken is klein.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1800" dirty="0"/>
              <a:t>Schuine techniek heeft de voorkeur bij magere zorgvragers, omdat de huidplooien dan dun zijn. </a:t>
            </a:r>
            <a:br>
              <a:rPr lang="nl-NL" sz="1800" dirty="0"/>
            </a:br>
            <a:r>
              <a:rPr lang="nl-NL" sz="1800" dirty="0"/>
              <a:t>Naald is 2x zolang als bij de loodrechttechniek. 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sz="1800" dirty="0"/>
              <a:t>Niet wrijven!! </a:t>
            </a:r>
            <a:r>
              <a:rPr lang="nl-NL" sz="1800" dirty="0">
                <a:sym typeface="Wingdings" pitchFamily="2" charset="2"/>
              </a:rPr>
              <a:t> blauwe plekken.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sz="1800" dirty="0">
              <a:sym typeface="Wingdings" pitchFamily="2" charset="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nl-NL" sz="1800" dirty="0">
                <a:sym typeface="Wingdings" pitchFamily="2" charset="2"/>
              </a:rPr>
              <a:t>Enkele veel voorkomende medicatie die je </a:t>
            </a:r>
            <a:r>
              <a:rPr lang="nl-NL" sz="1800" dirty="0" err="1">
                <a:sym typeface="Wingdings" pitchFamily="2" charset="2"/>
              </a:rPr>
              <a:t>sc</a:t>
            </a:r>
            <a:r>
              <a:rPr lang="nl-NL" sz="1800" dirty="0">
                <a:sym typeface="Wingdings" pitchFamily="2" charset="2"/>
              </a:rPr>
              <a:t> geeft  Insuline, </a:t>
            </a:r>
            <a:r>
              <a:rPr lang="nl-NL" sz="1800" dirty="0" err="1">
                <a:sym typeface="Wingdings" pitchFamily="2" charset="2"/>
              </a:rPr>
              <a:t>fraxiparine</a:t>
            </a:r>
            <a:r>
              <a:rPr lang="nl-NL" sz="1800" dirty="0">
                <a:sym typeface="Wingdings" pitchFamily="2" charset="2"/>
              </a:rPr>
              <a:t>, morfine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3"/>
          <a:srcRect l="68879" t="62307" r="16001" b="26296"/>
          <a:stretch/>
        </p:blipFill>
        <p:spPr>
          <a:xfrm>
            <a:off x="7529170" y="3423616"/>
            <a:ext cx="1296144" cy="1296144"/>
          </a:xfrm>
          <a:prstGeom prst="rect">
            <a:avLst/>
          </a:prstGeom>
        </p:spPr>
      </p:pic>
      <p:pic>
        <p:nvPicPr>
          <p:cNvPr id="2050" name="Picture 2" descr="https://www.bd.com/resource.aspx?IDX=2270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79" t="5065" r="14321" b="82272"/>
          <a:stretch/>
        </p:blipFill>
        <p:spPr bwMode="auto">
          <a:xfrm>
            <a:off x="6433285" y="1916832"/>
            <a:ext cx="1276740" cy="1276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4708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LET OP NIET SC als: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8096" y="1844824"/>
            <a:ext cx="7290055" cy="4896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nl-NL" sz="1800" dirty="0"/>
              <a:t> Grote bloedvaten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1800" dirty="0"/>
              <a:t> Littekenweefsel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1800" dirty="0"/>
              <a:t> Plaatsen die ontstoken, pijnlijk, of hard zijn.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1800" dirty="0"/>
              <a:t> Verlamde ledematen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1800" dirty="0"/>
              <a:t> Ledematen met trombose of oedeem.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1800" dirty="0"/>
              <a:t> Plaatsen met hematomen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1800" dirty="0"/>
              <a:t> Een geopereerd of te opereren gebied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1800" dirty="0"/>
              <a:t> Binnen een omtrek van 2 cm van de vorige injectieplaats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1800" dirty="0"/>
              <a:t> In arm of been waarvan lymfklieren verwijderd zijn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1800" dirty="0"/>
              <a:t> Plaatsen die er rood of blauw uitzien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1800" dirty="0"/>
              <a:t> Een arm of been met een infuus of shunt.</a:t>
            </a:r>
          </a:p>
        </p:txBody>
      </p:sp>
    </p:spTree>
    <p:extLst>
      <p:ext uri="{BB962C8B-B14F-4D97-AF65-F5344CB8AC3E}">
        <p14:creationId xmlns:p14="http://schemas.microsoft.com/office/powerpoint/2010/main" val="3709110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43492" y="764704"/>
            <a:ext cx="6777317" cy="5067925"/>
          </a:xfrm>
        </p:spPr>
        <p:txBody>
          <a:bodyPr/>
          <a:lstStyle/>
          <a:p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9476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Nog vragen over deze technieken en toedieningsvorm?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Vragen uit de gelezen protocollen en boek?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5896" y="3356992"/>
            <a:ext cx="1990725" cy="230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273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7290054" cy="1499616"/>
          </a:xfrm>
        </p:spPr>
        <p:txBody>
          <a:bodyPr/>
          <a:lstStyle/>
          <a:p>
            <a:r>
              <a:rPr lang="nl-NL" dirty="0"/>
              <a:t>vleugelnaald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8096" y="2048296"/>
            <a:ext cx="7290055" cy="4765080"/>
          </a:xfrm>
        </p:spPr>
        <p:txBody>
          <a:bodyPr>
            <a:normAutofit lnSpcReduction="10000"/>
          </a:bodyPr>
          <a:lstStyle/>
          <a:p>
            <a:r>
              <a:rPr lang="nl-NL" dirty="0"/>
              <a:t>Indicatie: vaak in de palliatieve fase.</a:t>
            </a:r>
          </a:p>
          <a:p>
            <a:r>
              <a:rPr lang="nl-NL" dirty="0"/>
              <a:t>Subcutaan in onderhuids bindweefsel. </a:t>
            </a:r>
            <a:br>
              <a:rPr lang="nl-NL" dirty="0"/>
            </a:br>
            <a:endParaRPr lang="nl-NL" dirty="0"/>
          </a:p>
          <a:p>
            <a:r>
              <a:rPr lang="nl-NL" dirty="0"/>
              <a:t>Geschikte plekken: o.a. onder navel en op thorax</a:t>
            </a:r>
          </a:p>
          <a:p>
            <a:r>
              <a:rPr lang="nl-NL" dirty="0"/>
              <a:t>Voorkomende medicaties: morfine</a:t>
            </a:r>
          </a:p>
          <a:p>
            <a:r>
              <a:rPr lang="nl-NL" dirty="0"/>
              <a:t>Waar let je op bij inbrengen:</a:t>
            </a:r>
            <a:br>
              <a:rPr lang="nl-NL" dirty="0"/>
            </a:br>
            <a:r>
              <a:rPr lang="nl-NL" dirty="0"/>
              <a:t>Het weefsel moet intact zijn</a:t>
            </a:r>
            <a:br>
              <a:rPr lang="nl-NL" dirty="0"/>
            </a:br>
            <a:r>
              <a:rPr lang="nl-NL" dirty="0"/>
              <a:t>Het weefsel moet een goede bloedcirculatie hebben</a:t>
            </a:r>
            <a:br>
              <a:rPr lang="nl-NL" dirty="0"/>
            </a:br>
            <a:br>
              <a:rPr lang="nl-NL" dirty="0"/>
            </a:br>
            <a:r>
              <a:rPr lang="nl-NL" dirty="0"/>
              <a:t>Injecteer niet op een plek met:</a:t>
            </a:r>
            <a:br>
              <a:rPr lang="nl-NL" dirty="0"/>
            </a:br>
            <a:r>
              <a:rPr lang="nl-NL" dirty="0"/>
              <a:t>Zwelling</a:t>
            </a:r>
            <a:br>
              <a:rPr lang="nl-NL" dirty="0"/>
            </a:br>
            <a:r>
              <a:rPr lang="nl-NL" dirty="0"/>
              <a:t>Blauwe plek</a:t>
            </a:r>
            <a:br>
              <a:rPr lang="nl-NL" dirty="0"/>
            </a:br>
            <a:r>
              <a:rPr lang="nl-NL" dirty="0"/>
              <a:t>Wondje</a:t>
            </a:r>
            <a:br>
              <a:rPr lang="nl-NL" dirty="0"/>
            </a:br>
            <a:r>
              <a:rPr lang="nl-NL" dirty="0"/>
              <a:t>Eczeem</a:t>
            </a:r>
            <a:br>
              <a:rPr lang="nl-NL" dirty="0"/>
            </a:br>
            <a:r>
              <a:rPr lang="nl-NL" dirty="0"/>
              <a:t>Littekenweefsel</a:t>
            </a:r>
            <a:br>
              <a:rPr lang="nl-NL" dirty="0"/>
            </a:br>
            <a:r>
              <a:rPr lang="nl-NL" dirty="0"/>
              <a:t>Verlamde lichaamsdelen</a:t>
            </a:r>
          </a:p>
        </p:txBody>
      </p:sp>
    </p:spTree>
    <p:extLst>
      <p:ext uri="{BB962C8B-B14F-4D97-AF65-F5344CB8AC3E}">
        <p14:creationId xmlns:p14="http://schemas.microsoft.com/office/powerpoint/2010/main" val="630365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2200" y="4194176"/>
            <a:ext cx="2638390" cy="236679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3568" y="887591"/>
            <a:ext cx="7024744" cy="864096"/>
          </a:xfrm>
        </p:spPr>
        <p:txBody>
          <a:bodyPr/>
          <a:lstStyle/>
          <a:p>
            <a:r>
              <a:rPr lang="nl-NL" dirty="0"/>
              <a:t>Vleugelnaald inbrengen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3569" y="2132855"/>
            <a:ext cx="4896544" cy="44375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Zonder verlengslang: niet ontluchten. Met verlengslang wel</a:t>
            </a:r>
          </a:p>
          <a:p>
            <a:endParaRPr lang="nl-NL" dirty="0"/>
          </a:p>
          <a:p>
            <a:r>
              <a:rPr lang="nl-NL" dirty="0"/>
              <a:t>Controleer de insteekplaats dagelijks op infectieverschijnselen</a:t>
            </a:r>
          </a:p>
          <a:p>
            <a:r>
              <a:rPr lang="nl-NL" dirty="0"/>
              <a:t>Als steeds dezelfde medicatie wordt toegediend wordt de vleugelnaald na het toedienen ervan niet doorgespoten met </a:t>
            </a:r>
            <a:r>
              <a:rPr lang="nl-NL" dirty="0" err="1"/>
              <a:t>NaCl</a:t>
            </a:r>
            <a:r>
              <a:rPr lang="nl-NL" dirty="0"/>
              <a:t> 0.9%. Dit hoeft evenmin ter voorkoming van het verstopt raken van het systeem.</a:t>
            </a:r>
          </a:p>
          <a:p>
            <a:r>
              <a:rPr lang="nl-NL" dirty="0"/>
              <a:t>De vleugelnaald (of verbindingsslang) wordt afgesloten met een </a:t>
            </a:r>
            <a:r>
              <a:rPr lang="nl-NL" dirty="0" err="1"/>
              <a:t>luerlockdopje</a:t>
            </a:r>
            <a:endParaRPr lang="nl-NL" dirty="0"/>
          </a:p>
          <a:p>
            <a:endParaRPr lang="nl-NL" dirty="0"/>
          </a:p>
        </p:txBody>
      </p:sp>
      <p:pic>
        <p:nvPicPr>
          <p:cNvPr id="1026" name="Picture 2" descr="Afbeeldingsresultaat voor vleugelnaal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7539" y="1412776"/>
            <a:ext cx="3239332" cy="2343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Afbeeldingsresultaat voor vleugelnaald"/>
          <p:cNvSpPr>
            <a:spLocks noChangeAspect="1" noChangeArrowheads="1"/>
          </p:cNvSpPr>
          <p:nvPr/>
        </p:nvSpPr>
        <p:spPr bwMode="auto">
          <a:xfrm>
            <a:off x="155574" y="-144463"/>
            <a:ext cx="1464097" cy="146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5" name="AutoShape 6" descr="Afbeeldingsresultaat voor vleugelnaald"/>
          <p:cNvSpPr>
            <a:spLocks noChangeAspect="1" noChangeArrowheads="1"/>
          </p:cNvSpPr>
          <p:nvPr/>
        </p:nvSpPr>
        <p:spPr bwMode="auto">
          <a:xfrm>
            <a:off x="157820" y="188640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8204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B4028482-F53A-4442-AB14-9B7A43F44F96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D71A905D156C4F9A8010B07B193A7A" ma:contentTypeVersion="2" ma:contentTypeDescription="Een nieuw document maken." ma:contentTypeScope="" ma:versionID="46cfead15e891feae5f84a8b3378a8a6">
  <xsd:schema xmlns:xsd="http://www.w3.org/2001/XMLSchema" xmlns:xs="http://www.w3.org/2001/XMLSchema" xmlns:p="http://schemas.microsoft.com/office/2006/metadata/properties" xmlns:ns3="cb3cd9ba-ad85-473e-be75-4f32e3243de1" targetNamespace="http://schemas.microsoft.com/office/2006/metadata/properties" ma:root="true" ma:fieldsID="e53ed98ea969395ae7cbf3ef6485d4a1" ns3:_="">
    <xsd:import namespace="cb3cd9ba-ad85-473e-be75-4f32e3243de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3cd9ba-ad85-473e-be75-4f32e3243de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Hint-hash delen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9456B7-1A27-4067-B3FF-6822F322AA3F}">
  <ds:schemaRefs>
    <ds:schemaRef ds:uri="http://purl.org/dc/terms/"/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cb3cd9ba-ad85-473e-be75-4f32e3243de1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BECDB5F-FA67-4655-8200-420FCBAF1C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3cd9ba-ad85-473e-be75-4f32e3243d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BC76A9-5F6D-49CA-9D03-157754A73ED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679</TotalTime>
  <Words>605</Words>
  <Application>Microsoft Office PowerPoint</Application>
  <PresentationFormat>Diavoorstelling (4:3)</PresentationFormat>
  <Paragraphs>70</Paragraphs>
  <Slides>11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7" baseType="lpstr">
      <vt:lpstr>Calibri</vt:lpstr>
      <vt:lpstr>Tw Cen MT</vt:lpstr>
      <vt:lpstr>Tw Cen MT Condensed</vt:lpstr>
      <vt:lpstr>Wingdings</vt:lpstr>
      <vt:lpstr>Wingdings 3</vt:lpstr>
      <vt:lpstr>Integraal</vt:lpstr>
      <vt:lpstr>Subcutaan en vleugelnaald</vt:lpstr>
      <vt:lpstr>Inhoud les</vt:lpstr>
      <vt:lpstr>Subcutaan injecteren</vt:lpstr>
      <vt:lpstr>Welke technieken kunnen bij sc?</vt:lpstr>
      <vt:lpstr>LET OP NIET SC als:</vt:lpstr>
      <vt:lpstr>PowerPoint-presentatie</vt:lpstr>
      <vt:lpstr>Nog vragen over deze technieken en toedieningsvorm?</vt:lpstr>
      <vt:lpstr>vleugelnaald</vt:lpstr>
      <vt:lpstr>Vleugelnaald inbrengen</vt:lpstr>
      <vt:lpstr>Complicaties</vt:lpstr>
      <vt:lpstr>Nog vragen over deze technieken en toedieningsvorm?</vt:lpstr>
    </vt:vector>
  </TitlesOfParts>
  <Company>Amarantis Onderwijsgroep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Medicijnen toedienen</dc:title>
  <dc:creator>Lianne Muis</dc:creator>
  <cp:lastModifiedBy>Judith de Hoop - van Harten</cp:lastModifiedBy>
  <cp:revision>54</cp:revision>
  <dcterms:created xsi:type="dcterms:W3CDTF">2015-05-07T09:19:55Z</dcterms:created>
  <dcterms:modified xsi:type="dcterms:W3CDTF">2023-01-25T10:28:19Z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0x010100D6D71A905D156C4F9A8010B07B193A7A</vt:lpwstr>
  </property>
</Properties>
</file>