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60" r:id="rId5"/>
    <p:sldId id="261" r:id="rId6"/>
    <p:sldId id="266" r:id="rId7"/>
    <p:sldId id="264" r:id="rId8"/>
    <p:sldId id="267" r:id="rId9"/>
    <p:sldId id="268" r:id="rId10"/>
    <p:sldId id="269" r:id="rId11"/>
    <p:sldId id="270" r:id="rId12"/>
    <p:sldId id="271" r:id="rId13"/>
    <p:sldId id="27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765E6-8DCC-4AB7-AC12-FE87E9A6FF65}" v="79" dt="2021-07-12T09:43:43.1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B7CBC-7ABF-44B5-ADAD-B56FD546BBAC}"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D321CA2B-C135-4ABE-9FAD-A97CDB6B8614}">
      <dgm:prSet custT="1"/>
      <dgm:spPr>
        <a:solidFill>
          <a:srgbClr val="00B050"/>
        </a:solidFill>
      </dgm:spPr>
      <dgm:t>
        <a:bodyPr/>
        <a:lstStyle/>
        <a:p>
          <a:r>
            <a:rPr lang="nl-NL" sz="800" u="sng" dirty="0"/>
            <a:t>1. Vragenlijst</a:t>
          </a:r>
        </a:p>
        <a:p>
          <a:r>
            <a:rPr lang="nl-NL" sz="800" dirty="0"/>
            <a:t>Voorafgaand aan het interview stel je eerst een vragenlijst op. Op die manier heb je altijd een schema waar je op terug kunt vallen tijdens het interview en raak je de draad niet kwijt. Ook verzeker je jezelf ervan dat alles wat je wilt behandelen aan bod komt in je interview.</a:t>
          </a:r>
          <a:r>
            <a:rPr lang="nl-NL" sz="800" u="sng" dirty="0"/>
            <a:t> </a:t>
          </a:r>
          <a:endParaRPr lang="en-US" sz="800" dirty="0"/>
        </a:p>
      </dgm:t>
    </dgm:pt>
    <dgm:pt modelId="{29662CCE-715C-4EA7-86D2-4671AC73E477}" type="parTrans" cxnId="{EE9F7A04-7A75-42EB-8393-4D152EC8F327}">
      <dgm:prSet/>
      <dgm:spPr/>
      <dgm:t>
        <a:bodyPr/>
        <a:lstStyle/>
        <a:p>
          <a:endParaRPr lang="en-US"/>
        </a:p>
      </dgm:t>
    </dgm:pt>
    <dgm:pt modelId="{0E5A3584-4794-44C4-A22B-33C8D20B9DB8}" type="sibTrans" cxnId="{EE9F7A04-7A75-42EB-8393-4D152EC8F327}">
      <dgm:prSet/>
      <dgm:spPr/>
      <dgm:t>
        <a:bodyPr/>
        <a:lstStyle/>
        <a:p>
          <a:endParaRPr lang="en-US"/>
        </a:p>
      </dgm:t>
    </dgm:pt>
    <dgm:pt modelId="{E9A24048-79BE-4A6A-8CDB-97C1F08E4C0C}">
      <dgm:prSet custT="1"/>
      <dgm:spPr>
        <a:solidFill>
          <a:schemeClr val="accent6">
            <a:lumMod val="75000"/>
          </a:schemeClr>
        </a:solidFill>
      </dgm:spPr>
      <dgm:t>
        <a:bodyPr/>
        <a:lstStyle/>
        <a:p>
          <a:r>
            <a:rPr lang="nl-NL" sz="800" u="sng" dirty="0"/>
            <a:t>2. Interview opnemen</a:t>
          </a:r>
        </a:p>
        <a:p>
          <a:r>
            <a:rPr lang="nl-NL" sz="800" dirty="0"/>
            <a:t>Op de een of andere manier moet je altijd verslagleggen van je interview. Dit kan door middel van aantekeningen, maar liefst door audio-opnames. Met een audio-opname kun je namelijk precies terug horen wat er gezegd is en kun je je aandacht volledig op het interview richten. </a:t>
          </a:r>
          <a:endParaRPr lang="en-US" sz="800" dirty="0"/>
        </a:p>
      </dgm:t>
    </dgm:pt>
    <dgm:pt modelId="{3A896816-4A13-44D9-BCFD-CA2816DC96D0}" type="parTrans" cxnId="{51227906-FAFD-4047-9FA2-103B91E983D3}">
      <dgm:prSet/>
      <dgm:spPr/>
      <dgm:t>
        <a:bodyPr/>
        <a:lstStyle/>
        <a:p>
          <a:endParaRPr lang="en-US"/>
        </a:p>
      </dgm:t>
    </dgm:pt>
    <dgm:pt modelId="{3DF20CFE-76CD-4954-9F66-4299CD3430DA}" type="sibTrans" cxnId="{51227906-FAFD-4047-9FA2-103B91E983D3}">
      <dgm:prSet/>
      <dgm:spPr/>
      <dgm:t>
        <a:bodyPr/>
        <a:lstStyle/>
        <a:p>
          <a:endParaRPr lang="en-US"/>
        </a:p>
      </dgm:t>
    </dgm:pt>
    <dgm:pt modelId="{E093A05F-48FA-4F08-99E4-57A8D79C1497}">
      <dgm:prSet custT="1"/>
      <dgm:spPr>
        <a:solidFill>
          <a:srgbClr val="C00000"/>
        </a:solidFill>
      </dgm:spPr>
      <dgm:t>
        <a:bodyPr/>
        <a:lstStyle/>
        <a:p>
          <a:r>
            <a:rPr lang="nl-NL" sz="800" u="sng" dirty="0"/>
            <a:t>3. Oefenen, oefenen, oefenen</a:t>
          </a:r>
        </a:p>
        <a:p>
          <a:r>
            <a:rPr lang="nl-NL" sz="800" dirty="0"/>
            <a:t>Interviewen is een vaardigheid. En vaardigheden krijg je niet door erover te lezen, maar vooral door te oefenen. Het is daarom een goed idee om je interview eerst uit te proberen in een informele setting. Vraag een studiegenoot of kennis als testpersoon en probeer vooral ook feedback te krijgen op je manier van vragen stellen/je houding/de structuur van je interview etc.</a:t>
          </a:r>
          <a:endParaRPr lang="en-US" sz="800" dirty="0"/>
        </a:p>
      </dgm:t>
    </dgm:pt>
    <dgm:pt modelId="{28A80ECC-FAF8-477E-B429-E66EDFDED3FE}" type="parTrans" cxnId="{DBFE1F84-DAC6-41AF-BF2E-0A4A36BC6AB2}">
      <dgm:prSet/>
      <dgm:spPr/>
      <dgm:t>
        <a:bodyPr/>
        <a:lstStyle/>
        <a:p>
          <a:endParaRPr lang="en-US"/>
        </a:p>
      </dgm:t>
    </dgm:pt>
    <dgm:pt modelId="{3EC5B29E-FED5-46C8-B0F0-8B340580A329}" type="sibTrans" cxnId="{DBFE1F84-DAC6-41AF-BF2E-0A4A36BC6AB2}">
      <dgm:prSet/>
      <dgm:spPr/>
      <dgm:t>
        <a:bodyPr/>
        <a:lstStyle/>
        <a:p>
          <a:endParaRPr lang="en-US"/>
        </a:p>
      </dgm:t>
    </dgm:pt>
    <dgm:pt modelId="{5EC73E6C-6E0F-4DC5-82DC-3A522BA74352}">
      <dgm:prSet/>
      <dgm:spPr>
        <a:solidFill>
          <a:srgbClr val="0070C0"/>
        </a:solidFill>
      </dgm:spPr>
      <dgm:t>
        <a:bodyPr/>
        <a:lstStyle/>
        <a:p>
          <a:r>
            <a:rPr lang="nl-NL" u="sng" dirty="0"/>
            <a:t>2. Interview opnemen</a:t>
          </a:r>
        </a:p>
        <a:p>
          <a:r>
            <a:rPr lang="nl-NL" dirty="0"/>
            <a:t>Bij het opnemen van je interview is het belangrijk dat je:</a:t>
          </a:r>
        </a:p>
        <a:p>
          <a:r>
            <a:rPr lang="nl-NL" dirty="0"/>
            <a:t>- op voorhand je opnameapparatuur test;</a:t>
          </a:r>
        </a:p>
        <a:p>
          <a:r>
            <a:rPr lang="nl-NL" dirty="0"/>
            <a:t>- de respondent toestemming vraagt om op te mogen nemen;</a:t>
          </a:r>
        </a:p>
        <a:p>
          <a:r>
            <a:rPr lang="nl-NL" dirty="0"/>
            <a:t>- de bestanden zo opslaat dat je ze gemakkelijk terug kunt vinden</a:t>
          </a:r>
        </a:p>
        <a:p>
          <a:r>
            <a:rPr lang="nl-NL" dirty="0"/>
            <a:t>- tussendoor een aantal keer checkt of de opname nog loopt (niets is zo vervelend als bij thuiskomst merken dat een groot deel van het interview niet is opgenomen);.</a:t>
          </a:r>
          <a:endParaRPr lang="nl-NL" u="sng" dirty="0"/>
        </a:p>
      </dgm:t>
    </dgm:pt>
    <dgm:pt modelId="{393ECDF5-445E-4273-816B-0F42E03055EF}" type="parTrans" cxnId="{8C019FC9-C416-45A0-8B9C-D37F04F2A58B}">
      <dgm:prSet/>
      <dgm:spPr/>
      <dgm:t>
        <a:bodyPr/>
        <a:lstStyle/>
        <a:p>
          <a:endParaRPr lang="nl-NL"/>
        </a:p>
      </dgm:t>
    </dgm:pt>
    <dgm:pt modelId="{79132137-450F-40D6-834A-65C85E037294}" type="sibTrans" cxnId="{8C019FC9-C416-45A0-8B9C-D37F04F2A58B}">
      <dgm:prSet/>
      <dgm:spPr/>
      <dgm:t>
        <a:bodyPr/>
        <a:lstStyle/>
        <a:p>
          <a:endParaRPr lang="nl-NL"/>
        </a:p>
      </dgm:t>
    </dgm:pt>
    <dgm:pt modelId="{61B7FE45-3C5C-40B9-90A0-D95C3C1209FD}" type="pres">
      <dgm:prSet presAssocID="{501B7CBC-7ABF-44B5-ADAD-B56FD546BBAC}" presName="diagram" presStyleCnt="0">
        <dgm:presLayoutVars>
          <dgm:dir/>
          <dgm:resizeHandles val="exact"/>
        </dgm:presLayoutVars>
      </dgm:prSet>
      <dgm:spPr/>
    </dgm:pt>
    <dgm:pt modelId="{807C1B25-957A-4046-8672-B5E108D2E26C}" type="pres">
      <dgm:prSet presAssocID="{D321CA2B-C135-4ABE-9FAD-A97CDB6B8614}" presName="node" presStyleLbl="node1" presStyleIdx="0" presStyleCnt="4">
        <dgm:presLayoutVars>
          <dgm:bulletEnabled val="1"/>
        </dgm:presLayoutVars>
      </dgm:prSet>
      <dgm:spPr/>
    </dgm:pt>
    <dgm:pt modelId="{5325DC2A-4274-4703-B5F2-E2A8E13A246A}" type="pres">
      <dgm:prSet presAssocID="{0E5A3584-4794-44C4-A22B-33C8D20B9DB8}" presName="sibTrans" presStyleCnt="0"/>
      <dgm:spPr/>
    </dgm:pt>
    <dgm:pt modelId="{21A6CA72-BD4C-4262-B51C-014F9783DA32}" type="pres">
      <dgm:prSet presAssocID="{E9A24048-79BE-4A6A-8CDB-97C1F08E4C0C}" presName="node" presStyleLbl="node1" presStyleIdx="1" presStyleCnt="4">
        <dgm:presLayoutVars>
          <dgm:bulletEnabled val="1"/>
        </dgm:presLayoutVars>
      </dgm:prSet>
      <dgm:spPr/>
    </dgm:pt>
    <dgm:pt modelId="{ED0C5BCC-2987-4865-BC19-42110E6288B7}" type="pres">
      <dgm:prSet presAssocID="{3DF20CFE-76CD-4954-9F66-4299CD3430DA}" presName="sibTrans" presStyleCnt="0"/>
      <dgm:spPr/>
    </dgm:pt>
    <dgm:pt modelId="{95983DC0-412D-4CA4-94F9-4D664A2BB8B8}" type="pres">
      <dgm:prSet presAssocID="{5EC73E6C-6E0F-4DC5-82DC-3A522BA74352}" presName="node" presStyleLbl="node1" presStyleIdx="2" presStyleCnt="4">
        <dgm:presLayoutVars>
          <dgm:bulletEnabled val="1"/>
        </dgm:presLayoutVars>
      </dgm:prSet>
      <dgm:spPr/>
    </dgm:pt>
    <dgm:pt modelId="{62271A20-3F10-43C4-A02E-4E6095E5ADED}" type="pres">
      <dgm:prSet presAssocID="{79132137-450F-40D6-834A-65C85E037294}" presName="sibTrans" presStyleCnt="0"/>
      <dgm:spPr/>
    </dgm:pt>
    <dgm:pt modelId="{4C6F4552-2770-4A4C-A351-A05A05F60617}" type="pres">
      <dgm:prSet presAssocID="{E093A05F-48FA-4F08-99E4-57A8D79C1497}" presName="node" presStyleLbl="node1" presStyleIdx="3" presStyleCnt="4">
        <dgm:presLayoutVars>
          <dgm:bulletEnabled val="1"/>
        </dgm:presLayoutVars>
      </dgm:prSet>
      <dgm:spPr/>
    </dgm:pt>
  </dgm:ptLst>
  <dgm:cxnLst>
    <dgm:cxn modelId="{EE9F7A04-7A75-42EB-8393-4D152EC8F327}" srcId="{501B7CBC-7ABF-44B5-ADAD-B56FD546BBAC}" destId="{D321CA2B-C135-4ABE-9FAD-A97CDB6B8614}" srcOrd="0" destOrd="0" parTransId="{29662CCE-715C-4EA7-86D2-4671AC73E477}" sibTransId="{0E5A3584-4794-44C4-A22B-33C8D20B9DB8}"/>
    <dgm:cxn modelId="{51227906-FAFD-4047-9FA2-103B91E983D3}" srcId="{501B7CBC-7ABF-44B5-ADAD-B56FD546BBAC}" destId="{E9A24048-79BE-4A6A-8CDB-97C1F08E4C0C}" srcOrd="1" destOrd="0" parTransId="{3A896816-4A13-44D9-BCFD-CA2816DC96D0}" sibTransId="{3DF20CFE-76CD-4954-9F66-4299CD3430DA}"/>
    <dgm:cxn modelId="{29407347-3B1F-46B6-AEBF-36FA04BB238A}" type="presOf" srcId="{E9A24048-79BE-4A6A-8CDB-97C1F08E4C0C}" destId="{21A6CA72-BD4C-4262-B51C-014F9783DA32}" srcOrd="0" destOrd="0" presId="urn:microsoft.com/office/officeart/2005/8/layout/default"/>
    <dgm:cxn modelId="{DBFE1F84-DAC6-41AF-BF2E-0A4A36BC6AB2}" srcId="{501B7CBC-7ABF-44B5-ADAD-B56FD546BBAC}" destId="{E093A05F-48FA-4F08-99E4-57A8D79C1497}" srcOrd="3" destOrd="0" parTransId="{28A80ECC-FAF8-477E-B429-E66EDFDED3FE}" sibTransId="{3EC5B29E-FED5-46C8-B0F0-8B340580A329}"/>
    <dgm:cxn modelId="{D06FB8B1-053A-4A25-B05F-FE016D1267C1}" type="presOf" srcId="{D321CA2B-C135-4ABE-9FAD-A97CDB6B8614}" destId="{807C1B25-957A-4046-8672-B5E108D2E26C}" srcOrd="0" destOrd="0" presId="urn:microsoft.com/office/officeart/2005/8/layout/default"/>
    <dgm:cxn modelId="{C14988B4-D122-4BCC-8DA6-26E1A6F4BE11}" type="presOf" srcId="{E093A05F-48FA-4F08-99E4-57A8D79C1497}" destId="{4C6F4552-2770-4A4C-A351-A05A05F60617}" srcOrd="0" destOrd="0" presId="urn:microsoft.com/office/officeart/2005/8/layout/default"/>
    <dgm:cxn modelId="{262898C6-6C3E-4A67-84D6-7FF5BFFE9BF8}" type="presOf" srcId="{5EC73E6C-6E0F-4DC5-82DC-3A522BA74352}" destId="{95983DC0-412D-4CA4-94F9-4D664A2BB8B8}" srcOrd="0" destOrd="0" presId="urn:microsoft.com/office/officeart/2005/8/layout/default"/>
    <dgm:cxn modelId="{8C019FC9-C416-45A0-8B9C-D37F04F2A58B}" srcId="{501B7CBC-7ABF-44B5-ADAD-B56FD546BBAC}" destId="{5EC73E6C-6E0F-4DC5-82DC-3A522BA74352}" srcOrd="2" destOrd="0" parTransId="{393ECDF5-445E-4273-816B-0F42E03055EF}" sibTransId="{79132137-450F-40D6-834A-65C85E037294}"/>
    <dgm:cxn modelId="{8C90EAFD-59CE-4DE7-AE88-E51A029960FA}" type="presOf" srcId="{501B7CBC-7ABF-44B5-ADAD-B56FD546BBAC}" destId="{61B7FE45-3C5C-40B9-90A0-D95C3C1209FD}" srcOrd="0" destOrd="0" presId="urn:microsoft.com/office/officeart/2005/8/layout/default"/>
    <dgm:cxn modelId="{973533D5-E2F0-4473-A637-7154ACAE8182}" type="presParOf" srcId="{61B7FE45-3C5C-40B9-90A0-D95C3C1209FD}" destId="{807C1B25-957A-4046-8672-B5E108D2E26C}" srcOrd="0" destOrd="0" presId="urn:microsoft.com/office/officeart/2005/8/layout/default"/>
    <dgm:cxn modelId="{F99C1E67-5F4C-4897-97F0-34A79B8813CD}" type="presParOf" srcId="{61B7FE45-3C5C-40B9-90A0-D95C3C1209FD}" destId="{5325DC2A-4274-4703-B5F2-E2A8E13A246A}" srcOrd="1" destOrd="0" presId="urn:microsoft.com/office/officeart/2005/8/layout/default"/>
    <dgm:cxn modelId="{B5466EC8-191C-4917-A187-57DE083577A9}" type="presParOf" srcId="{61B7FE45-3C5C-40B9-90A0-D95C3C1209FD}" destId="{21A6CA72-BD4C-4262-B51C-014F9783DA32}" srcOrd="2" destOrd="0" presId="urn:microsoft.com/office/officeart/2005/8/layout/default"/>
    <dgm:cxn modelId="{42E3419A-3DB3-4B11-B4BE-39E2F7018986}" type="presParOf" srcId="{61B7FE45-3C5C-40B9-90A0-D95C3C1209FD}" destId="{ED0C5BCC-2987-4865-BC19-42110E6288B7}" srcOrd="3" destOrd="0" presId="urn:microsoft.com/office/officeart/2005/8/layout/default"/>
    <dgm:cxn modelId="{2D3FAF6E-29DE-422E-9A03-6DE1E946145D}" type="presParOf" srcId="{61B7FE45-3C5C-40B9-90A0-D95C3C1209FD}" destId="{95983DC0-412D-4CA4-94F9-4D664A2BB8B8}" srcOrd="4" destOrd="0" presId="urn:microsoft.com/office/officeart/2005/8/layout/default"/>
    <dgm:cxn modelId="{5B5139A1-8452-4187-A3E4-8CD8877C173E}" type="presParOf" srcId="{61B7FE45-3C5C-40B9-90A0-D95C3C1209FD}" destId="{62271A20-3F10-43C4-A02E-4E6095E5ADED}" srcOrd="5" destOrd="0" presId="urn:microsoft.com/office/officeart/2005/8/layout/default"/>
    <dgm:cxn modelId="{8C4D8EF1-8B03-4E79-9DAA-0D6D320956A3}" type="presParOf" srcId="{61B7FE45-3C5C-40B9-90A0-D95C3C1209FD}" destId="{4C6F4552-2770-4A4C-A351-A05A05F6061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DB1F9-EDF4-4598-AA81-5E72296A01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E7CEF1-1954-4D55-894F-F38B6373DB13}">
      <dgm:prSet/>
      <dgm:spPr/>
      <dgm:t>
        <a:bodyPr/>
        <a:lstStyle/>
        <a:p>
          <a:r>
            <a:rPr lang="nl-NL" b="1"/>
            <a:t>- Luister meer dan dat je praat</a:t>
          </a:r>
          <a:r>
            <a:rPr lang="nl-NL"/>
            <a:t>: Interviewers praten vaak te veel. Bedenk dat het interview geen platform is voor jou persoonlijke ervaringen en meningen, maar dat de respondent centraal moet staan.</a:t>
          </a:r>
          <a:endParaRPr lang="en-US"/>
        </a:p>
      </dgm:t>
    </dgm:pt>
    <dgm:pt modelId="{25C0A2B0-573E-4FFA-947B-3ABEDD94A950}" type="parTrans" cxnId="{F13B36D7-02D6-404B-B30C-E07ED18A30F7}">
      <dgm:prSet/>
      <dgm:spPr/>
      <dgm:t>
        <a:bodyPr/>
        <a:lstStyle/>
        <a:p>
          <a:endParaRPr lang="en-US"/>
        </a:p>
      </dgm:t>
    </dgm:pt>
    <dgm:pt modelId="{9630673A-60D7-423A-855E-779AC121D467}" type="sibTrans" cxnId="{F13B36D7-02D6-404B-B30C-E07ED18A30F7}">
      <dgm:prSet/>
      <dgm:spPr/>
      <dgm:t>
        <a:bodyPr/>
        <a:lstStyle/>
        <a:p>
          <a:endParaRPr lang="en-US"/>
        </a:p>
      </dgm:t>
    </dgm:pt>
    <dgm:pt modelId="{4F380553-826D-425C-9B7E-2B16A2BD85B6}">
      <dgm:prSet/>
      <dgm:spPr/>
      <dgm:t>
        <a:bodyPr/>
        <a:lstStyle/>
        <a:p>
          <a:r>
            <a:rPr lang="nl-NL" b="1"/>
            <a:t>- Stel duidelijke vragen en wees vriendelijk in je formuleringen</a:t>
          </a:r>
          <a:r>
            <a:rPr lang="nl-NL"/>
            <a:t>: Als je respondenten in de war zijn of het gevoel hebben dat ze zichzelf moeten verdedigen, is de kans klein dat jij waardevolle informatie krijgt.</a:t>
          </a:r>
          <a:endParaRPr lang="en-US"/>
        </a:p>
      </dgm:t>
    </dgm:pt>
    <dgm:pt modelId="{CACEC535-073A-41A3-A1AC-B9CA5C93BC15}" type="parTrans" cxnId="{9A7DD802-9F06-4586-A8EB-15D0F8F755F4}">
      <dgm:prSet/>
      <dgm:spPr/>
      <dgm:t>
        <a:bodyPr/>
        <a:lstStyle/>
        <a:p>
          <a:endParaRPr lang="en-US"/>
        </a:p>
      </dgm:t>
    </dgm:pt>
    <dgm:pt modelId="{6239ECF7-F702-49F0-84AD-805CA578EF37}" type="sibTrans" cxnId="{9A7DD802-9F06-4586-A8EB-15D0F8F755F4}">
      <dgm:prSet/>
      <dgm:spPr/>
      <dgm:t>
        <a:bodyPr/>
        <a:lstStyle/>
        <a:p>
          <a:endParaRPr lang="en-US"/>
        </a:p>
      </dgm:t>
    </dgm:pt>
    <dgm:pt modelId="{CF76A203-5C0A-4638-AB5D-634DCCE0CCB6}">
      <dgm:prSet/>
      <dgm:spPr/>
      <dgm:t>
        <a:bodyPr/>
        <a:lstStyle/>
        <a:p>
          <a:r>
            <a:rPr lang="nl-NL" b="1" dirty="0"/>
            <a:t>- Vermijd beladen termen</a:t>
          </a:r>
          <a:r>
            <a:rPr lang="nl-NL" dirty="0"/>
            <a:t>: Wanneer je bijvoorbeeld vraagt ‘Ben je tegen zinloos geweld?’, is de kans groot dat je respondent een sociaal wenselijke antwoord geeft. Met de term ‘zinloos’ geef jij namelijk je mening al bloot.</a:t>
          </a:r>
          <a:endParaRPr lang="en-US" dirty="0"/>
        </a:p>
      </dgm:t>
    </dgm:pt>
    <dgm:pt modelId="{8A28E435-4009-47C5-8D98-85E60529FF21}" type="parTrans" cxnId="{779DECF7-46D9-4D37-9ED8-4B14554EBDB3}">
      <dgm:prSet/>
      <dgm:spPr/>
      <dgm:t>
        <a:bodyPr/>
        <a:lstStyle/>
        <a:p>
          <a:endParaRPr lang="en-US"/>
        </a:p>
      </dgm:t>
    </dgm:pt>
    <dgm:pt modelId="{DF834270-44DA-4FDE-962D-26F6FB09A559}" type="sibTrans" cxnId="{779DECF7-46D9-4D37-9ED8-4B14554EBDB3}">
      <dgm:prSet/>
      <dgm:spPr/>
      <dgm:t>
        <a:bodyPr/>
        <a:lstStyle/>
        <a:p>
          <a:endParaRPr lang="en-US"/>
        </a:p>
      </dgm:t>
    </dgm:pt>
    <dgm:pt modelId="{446676C6-7975-4FF9-9B86-415FE3360BE0}">
      <dgm:prSet/>
      <dgm:spPr/>
      <dgm:t>
        <a:bodyPr/>
        <a:lstStyle/>
        <a:p>
          <a:r>
            <a:rPr lang="nl-NL" b="1"/>
            <a:t>- Besef dat je een mens voor je hebt zitten</a:t>
          </a:r>
          <a:r>
            <a:rPr lang="nl-NL"/>
            <a:t>: Bepaalde vragen kunnen gevoelig zijn, respondenten kunnen zich ongemakkelijk voelen of misschien zelfs vervelen. Let dus goed op verbale en non-verbale reacties van je respondent en speel hier indien mogelijk op in.</a:t>
          </a:r>
          <a:endParaRPr lang="en-US"/>
        </a:p>
      </dgm:t>
    </dgm:pt>
    <dgm:pt modelId="{57F6CEE5-E196-47BB-B96B-7B6276FBC924}" type="parTrans" cxnId="{AF1D06CD-6B4D-4922-B23B-D7BF0D761A77}">
      <dgm:prSet/>
      <dgm:spPr/>
      <dgm:t>
        <a:bodyPr/>
        <a:lstStyle/>
        <a:p>
          <a:endParaRPr lang="en-US"/>
        </a:p>
      </dgm:t>
    </dgm:pt>
    <dgm:pt modelId="{DEC5CDB9-6036-431A-8B5A-2CC8EBFE0FB5}" type="sibTrans" cxnId="{AF1D06CD-6B4D-4922-B23B-D7BF0D761A77}">
      <dgm:prSet/>
      <dgm:spPr/>
      <dgm:t>
        <a:bodyPr/>
        <a:lstStyle/>
        <a:p>
          <a:endParaRPr lang="en-US"/>
        </a:p>
      </dgm:t>
    </dgm:pt>
    <dgm:pt modelId="{91297F1F-3897-4179-9AE6-90071F026F5E}">
      <dgm:prSet/>
      <dgm:spPr/>
      <dgm:t>
        <a:bodyPr/>
        <a:lstStyle/>
        <a:p>
          <a:r>
            <a:rPr lang="nl-NL" b="1"/>
            <a:t>- Beleef plezier aan het interview (of doe alsof)</a:t>
          </a:r>
          <a:r>
            <a:rPr lang="nl-NL"/>
            <a:t>: Wek niet de indruk dat je je verveelt of dat je zenuwachtig bent. Breng variatie aan in je stem en gezichtsuitdrukking.</a:t>
          </a:r>
          <a:endParaRPr lang="en-US"/>
        </a:p>
      </dgm:t>
    </dgm:pt>
    <dgm:pt modelId="{C33E8C40-5707-40D7-8158-A70942BF2FB2}" type="parTrans" cxnId="{DA290C68-AEB3-4B97-84AC-8C6629D71886}">
      <dgm:prSet/>
      <dgm:spPr/>
      <dgm:t>
        <a:bodyPr/>
        <a:lstStyle/>
        <a:p>
          <a:endParaRPr lang="en-US"/>
        </a:p>
      </dgm:t>
    </dgm:pt>
    <dgm:pt modelId="{FBF55B76-087E-44E1-ABFC-2EA668C34990}" type="sibTrans" cxnId="{DA290C68-AEB3-4B97-84AC-8C6629D71886}">
      <dgm:prSet/>
      <dgm:spPr/>
      <dgm:t>
        <a:bodyPr/>
        <a:lstStyle/>
        <a:p>
          <a:endParaRPr lang="en-US"/>
        </a:p>
      </dgm:t>
    </dgm:pt>
    <dgm:pt modelId="{76CA2AAE-25F9-41AA-B86B-998A068FD2B8}" type="pres">
      <dgm:prSet presAssocID="{D52DB1F9-EDF4-4598-AA81-5E72296A0132}" presName="linear" presStyleCnt="0">
        <dgm:presLayoutVars>
          <dgm:animLvl val="lvl"/>
          <dgm:resizeHandles val="exact"/>
        </dgm:presLayoutVars>
      </dgm:prSet>
      <dgm:spPr/>
    </dgm:pt>
    <dgm:pt modelId="{99056B70-916F-47A2-A5A1-20BABB99537A}" type="pres">
      <dgm:prSet presAssocID="{46E7CEF1-1954-4D55-894F-F38B6373DB13}" presName="parentText" presStyleLbl="node1" presStyleIdx="0" presStyleCnt="5">
        <dgm:presLayoutVars>
          <dgm:chMax val="0"/>
          <dgm:bulletEnabled val="1"/>
        </dgm:presLayoutVars>
      </dgm:prSet>
      <dgm:spPr/>
    </dgm:pt>
    <dgm:pt modelId="{13B56893-1F56-45B5-A692-11B8AD2C8A58}" type="pres">
      <dgm:prSet presAssocID="{9630673A-60D7-423A-855E-779AC121D467}" presName="spacer" presStyleCnt="0"/>
      <dgm:spPr/>
    </dgm:pt>
    <dgm:pt modelId="{62A4DFCB-E6AD-491F-815D-1DD7979F9F78}" type="pres">
      <dgm:prSet presAssocID="{4F380553-826D-425C-9B7E-2B16A2BD85B6}" presName="parentText" presStyleLbl="node1" presStyleIdx="1" presStyleCnt="5">
        <dgm:presLayoutVars>
          <dgm:chMax val="0"/>
          <dgm:bulletEnabled val="1"/>
        </dgm:presLayoutVars>
      </dgm:prSet>
      <dgm:spPr/>
    </dgm:pt>
    <dgm:pt modelId="{91E30133-F24F-43B7-BD27-E243F2652CE0}" type="pres">
      <dgm:prSet presAssocID="{6239ECF7-F702-49F0-84AD-805CA578EF37}" presName="spacer" presStyleCnt="0"/>
      <dgm:spPr/>
    </dgm:pt>
    <dgm:pt modelId="{8EA279B7-2433-4100-A8F2-5708BBDEE37E}" type="pres">
      <dgm:prSet presAssocID="{CF76A203-5C0A-4638-AB5D-634DCCE0CCB6}" presName="parentText" presStyleLbl="node1" presStyleIdx="2" presStyleCnt="5">
        <dgm:presLayoutVars>
          <dgm:chMax val="0"/>
          <dgm:bulletEnabled val="1"/>
        </dgm:presLayoutVars>
      </dgm:prSet>
      <dgm:spPr/>
    </dgm:pt>
    <dgm:pt modelId="{AC01D204-6EA5-4347-80EB-6633684E22F7}" type="pres">
      <dgm:prSet presAssocID="{DF834270-44DA-4FDE-962D-26F6FB09A559}" presName="spacer" presStyleCnt="0"/>
      <dgm:spPr/>
    </dgm:pt>
    <dgm:pt modelId="{F7DEFF48-6EFD-4F54-A5D7-90C7050CC74D}" type="pres">
      <dgm:prSet presAssocID="{446676C6-7975-4FF9-9B86-415FE3360BE0}" presName="parentText" presStyleLbl="node1" presStyleIdx="3" presStyleCnt="5">
        <dgm:presLayoutVars>
          <dgm:chMax val="0"/>
          <dgm:bulletEnabled val="1"/>
        </dgm:presLayoutVars>
      </dgm:prSet>
      <dgm:spPr/>
    </dgm:pt>
    <dgm:pt modelId="{043DF7B7-DFD1-455B-83AE-3A723A5466D4}" type="pres">
      <dgm:prSet presAssocID="{DEC5CDB9-6036-431A-8B5A-2CC8EBFE0FB5}" presName="spacer" presStyleCnt="0"/>
      <dgm:spPr/>
    </dgm:pt>
    <dgm:pt modelId="{13A506F1-63F4-4A08-8BD0-57590E00460A}" type="pres">
      <dgm:prSet presAssocID="{91297F1F-3897-4179-9AE6-90071F026F5E}" presName="parentText" presStyleLbl="node1" presStyleIdx="4" presStyleCnt="5">
        <dgm:presLayoutVars>
          <dgm:chMax val="0"/>
          <dgm:bulletEnabled val="1"/>
        </dgm:presLayoutVars>
      </dgm:prSet>
      <dgm:spPr/>
    </dgm:pt>
  </dgm:ptLst>
  <dgm:cxnLst>
    <dgm:cxn modelId="{9A7DD802-9F06-4586-A8EB-15D0F8F755F4}" srcId="{D52DB1F9-EDF4-4598-AA81-5E72296A0132}" destId="{4F380553-826D-425C-9B7E-2B16A2BD85B6}" srcOrd="1" destOrd="0" parTransId="{CACEC535-073A-41A3-A1AC-B9CA5C93BC15}" sibTransId="{6239ECF7-F702-49F0-84AD-805CA578EF37}"/>
    <dgm:cxn modelId="{DA290C68-AEB3-4B97-84AC-8C6629D71886}" srcId="{D52DB1F9-EDF4-4598-AA81-5E72296A0132}" destId="{91297F1F-3897-4179-9AE6-90071F026F5E}" srcOrd="4" destOrd="0" parTransId="{C33E8C40-5707-40D7-8158-A70942BF2FB2}" sibTransId="{FBF55B76-087E-44E1-ABFC-2EA668C34990}"/>
    <dgm:cxn modelId="{26972350-684B-46F4-9A1D-0181FE2629EB}" type="presOf" srcId="{91297F1F-3897-4179-9AE6-90071F026F5E}" destId="{13A506F1-63F4-4A08-8BD0-57590E00460A}" srcOrd="0" destOrd="0" presId="urn:microsoft.com/office/officeart/2005/8/layout/vList2"/>
    <dgm:cxn modelId="{7426638C-4B26-4A57-A857-EBCCF0E2658A}" type="presOf" srcId="{446676C6-7975-4FF9-9B86-415FE3360BE0}" destId="{F7DEFF48-6EFD-4F54-A5D7-90C7050CC74D}" srcOrd="0" destOrd="0" presId="urn:microsoft.com/office/officeart/2005/8/layout/vList2"/>
    <dgm:cxn modelId="{23A2798E-B772-4AB6-AB02-9C54894F1875}" type="presOf" srcId="{D52DB1F9-EDF4-4598-AA81-5E72296A0132}" destId="{76CA2AAE-25F9-41AA-B86B-998A068FD2B8}" srcOrd="0" destOrd="0" presId="urn:microsoft.com/office/officeart/2005/8/layout/vList2"/>
    <dgm:cxn modelId="{7EA85EA5-5360-4C68-AB8C-497DC503B37E}" type="presOf" srcId="{4F380553-826D-425C-9B7E-2B16A2BD85B6}" destId="{62A4DFCB-E6AD-491F-815D-1DD7979F9F78}" srcOrd="0" destOrd="0" presId="urn:microsoft.com/office/officeart/2005/8/layout/vList2"/>
    <dgm:cxn modelId="{AF1D06CD-6B4D-4922-B23B-D7BF0D761A77}" srcId="{D52DB1F9-EDF4-4598-AA81-5E72296A0132}" destId="{446676C6-7975-4FF9-9B86-415FE3360BE0}" srcOrd="3" destOrd="0" parTransId="{57F6CEE5-E196-47BB-B96B-7B6276FBC924}" sibTransId="{DEC5CDB9-6036-431A-8B5A-2CC8EBFE0FB5}"/>
    <dgm:cxn modelId="{F13B36D7-02D6-404B-B30C-E07ED18A30F7}" srcId="{D52DB1F9-EDF4-4598-AA81-5E72296A0132}" destId="{46E7CEF1-1954-4D55-894F-F38B6373DB13}" srcOrd="0" destOrd="0" parTransId="{25C0A2B0-573E-4FFA-947B-3ABEDD94A950}" sibTransId="{9630673A-60D7-423A-855E-779AC121D467}"/>
    <dgm:cxn modelId="{5990A2E0-1794-4994-B18C-0389E1E1AEA6}" type="presOf" srcId="{46E7CEF1-1954-4D55-894F-F38B6373DB13}" destId="{99056B70-916F-47A2-A5A1-20BABB99537A}" srcOrd="0" destOrd="0" presId="urn:microsoft.com/office/officeart/2005/8/layout/vList2"/>
    <dgm:cxn modelId="{1F2EC6E5-17C0-49A9-B84E-508C91BC4545}" type="presOf" srcId="{CF76A203-5C0A-4638-AB5D-634DCCE0CCB6}" destId="{8EA279B7-2433-4100-A8F2-5708BBDEE37E}" srcOrd="0" destOrd="0" presId="urn:microsoft.com/office/officeart/2005/8/layout/vList2"/>
    <dgm:cxn modelId="{779DECF7-46D9-4D37-9ED8-4B14554EBDB3}" srcId="{D52DB1F9-EDF4-4598-AA81-5E72296A0132}" destId="{CF76A203-5C0A-4638-AB5D-634DCCE0CCB6}" srcOrd="2" destOrd="0" parTransId="{8A28E435-4009-47C5-8D98-85E60529FF21}" sibTransId="{DF834270-44DA-4FDE-962D-26F6FB09A559}"/>
    <dgm:cxn modelId="{F9D220FE-4D4D-4983-B57D-6D209C3F0BBE}" type="presParOf" srcId="{76CA2AAE-25F9-41AA-B86B-998A068FD2B8}" destId="{99056B70-916F-47A2-A5A1-20BABB99537A}" srcOrd="0" destOrd="0" presId="urn:microsoft.com/office/officeart/2005/8/layout/vList2"/>
    <dgm:cxn modelId="{7E7F4073-D514-47FD-BF02-75982D97162D}" type="presParOf" srcId="{76CA2AAE-25F9-41AA-B86B-998A068FD2B8}" destId="{13B56893-1F56-45B5-A692-11B8AD2C8A58}" srcOrd="1" destOrd="0" presId="urn:microsoft.com/office/officeart/2005/8/layout/vList2"/>
    <dgm:cxn modelId="{4D1AEE24-8F5E-45A6-A703-AA62C6369F73}" type="presParOf" srcId="{76CA2AAE-25F9-41AA-B86B-998A068FD2B8}" destId="{62A4DFCB-E6AD-491F-815D-1DD7979F9F78}" srcOrd="2" destOrd="0" presId="urn:microsoft.com/office/officeart/2005/8/layout/vList2"/>
    <dgm:cxn modelId="{10E6AAD1-EF94-4858-8948-275DB7E6670E}" type="presParOf" srcId="{76CA2AAE-25F9-41AA-B86B-998A068FD2B8}" destId="{91E30133-F24F-43B7-BD27-E243F2652CE0}" srcOrd="3" destOrd="0" presId="urn:microsoft.com/office/officeart/2005/8/layout/vList2"/>
    <dgm:cxn modelId="{60CCA59D-54EE-4F22-A906-3713EA0F9B9D}" type="presParOf" srcId="{76CA2AAE-25F9-41AA-B86B-998A068FD2B8}" destId="{8EA279B7-2433-4100-A8F2-5708BBDEE37E}" srcOrd="4" destOrd="0" presId="urn:microsoft.com/office/officeart/2005/8/layout/vList2"/>
    <dgm:cxn modelId="{03194196-2EBD-4153-94E1-E7868F53E5F1}" type="presParOf" srcId="{76CA2AAE-25F9-41AA-B86B-998A068FD2B8}" destId="{AC01D204-6EA5-4347-80EB-6633684E22F7}" srcOrd="5" destOrd="0" presId="urn:microsoft.com/office/officeart/2005/8/layout/vList2"/>
    <dgm:cxn modelId="{34A7014C-0751-4333-A210-D63BD5694CA1}" type="presParOf" srcId="{76CA2AAE-25F9-41AA-B86B-998A068FD2B8}" destId="{F7DEFF48-6EFD-4F54-A5D7-90C7050CC74D}" srcOrd="6" destOrd="0" presId="urn:microsoft.com/office/officeart/2005/8/layout/vList2"/>
    <dgm:cxn modelId="{DBC95B5D-1847-4298-93C1-EA8F114C230B}" type="presParOf" srcId="{76CA2AAE-25F9-41AA-B86B-998A068FD2B8}" destId="{043DF7B7-DFD1-455B-83AE-3A723A5466D4}" srcOrd="7" destOrd="0" presId="urn:microsoft.com/office/officeart/2005/8/layout/vList2"/>
    <dgm:cxn modelId="{B5D6781E-57DB-45D5-B3A8-6107BEAA2F65}" type="presParOf" srcId="{76CA2AAE-25F9-41AA-B86B-998A068FD2B8}" destId="{13A506F1-63F4-4A08-8BD0-57590E00460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C1B25-957A-4046-8672-B5E108D2E26C}">
      <dsp:nvSpPr>
        <dsp:cNvPr id="0" name=""/>
        <dsp:cNvSpPr/>
      </dsp:nvSpPr>
      <dsp:spPr>
        <a:xfrm>
          <a:off x="342185" y="2133"/>
          <a:ext cx="3157537" cy="1894522"/>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u="sng" kern="1200" dirty="0"/>
            <a:t>1. Vragenlijst</a:t>
          </a:r>
        </a:p>
        <a:p>
          <a:pPr marL="0" lvl="0" indent="0" algn="ctr" defTabSz="355600">
            <a:lnSpc>
              <a:spcPct val="90000"/>
            </a:lnSpc>
            <a:spcBef>
              <a:spcPct val="0"/>
            </a:spcBef>
            <a:spcAft>
              <a:spcPct val="35000"/>
            </a:spcAft>
            <a:buNone/>
          </a:pPr>
          <a:r>
            <a:rPr lang="nl-NL" sz="800" kern="1200" dirty="0"/>
            <a:t>Voorafgaand aan het interview stel je eerst een vragenlijst op. Op die manier heb je altijd een schema waar je op terug kunt vallen tijdens het interview en raak je de draad niet kwijt. Ook verzeker je jezelf ervan dat alles wat je wilt behandelen aan bod komt in je interview.</a:t>
          </a:r>
          <a:r>
            <a:rPr lang="nl-NL" sz="800" u="sng" kern="1200" dirty="0"/>
            <a:t> </a:t>
          </a:r>
          <a:endParaRPr lang="en-US" sz="800" kern="1200" dirty="0"/>
        </a:p>
      </dsp:txBody>
      <dsp:txXfrm>
        <a:off x="342185" y="2133"/>
        <a:ext cx="3157537" cy="1894522"/>
      </dsp:txXfrm>
    </dsp:sp>
    <dsp:sp modelId="{21A6CA72-BD4C-4262-B51C-014F9783DA32}">
      <dsp:nvSpPr>
        <dsp:cNvPr id="0" name=""/>
        <dsp:cNvSpPr/>
      </dsp:nvSpPr>
      <dsp:spPr>
        <a:xfrm>
          <a:off x="3815476" y="2133"/>
          <a:ext cx="3157537" cy="1894522"/>
        </a:xfrm>
        <a:prstGeom prst="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u="sng" kern="1200" dirty="0"/>
            <a:t>2. Interview opnemen</a:t>
          </a:r>
        </a:p>
        <a:p>
          <a:pPr marL="0" lvl="0" indent="0" algn="ctr" defTabSz="355600">
            <a:lnSpc>
              <a:spcPct val="90000"/>
            </a:lnSpc>
            <a:spcBef>
              <a:spcPct val="0"/>
            </a:spcBef>
            <a:spcAft>
              <a:spcPct val="35000"/>
            </a:spcAft>
            <a:buNone/>
          </a:pPr>
          <a:r>
            <a:rPr lang="nl-NL" sz="800" kern="1200" dirty="0"/>
            <a:t>Op de een of andere manier moet je altijd verslagleggen van je interview. Dit kan door middel van aantekeningen, maar liefst door audio-opnames. Met een audio-opname kun je namelijk precies terug horen wat er gezegd is en kun je je aandacht volledig op het interview richten. </a:t>
          </a:r>
          <a:endParaRPr lang="en-US" sz="800" kern="1200" dirty="0"/>
        </a:p>
      </dsp:txBody>
      <dsp:txXfrm>
        <a:off x="3815476" y="2133"/>
        <a:ext cx="3157537" cy="1894522"/>
      </dsp:txXfrm>
    </dsp:sp>
    <dsp:sp modelId="{95983DC0-412D-4CA4-94F9-4D664A2BB8B8}">
      <dsp:nvSpPr>
        <dsp:cNvPr id="0" name=""/>
        <dsp:cNvSpPr/>
      </dsp:nvSpPr>
      <dsp:spPr>
        <a:xfrm>
          <a:off x="342185" y="2212409"/>
          <a:ext cx="3157537" cy="1894522"/>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nl-NL" sz="700" u="sng" kern="1200" dirty="0"/>
            <a:t>2. Interview opnemen</a:t>
          </a:r>
        </a:p>
        <a:p>
          <a:pPr marL="0" lvl="0" indent="0" algn="ctr" defTabSz="311150">
            <a:lnSpc>
              <a:spcPct val="90000"/>
            </a:lnSpc>
            <a:spcBef>
              <a:spcPct val="0"/>
            </a:spcBef>
            <a:spcAft>
              <a:spcPct val="35000"/>
            </a:spcAft>
            <a:buNone/>
          </a:pPr>
          <a:r>
            <a:rPr lang="nl-NL" sz="700" kern="1200" dirty="0"/>
            <a:t>Bij het opnemen van je interview is het belangrijk dat je:</a:t>
          </a:r>
        </a:p>
        <a:p>
          <a:pPr marL="0" lvl="0" indent="0" algn="ctr" defTabSz="311150">
            <a:lnSpc>
              <a:spcPct val="90000"/>
            </a:lnSpc>
            <a:spcBef>
              <a:spcPct val="0"/>
            </a:spcBef>
            <a:spcAft>
              <a:spcPct val="35000"/>
            </a:spcAft>
            <a:buNone/>
          </a:pPr>
          <a:r>
            <a:rPr lang="nl-NL" sz="700" kern="1200" dirty="0"/>
            <a:t>- op voorhand je opnameapparatuur test;</a:t>
          </a:r>
        </a:p>
        <a:p>
          <a:pPr marL="0" lvl="0" indent="0" algn="ctr" defTabSz="311150">
            <a:lnSpc>
              <a:spcPct val="90000"/>
            </a:lnSpc>
            <a:spcBef>
              <a:spcPct val="0"/>
            </a:spcBef>
            <a:spcAft>
              <a:spcPct val="35000"/>
            </a:spcAft>
            <a:buNone/>
          </a:pPr>
          <a:r>
            <a:rPr lang="nl-NL" sz="700" kern="1200" dirty="0"/>
            <a:t>- de respondent toestemming vraagt om op te mogen nemen;</a:t>
          </a:r>
        </a:p>
        <a:p>
          <a:pPr marL="0" lvl="0" indent="0" algn="ctr" defTabSz="311150">
            <a:lnSpc>
              <a:spcPct val="90000"/>
            </a:lnSpc>
            <a:spcBef>
              <a:spcPct val="0"/>
            </a:spcBef>
            <a:spcAft>
              <a:spcPct val="35000"/>
            </a:spcAft>
            <a:buNone/>
          </a:pPr>
          <a:r>
            <a:rPr lang="nl-NL" sz="700" kern="1200" dirty="0"/>
            <a:t>- de bestanden zo opslaat dat je ze gemakkelijk terug kunt vinden</a:t>
          </a:r>
        </a:p>
        <a:p>
          <a:pPr marL="0" lvl="0" indent="0" algn="ctr" defTabSz="311150">
            <a:lnSpc>
              <a:spcPct val="90000"/>
            </a:lnSpc>
            <a:spcBef>
              <a:spcPct val="0"/>
            </a:spcBef>
            <a:spcAft>
              <a:spcPct val="35000"/>
            </a:spcAft>
            <a:buNone/>
          </a:pPr>
          <a:r>
            <a:rPr lang="nl-NL" sz="700" kern="1200" dirty="0"/>
            <a:t>- tussendoor een aantal keer checkt of de opname nog loopt (niets is zo vervelend als bij thuiskomst merken dat een groot deel van het interview niet is opgenomen);.</a:t>
          </a:r>
          <a:endParaRPr lang="nl-NL" sz="700" u="sng" kern="1200" dirty="0"/>
        </a:p>
      </dsp:txBody>
      <dsp:txXfrm>
        <a:off x="342185" y="2212409"/>
        <a:ext cx="3157537" cy="1894522"/>
      </dsp:txXfrm>
    </dsp:sp>
    <dsp:sp modelId="{4C6F4552-2770-4A4C-A351-A05A05F60617}">
      <dsp:nvSpPr>
        <dsp:cNvPr id="0" name=""/>
        <dsp:cNvSpPr/>
      </dsp:nvSpPr>
      <dsp:spPr>
        <a:xfrm>
          <a:off x="3815476" y="2212409"/>
          <a:ext cx="3157537" cy="1894522"/>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u="sng" kern="1200" dirty="0"/>
            <a:t>3. Oefenen, oefenen, oefenen</a:t>
          </a:r>
        </a:p>
        <a:p>
          <a:pPr marL="0" lvl="0" indent="0" algn="ctr" defTabSz="355600">
            <a:lnSpc>
              <a:spcPct val="90000"/>
            </a:lnSpc>
            <a:spcBef>
              <a:spcPct val="0"/>
            </a:spcBef>
            <a:spcAft>
              <a:spcPct val="35000"/>
            </a:spcAft>
            <a:buNone/>
          </a:pPr>
          <a:r>
            <a:rPr lang="nl-NL" sz="800" kern="1200" dirty="0"/>
            <a:t>Interviewen is een vaardigheid. En vaardigheden krijg je niet door erover te lezen, maar vooral door te oefenen. Het is daarom een goed idee om je interview eerst uit te proberen in een informele setting. Vraag een studiegenoot of kennis als testpersoon en probeer vooral ook feedback te krijgen op je manier van vragen stellen/je houding/de structuur van je interview etc.</a:t>
          </a:r>
          <a:endParaRPr lang="en-US" sz="800" kern="1200" dirty="0"/>
        </a:p>
      </dsp:txBody>
      <dsp:txXfrm>
        <a:off x="3815476" y="2212409"/>
        <a:ext cx="3157537" cy="1894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6B70-916F-47A2-A5A1-20BABB99537A}">
      <dsp:nvSpPr>
        <dsp:cNvPr id="0" name=""/>
        <dsp:cNvSpPr/>
      </dsp:nvSpPr>
      <dsp:spPr>
        <a:xfrm>
          <a:off x="0" y="435148"/>
          <a:ext cx="617241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sz="1000" b="1" kern="1200"/>
            <a:t>- Luister meer dan dat je praat</a:t>
          </a:r>
          <a:r>
            <a:rPr lang="nl-NL" sz="1000" kern="1200"/>
            <a:t>: Interviewers praten vaak te veel. Bedenk dat het interview geen platform is voor jou persoonlijke ervaringen en meningen, maar dat de respondent centraal moet staan.</a:t>
          </a:r>
          <a:endParaRPr lang="en-US" sz="1000" kern="1200"/>
        </a:p>
      </dsp:txBody>
      <dsp:txXfrm>
        <a:off x="41123" y="476271"/>
        <a:ext cx="6090166" cy="760154"/>
      </dsp:txXfrm>
    </dsp:sp>
    <dsp:sp modelId="{62A4DFCB-E6AD-491F-815D-1DD7979F9F78}">
      <dsp:nvSpPr>
        <dsp:cNvPr id="0" name=""/>
        <dsp:cNvSpPr/>
      </dsp:nvSpPr>
      <dsp:spPr>
        <a:xfrm>
          <a:off x="0" y="1306348"/>
          <a:ext cx="617241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sz="1000" b="1" kern="1200"/>
            <a:t>- Stel duidelijke vragen en wees vriendelijk in je formuleringen</a:t>
          </a:r>
          <a:r>
            <a:rPr lang="nl-NL" sz="1000" kern="1200"/>
            <a:t>: Als je respondenten in de war zijn of het gevoel hebben dat ze zichzelf moeten verdedigen, is de kans klein dat jij waardevolle informatie krijgt.</a:t>
          </a:r>
          <a:endParaRPr lang="en-US" sz="1000" kern="1200"/>
        </a:p>
      </dsp:txBody>
      <dsp:txXfrm>
        <a:off x="41123" y="1347471"/>
        <a:ext cx="6090166" cy="760154"/>
      </dsp:txXfrm>
    </dsp:sp>
    <dsp:sp modelId="{8EA279B7-2433-4100-A8F2-5708BBDEE37E}">
      <dsp:nvSpPr>
        <dsp:cNvPr id="0" name=""/>
        <dsp:cNvSpPr/>
      </dsp:nvSpPr>
      <dsp:spPr>
        <a:xfrm>
          <a:off x="0" y="2177548"/>
          <a:ext cx="617241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sz="1000" b="1" kern="1200" dirty="0"/>
            <a:t>- Vermijd beladen termen</a:t>
          </a:r>
          <a:r>
            <a:rPr lang="nl-NL" sz="1000" kern="1200" dirty="0"/>
            <a:t>: Wanneer je bijvoorbeeld vraagt ‘Ben je tegen zinloos geweld?’, is de kans groot dat je respondent een sociaal wenselijke antwoord geeft. Met de term ‘zinloos’ geef jij namelijk je mening al bloot.</a:t>
          </a:r>
          <a:endParaRPr lang="en-US" sz="1000" kern="1200" dirty="0"/>
        </a:p>
      </dsp:txBody>
      <dsp:txXfrm>
        <a:off x="41123" y="2218671"/>
        <a:ext cx="6090166" cy="760154"/>
      </dsp:txXfrm>
    </dsp:sp>
    <dsp:sp modelId="{F7DEFF48-6EFD-4F54-A5D7-90C7050CC74D}">
      <dsp:nvSpPr>
        <dsp:cNvPr id="0" name=""/>
        <dsp:cNvSpPr/>
      </dsp:nvSpPr>
      <dsp:spPr>
        <a:xfrm>
          <a:off x="0" y="3048748"/>
          <a:ext cx="617241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sz="1000" b="1" kern="1200"/>
            <a:t>- Besef dat je een mens voor je hebt zitten</a:t>
          </a:r>
          <a:r>
            <a:rPr lang="nl-NL" sz="1000" kern="1200"/>
            <a:t>: Bepaalde vragen kunnen gevoelig zijn, respondenten kunnen zich ongemakkelijk voelen of misschien zelfs vervelen. Let dus goed op verbale en non-verbale reacties van je respondent en speel hier indien mogelijk op in.</a:t>
          </a:r>
          <a:endParaRPr lang="en-US" sz="1000" kern="1200"/>
        </a:p>
      </dsp:txBody>
      <dsp:txXfrm>
        <a:off x="41123" y="3089871"/>
        <a:ext cx="6090166" cy="760154"/>
      </dsp:txXfrm>
    </dsp:sp>
    <dsp:sp modelId="{13A506F1-63F4-4A08-8BD0-57590E00460A}">
      <dsp:nvSpPr>
        <dsp:cNvPr id="0" name=""/>
        <dsp:cNvSpPr/>
      </dsp:nvSpPr>
      <dsp:spPr>
        <a:xfrm>
          <a:off x="0" y="3919948"/>
          <a:ext cx="617241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sz="1000" b="1" kern="1200"/>
            <a:t>- Beleef plezier aan het interview (of doe alsof)</a:t>
          </a:r>
          <a:r>
            <a:rPr lang="nl-NL" sz="1000" kern="1200"/>
            <a:t>: Wek niet de indruk dat je je verveelt of dat je zenuwachtig bent. Breng variatie aan in je stem en gezichtsuitdrukking.</a:t>
          </a:r>
          <a:endParaRPr lang="en-US" sz="1000" kern="1200"/>
        </a:p>
      </dsp:txBody>
      <dsp:txXfrm>
        <a:off x="41123" y="3961071"/>
        <a:ext cx="6090166"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1/19/2023</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95733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294337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1/19/2023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5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239494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1/19/2023</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84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‹nr.›</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236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‹nr.›</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390922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1/19/2023</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142713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1/19/2023</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Tree>
    <p:extLst>
      <p:ext uri="{BB962C8B-B14F-4D97-AF65-F5344CB8AC3E}">
        <p14:creationId xmlns:p14="http://schemas.microsoft.com/office/powerpoint/2010/main" val="66341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1/19/2023</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‹nr.›</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428467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1/19/2023</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‹nr.›</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1976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ribbr.nl/onderzoeksmethoden/soorten-interviews/"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www.scribbr.nl/onderzoeksmethoden/coderen-intervie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cribbr.nl/onderzoeksmethoden/coderen-interview/"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gGXrqUdMNlc?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v8nTzYJyqNg?feature=oembed" TargetMode="External"/><Relationship Id="rId1" Type="http://schemas.openxmlformats.org/officeDocument/2006/relationships/video" Target="https://www.youtube.com/embed/uXQJgudBSkw?feature=oembed"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13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1500"/>
            <a:ext cx="7534656" cy="51129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3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4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berscript voor het foutloos uitwerken van uw interviews | AVT">
            <a:extLst>
              <a:ext uri="{FF2B5EF4-FFF2-40B4-BE49-F238E27FC236}">
                <a16:creationId xmlns:a16="http://schemas.microsoft.com/office/drawing/2014/main" id="{6D9209F5-3C0E-46B4-A986-B5BBE9A6FF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2102242"/>
            <a:ext cx="6224713" cy="3003424"/>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14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5D62F6-D40E-495C-B973-CA7BB491E3FF}"/>
              </a:ext>
            </a:extLst>
          </p:cNvPr>
          <p:cNvSpPr>
            <a:spLocks noGrp="1"/>
          </p:cNvSpPr>
          <p:nvPr>
            <p:ph type="ctrTitle"/>
          </p:nvPr>
        </p:nvSpPr>
        <p:spPr>
          <a:xfrm>
            <a:off x="7973503" y="1709530"/>
            <a:ext cx="3754671" cy="2528515"/>
          </a:xfrm>
        </p:spPr>
        <p:txBody>
          <a:bodyPr anchor="b">
            <a:normAutofit/>
          </a:bodyPr>
          <a:lstStyle/>
          <a:p>
            <a:r>
              <a:rPr lang="nl-NL" sz="3600">
                <a:solidFill>
                  <a:schemeClr val="bg1"/>
                </a:solidFill>
              </a:rPr>
              <a:t>Interview</a:t>
            </a:r>
          </a:p>
        </p:txBody>
      </p:sp>
      <p:sp>
        <p:nvSpPr>
          <p:cNvPr id="1033" name="Rectangle 14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4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91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4D8D8-940E-4970-A529-A798C235279F}"/>
              </a:ext>
            </a:extLst>
          </p:cNvPr>
          <p:cNvSpPr>
            <a:spLocks noGrp="1"/>
          </p:cNvSpPr>
          <p:nvPr>
            <p:ph type="title"/>
          </p:nvPr>
        </p:nvSpPr>
        <p:spPr>
          <a:xfrm>
            <a:off x="114254" y="223735"/>
            <a:ext cx="4421171" cy="4574507"/>
          </a:xfrm>
        </p:spPr>
        <p:txBody>
          <a:bodyPr>
            <a:normAutofit fontScale="90000"/>
          </a:bodyPr>
          <a:lstStyle/>
          <a:p>
            <a:r>
              <a:rPr lang="nl-NL" sz="2700" dirty="0"/>
              <a:t>Interviewtechnieken</a:t>
            </a:r>
            <a:br>
              <a:rPr lang="nl-NL" sz="1200" dirty="0"/>
            </a:br>
            <a:r>
              <a:rPr lang="nl-NL" sz="1200" dirty="0">
                <a:effectLst/>
                <a:latin typeface="Arial" panose="020B0604020202020204" pitchFamily="34" charset="0"/>
                <a:ea typeface="Calibri" panose="020F0502020204030204" pitchFamily="34" charset="0"/>
              </a:rPr>
              <a:t>De kwaliteit van de data die je uit interviews krijgt, hangt voor een groot deel af van jouw eigen gedrag. Hoe je je vragen formuleert, welke houding je aanneemt en de betrokkenheid die je toont bepalen vaak of je respondenten jou de informatie geven waarnaar je op zoek bent. Helaas is er geen gouden standaard voor ‘de perfecte interviewer’, behalve misschien dat oefening kunst baart. Toch zijn er verschillende technieken en tips waar je al een heel eind mee kunt komen</a:t>
            </a:r>
            <a:br>
              <a:rPr lang="nl-NL" sz="2400" dirty="0"/>
            </a:br>
            <a:br>
              <a:rPr lang="nl-NL" sz="2400" dirty="0"/>
            </a:br>
            <a:endParaRPr lang="nl-NL" sz="2400" dirty="0"/>
          </a:p>
        </p:txBody>
      </p:sp>
      <p:graphicFrame>
        <p:nvGraphicFramePr>
          <p:cNvPr id="6148" name="Tijdelijke aanduiding voor inhoud 2">
            <a:extLst>
              <a:ext uri="{FF2B5EF4-FFF2-40B4-BE49-F238E27FC236}">
                <a16:creationId xmlns:a16="http://schemas.microsoft.com/office/drawing/2014/main" id="{6E7F61D8-B304-47A8-B92B-D98E8B29F3A8}"/>
              </a:ext>
            </a:extLst>
          </p:cNvPr>
          <p:cNvGraphicFramePr>
            <a:graphicFrameLocks noGrp="1"/>
          </p:cNvGraphicFramePr>
          <p:nvPr>
            <p:ph idx="1"/>
          </p:nvPr>
        </p:nvGraphicFramePr>
        <p:xfrm>
          <a:off x="5376671" y="705113"/>
          <a:ext cx="6172412" cy="519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Didactief | Wat levert techniek op?">
            <a:extLst>
              <a:ext uri="{FF2B5EF4-FFF2-40B4-BE49-F238E27FC236}">
                <a16:creationId xmlns:a16="http://schemas.microsoft.com/office/drawing/2014/main" id="{3149F23F-FAAB-4DCC-9A30-AE6BA1225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07" y="3905247"/>
            <a:ext cx="4291463" cy="24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9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bstracte achtergrond van gegevens">
            <a:extLst>
              <a:ext uri="{FF2B5EF4-FFF2-40B4-BE49-F238E27FC236}">
                <a16:creationId xmlns:a16="http://schemas.microsoft.com/office/drawing/2014/main" id="{D0D4917A-F1E5-4624-B9BD-B297E43E7058}"/>
              </a:ext>
            </a:extLst>
          </p:cNvPr>
          <p:cNvPicPr>
            <a:picLocks noChangeAspect="1"/>
          </p:cNvPicPr>
          <p:nvPr/>
        </p:nvPicPr>
        <p:blipFill rotWithShape="1">
          <a:blip r:embed="rId2"/>
          <a:srcRect/>
          <a:stretch/>
        </p:blipFill>
        <p:spPr>
          <a:xfrm>
            <a:off x="20" y="-2"/>
            <a:ext cx="12191980" cy="6858002"/>
          </a:xfrm>
          <a:prstGeom prst="rect">
            <a:avLst/>
          </a:prstGeom>
        </p:spPr>
      </p:pic>
      <p:sp>
        <p:nvSpPr>
          <p:cNvPr id="11" name="Rectangle 10">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268B1C-4B82-4B13-B815-27ABC6385BF7}"/>
              </a:ext>
            </a:extLst>
          </p:cNvPr>
          <p:cNvSpPr>
            <a:spLocks noGrp="1"/>
          </p:cNvSpPr>
          <p:nvPr>
            <p:ph type="ctrTitle"/>
          </p:nvPr>
        </p:nvSpPr>
        <p:spPr>
          <a:xfrm>
            <a:off x="377072" y="-591295"/>
            <a:ext cx="6007100" cy="3366494"/>
          </a:xfrm>
        </p:spPr>
        <p:txBody>
          <a:bodyPr anchor="b">
            <a:normAutofit/>
          </a:bodyPr>
          <a:lstStyle/>
          <a:p>
            <a:r>
              <a:rPr lang="nl-NL" sz="5100" dirty="0">
                <a:solidFill>
                  <a:schemeClr val="bg1"/>
                </a:solidFill>
              </a:rPr>
              <a:t>transcriberen</a:t>
            </a:r>
          </a:p>
        </p:txBody>
      </p:sp>
      <p:sp>
        <p:nvSpPr>
          <p:cNvPr id="3" name="Ondertitel 2">
            <a:extLst>
              <a:ext uri="{FF2B5EF4-FFF2-40B4-BE49-F238E27FC236}">
                <a16:creationId xmlns:a16="http://schemas.microsoft.com/office/drawing/2014/main" id="{E9B496EF-2DF3-484B-8BA8-7C6EF0913740}"/>
              </a:ext>
            </a:extLst>
          </p:cNvPr>
          <p:cNvSpPr>
            <a:spLocks noGrp="1"/>
          </p:cNvSpPr>
          <p:nvPr>
            <p:ph type="subTitle" idx="1"/>
          </p:nvPr>
        </p:nvSpPr>
        <p:spPr>
          <a:xfrm>
            <a:off x="377072" y="2885598"/>
            <a:ext cx="6007100" cy="2809188"/>
          </a:xfrm>
        </p:spPr>
        <p:txBody>
          <a:bodyPr anchor="t">
            <a:normAutofit fontScale="40000" lnSpcReduction="20000"/>
          </a:bodyPr>
          <a:lstStyle/>
          <a:p>
            <a:r>
              <a:rPr lang="nl-NL" sz="3100" dirty="0">
                <a:solidFill>
                  <a:schemeClr val="bg1"/>
                </a:solidFill>
                <a:effectLst/>
              </a:rPr>
              <a:t>Nu je de interviews hebt afgenomen is het tijd om de interviews te transcriberen. Transcriberen is het uitschrijven van een gesproken opname zoals een</a:t>
            </a:r>
            <a:r>
              <a:rPr lang="nl-NL" sz="3100" dirty="0">
                <a:solidFill>
                  <a:schemeClr val="bg1"/>
                </a:solidFill>
                <a:effectLst/>
                <a:hlinkClick r:id="rId3">
                  <a:extLst>
                    <a:ext uri="{A12FA001-AC4F-418D-AE19-62706E023703}">
                      <ahyp:hlinkClr xmlns:ahyp="http://schemas.microsoft.com/office/drawing/2018/hyperlinkcolor" val="tx"/>
                    </a:ext>
                  </a:extLst>
                </a:hlinkClick>
              </a:rPr>
              <a:t> interview</a:t>
            </a:r>
            <a:r>
              <a:rPr lang="nl-NL" sz="3100" dirty="0">
                <a:solidFill>
                  <a:schemeClr val="bg1"/>
                </a:solidFill>
                <a:effectLst/>
              </a:rPr>
              <a:t>. Je transcribeert audio opnames omdat het daarna mogelijk is om de tekst te analyseren en te </a:t>
            </a:r>
            <a:r>
              <a:rPr lang="nl-NL" sz="3100" dirty="0">
                <a:solidFill>
                  <a:schemeClr val="bg1"/>
                </a:solidFill>
                <a:effectLst/>
                <a:hlinkClick r:id="rId4">
                  <a:extLst>
                    <a:ext uri="{A12FA001-AC4F-418D-AE19-62706E023703}">
                      <ahyp:hlinkClr xmlns:ahyp="http://schemas.microsoft.com/office/drawing/2018/hyperlinkcolor" val="tx"/>
                    </a:ext>
                  </a:extLst>
                </a:hlinkClick>
              </a:rPr>
              <a:t>coderen</a:t>
            </a:r>
            <a:r>
              <a:rPr lang="nl-NL" sz="3100" dirty="0">
                <a:solidFill>
                  <a:schemeClr val="bg1"/>
                </a:solidFill>
                <a:effectLst/>
              </a:rPr>
              <a:t>.</a:t>
            </a:r>
            <a:endParaRPr lang="nl-NL" sz="3100" dirty="0">
              <a:solidFill>
                <a:schemeClr val="bg1"/>
              </a:solidFill>
            </a:endParaRPr>
          </a:p>
          <a:p>
            <a:r>
              <a:rPr lang="nl-NL" sz="3100" dirty="0">
                <a:solidFill>
                  <a:schemeClr val="bg1"/>
                </a:solidFill>
                <a:effectLst/>
              </a:rPr>
              <a:t>Transcriberen is een tijdrovende en soms ook lastige klus. Het uitschrijven duurt gemiddeld 5 tot 10 keer langer dan de lengte van het audiobestand. Het uittypen van een interview van een uur kan dus 5 tot 10 uur in beslag nemen.</a:t>
            </a:r>
            <a:endParaRPr lang="nl-NL" sz="3100"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28448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B53DB2-750A-4FC9-AD1A-789228583F85}"/>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25000"/>
              </a:lnSpc>
            </a:pPr>
            <a:r>
              <a:rPr lang="en-US" sz="4400" b="0" cap="all" dirty="0">
                <a:solidFill>
                  <a:schemeClr val="bg1"/>
                </a:solidFill>
              </a:rPr>
              <a:t>Coderen</a:t>
            </a:r>
          </a:p>
        </p:txBody>
      </p:sp>
      <p:sp>
        <p:nvSpPr>
          <p:cNvPr id="19" name="Rectangle 18">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gevens programmeren op een computerscherm">
            <a:extLst>
              <a:ext uri="{FF2B5EF4-FFF2-40B4-BE49-F238E27FC236}">
                <a16:creationId xmlns:a16="http://schemas.microsoft.com/office/drawing/2014/main" id="{936AD7CF-AE3E-444B-AC3A-241F5A1281A7}"/>
              </a:ext>
            </a:extLst>
          </p:cNvPr>
          <p:cNvPicPr>
            <a:picLocks noChangeAspect="1"/>
          </p:cNvPicPr>
          <p:nvPr/>
        </p:nvPicPr>
        <p:blipFill rotWithShape="1">
          <a:blip r:embed="rId2"/>
          <a:srcRect l="29023" r="19078" b="-2"/>
          <a:stretch/>
        </p:blipFill>
        <p:spPr>
          <a:xfrm>
            <a:off x="6859936" y="-2"/>
            <a:ext cx="5332064" cy="6858002"/>
          </a:xfrm>
          <a:prstGeom prst="rect">
            <a:avLst/>
          </a:prstGeom>
        </p:spPr>
      </p:pic>
      <p:sp>
        <p:nvSpPr>
          <p:cNvPr id="4" name="Tekstvak 3">
            <a:extLst>
              <a:ext uri="{FF2B5EF4-FFF2-40B4-BE49-F238E27FC236}">
                <a16:creationId xmlns:a16="http://schemas.microsoft.com/office/drawing/2014/main" id="{09511599-22D2-4F12-9542-412BA0F0A9DE}"/>
              </a:ext>
            </a:extLst>
          </p:cNvPr>
          <p:cNvSpPr txBox="1"/>
          <p:nvPr/>
        </p:nvSpPr>
        <p:spPr>
          <a:xfrm>
            <a:off x="1439694" y="3910519"/>
            <a:ext cx="4717958" cy="2585323"/>
          </a:xfrm>
          <a:prstGeom prst="rect">
            <a:avLst/>
          </a:prstGeom>
          <a:noFill/>
        </p:spPr>
        <p:txBody>
          <a:bodyPr wrap="square" rtlCol="0">
            <a:spAutoFit/>
          </a:bodyPr>
          <a:lstStyle/>
          <a:p>
            <a:r>
              <a:rPr lang="nl-NL" dirty="0">
                <a:effectLst/>
              </a:rPr>
              <a:t>Na het transcriberen ga j</a:t>
            </a:r>
            <a:r>
              <a:rPr lang="nl-NL" dirty="0">
                <a:solidFill>
                  <a:srgbClr val="000000"/>
                </a:solidFill>
                <a:effectLst/>
              </a:rPr>
              <a:t>e </a:t>
            </a:r>
            <a:r>
              <a:rPr lang="nl-NL" dirty="0">
                <a:solidFill>
                  <a:srgbClr val="000000"/>
                </a:solidFill>
                <a:effectLst/>
                <a:hlinkClick r:id="rId3"/>
              </a:rPr>
              <a:t>coderen</a:t>
            </a:r>
            <a:r>
              <a:rPr lang="nl-NL" dirty="0">
                <a:solidFill>
                  <a:srgbClr val="000000"/>
                </a:solidFill>
                <a:effectLst/>
              </a:rPr>
              <a:t>. Coderen staat eigenlijk voor ''markeren'' en bundelen. Dit betekent dat je gaat bekijken welke gegevens overeenkomen zodat je deze aan elkaar kunt matchen. </a:t>
            </a:r>
          </a:p>
          <a:p>
            <a:endParaRPr lang="nl-NL" dirty="0">
              <a:solidFill>
                <a:srgbClr val="000000"/>
              </a:solidFill>
            </a:endParaRPr>
          </a:p>
          <a:p>
            <a:r>
              <a:rPr lang="nl-NL" dirty="0">
                <a:solidFill>
                  <a:srgbClr val="000000"/>
                </a:solidFill>
              </a:rPr>
              <a:t>Kijk bijvoorbeeld eens op:</a:t>
            </a:r>
          </a:p>
          <a:p>
            <a:r>
              <a:rPr lang="nl-NL" dirty="0"/>
              <a:t>https://www.scribbr.nl/onderzoeksmethoden/coderen-interview/</a:t>
            </a:r>
          </a:p>
        </p:txBody>
      </p:sp>
    </p:spTree>
    <p:extLst>
      <p:ext uri="{BB962C8B-B14F-4D97-AF65-F5344CB8AC3E}">
        <p14:creationId xmlns:p14="http://schemas.microsoft.com/office/powerpoint/2010/main" val="424690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3" name="Rectangle 7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Rectangle 7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95EF317-1FC9-4A48-8B86-F38DEC0E5DAB}"/>
              </a:ext>
            </a:extLst>
          </p:cNvPr>
          <p:cNvSpPr>
            <a:spLocks noGrp="1"/>
          </p:cNvSpPr>
          <p:nvPr>
            <p:ph idx="1"/>
          </p:nvPr>
        </p:nvSpPr>
        <p:spPr>
          <a:xfrm>
            <a:off x="233464" y="914401"/>
            <a:ext cx="4020483" cy="4860194"/>
          </a:xfrm>
        </p:spPr>
        <p:txBody>
          <a:bodyPr anchor="t">
            <a:normAutofit/>
          </a:bodyPr>
          <a:lstStyle/>
          <a:p>
            <a:pPr>
              <a:lnSpc>
                <a:spcPct val="130000"/>
              </a:lnSpc>
            </a:pPr>
            <a:r>
              <a:rPr lang="nl-NL" sz="1050" dirty="0">
                <a:solidFill>
                  <a:schemeClr val="tx1"/>
                </a:solidFill>
                <a:effectLst/>
              </a:rPr>
              <a:t>Voor de interviews binnen jullie onderzoek geldt:</a:t>
            </a:r>
            <a:endParaRPr lang="nl-NL" sz="1050" dirty="0">
              <a:solidFill>
                <a:schemeClr val="tx1"/>
              </a:solidFill>
            </a:endParaRPr>
          </a:p>
          <a:p>
            <a:pPr>
              <a:lnSpc>
                <a:spcPct val="130000"/>
              </a:lnSpc>
            </a:pPr>
            <a:r>
              <a:rPr lang="nl-NL" sz="1050" dirty="0">
                <a:solidFill>
                  <a:schemeClr val="tx1"/>
                </a:solidFill>
                <a:effectLst/>
              </a:rPr>
              <a:t>-Kies een kwantitatief of kwalitatieve onderzoeksvorm </a:t>
            </a:r>
            <a:endParaRPr lang="nl-NL" sz="1050" dirty="0">
              <a:solidFill>
                <a:schemeClr val="tx1"/>
              </a:solidFill>
            </a:endParaRPr>
          </a:p>
          <a:p>
            <a:pPr>
              <a:lnSpc>
                <a:spcPct val="130000"/>
              </a:lnSpc>
            </a:pPr>
            <a:r>
              <a:rPr lang="nl-NL" sz="1050" dirty="0">
                <a:solidFill>
                  <a:schemeClr val="tx1"/>
                </a:solidFill>
                <a:effectLst/>
              </a:rPr>
              <a:t>- Kies gezamenlijk als groepje de vorm waarin jullie de interviews gaan afnemen.</a:t>
            </a:r>
            <a:endParaRPr lang="nl-NL" sz="1050" dirty="0">
              <a:solidFill>
                <a:schemeClr val="tx1"/>
              </a:solidFill>
            </a:endParaRPr>
          </a:p>
          <a:p>
            <a:pPr>
              <a:lnSpc>
                <a:spcPct val="130000"/>
              </a:lnSpc>
            </a:pPr>
            <a:r>
              <a:rPr lang="nl-NL" sz="1050" dirty="0">
                <a:solidFill>
                  <a:schemeClr val="tx1"/>
                </a:solidFill>
                <a:effectLst/>
              </a:rPr>
              <a:t>- Interview minimaal 1 iemand per persoon- Bepaal gezamenlijk welke vragen je gaat afnemen en leg dit vast op papier (zodat je allemaal ook daadwerkelijk dezelfde vragen afneemt). </a:t>
            </a:r>
            <a:endParaRPr lang="nl-NL" sz="1050" dirty="0">
              <a:solidFill>
                <a:schemeClr val="tx1"/>
              </a:solidFill>
            </a:endParaRPr>
          </a:p>
          <a:p>
            <a:pPr>
              <a:lnSpc>
                <a:spcPct val="130000"/>
              </a:lnSpc>
            </a:pPr>
            <a:r>
              <a:rPr lang="nl-NL" sz="1050" dirty="0">
                <a:solidFill>
                  <a:schemeClr val="tx1"/>
                </a:solidFill>
                <a:effectLst/>
              </a:rPr>
              <a:t>- Voer allemaal minimaal 1 interview uit  die aansluit bij jullie onderzoek; </a:t>
            </a:r>
            <a:endParaRPr lang="nl-NL" sz="1050" dirty="0">
              <a:solidFill>
                <a:schemeClr val="tx1"/>
              </a:solidFill>
            </a:endParaRPr>
          </a:p>
          <a:p>
            <a:pPr>
              <a:lnSpc>
                <a:spcPct val="130000"/>
              </a:lnSpc>
            </a:pPr>
            <a:r>
              <a:rPr lang="nl-NL" sz="1050" dirty="0">
                <a:solidFill>
                  <a:schemeClr val="tx1"/>
                </a:solidFill>
                <a:effectLst/>
              </a:rPr>
              <a:t>- Transcribeer de interviews individueel.</a:t>
            </a:r>
            <a:endParaRPr lang="nl-NL" sz="1050" dirty="0">
              <a:solidFill>
                <a:schemeClr val="tx1"/>
              </a:solidFill>
            </a:endParaRPr>
          </a:p>
          <a:p>
            <a:pPr>
              <a:lnSpc>
                <a:spcPct val="130000"/>
              </a:lnSpc>
            </a:pPr>
            <a:r>
              <a:rPr lang="nl-NL" sz="1050" b="1" dirty="0">
                <a:solidFill>
                  <a:schemeClr val="tx1"/>
                </a:solidFill>
                <a:effectLst/>
              </a:rPr>
              <a:t>- </a:t>
            </a:r>
            <a:r>
              <a:rPr lang="nl-NL" sz="1050" dirty="0">
                <a:solidFill>
                  <a:schemeClr val="tx1"/>
                </a:solidFill>
                <a:effectLst/>
              </a:rPr>
              <a:t>Vergelijk de interviews en zorg gezamenlijk voor een codering. </a:t>
            </a:r>
            <a:endParaRPr lang="nl-NL" sz="1050" dirty="0">
              <a:solidFill>
                <a:schemeClr val="tx1"/>
              </a:solidFill>
            </a:endParaRPr>
          </a:p>
          <a:p>
            <a:pPr>
              <a:lnSpc>
                <a:spcPct val="130000"/>
              </a:lnSpc>
            </a:pPr>
            <a:r>
              <a:rPr lang="nl-NL" sz="1050" dirty="0">
                <a:solidFill>
                  <a:schemeClr val="tx1"/>
                </a:solidFill>
                <a:effectLst/>
              </a:rPr>
              <a:t>- Verwerk de resultaten in je onderzoeksverslag. </a:t>
            </a:r>
            <a:endParaRPr lang="nl-NL" sz="1050" dirty="0">
              <a:solidFill>
                <a:schemeClr val="tx1"/>
              </a:solidFill>
            </a:endParaRPr>
          </a:p>
          <a:p>
            <a:pPr>
              <a:lnSpc>
                <a:spcPct val="130000"/>
              </a:lnSpc>
            </a:pPr>
            <a:endParaRPr lang="nl-NL" sz="500" dirty="0"/>
          </a:p>
        </p:txBody>
      </p:sp>
      <p:pic>
        <p:nvPicPr>
          <p:cNvPr id="7170" name="Picture 2" descr="Interview met Roy, een trouwe klant - Conscius Sports">
            <a:extLst>
              <a:ext uri="{FF2B5EF4-FFF2-40B4-BE49-F238E27FC236}">
                <a16:creationId xmlns:a16="http://schemas.microsoft.com/office/drawing/2014/main" id="{EB0149DD-4CCF-4E2D-AD90-8684CD9CA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188714" y="1702665"/>
            <a:ext cx="6514470" cy="3452669"/>
          </a:xfrm>
          <a:prstGeom prst="rect">
            <a:avLst/>
          </a:prstGeom>
          <a:noFill/>
          <a:extLst>
            <a:ext uri="{909E8E84-426E-40DD-AFC4-6F175D3DCCD1}">
              <a14:hiddenFill xmlns:a14="http://schemas.microsoft.com/office/drawing/2010/main">
                <a:solidFill>
                  <a:srgbClr val="FFFFFF"/>
                </a:solidFill>
              </a14:hiddenFill>
            </a:ext>
          </a:extLst>
        </p:spPr>
      </p:pic>
      <p:sp>
        <p:nvSpPr>
          <p:cNvPr id="7175"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Rectangle 7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8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Rectangle 8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8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69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4F2B90-5BB1-4583-A40E-13E2E518A531}"/>
              </a:ext>
            </a:extLst>
          </p:cNvPr>
          <p:cNvSpPr>
            <a:spLocks noGrp="1"/>
          </p:cNvSpPr>
          <p:nvPr>
            <p:ph type="title"/>
          </p:nvPr>
        </p:nvSpPr>
        <p:spPr>
          <a:xfrm>
            <a:off x="1629784" y="3076212"/>
            <a:ext cx="9919296" cy="1030360"/>
          </a:xfrm>
        </p:spPr>
        <p:txBody>
          <a:bodyPr>
            <a:normAutofit/>
          </a:bodyPr>
          <a:lstStyle/>
          <a:p>
            <a:r>
              <a:rPr lang="nl-NL">
                <a:solidFill>
                  <a:schemeClr val="bg1"/>
                </a:solidFill>
              </a:rPr>
              <a:t>Inhoudsopgave</a:t>
            </a:r>
          </a:p>
        </p:txBody>
      </p:sp>
      <p:sp>
        <p:nvSpPr>
          <p:cNvPr id="77" name="Rectangle 7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e bereken je de inhoud van een balk? - Mr. Chadd Academy">
            <a:extLst>
              <a:ext uri="{FF2B5EF4-FFF2-40B4-BE49-F238E27FC236}">
                <a16:creationId xmlns:a16="http://schemas.microsoft.com/office/drawing/2014/main" id="{2E4A98AF-A09A-4B58-B973-8100140B83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739" y="459030"/>
            <a:ext cx="9163766" cy="226803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53EDA80A-8C65-4CCA-BF63-D2A8549D63E9}"/>
              </a:ext>
            </a:extLst>
          </p:cNvPr>
          <p:cNvSpPr>
            <a:spLocks noGrp="1"/>
          </p:cNvSpPr>
          <p:nvPr>
            <p:ph idx="1"/>
          </p:nvPr>
        </p:nvSpPr>
        <p:spPr>
          <a:xfrm>
            <a:off x="1629784" y="4439237"/>
            <a:ext cx="9841158" cy="1689177"/>
          </a:xfrm>
        </p:spPr>
        <p:txBody>
          <a:bodyPr anchor="t">
            <a:normAutofit/>
          </a:bodyPr>
          <a:lstStyle/>
          <a:p>
            <a:pPr marL="342900" indent="-342900">
              <a:buAutoNum type="arabicPeriod"/>
            </a:pPr>
            <a:r>
              <a:rPr lang="nl-NL" dirty="0"/>
              <a:t>Kwalitatief of kwantitatief onderzoek;</a:t>
            </a:r>
          </a:p>
          <a:p>
            <a:pPr marL="342900" indent="-342900">
              <a:buAutoNum type="arabicPeriod"/>
            </a:pPr>
            <a:r>
              <a:rPr lang="nl-NL" dirty="0"/>
              <a:t>Methodes van afname;</a:t>
            </a:r>
          </a:p>
          <a:p>
            <a:pPr marL="342900" indent="-342900">
              <a:buAutoNum type="arabicPeriod"/>
            </a:pPr>
            <a:r>
              <a:rPr lang="nl-NL" dirty="0"/>
              <a:t>Soorten vragen</a:t>
            </a:r>
          </a:p>
          <a:p>
            <a:endParaRPr lang="nl-NL" dirty="0"/>
          </a:p>
        </p:txBody>
      </p:sp>
    </p:spTree>
    <p:extLst>
      <p:ext uri="{BB962C8B-B14F-4D97-AF65-F5344CB8AC3E}">
        <p14:creationId xmlns:p14="http://schemas.microsoft.com/office/powerpoint/2010/main" val="326930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A4C107-6D29-454A-A3DC-22BE25EBE592}"/>
              </a:ext>
            </a:extLst>
          </p:cNvPr>
          <p:cNvSpPr>
            <a:spLocks noGrp="1"/>
          </p:cNvSpPr>
          <p:nvPr>
            <p:ph type="title"/>
          </p:nvPr>
        </p:nvSpPr>
        <p:spPr>
          <a:xfrm>
            <a:off x="1535371" y="1044054"/>
            <a:ext cx="10013709" cy="1030360"/>
          </a:xfrm>
        </p:spPr>
        <p:txBody>
          <a:bodyPr>
            <a:normAutofit/>
          </a:bodyPr>
          <a:lstStyle/>
          <a:p>
            <a:r>
              <a:rPr lang="nl-NL" dirty="0">
                <a:solidFill>
                  <a:schemeClr val="bg1"/>
                </a:solidFill>
              </a:rPr>
              <a:t>Stappenplan Interview</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08D5B2C-B3DB-45AA-8717-3B03554CDE97}"/>
              </a:ext>
            </a:extLst>
          </p:cNvPr>
          <p:cNvSpPr>
            <a:spLocks noGrp="1"/>
          </p:cNvSpPr>
          <p:nvPr>
            <p:ph idx="1"/>
          </p:nvPr>
        </p:nvSpPr>
        <p:spPr>
          <a:xfrm>
            <a:off x="1535371" y="2391770"/>
            <a:ext cx="2575613" cy="3426158"/>
          </a:xfrm>
        </p:spPr>
        <p:txBody>
          <a:bodyPr anchor="t">
            <a:normAutofit/>
          </a:bodyPr>
          <a:lstStyle/>
          <a:p>
            <a:r>
              <a:rPr lang="nl-NL" dirty="0"/>
              <a:t>1. Kwalitatief of kwantitatief onderzoek</a:t>
            </a:r>
          </a:p>
        </p:txBody>
      </p:sp>
      <p:pic>
        <p:nvPicPr>
          <p:cNvPr id="4" name="Onlinemedia 3" title="Kwalitatief &amp; kwantitatief onderzoek">
            <a:hlinkClick r:id="" action="ppaction://media"/>
            <a:extLst>
              <a:ext uri="{FF2B5EF4-FFF2-40B4-BE49-F238E27FC236}">
                <a16:creationId xmlns:a16="http://schemas.microsoft.com/office/drawing/2014/main" id="{A15C7318-18C3-4461-8063-C5F7E8D70DA6}"/>
              </a:ext>
            </a:extLst>
          </p:cNvPr>
          <p:cNvPicPr>
            <a:picLocks noRot="1" noChangeAspect="1"/>
          </p:cNvPicPr>
          <p:nvPr>
            <a:videoFile r:link="rId1"/>
          </p:nvPr>
        </p:nvPicPr>
        <p:blipFill>
          <a:blip r:embed="rId3"/>
          <a:stretch>
            <a:fillRect/>
          </a:stretch>
        </p:blipFill>
        <p:spPr>
          <a:xfrm>
            <a:off x="4367444" y="2391770"/>
            <a:ext cx="7568095" cy="4275974"/>
          </a:xfrm>
          <a:prstGeom prst="rect">
            <a:avLst/>
          </a:prstGeom>
        </p:spPr>
      </p:pic>
    </p:spTree>
    <p:extLst>
      <p:ext uri="{BB962C8B-B14F-4D97-AF65-F5344CB8AC3E}">
        <p14:creationId xmlns:p14="http://schemas.microsoft.com/office/powerpoint/2010/main" val="41880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10F36-4525-48F3-BD94-72BA6306F8A6}"/>
              </a:ext>
            </a:extLst>
          </p:cNvPr>
          <p:cNvSpPr>
            <a:spLocks noGrp="1"/>
          </p:cNvSpPr>
          <p:nvPr>
            <p:ph type="title"/>
          </p:nvPr>
        </p:nvSpPr>
        <p:spPr>
          <a:xfrm>
            <a:off x="99392" y="705113"/>
            <a:ext cx="4393096" cy="5197498"/>
          </a:xfrm>
        </p:spPr>
        <p:txBody>
          <a:bodyPr/>
          <a:lstStyle/>
          <a:p>
            <a:r>
              <a:rPr lang="nl-NL" dirty="0"/>
              <a:t>Methodes van afname</a:t>
            </a:r>
          </a:p>
        </p:txBody>
      </p:sp>
      <p:graphicFrame>
        <p:nvGraphicFramePr>
          <p:cNvPr id="4" name="Tijdelijke aanduiding voor inhoud 3">
            <a:extLst>
              <a:ext uri="{FF2B5EF4-FFF2-40B4-BE49-F238E27FC236}">
                <a16:creationId xmlns:a16="http://schemas.microsoft.com/office/drawing/2014/main" id="{2FABE190-2F4F-4C12-85C8-3C213040C023}"/>
              </a:ext>
            </a:extLst>
          </p:cNvPr>
          <p:cNvGraphicFramePr>
            <a:graphicFrameLocks noGrp="1"/>
          </p:cNvGraphicFramePr>
          <p:nvPr>
            <p:ph idx="1"/>
            <p:extLst>
              <p:ext uri="{D42A27DB-BD31-4B8C-83A1-F6EECF244321}">
                <p14:modId xmlns:p14="http://schemas.microsoft.com/office/powerpoint/2010/main" val="196920198"/>
              </p:ext>
            </p:extLst>
          </p:nvPr>
        </p:nvGraphicFramePr>
        <p:xfrm>
          <a:off x="5039360" y="236220"/>
          <a:ext cx="6949440" cy="3614567"/>
        </p:xfrm>
        <a:graphic>
          <a:graphicData uri="http://schemas.openxmlformats.org/drawingml/2006/table">
            <a:tbl>
              <a:tblPr firstRow="1" firstCol="1" bandRow="1">
                <a:tableStyleId>{69CF1AB2-1976-4502-BF36-3FF5EA218861}</a:tableStyleId>
              </a:tblPr>
              <a:tblGrid>
                <a:gridCol w="2316480">
                  <a:extLst>
                    <a:ext uri="{9D8B030D-6E8A-4147-A177-3AD203B41FA5}">
                      <a16:colId xmlns:a16="http://schemas.microsoft.com/office/drawing/2014/main" val="2224261328"/>
                    </a:ext>
                  </a:extLst>
                </a:gridCol>
                <a:gridCol w="2316480">
                  <a:extLst>
                    <a:ext uri="{9D8B030D-6E8A-4147-A177-3AD203B41FA5}">
                      <a16:colId xmlns:a16="http://schemas.microsoft.com/office/drawing/2014/main" val="3230106875"/>
                    </a:ext>
                  </a:extLst>
                </a:gridCol>
                <a:gridCol w="2316480">
                  <a:extLst>
                    <a:ext uri="{9D8B030D-6E8A-4147-A177-3AD203B41FA5}">
                      <a16:colId xmlns:a16="http://schemas.microsoft.com/office/drawing/2014/main" val="367871585"/>
                    </a:ext>
                  </a:extLst>
                </a:gridCol>
              </a:tblGrid>
              <a:tr h="236772">
                <a:tc>
                  <a:txBody>
                    <a:bodyPr/>
                    <a:lstStyle/>
                    <a:p>
                      <a:pPr algn="ctr">
                        <a:lnSpc>
                          <a:spcPct val="107000"/>
                        </a:lnSpc>
                      </a:pPr>
                      <a:r>
                        <a:rPr lang="nl-NL" sz="1100">
                          <a:effectLst/>
                        </a:rPr>
                        <a:t>Face-to-face</a:t>
                      </a:r>
                      <a:endParaRPr lang="nl-NL" sz="9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gn="ctr">
                        <a:lnSpc>
                          <a:spcPct val="107000"/>
                        </a:lnSpc>
                      </a:pPr>
                      <a:r>
                        <a:rPr lang="nl-NL" sz="1100">
                          <a:effectLst/>
                        </a:rPr>
                        <a:t>Telefonisch</a:t>
                      </a:r>
                      <a:endParaRPr lang="nl-NL" sz="9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gn="ctr">
                        <a:lnSpc>
                          <a:spcPct val="107000"/>
                        </a:lnSpc>
                      </a:pPr>
                      <a:r>
                        <a:rPr lang="nl-NL" sz="1100">
                          <a:effectLst/>
                        </a:rPr>
                        <a:t>E-mail</a:t>
                      </a:r>
                      <a:endParaRPr lang="nl-NL" sz="9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1556523537"/>
                  </a:ext>
                </a:extLst>
              </a:tr>
              <a:tr h="151890">
                <a:tc gridSpan="3">
                  <a:txBody>
                    <a:bodyPr/>
                    <a:lstStyle/>
                    <a:p>
                      <a:pPr algn="ctr">
                        <a:lnSpc>
                          <a:spcPct val="107000"/>
                        </a:lnSpc>
                      </a:pPr>
                      <a:r>
                        <a:rPr lang="nl-NL" sz="900" dirty="0">
                          <a:effectLst/>
                          <a:latin typeface="Arial" panose="020B0604020202020204" pitchFamily="34" charset="0"/>
                          <a:cs typeface="Times New Roman" panose="02020603050405020304" pitchFamily="18" charset="0"/>
                        </a:rPr>
                        <a:t>Voordelen</a:t>
                      </a:r>
                    </a:p>
                  </a:txBody>
                  <a:tcPr marL="7542" marR="7542" marT="7542" marB="7542"/>
                </a:tc>
                <a:tc hMerge="1">
                  <a:txBody>
                    <a:bodyPr/>
                    <a:lstStyle/>
                    <a:p>
                      <a:pPr algn="ctr">
                        <a:lnSpc>
                          <a:spcPct val="107000"/>
                        </a:lnSpc>
                      </a:pPr>
                      <a:r>
                        <a:rPr lang="en-US" sz="900" dirty="0" err="1">
                          <a:effectLst/>
                        </a:rPr>
                        <a:t>Voordelen</a:t>
                      </a:r>
                      <a:endParaRPr lang="nl-NL" sz="9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hMerge="1">
                  <a:txBody>
                    <a:bodyPr/>
                    <a:lstStyle/>
                    <a:p>
                      <a:pPr algn="ctr">
                        <a:lnSpc>
                          <a:spcPct val="107000"/>
                        </a:lnSpc>
                      </a:pPr>
                      <a:r>
                        <a:rPr lang="en-US" sz="900" dirty="0" err="1">
                          <a:effectLst/>
                        </a:rPr>
                        <a:t>Voordelen</a:t>
                      </a:r>
                      <a:endParaRPr lang="nl-NL" sz="9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4139965145"/>
                  </a:ext>
                </a:extLst>
              </a:tr>
              <a:tr h="788452">
                <a:tc>
                  <a:txBody>
                    <a:bodyPr/>
                    <a:lstStyle/>
                    <a:p>
                      <a:pPr>
                        <a:lnSpc>
                          <a:spcPct val="107000"/>
                        </a:lnSpc>
                      </a:pPr>
                      <a:r>
                        <a:rPr lang="nl-NL" sz="1000" b="0">
                          <a:effectLst/>
                        </a:rPr>
                        <a:t>Kan heel uitgebreid afgenomen worden; de respondent heeft tijd vrijgemaakt voor de interviewafspraak en zal daardoor openstaan voor een langer gesprek.</a:t>
                      </a:r>
                      <a:endParaRPr lang="nl-NL" sz="1000" b="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dirty="0">
                          <a:effectLst/>
                        </a:rPr>
                        <a:t>Een snelle en goedkope manier om te interviewen.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a:effectLst/>
                        </a:rPr>
                        <a:t>Een snelle en goedkope manier om te interviewen.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2620747747"/>
                  </a:ext>
                </a:extLst>
              </a:tr>
              <a:tr h="693420">
                <a:tc>
                  <a:txBody>
                    <a:bodyPr/>
                    <a:lstStyle/>
                    <a:p>
                      <a:pPr>
                        <a:lnSpc>
                          <a:spcPct val="107000"/>
                        </a:lnSpc>
                      </a:pPr>
                      <a:r>
                        <a:rPr lang="nl-NL" sz="1000" b="0">
                          <a:effectLst/>
                        </a:rPr>
                        <a:t>De respondenten kunnen geobserveerd worden, waardoor de onderzoeker kan ingaan op gezichtsuitdrukkingen, zoals verwarring of ongemak.</a:t>
                      </a:r>
                      <a:endParaRPr lang="nl-NL" sz="1000" b="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a:effectLst/>
                        </a:rPr>
                        <a:t>De invloed van de onderzoeker op de antwoorden van de respondent is beperkt, omdat deze niet fysiek aanwezig is.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dirty="0">
                          <a:effectLst/>
                        </a:rPr>
                        <a:t>De respondent kan dit in zijn/haar eigen tijd doen, waardoor geen afspraak hoeft te worden gemaakt.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1239847610"/>
                  </a:ext>
                </a:extLst>
              </a:tr>
              <a:tr h="678180">
                <a:tc>
                  <a:txBody>
                    <a:bodyPr/>
                    <a:lstStyle/>
                    <a:p>
                      <a:pPr>
                        <a:lnSpc>
                          <a:spcPct val="107000"/>
                        </a:lnSpc>
                      </a:pPr>
                      <a:r>
                        <a:rPr lang="nl-NL" sz="1000" b="0">
                          <a:effectLst/>
                        </a:rPr>
                        <a:t>De onderzoeker kan makkelijk doorvragen als bepaalde antwoorden niet duidelijk zijn of als de respondent iets interessants vermeldt.</a:t>
                      </a:r>
                      <a:endParaRPr lang="nl-NL" sz="1000" b="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dirty="0">
                          <a:effectLst/>
                        </a:rPr>
                        <a:t>De onderzoeker kan makkelijk doorvragen als bepaalde antwoorden niet duidelijk zijn of als de respondent iets interessants vermeldt.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a:effectLst/>
                        </a:rPr>
                        <a:t>De onderzoeker beïnvloedt de antwoorden van de respondenten niet door zijn/haar aanwezigheid.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1512951636"/>
                  </a:ext>
                </a:extLst>
              </a:tr>
              <a:tr h="742634">
                <a:tc>
                  <a:txBody>
                    <a:bodyPr/>
                    <a:lstStyle/>
                    <a:p>
                      <a:pPr>
                        <a:lnSpc>
                          <a:spcPct val="107000"/>
                        </a:lnSpc>
                      </a:pPr>
                      <a:r>
                        <a:rPr lang="nl-NL" sz="1000" b="0" dirty="0">
                          <a:effectLst/>
                        </a:rPr>
                        <a:t>De persoonlijke sfeer kan ervoor zorgen dat de respondenten zich sneller openstellen en meer vertellen.</a:t>
                      </a:r>
                      <a:endParaRPr lang="nl-NL"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dirty="0">
                          <a:effectLst/>
                        </a:rPr>
                        <a:t>Kan vaak makkelijk op de korte termijn gepland worden.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tc>
                  <a:txBody>
                    <a:bodyPr/>
                    <a:lstStyle/>
                    <a:p>
                      <a:pPr>
                        <a:lnSpc>
                          <a:spcPct val="107000"/>
                        </a:lnSpc>
                      </a:pPr>
                      <a:r>
                        <a:rPr lang="nl-NL" sz="1000" dirty="0">
                          <a:effectLst/>
                        </a:rPr>
                        <a:t>Kan vaak makkelijk op de korte termijn gepland worden.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7542" marR="7542" marT="7542" marB="7542"/>
                </a:tc>
                <a:extLst>
                  <a:ext uri="{0D108BD9-81ED-4DB2-BD59-A6C34878D82A}">
                    <a16:rowId xmlns:a16="http://schemas.microsoft.com/office/drawing/2014/main" val="1208333533"/>
                  </a:ext>
                </a:extLst>
              </a:tr>
            </a:tbl>
          </a:graphicData>
        </a:graphic>
      </p:graphicFrame>
      <p:sp>
        <p:nvSpPr>
          <p:cNvPr id="5" name="Rectangle 1">
            <a:extLst>
              <a:ext uri="{FF2B5EF4-FFF2-40B4-BE49-F238E27FC236}">
                <a16:creationId xmlns:a16="http://schemas.microsoft.com/office/drawing/2014/main" id="{C168D937-6B33-4207-9BF9-66C8EA8E25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6" name="Tabel 5">
            <a:extLst>
              <a:ext uri="{FF2B5EF4-FFF2-40B4-BE49-F238E27FC236}">
                <a16:creationId xmlns:a16="http://schemas.microsoft.com/office/drawing/2014/main" id="{6815644F-A6C5-4D04-929F-466DBD5E8814}"/>
              </a:ext>
            </a:extLst>
          </p:cNvPr>
          <p:cNvGraphicFramePr>
            <a:graphicFrameLocks noGrp="1"/>
          </p:cNvGraphicFramePr>
          <p:nvPr>
            <p:extLst>
              <p:ext uri="{D42A27DB-BD31-4B8C-83A1-F6EECF244321}">
                <p14:modId xmlns:p14="http://schemas.microsoft.com/office/powerpoint/2010/main" val="2798464306"/>
              </p:ext>
            </p:extLst>
          </p:nvPr>
        </p:nvGraphicFramePr>
        <p:xfrm>
          <a:off x="5039360" y="4005470"/>
          <a:ext cx="6949440" cy="2616310"/>
        </p:xfrm>
        <a:graphic>
          <a:graphicData uri="http://schemas.openxmlformats.org/drawingml/2006/table">
            <a:tbl>
              <a:tblPr firstRow="1" firstCol="1" bandRow="1">
                <a:tableStyleId>{69CF1AB2-1976-4502-BF36-3FF5EA218861}</a:tableStyleId>
              </a:tblPr>
              <a:tblGrid>
                <a:gridCol w="2316480">
                  <a:extLst>
                    <a:ext uri="{9D8B030D-6E8A-4147-A177-3AD203B41FA5}">
                      <a16:colId xmlns:a16="http://schemas.microsoft.com/office/drawing/2014/main" val="661579908"/>
                    </a:ext>
                  </a:extLst>
                </a:gridCol>
                <a:gridCol w="2316480">
                  <a:extLst>
                    <a:ext uri="{9D8B030D-6E8A-4147-A177-3AD203B41FA5}">
                      <a16:colId xmlns:a16="http://schemas.microsoft.com/office/drawing/2014/main" val="1944258668"/>
                    </a:ext>
                  </a:extLst>
                </a:gridCol>
                <a:gridCol w="2316480">
                  <a:extLst>
                    <a:ext uri="{9D8B030D-6E8A-4147-A177-3AD203B41FA5}">
                      <a16:colId xmlns:a16="http://schemas.microsoft.com/office/drawing/2014/main" val="3003513744"/>
                    </a:ext>
                  </a:extLst>
                </a:gridCol>
              </a:tblGrid>
              <a:tr h="170815">
                <a:tc gridSpan="3">
                  <a:txBody>
                    <a:bodyPr/>
                    <a:lstStyle/>
                    <a:p>
                      <a:pPr algn="ctr">
                        <a:lnSpc>
                          <a:spcPct val="107000"/>
                        </a:lnSpc>
                      </a:pPr>
                      <a:r>
                        <a:rPr lang="nl-NL" sz="1100" dirty="0">
                          <a:effectLst/>
                        </a:rPr>
                        <a:t>Nadelen</a:t>
                      </a:r>
                      <a:endParaRPr lang="nl-NL" sz="1100" dirty="0">
                        <a:effectLst/>
                        <a:latin typeface="Arial" panose="020B0604020202020204" pitchFamily="34" charset="0"/>
                        <a:cs typeface="Times New Roman" panose="02020603050405020304" pitchFamily="18" charset="0"/>
                      </a:endParaRPr>
                    </a:p>
                  </a:txBody>
                  <a:tcPr marL="9525" marR="9525" marT="9525" marB="9525"/>
                </a:tc>
                <a:tc hMerge="1">
                  <a:txBody>
                    <a:bodyPr/>
                    <a:lstStyle/>
                    <a:p>
                      <a:pPr algn="ctr">
                        <a:lnSpc>
                          <a:spcPct val="107000"/>
                        </a:lnSpc>
                      </a:pPr>
                      <a:r>
                        <a:rPr lang="en-US" sz="1100">
                          <a:effectLst/>
                        </a:rPr>
                        <a:t>Nadelen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tc hMerge="1">
                  <a:txBody>
                    <a:bodyPr/>
                    <a:lstStyle/>
                    <a:p>
                      <a:pPr algn="ctr">
                        <a:lnSpc>
                          <a:spcPct val="107000"/>
                        </a:lnSpc>
                      </a:pPr>
                      <a:r>
                        <a:rPr lang="en-US" sz="1100" dirty="0" err="1">
                          <a:effectLst/>
                        </a:rPr>
                        <a:t>Nadelen</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68839468"/>
                  </a:ext>
                </a:extLst>
              </a:tr>
              <a:tr h="640984">
                <a:tc>
                  <a:txBody>
                    <a:bodyPr/>
                    <a:lstStyle/>
                    <a:p>
                      <a:pPr>
                        <a:lnSpc>
                          <a:spcPct val="107000"/>
                        </a:lnSpc>
                      </a:pPr>
                      <a:r>
                        <a:rPr lang="nl-NL" sz="1000" b="0" dirty="0">
                          <a:effectLst/>
                        </a:rPr>
                        <a:t>Kost veel tijd en moeite, omdat op een bepaalde plek moet worden afgesproken.</a:t>
                      </a:r>
                      <a:endParaRPr lang="nl-NL"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r>
                        <a:rPr lang="nl-NL" sz="1000" dirty="0">
                          <a:effectLst/>
                        </a:rPr>
                        <a:t>Mensen die lastig te bereiken zijn of een geheim nummer hebben worden automatisch uitgesloten van participatie.</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r>
                        <a:rPr lang="nl-NL" sz="1000" dirty="0">
                          <a:effectLst/>
                        </a:rPr>
                        <a:t>Er is geen persoonlijk contact tussen de respondent en de onderzoeker, waardoor geen controle mogelijk is.</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64626222"/>
                  </a:ext>
                </a:extLst>
              </a:tr>
              <a:tr h="954430">
                <a:tc>
                  <a:txBody>
                    <a:bodyPr/>
                    <a:lstStyle/>
                    <a:p>
                      <a:pPr>
                        <a:lnSpc>
                          <a:spcPct val="107000"/>
                        </a:lnSpc>
                      </a:pPr>
                      <a:r>
                        <a:rPr lang="nl-NL" sz="1000" b="0" dirty="0">
                          <a:effectLst/>
                        </a:rPr>
                        <a:t>De fysieke aanwezigheid van de onderzoeker bij het interview kan de antwoorden van de respondenten beïnvloeden.</a:t>
                      </a:r>
                      <a:endParaRPr lang="nl-NL"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r>
                        <a:rPr lang="nl-NL" sz="1000" dirty="0">
                          <a:effectLst/>
                        </a:rPr>
                        <a:t>De interviews hebben meestal een beperkte duur van ongeveer 20-25 minuten, omdat bellen geld kost en respondenten vaak niet langer willen bellen.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r>
                        <a:rPr lang="nl-NL" sz="1000" dirty="0">
                          <a:effectLst/>
                        </a:rPr>
                        <a:t>Er is een beperkt aantal vragen mogelijk, omdat een respondent anders verveeld raakt en de vragen niet (serieus) invult.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36502761"/>
                  </a:ext>
                </a:extLst>
              </a:tr>
              <a:tr h="797708">
                <a:tc>
                  <a:txBody>
                    <a:bodyPr/>
                    <a:lstStyle/>
                    <a:p>
                      <a:pPr>
                        <a:lnSpc>
                          <a:spcPct val="107000"/>
                        </a:lnSpc>
                      </a:pPr>
                      <a:endParaRPr lang="nl-NL" sz="1000">
                        <a:effectLst/>
                        <a:latin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endParaRPr lang="nl-NL" sz="1000">
                        <a:effectLst/>
                        <a:latin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pPr>
                      <a:r>
                        <a:rPr lang="nl-NL" sz="1000" dirty="0">
                          <a:effectLst/>
                        </a:rPr>
                        <a:t>De onderzoeker kan niet doorvragen, waardoor dit alleen voor gestructureerde interviews een mogelijkheid is.</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48891887"/>
                  </a:ext>
                </a:extLst>
              </a:tr>
            </a:tbl>
          </a:graphicData>
        </a:graphic>
      </p:graphicFrame>
    </p:spTree>
    <p:extLst>
      <p:ext uri="{BB962C8B-B14F-4D97-AF65-F5344CB8AC3E}">
        <p14:creationId xmlns:p14="http://schemas.microsoft.com/office/powerpoint/2010/main" val="347175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829723A0-D41B-4C41-8D49-B56A87465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467"/>
            <a:ext cx="64291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ensen Hebben Mensen Nodig - Gemeente Noordwijk">
            <a:extLst>
              <a:ext uri="{FF2B5EF4-FFF2-40B4-BE49-F238E27FC236}">
                <a16:creationId xmlns:a16="http://schemas.microsoft.com/office/drawing/2014/main" id="{92043764-62A2-4B65-8BCF-78E49B8D5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9759" y="1301923"/>
            <a:ext cx="7804907" cy="427318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B8E2193-D83A-4F93-AA5A-6B128ADC2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15" y="6214533"/>
            <a:ext cx="11599127" cy="6434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D782E20A-41D5-449D-97B6-D08E49FAB74F}"/>
              </a:ext>
            </a:extLst>
          </p:cNvPr>
          <p:cNvSpPr txBox="1"/>
          <p:nvPr/>
        </p:nvSpPr>
        <p:spPr>
          <a:xfrm>
            <a:off x="1437130" y="6330942"/>
            <a:ext cx="10054037" cy="369332"/>
          </a:xfrm>
          <a:prstGeom prst="rect">
            <a:avLst/>
          </a:prstGeom>
          <a:noFill/>
        </p:spPr>
        <p:txBody>
          <a:bodyPr wrap="square" rtlCol="0">
            <a:spAutoFit/>
          </a:bodyPr>
          <a:lstStyle/>
          <a:p>
            <a:pPr algn="ctr"/>
            <a:r>
              <a:rPr lang="nl-NL" dirty="0"/>
              <a:t>Hoeveel mensen ga je interviewen?</a:t>
            </a:r>
          </a:p>
        </p:txBody>
      </p:sp>
    </p:spTree>
    <p:extLst>
      <p:ext uri="{BB962C8B-B14F-4D97-AF65-F5344CB8AC3E}">
        <p14:creationId xmlns:p14="http://schemas.microsoft.com/office/powerpoint/2010/main" val="8543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0" name="Rectangle 1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6"/>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887464DE-178F-4954-81D5-EC3F4C2F3A62}"/>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25000"/>
              </a:lnSpc>
            </a:pPr>
            <a:r>
              <a:rPr lang="en-US" sz="4400" b="0" cap="all">
                <a:solidFill>
                  <a:schemeClr val="bg1"/>
                </a:solidFill>
              </a:rPr>
              <a:t>Soorten vragen</a:t>
            </a:r>
          </a:p>
        </p:txBody>
      </p:sp>
      <p:sp>
        <p:nvSpPr>
          <p:cNvPr id="26" name="Rectangle 25">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1E5DE2-A148-4DE9-B743-4A00C8F28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68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732429-C262-46F4-8248-A2B326890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058" y="3419271"/>
            <a:ext cx="5374942" cy="34387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media 6" title="Vragen stellen bij een interview">
            <a:hlinkClick r:id="" action="ppaction://media"/>
            <a:extLst>
              <a:ext uri="{FF2B5EF4-FFF2-40B4-BE49-F238E27FC236}">
                <a16:creationId xmlns:a16="http://schemas.microsoft.com/office/drawing/2014/main" id="{6CAF6537-4698-40C2-88F6-3C7D873A7953}"/>
              </a:ext>
            </a:extLst>
          </p:cNvPr>
          <p:cNvPicPr>
            <a:picLocks noGrp="1" noRot="1" noChangeAspect="1"/>
          </p:cNvPicPr>
          <p:nvPr>
            <p:ph sz="half" idx="2"/>
            <a:videoFile r:link="rId1"/>
          </p:nvPr>
        </p:nvPicPr>
        <p:blipFill>
          <a:blip r:embed="rId4"/>
          <a:stretch>
            <a:fillRect/>
          </a:stretch>
        </p:blipFill>
        <p:spPr>
          <a:xfrm>
            <a:off x="7416138" y="485893"/>
            <a:ext cx="4219660" cy="2384108"/>
          </a:xfrm>
          <a:prstGeom prst="rect">
            <a:avLst/>
          </a:prstGeom>
        </p:spPr>
      </p:pic>
      <p:sp>
        <p:nvSpPr>
          <p:cNvPr id="36" name="Rectangle 35">
            <a:extLst>
              <a:ext uri="{FF2B5EF4-FFF2-40B4-BE49-F238E27FC236}">
                <a16:creationId xmlns:a16="http://schemas.microsoft.com/office/drawing/2014/main" id="{0DA88B9B-AB70-4E8F-8499-E6548244D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5263"/>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nlinemedia 10" title="Elearning - GESLOTEN VRAGEN">
            <a:hlinkClick r:id="" action="ppaction://media"/>
            <a:extLst>
              <a:ext uri="{FF2B5EF4-FFF2-40B4-BE49-F238E27FC236}">
                <a16:creationId xmlns:a16="http://schemas.microsoft.com/office/drawing/2014/main" id="{091996DA-DD96-4547-A27C-00235C0BF3B1}"/>
              </a:ext>
            </a:extLst>
          </p:cNvPr>
          <p:cNvPicPr>
            <a:picLocks noGrp="1" noRot="1" noChangeAspect="1"/>
          </p:cNvPicPr>
          <p:nvPr>
            <p:ph sz="quarter" idx="4"/>
            <a:videoFile r:link="rId2"/>
          </p:nvPr>
        </p:nvPicPr>
        <p:blipFill>
          <a:blip r:embed="rId5"/>
          <a:stretch>
            <a:fillRect/>
          </a:stretch>
        </p:blipFill>
        <p:spPr>
          <a:xfrm>
            <a:off x="1747015" y="3903903"/>
            <a:ext cx="4370736" cy="2469466"/>
          </a:xfrm>
          <a:prstGeom prst="rect">
            <a:avLst/>
          </a:prstGeom>
        </p:spPr>
      </p:pic>
      <p:pic>
        <p:nvPicPr>
          <p:cNvPr id="5122" name="Picture 2" descr="6 vragen die het verschil maken - No Non Sales">
            <a:extLst>
              <a:ext uri="{FF2B5EF4-FFF2-40B4-BE49-F238E27FC236}">
                <a16:creationId xmlns:a16="http://schemas.microsoft.com/office/drawing/2014/main" id="{0F3E4647-707C-4A92-8F97-D83993B8A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2838" y="3649155"/>
            <a:ext cx="4466260" cy="297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441AA2-7D82-4DEE-8334-4C3C539C2CA5}"/>
              </a:ext>
            </a:extLst>
          </p:cNvPr>
          <p:cNvSpPr>
            <a:spLocks noGrp="1"/>
          </p:cNvSpPr>
          <p:nvPr>
            <p:ph type="title"/>
          </p:nvPr>
        </p:nvSpPr>
        <p:spPr>
          <a:xfrm>
            <a:off x="1535371" y="1044054"/>
            <a:ext cx="10013709" cy="1030360"/>
          </a:xfrm>
        </p:spPr>
        <p:txBody>
          <a:bodyPr>
            <a:normAutofit/>
          </a:bodyPr>
          <a:lstStyle/>
          <a:p>
            <a:r>
              <a:rPr lang="nl-NL" dirty="0">
                <a:solidFill>
                  <a:schemeClr val="bg1"/>
                </a:solidFill>
              </a:rPr>
              <a:t>Vragen om te vermijden</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7">
            <a:extLst>
              <a:ext uri="{FF2B5EF4-FFF2-40B4-BE49-F238E27FC236}">
                <a16:creationId xmlns:a16="http://schemas.microsoft.com/office/drawing/2014/main" id="{0142A9DF-7D69-4E25-A5C6-5612F205F48E}"/>
              </a:ext>
            </a:extLst>
          </p:cNvPr>
          <p:cNvSpPr txBox="1">
            <a:spLocks noGrp="1"/>
          </p:cNvSpPr>
          <p:nvPr>
            <p:ph idx="1"/>
          </p:nvPr>
        </p:nvSpPr>
        <p:spPr>
          <a:xfrm>
            <a:off x="1535371" y="2702257"/>
            <a:ext cx="9935571" cy="3426158"/>
          </a:xfrm>
          <a:prstGeom prst="rect">
            <a:avLst/>
          </a:prstGeom>
        </p:spPr>
        <p:txBody>
          <a:bodyPr anchor="t">
            <a:normAutofit fontScale="92500" lnSpcReduction="10000"/>
          </a:bodyPr>
          <a:lstStyle/>
          <a:p>
            <a:pPr>
              <a:lnSpc>
                <a:spcPct val="130000"/>
              </a:lnSpc>
            </a:pPr>
            <a:r>
              <a:rPr lang="nl-NL" sz="1400" dirty="0">
                <a:solidFill>
                  <a:srgbClr val="00B0F0"/>
                </a:solidFill>
                <a:effectLst/>
                <a:latin typeface="Arial" panose="020B0604020202020204" pitchFamily="34" charset="0"/>
                <a:ea typeface="Calibri" panose="020F0502020204030204" pitchFamily="34" charset="0"/>
              </a:rPr>
              <a:t>- Lange vragen</a:t>
            </a:r>
            <a:r>
              <a:rPr lang="nl-NL" sz="1400" b="0" dirty="0">
                <a:effectLst/>
                <a:latin typeface="Arial" panose="020B0604020202020204" pitchFamily="34" charset="0"/>
                <a:ea typeface="Calibri" panose="020F0502020204030204" pitchFamily="34" charset="0"/>
              </a:rPr>
              <a:t>: Respondenten herinneren zich vaak maar een deel van de vraag en geven daardoor incomplete antwoorden.</a:t>
            </a:r>
          </a:p>
          <a:p>
            <a:pPr>
              <a:lnSpc>
                <a:spcPct val="130000"/>
              </a:lnSpc>
            </a:pPr>
            <a:r>
              <a:rPr lang="nl-NL" sz="1400" dirty="0">
                <a:solidFill>
                  <a:srgbClr val="00B0F0"/>
                </a:solidFill>
                <a:effectLst/>
                <a:latin typeface="Arial" panose="020B0604020202020204" pitchFamily="34" charset="0"/>
                <a:ea typeface="Calibri" panose="020F0502020204030204" pitchFamily="34" charset="0"/>
              </a:rPr>
              <a:t>- Dubbelzinnige vragen: </a:t>
            </a:r>
            <a:r>
              <a:rPr lang="nl-NL" sz="1400" b="0" dirty="0">
                <a:effectLst/>
                <a:latin typeface="Arial" panose="020B0604020202020204" pitchFamily="34" charset="0"/>
                <a:ea typeface="Calibri" panose="020F0502020204030204" pitchFamily="34" charset="0"/>
              </a:rPr>
              <a:t>Bijvoorbeeld, ‘Wat vindt je van hedendaagse popmuziek in vergelijking met de popmuziek van vijf jaar geleden?’. Een oplossing is om de vraag op te splitsen in simpelere vragen (‘Wat vindt je van hedendaagse popmuziek?’; ‘Kun je je de popmuziek van vijf jaar geleden nog herinneren?’; ‘Kun je de muzieksoorten met elkaar vergelijken?’).</a:t>
            </a:r>
          </a:p>
          <a:p>
            <a:pPr>
              <a:lnSpc>
                <a:spcPct val="130000"/>
              </a:lnSpc>
            </a:pPr>
            <a:r>
              <a:rPr lang="nl-NL" sz="1400" dirty="0">
                <a:solidFill>
                  <a:srgbClr val="00B0F0"/>
                </a:solidFill>
                <a:effectLst/>
                <a:latin typeface="Arial" panose="020B0604020202020204" pitchFamily="34" charset="0"/>
                <a:ea typeface="Calibri" panose="020F0502020204030204" pitchFamily="34" charset="0"/>
              </a:rPr>
              <a:t>- Vragen met vaktermen: </a:t>
            </a:r>
            <a:r>
              <a:rPr lang="nl-NL" sz="1400" b="0" dirty="0">
                <a:effectLst/>
                <a:latin typeface="Arial" panose="020B0604020202020204" pitchFamily="34" charset="0"/>
                <a:ea typeface="Calibri" panose="020F0502020204030204" pitchFamily="34" charset="0"/>
              </a:rPr>
              <a:t>Over het algemeen moet je jargon in je vragen vermijden. Probeer op voorhand te bedenken welke termen wel of niet algemeen bekend zijn, zodat je het interview niet hoeft te onderbreken voor uitleg.</a:t>
            </a:r>
          </a:p>
          <a:p>
            <a:pPr>
              <a:lnSpc>
                <a:spcPct val="130000"/>
              </a:lnSpc>
            </a:pPr>
            <a:r>
              <a:rPr lang="nl-NL" sz="1400" dirty="0">
                <a:solidFill>
                  <a:srgbClr val="00B0F0"/>
                </a:solidFill>
                <a:effectLst/>
                <a:latin typeface="Arial" panose="020B0604020202020204" pitchFamily="34" charset="0"/>
                <a:ea typeface="Calibri" panose="020F0502020204030204" pitchFamily="34" charset="0"/>
              </a:rPr>
              <a:t>- Sturende vragen: </a:t>
            </a:r>
            <a:r>
              <a:rPr lang="nl-NL" sz="1400" b="0" dirty="0">
                <a:effectLst/>
                <a:latin typeface="Arial" panose="020B0604020202020204" pitchFamily="34" charset="0"/>
                <a:ea typeface="Calibri" panose="020F0502020204030204" pitchFamily="34" charset="0"/>
              </a:rPr>
              <a:t>De vraag ‘Wat vind je leuk aan Amsterdam?’ stuurt je respondent in een bepaalde richting. Met een vraag als ‘Wat vind je van Amsterdam’ is de kans groter dat de respondent een authentieker antwoord geeft. </a:t>
            </a:r>
          </a:p>
        </p:txBody>
      </p:sp>
    </p:spTree>
    <p:extLst>
      <p:ext uri="{BB962C8B-B14F-4D97-AF65-F5344CB8AC3E}">
        <p14:creationId xmlns:p14="http://schemas.microsoft.com/office/powerpoint/2010/main" val="144224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6" name="Rectangle 2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itte puzzel met een rood puzzelstukje">
            <a:extLst>
              <a:ext uri="{FF2B5EF4-FFF2-40B4-BE49-F238E27FC236}">
                <a16:creationId xmlns:a16="http://schemas.microsoft.com/office/drawing/2014/main" id="{E8A808CE-FA10-4906-A2A7-DFC9AB83260C}"/>
              </a:ext>
            </a:extLst>
          </p:cNvPr>
          <p:cNvPicPr>
            <a:picLocks noChangeAspect="1"/>
          </p:cNvPicPr>
          <p:nvPr/>
        </p:nvPicPr>
        <p:blipFill rotWithShape="1">
          <a:blip r:embed="rId2"/>
          <a:srcRect/>
          <a:stretch/>
        </p:blipFill>
        <p:spPr>
          <a:xfrm>
            <a:off x="20" y="-2"/>
            <a:ext cx="12191980" cy="6858002"/>
          </a:xfrm>
          <a:prstGeom prst="rect">
            <a:avLst/>
          </a:prstGeom>
        </p:spPr>
      </p:pic>
      <p:sp>
        <p:nvSpPr>
          <p:cNvPr id="30" name="Rectangle 29">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1"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471051-92F1-400A-8591-0BD6EBC93C97}"/>
              </a:ext>
            </a:extLst>
          </p:cNvPr>
          <p:cNvSpPr>
            <a:spLocks noGrp="1"/>
          </p:cNvSpPr>
          <p:nvPr>
            <p:ph type="title"/>
          </p:nvPr>
        </p:nvSpPr>
        <p:spPr>
          <a:xfrm>
            <a:off x="5329237" y="863600"/>
            <a:ext cx="6007100" cy="3366494"/>
          </a:xfrm>
        </p:spPr>
        <p:txBody>
          <a:bodyPr vert="horz" lIns="109728" tIns="109728" rIns="109728" bIns="91440" rtlCol="0" anchor="b">
            <a:normAutofit/>
          </a:bodyPr>
          <a:lstStyle/>
          <a:p>
            <a:pPr>
              <a:lnSpc>
                <a:spcPct val="115000"/>
              </a:lnSpc>
            </a:pPr>
            <a:r>
              <a:rPr lang="en-US" sz="6000" b="0" cap="all">
                <a:solidFill>
                  <a:schemeClr val="bg1"/>
                </a:solidFill>
              </a:rPr>
              <a:t>Afnemen  van het interview</a:t>
            </a:r>
          </a:p>
        </p:txBody>
      </p:sp>
      <p:sp>
        <p:nvSpPr>
          <p:cNvPr id="3" name="Tijdelijke aanduiding voor inhoud 2">
            <a:extLst>
              <a:ext uri="{FF2B5EF4-FFF2-40B4-BE49-F238E27FC236}">
                <a16:creationId xmlns:a16="http://schemas.microsoft.com/office/drawing/2014/main" id="{53E07C9F-2FA1-4A52-8A6A-D9ADF4453152}"/>
              </a:ext>
            </a:extLst>
          </p:cNvPr>
          <p:cNvSpPr>
            <a:spLocks noGrp="1"/>
          </p:cNvSpPr>
          <p:nvPr>
            <p:ph idx="1"/>
          </p:nvPr>
        </p:nvSpPr>
        <p:spPr>
          <a:xfrm>
            <a:off x="5250511" y="4290191"/>
            <a:ext cx="6081953" cy="1345689"/>
          </a:xfrm>
        </p:spPr>
        <p:txBody>
          <a:bodyPr vert="horz" lIns="109728" tIns="109728" rIns="109728" bIns="91440" rtlCol="0" anchor="t">
            <a:normAutofit/>
          </a:bodyPr>
          <a:lstStyle/>
          <a:p>
            <a:pPr>
              <a:lnSpc>
                <a:spcPct val="150000"/>
              </a:lnSpc>
            </a:pPr>
            <a:r>
              <a:rPr lang="en-US" sz="2200" b="0">
                <a:solidFill>
                  <a:schemeClr val="bg1"/>
                </a:solidFill>
              </a:rPr>
              <a:t>Klassikale vraag: Wat is belangrijk tijdens de afname van een interview?</a:t>
            </a:r>
          </a:p>
        </p:txBody>
      </p:sp>
      <p:sp>
        <p:nvSpPr>
          <p:cNvPr id="4" name="Pijl: rechts 3">
            <a:extLst>
              <a:ext uri="{FF2B5EF4-FFF2-40B4-BE49-F238E27FC236}">
                <a16:creationId xmlns:a16="http://schemas.microsoft.com/office/drawing/2014/main" id="{36BC1F81-A8EE-42BC-832A-DB7AB08D81D5}"/>
              </a:ext>
            </a:extLst>
          </p:cNvPr>
          <p:cNvSpPr/>
          <p:nvPr/>
        </p:nvSpPr>
        <p:spPr>
          <a:xfrm>
            <a:off x="6177280" y="5635880"/>
            <a:ext cx="5496560" cy="8055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94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0" name="Rectangle 4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50">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B5D882-DB11-4E3B-82DD-8EE0D02E2287}"/>
              </a:ext>
            </a:extLst>
          </p:cNvPr>
          <p:cNvSpPr>
            <a:spLocks noGrp="1"/>
          </p:cNvSpPr>
          <p:nvPr>
            <p:ph type="title"/>
          </p:nvPr>
        </p:nvSpPr>
        <p:spPr>
          <a:xfrm>
            <a:off x="642918" y="1952825"/>
            <a:ext cx="3411973" cy="3635693"/>
          </a:xfrm>
        </p:spPr>
        <p:txBody>
          <a:bodyPr>
            <a:normAutofit/>
          </a:bodyPr>
          <a:lstStyle/>
          <a:p>
            <a:pPr>
              <a:lnSpc>
                <a:spcPct val="140000"/>
              </a:lnSpc>
            </a:pPr>
            <a:r>
              <a:rPr lang="nl-NL" sz="3100">
                <a:solidFill>
                  <a:schemeClr val="bg1"/>
                </a:solidFill>
              </a:rPr>
              <a:t>Afnemen van het interview; bereid je goed voor</a:t>
            </a:r>
          </a:p>
        </p:txBody>
      </p:sp>
      <p:sp>
        <p:nvSpPr>
          <p:cNvPr id="64" name="Rectangle 5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ijdelijke aanduiding voor inhoud 2">
            <a:extLst>
              <a:ext uri="{FF2B5EF4-FFF2-40B4-BE49-F238E27FC236}">
                <a16:creationId xmlns:a16="http://schemas.microsoft.com/office/drawing/2014/main" id="{2D901501-3CA1-45FA-8BF2-1BC9DB57F0D5}"/>
              </a:ext>
            </a:extLst>
          </p:cNvPr>
          <p:cNvGraphicFramePr>
            <a:graphicFrameLocks noGrp="1"/>
          </p:cNvGraphicFramePr>
          <p:nvPr>
            <p:ph idx="1"/>
            <p:extLst>
              <p:ext uri="{D42A27DB-BD31-4B8C-83A1-F6EECF244321}">
                <p14:modId xmlns:p14="http://schemas.microsoft.com/office/powerpoint/2010/main" val="1544565920"/>
              </p:ext>
            </p:extLst>
          </p:nvPr>
        </p:nvGraphicFramePr>
        <p:xfrm>
          <a:off x="4625340" y="1621175"/>
          <a:ext cx="7315199" cy="4109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973464"/>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38</TotalTime>
  <Words>1351</Words>
  <Application>Microsoft Office PowerPoint</Application>
  <PresentationFormat>Breedbeeld</PresentationFormat>
  <Paragraphs>76</Paragraphs>
  <Slides>13</Slides>
  <Notes>0</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Meiryo</vt:lpstr>
      <vt:lpstr>Arial</vt:lpstr>
      <vt:lpstr>Calibri</vt:lpstr>
      <vt:lpstr>Corbel</vt:lpstr>
      <vt:lpstr>ShojiVTI</vt:lpstr>
      <vt:lpstr>Interview</vt:lpstr>
      <vt:lpstr>Inhoudsopgave</vt:lpstr>
      <vt:lpstr>Stappenplan Interview</vt:lpstr>
      <vt:lpstr>Methodes van afname</vt:lpstr>
      <vt:lpstr>PowerPoint-presentatie</vt:lpstr>
      <vt:lpstr>Soorten vragen</vt:lpstr>
      <vt:lpstr>Vragen om te vermijden</vt:lpstr>
      <vt:lpstr>Afnemen  van het interview</vt:lpstr>
      <vt:lpstr>Afnemen van het interview; bereid je goed voor</vt:lpstr>
      <vt:lpstr>Interviewtechnieken De kwaliteit van de data die je uit interviews krijgt, hangt voor een groot deel af van jouw eigen gedrag. Hoe je je vragen formuleert, welke houding je aanneemt en de betrokkenheid die je toont bepalen vaak of je respondenten jou de informatie geven waarnaar je op zoek bent. Helaas is er geen gouden standaard voor ‘de perfecte interviewer’, behalve misschien dat oefening kunst baart. Toch zijn er verschillende technieken en tips waar je al een heel eind mee kunt komen  </vt:lpstr>
      <vt:lpstr>transcriberen</vt:lpstr>
      <vt:lpstr>Coderen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dc:title>
  <dc:creator>Nelleke Elskamp</dc:creator>
  <cp:lastModifiedBy>Chamaira Menig</cp:lastModifiedBy>
  <cp:revision>2</cp:revision>
  <dcterms:created xsi:type="dcterms:W3CDTF">2021-07-12T09:05:24Z</dcterms:created>
  <dcterms:modified xsi:type="dcterms:W3CDTF">2023-01-19T20:12:06Z</dcterms:modified>
</cp:coreProperties>
</file>