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0"/>
  </p:notesMasterIdLst>
  <p:handoutMasterIdLst>
    <p:handoutMasterId r:id="rId21"/>
  </p:handoutMasterIdLst>
  <p:sldIdLst>
    <p:sldId id="256" r:id="rId5"/>
    <p:sldId id="272" r:id="rId6"/>
    <p:sldId id="273" r:id="rId7"/>
    <p:sldId id="275" r:id="rId8"/>
    <p:sldId id="276" r:id="rId9"/>
    <p:sldId id="277" r:id="rId10"/>
    <p:sldId id="278" r:id="rId11"/>
    <p:sldId id="280" r:id="rId12"/>
    <p:sldId id="291" r:id="rId13"/>
    <p:sldId id="299" r:id="rId14"/>
    <p:sldId id="281" r:id="rId15"/>
    <p:sldId id="282" r:id="rId16"/>
    <p:sldId id="293" r:id="rId17"/>
    <p:sldId id="289" r:id="rId18"/>
    <p:sldId id="300" r:id="rId19"/>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D6CC6-03D7-488C-9AF3-E50ACCC49763}" v="4" dt="2021-07-06T14:14:16.781"/>
  </p1510:revLst>
</p1510:revInfo>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86" d="100"/>
          <a:sy n="86" d="100"/>
        </p:scale>
        <p:origin x="562" y="58"/>
      </p:cViewPr>
      <p:guideLst>
        <p:guide pos="3840"/>
        <p:guide orient="horz" pos="2160"/>
      </p:guideLst>
    </p:cSldViewPr>
  </p:slideViewPr>
  <p:notesTextViewPr>
    <p:cViewPr>
      <p:scale>
        <a:sx n="1" d="1"/>
        <a:sy n="1" d="1"/>
      </p:scale>
      <p:origin x="0" y="0"/>
    </p:cViewPr>
  </p:notesTextViewPr>
  <p:notesViewPr>
    <p:cSldViewPr snapToGrid="0">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64B087-ECBA-4802-9434-3A300B4E9F74}" type="doc">
      <dgm:prSet loTypeId="urn:microsoft.com/office/officeart/2008/layout/LinedList" loCatId="list" qsTypeId="urn:microsoft.com/office/officeart/2005/8/quickstyle/simple4" qsCatId="simple" csTypeId="urn:microsoft.com/office/officeart/2005/8/colors/accent3_2" csCatId="accent3" phldr="1"/>
      <dgm:spPr/>
      <dgm:t>
        <a:bodyPr/>
        <a:lstStyle/>
        <a:p>
          <a:endParaRPr lang="en-US"/>
        </a:p>
      </dgm:t>
    </dgm:pt>
    <dgm:pt modelId="{05AE718A-AB11-429A-8BAC-C80F9F8D1594}">
      <dgm:prSet/>
      <dgm:spPr/>
      <dgm:t>
        <a:bodyPr/>
        <a:lstStyle/>
        <a:p>
          <a:endParaRPr lang="en-US" dirty="0"/>
        </a:p>
      </dgm:t>
    </dgm:pt>
    <dgm:pt modelId="{961A2598-821B-45C6-BF9A-6EE12DBB120B}" type="parTrans" cxnId="{3BEB2284-8B83-4992-892B-6F0BAD0FAE07}">
      <dgm:prSet/>
      <dgm:spPr/>
      <dgm:t>
        <a:bodyPr/>
        <a:lstStyle/>
        <a:p>
          <a:endParaRPr lang="en-US"/>
        </a:p>
      </dgm:t>
    </dgm:pt>
    <dgm:pt modelId="{CCBE069B-B415-4D89-A97E-29BD8CD3E706}" type="sibTrans" cxnId="{3BEB2284-8B83-4992-892B-6F0BAD0FAE07}">
      <dgm:prSet/>
      <dgm:spPr/>
      <dgm:t>
        <a:bodyPr/>
        <a:lstStyle/>
        <a:p>
          <a:endParaRPr lang="en-US"/>
        </a:p>
      </dgm:t>
    </dgm:pt>
    <dgm:pt modelId="{152406D1-5AF8-4F87-B05E-BABFAE145574}">
      <dgm:prSet/>
      <dgm:spPr/>
      <dgm:t>
        <a:bodyPr/>
        <a:lstStyle/>
        <a:p>
          <a:r>
            <a:rPr lang="nl-NL"/>
            <a:t>Voorblad: titel, naam, studentnummer(s), studiegroep, cursus, docent, datum. </a:t>
          </a:r>
          <a:endParaRPr lang="en-US"/>
        </a:p>
      </dgm:t>
    </dgm:pt>
    <dgm:pt modelId="{F1EE7330-C202-48DF-A6B7-7F924F5C80A1}" type="parTrans" cxnId="{11FC8369-3E4D-433C-839D-D59A79F59985}">
      <dgm:prSet/>
      <dgm:spPr/>
      <dgm:t>
        <a:bodyPr/>
        <a:lstStyle/>
        <a:p>
          <a:endParaRPr lang="en-US"/>
        </a:p>
      </dgm:t>
    </dgm:pt>
    <dgm:pt modelId="{C077D6A4-C323-4DBA-9451-B32A8E5CC252}" type="sibTrans" cxnId="{11FC8369-3E4D-433C-839D-D59A79F59985}">
      <dgm:prSet/>
      <dgm:spPr/>
      <dgm:t>
        <a:bodyPr/>
        <a:lstStyle/>
        <a:p>
          <a:endParaRPr lang="en-US"/>
        </a:p>
      </dgm:t>
    </dgm:pt>
    <dgm:pt modelId="{CA664836-8F8A-4515-BA04-9E67BD072E14}">
      <dgm:prSet/>
      <dgm:spPr/>
      <dgm:t>
        <a:bodyPr/>
        <a:lstStyle/>
        <a:p>
          <a:r>
            <a:rPr lang="nl-NL"/>
            <a:t>Maximum aantal woorden</a:t>
          </a:r>
          <a:endParaRPr lang="en-US"/>
        </a:p>
      </dgm:t>
    </dgm:pt>
    <dgm:pt modelId="{7E31F523-8E9E-4D64-A356-C2AFD1E60232}" type="parTrans" cxnId="{7D081CD4-F8CB-4EB0-A5C6-899F794E9074}">
      <dgm:prSet/>
      <dgm:spPr/>
      <dgm:t>
        <a:bodyPr/>
        <a:lstStyle/>
        <a:p>
          <a:endParaRPr lang="en-US"/>
        </a:p>
      </dgm:t>
    </dgm:pt>
    <dgm:pt modelId="{737EC63D-C14D-4AA7-892D-EC84E4715454}" type="sibTrans" cxnId="{7D081CD4-F8CB-4EB0-A5C6-899F794E9074}">
      <dgm:prSet/>
      <dgm:spPr/>
      <dgm:t>
        <a:bodyPr/>
        <a:lstStyle/>
        <a:p>
          <a:endParaRPr lang="en-US"/>
        </a:p>
      </dgm:t>
    </dgm:pt>
    <dgm:pt modelId="{A2A858F3-EA83-457C-9726-BE486A84E9AF}">
      <dgm:prSet/>
      <dgm:spPr/>
      <dgm:t>
        <a:bodyPr/>
        <a:lstStyle/>
        <a:p>
          <a:r>
            <a:rPr lang="nl-NL" dirty="0"/>
            <a:t>Bronvermeldingen volgens APA-regels </a:t>
          </a:r>
          <a:endParaRPr lang="en-US" dirty="0"/>
        </a:p>
      </dgm:t>
    </dgm:pt>
    <dgm:pt modelId="{4AA07289-16FA-42BE-8ADA-657FA9AB0217}" type="parTrans" cxnId="{207441D2-76B6-4864-8763-544CAF4E51E1}">
      <dgm:prSet/>
      <dgm:spPr/>
      <dgm:t>
        <a:bodyPr/>
        <a:lstStyle/>
        <a:p>
          <a:endParaRPr lang="en-US"/>
        </a:p>
      </dgm:t>
    </dgm:pt>
    <dgm:pt modelId="{CCA2BFC6-7CF2-41E4-A332-FB17A3EB3A23}" type="sibTrans" cxnId="{207441D2-76B6-4864-8763-544CAF4E51E1}">
      <dgm:prSet/>
      <dgm:spPr/>
      <dgm:t>
        <a:bodyPr/>
        <a:lstStyle/>
        <a:p>
          <a:endParaRPr lang="en-US"/>
        </a:p>
      </dgm:t>
    </dgm:pt>
    <dgm:pt modelId="{7487AC08-3274-4A83-876C-9C8316A916E6}">
      <dgm:prSet/>
      <dgm:spPr/>
      <dgm:t>
        <a:bodyPr/>
        <a:lstStyle/>
        <a:p>
          <a:r>
            <a:rPr lang="nl-NL"/>
            <a:t>Bijlagen met nummer en titel</a:t>
          </a:r>
          <a:endParaRPr lang="en-US"/>
        </a:p>
      </dgm:t>
    </dgm:pt>
    <dgm:pt modelId="{ED0B4BCF-1F9A-4562-A34A-4BE70B42F1DB}" type="parTrans" cxnId="{7DEC189C-989B-456A-B343-C4E1B7C6BE57}">
      <dgm:prSet/>
      <dgm:spPr/>
      <dgm:t>
        <a:bodyPr/>
        <a:lstStyle/>
        <a:p>
          <a:endParaRPr lang="en-US"/>
        </a:p>
      </dgm:t>
    </dgm:pt>
    <dgm:pt modelId="{3A117D49-2378-4319-A97C-00E4EC9CD2CC}" type="sibTrans" cxnId="{7DEC189C-989B-456A-B343-C4E1B7C6BE57}">
      <dgm:prSet/>
      <dgm:spPr/>
      <dgm:t>
        <a:bodyPr/>
        <a:lstStyle/>
        <a:p>
          <a:endParaRPr lang="en-US"/>
        </a:p>
      </dgm:t>
    </dgm:pt>
    <dgm:pt modelId="{3A572ACD-D860-4CC0-8F04-02B6C7F89440}">
      <dgm:prSet/>
      <dgm:spPr/>
      <dgm:t>
        <a:bodyPr/>
        <a:lstStyle/>
        <a:p>
          <a:r>
            <a:rPr lang="nl-NL"/>
            <a:t>Pagina’s genummerd</a:t>
          </a:r>
          <a:endParaRPr lang="en-US"/>
        </a:p>
      </dgm:t>
    </dgm:pt>
    <dgm:pt modelId="{27037396-AE08-4CD5-99BA-3019C22F1F09}" type="parTrans" cxnId="{9C1BE194-386D-4262-9EB3-0C8DCF314A25}">
      <dgm:prSet/>
      <dgm:spPr/>
      <dgm:t>
        <a:bodyPr/>
        <a:lstStyle/>
        <a:p>
          <a:endParaRPr lang="en-US"/>
        </a:p>
      </dgm:t>
    </dgm:pt>
    <dgm:pt modelId="{BE6E0FC4-543F-4B08-9F4E-B2BFDB15308F}" type="sibTrans" cxnId="{9C1BE194-386D-4262-9EB3-0C8DCF314A25}">
      <dgm:prSet/>
      <dgm:spPr/>
      <dgm:t>
        <a:bodyPr/>
        <a:lstStyle/>
        <a:p>
          <a:endParaRPr lang="en-US"/>
        </a:p>
      </dgm:t>
    </dgm:pt>
    <dgm:pt modelId="{C9143D4E-C676-4A7E-BF58-3F4CC15BF185}">
      <dgm:prSet/>
      <dgm:spPr/>
      <dgm:t>
        <a:bodyPr/>
        <a:lstStyle/>
        <a:p>
          <a:r>
            <a:rPr lang="nl-NL"/>
            <a:t>Lettertype Arial of Calibri</a:t>
          </a:r>
          <a:endParaRPr lang="en-US"/>
        </a:p>
      </dgm:t>
    </dgm:pt>
    <dgm:pt modelId="{04779CC2-876A-4DC4-80F1-C5BD01829E6E}" type="parTrans" cxnId="{9E01E405-FAD9-4DFC-9E44-2BB8C0CD5C4B}">
      <dgm:prSet/>
      <dgm:spPr/>
      <dgm:t>
        <a:bodyPr/>
        <a:lstStyle/>
        <a:p>
          <a:endParaRPr lang="en-US"/>
        </a:p>
      </dgm:t>
    </dgm:pt>
    <dgm:pt modelId="{F0854069-E571-4CB7-96CA-C24214E36D16}" type="sibTrans" cxnId="{9E01E405-FAD9-4DFC-9E44-2BB8C0CD5C4B}">
      <dgm:prSet/>
      <dgm:spPr/>
      <dgm:t>
        <a:bodyPr/>
        <a:lstStyle/>
        <a:p>
          <a:endParaRPr lang="en-US"/>
        </a:p>
      </dgm:t>
    </dgm:pt>
    <dgm:pt modelId="{B95D7AA3-4A25-4437-B2C4-2BE08618148F}">
      <dgm:prSet/>
      <dgm:spPr/>
      <dgm:t>
        <a:bodyPr/>
        <a:lstStyle/>
        <a:p>
          <a:r>
            <a:rPr lang="nl-NL"/>
            <a:t>Documentnaam volgens richtlijn inleverbieb</a:t>
          </a:r>
          <a:endParaRPr lang="en-US"/>
        </a:p>
      </dgm:t>
    </dgm:pt>
    <dgm:pt modelId="{C876E040-F647-4823-849E-B2ADCDCB5DF9}" type="parTrans" cxnId="{9EE4FBDC-303C-44F9-87B7-07933FAD774C}">
      <dgm:prSet/>
      <dgm:spPr/>
      <dgm:t>
        <a:bodyPr/>
        <a:lstStyle/>
        <a:p>
          <a:endParaRPr lang="en-US"/>
        </a:p>
      </dgm:t>
    </dgm:pt>
    <dgm:pt modelId="{A650B9E7-0C37-400B-A237-6258D8C4283D}" type="sibTrans" cxnId="{9EE4FBDC-303C-44F9-87B7-07933FAD774C}">
      <dgm:prSet/>
      <dgm:spPr/>
      <dgm:t>
        <a:bodyPr/>
        <a:lstStyle/>
        <a:p>
          <a:endParaRPr lang="en-US"/>
        </a:p>
      </dgm:t>
    </dgm:pt>
    <dgm:pt modelId="{E330D42F-A465-444F-9BE7-C61756D562AF}">
      <dgm:prSet/>
      <dgm:spPr/>
      <dgm:t>
        <a:bodyPr/>
        <a:lstStyle/>
        <a:p>
          <a:r>
            <a:rPr lang="nl-NL"/>
            <a:t>Correct Nederlands</a:t>
          </a:r>
          <a:endParaRPr lang="en-US"/>
        </a:p>
      </dgm:t>
    </dgm:pt>
    <dgm:pt modelId="{8E52AE63-5479-48EB-B1FE-43A70FE47A0B}" type="parTrans" cxnId="{F88E41DB-53BB-491B-A5FE-34A5965AA228}">
      <dgm:prSet/>
      <dgm:spPr/>
      <dgm:t>
        <a:bodyPr/>
        <a:lstStyle/>
        <a:p>
          <a:endParaRPr lang="en-US"/>
        </a:p>
      </dgm:t>
    </dgm:pt>
    <dgm:pt modelId="{5B73DECD-8D15-47B5-AEE6-2C31622DA585}" type="sibTrans" cxnId="{F88E41DB-53BB-491B-A5FE-34A5965AA228}">
      <dgm:prSet/>
      <dgm:spPr/>
      <dgm:t>
        <a:bodyPr/>
        <a:lstStyle/>
        <a:p>
          <a:endParaRPr lang="en-US"/>
        </a:p>
      </dgm:t>
    </dgm:pt>
    <dgm:pt modelId="{A2F5DB3A-7AA8-4592-8A59-146CF23B77CB}" type="pres">
      <dgm:prSet presAssocID="{1F64B087-ECBA-4802-9434-3A300B4E9F74}" presName="vert0" presStyleCnt="0">
        <dgm:presLayoutVars>
          <dgm:dir/>
          <dgm:animOne val="branch"/>
          <dgm:animLvl val="lvl"/>
        </dgm:presLayoutVars>
      </dgm:prSet>
      <dgm:spPr/>
    </dgm:pt>
    <dgm:pt modelId="{D8096DAD-D053-4485-877E-B3FD4BBC7A2E}" type="pres">
      <dgm:prSet presAssocID="{05AE718A-AB11-429A-8BAC-C80F9F8D1594}" presName="thickLine" presStyleLbl="alignNode1" presStyleIdx="0" presStyleCnt="1"/>
      <dgm:spPr/>
    </dgm:pt>
    <dgm:pt modelId="{5F96439D-CC87-4618-93F7-F720CBCB3204}" type="pres">
      <dgm:prSet presAssocID="{05AE718A-AB11-429A-8BAC-C80F9F8D1594}" presName="horz1" presStyleCnt="0"/>
      <dgm:spPr/>
    </dgm:pt>
    <dgm:pt modelId="{513E3647-EFF9-45CF-8744-12C166E3F948}" type="pres">
      <dgm:prSet presAssocID="{05AE718A-AB11-429A-8BAC-C80F9F8D1594}" presName="tx1" presStyleLbl="revTx" presStyleIdx="0" presStyleCnt="9"/>
      <dgm:spPr/>
    </dgm:pt>
    <dgm:pt modelId="{B8E49363-242D-4CA5-90B9-464C464FE0A2}" type="pres">
      <dgm:prSet presAssocID="{05AE718A-AB11-429A-8BAC-C80F9F8D1594}" presName="vert1" presStyleCnt="0"/>
      <dgm:spPr/>
    </dgm:pt>
    <dgm:pt modelId="{A9608387-2346-41A1-830A-DA85B03ABC69}" type="pres">
      <dgm:prSet presAssocID="{152406D1-5AF8-4F87-B05E-BABFAE145574}" presName="vertSpace2a" presStyleCnt="0"/>
      <dgm:spPr/>
    </dgm:pt>
    <dgm:pt modelId="{DEF9500F-9C0B-4A8B-A833-592AD5CE2D1B}" type="pres">
      <dgm:prSet presAssocID="{152406D1-5AF8-4F87-B05E-BABFAE145574}" presName="horz2" presStyleCnt="0"/>
      <dgm:spPr/>
    </dgm:pt>
    <dgm:pt modelId="{18537AF2-2AB2-445E-BC1D-F53CA628BB5D}" type="pres">
      <dgm:prSet presAssocID="{152406D1-5AF8-4F87-B05E-BABFAE145574}" presName="horzSpace2" presStyleCnt="0"/>
      <dgm:spPr/>
    </dgm:pt>
    <dgm:pt modelId="{E764B6FA-AA10-40E4-9C97-F00DAF2C7CC7}" type="pres">
      <dgm:prSet presAssocID="{152406D1-5AF8-4F87-B05E-BABFAE145574}" presName="tx2" presStyleLbl="revTx" presStyleIdx="1" presStyleCnt="9"/>
      <dgm:spPr/>
    </dgm:pt>
    <dgm:pt modelId="{8F676A40-7773-4C31-9EA9-1A5234EFB260}" type="pres">
      <dgm:prSet presAssocID="{152406D1-5AF8-4F87-B05E-BABFAE145574}" presName="vert2" presStyleCnt="0"/>
      <dgm:spPr/>
    </dgm:pt>
    <dgm:pt modelId="{DD06A8E1-D80A-4BFA-BC48-834BF7B71BA5}" type="pres">
      <dgm:prSet presAssocID="{152406D1-5AF8-4F87-B05E-BABFAE145574}" presName="thinLine2b" presStyleLbl="callout" presStyleIdx="0" presStyleCnt="8"/>
      <dgm:spPr/>
    </dgm:pt>
    <dgm:pt modelId="{60753B46-DCEE-456B-AAC2-CA14D6A0A6F0}" type="pres">
      <dgm:prSet presAssocID="{152406D1-5AF8-4F87-B05E-BABFAE145574}" presName="vertSpace2b" presStyleCnt="0"/>
      <dgm:spPr/>
    </dgm:pt>
    <dgm:pt modelId="{9F22FC89-5199-47EB-B5C3-7BFEF5694821}" type="pres">
      <dgm:prSet presAssocID="{CA664836-8F8A-4515-BA04-9E67BD072E14}" presName="horz2" presStyleCnt="0"/>
      <dgm:spPr/>
    </dgm:pt>
    <dgm:pt modelId="{0B2C2F87-3508-476F-99AD-30DA19D561DE}" type="pres">
      <dgm:prSet presAssocID="{CA664836-8F8A-4515-BA04-9E67BD072E14}" presName="horzSpace2" presStyleCnt="0"/>
      <dgm:spPr/>
    </dgm:pt>
    <dgm:pt modelId="{F2448E39-9B52-4EED-B56C-23AF093A7B09}" type="pres">
      <dgm:prSet presAssocID="{CA664836-8F8A-4515-BA04-9E67BD072E14}" presName="tx2" presStyleLbl="revTx" presStyleIdx="2" presStyleCnt="9"/>
      <dgm:spPr/>
    </dgm:pt>
    <dgm:pt modelId="{5E42E484-60A6-4049-B6C4-422266536C5F}" type="pres">
      <dgm:prSet presAssocID="{CA664836-8F8A-4515-BA04-9E67BD072E14}" presName="vert2" presStyleCnt="0"/>
      <dgm:spPr/>
    </dgm:pt>
    <dgm:pt modelId="{F31D8221-77FB-4BAB-B6B2-66465C126C2F}" type="pres">
      <dgm:prSet presAssocID="{CA664836-8F8A-4515-BA04-9E67BD072E14}" presName="thinLine2b" presStyleLbl="callout" presStyleIdx="1" presStyleCnt="8"/>
      <dgm:spPr/>
    </dgm:pt>
    <dgm:pt modelId="{D669842A-B7D1-461E-9FF6-1220F782221B}" type="pres">
      <dgm:prSet presAssocID="{CA664836-8F8A-4515-BA04-9E67BD072E14}" presName="vertSpace2b" presStyleCnt="0"/>
      <dgm:spPr/>
    </dgm:pt>
    <dgm:pt modelId="{C9274125-D4B5-4966-B897-659A5B17E26D}" type="pres">
      <dgm:prSet presAssocID="{A2A858F3-EA83-457C-9726-BE486A84E9AF}" presName="horz2" presStyleCnt="0"/>
      <dgm:spPr/>
    </dgm:pt>
    <dgm:pt modelId="{5E105641-693D-4D5F-A705-78720A4292EF}" type="pres">
      <dgm:prSet presAssocID="{A2A858F3-EA83-457C-9726-BE486A84E9AF}" presName="horzSpace2" presStyleCnt="0"/>
      <dgm:spPr/>
    </dgm:pt>
    <dgm:pt modelId="{90DF9B86-1A38-4F3D-9663-EF3E2A4883D2}" type="pres">
      <dgm:prSet presAssocID="{A2A858F3-EA83-457C-9726-BE486A84E9AF}" presName="tx2" presStyleLbl="revTx" presStyleIdx="3" presStyleCnt="9"/>
      <dgm:spPr/>
    </dgm:pt>
    <dgm:pt modelId="{B0F21BEC-15ED-4033-A36D-E13F8750771E}" type="pres">
      <dgm:prSet presAssocID="{A2A858F3-EA83-457C-9726-BE486A84E9AF}" presName="vert2" presStyleCnt="0"/>
      <dgm:spPr/>
    </dgm:pt>
    <dgm:pt modelId="{79E2F5FA-A447-4916-B50D-320908C5CDB6}" type="pres">
      <dgm:prSet presAssocID="{A2A858F3-EA83-457C-9726-BE486A84E9AF}" presName="thinLine2b" presStyleLbl="callout" presStyleIdx="2" presStyleCnt="8"/>
      <dgm:spPr/>
    </dgm:pt>
    <dgm:pt modelId="{4AA99B92-E5F3-40D5-B690-A5F9F1A14748}" type="pres">
      <dgm:prSet presAssocID="{A2A858F3-EA83-457C-9726-BE486A84E9AF}" presName="vertSpace2b" presStyleCnt="0"/>
      <dgm:spPr/>
    </dgm:pt>
    <dgm:pt modelId="{B5A9A060-DE30-406D-894F-F7E7C4C0E069}" type="pres">
      <dgm:prSet presAssocID="{7487AC08-3274-4A83-876C-9C8316A916E6}" presName="horz2" presStyleCnt="0"/>
      <dgm:spPr/>
    </dgm:pt>
    <dgm:pt modelId="{D266160B-95E6-4ED1-BE13-BF7C03CFA3EA}" type="pres">
      <dgm:prSet presAssocID="{7487AC08-3274-4A83-876C-9C8316A916E6}" presName="horzSpace2" presStyleCnt="0"/>
      <dgm:spPr/>
    </dgm:pt>
    <dgm:pt modelId="{4E871E8D-BB85-4920-962D-001B5ACB1BBD}" type="pres">
      <dgm:prSet presAssocID="{7487AC08-3274-4A83-876C-9C8316A916E6}" presName="tx2" presStyleLbl="revTx" presStyleIdx="4" presStyleCnt="9"/>
      <dgm:spPr/>
    </dgm:pt>
    <dgm:pt modelId="{81E141E7-C01B-4E6B-91F6-1ECFB926B7CA}" type="pres">
      <dgm:prSet presAssocID="{7487AC08-3274-4A83-876C-9C8316A916E6}" presName="vert2" presStyleCnt="0"/>
      <dgm:spPr/>
    </dgm:pt>
    <dgm:pt modelId="{A1C5DC97-9D1A-434B-8DAC-B6692AFD65DA}" type="pres">
      <dgm:prSet presAssocID="{7487AC08-3274-4A83-876C-9C8316A916E6}" presName="thinLine2b" presStyleLbl="callout" presStyleIdx="3" presStyleCnt="8"/>
      <dgm:spPr/>
    </dgm:pt>
    <dgm:pt modelId="{FCD9019F-81FF-442F-950A-98BF25121C42}" type="pres">
      <dgm:prSet presAssocID="{7487AC08-3274-4A83-876C-9C8316A916E6}" presName="vertSpace2b" presStyleCnt="0"/>
      <dgm:spPr/>
    </dgm:pt>
    <dgm:pt modelId="{81E1DDBB-6DAD-46F0-903B-58789A20972B}" type="pres">
      <dgm:prSet presAssocID="{3A572ACD-D860-4CC0-8F04-02B6C7F89440}" presName="horz2" presStyleCnt="0"/>
      <dgm:spPr/>
    </dgm:pt>
    <dgm:pt modelId="{29D3D068-4A5C-48C7-A0BD-BC29F12F18A7}" type="pres">
      <dgm:prSet presAssocID="{3A572ACD-D860-4CC0-8F04-02B6C7F89440}" presName="horzSpace2" presStyleCnt="0"/>
      <dgm:spPr/>
    </dgm:pt>
    <dgm:pt modelId="{0898A21E-2D43-40A9-BD26-54943200694A}" type="pres">
      <dgm:prSet presAssocID="{3A572ACD-D860-4CC0-8F04-02B6C7F89440}" presName="tx2" presStyleLbl="revTx" presStyleIdx="5" presStyleCnt="9"/>
      <dgm:spPr/>
    </dgm:pt>
    <dgm:pt modelId="{A384F357-150A-4695-84A3-8E27988FAA66}" type="pres">
      <dgm:prSet presAssocID="{3A572ACD-D860-4CC0-8F04-02B6C7F89440}" presName="vert2" presStyleCnt="0"/>
      <dgm:spPr/>
    </dgm:pt>
    <dgm:pt modelId="{D7327E68-49AC-405E-9259-FD1A413C9959}" type="pres">
      <dgm:prSet presAssocID="{3A572ACD-D860-4CC0-8F04-02B6C7F89440}" presName="thinLine2b" presStyleLbl="callout" presStyleIdx="4" presStyleCnt="8"/>
      <dgm:spPr/>
    </dgm:pt>
    <dgm:pt modelId="{09997AE7-E324-4791-8C7A-13C168EBD4FF}" type="pres">
      <dgm:prSet presAssocID="{3A572ACD-D860-4CC0-8F04-02B6C7F89440}" presName="vertSpace2b" presStyleCnt="0"/>
      <dgm:spPr/>
    </dgm:pt>
    <dgm:pt modelId="{17AE530D-8327-4A35-AF39-DCF01F241184}" type="pres">
      <dgm:prSet presAssocID="{C9143D4E-C676-4A7E-BF58-3F4CC15BF185}" presName="horz2" presStyleCnt="0"/>
      <dgm:spPr/>
    </dgm:pt>
    <dgm:pt modelId="{426C92FF-68AA-4EFA-B638-11AD0213DDD7}" type="pres">
      <dgm:prSet presAssocID="{C9143D4E-C676-4A7E-BF58-3F4CC15BF185}" presName="horzSpace2" presStyleCnt="0"/>
      <dgm:spPr/>
    </dgm:pt>
    <dgm:pt modelId="{6EF8AB98-59B0-45BA-8943-827D8E32EDDE}" type="pres">
      <dgm:prSet presAssocID="{C9143D4E-C676-4A7E-BF58-3F4CC15BF185}" presName="tx2" presStyleLbl="revTx" presStyleIdx="6" presStyleCnt="9"/>
      <dgm:spPr/>
    </dgm:pt>
    <dgm:pt modelId="{0D24EE25-1ED6-4E52-B76F-93E178B2D5F1}" type="pres">
      <dgm:prSet presAssocID="{C9143D4E-C676-4A7E-BF58-3F4CC15BF185}" presName="vert2" presStyleCnt="0"/>
      <dgm:spPr/>
    </dgm:pt>
    <dgm:pt modelId="{CBF9CF87-90D7-4101-BEA0-09F50DF553F5}" type="pres">
      <dgm:prSet presAssocID="{C9143D4E-C676-4A7E-BF58-3F4CC15BF185}" presName="thinLine2b" presStyleLbl="callout" presStyleIdx="5" presStyleCnt="8"/>
      <dgm:spPr/>
    </dgm:pt>
    <dgm:pt modelId="{E2135573-D397-4488-BDA1-1541C2732DD2}" type="pres">
      <dgm:prSet presAssocID="{C9143D4E-C676-4A7E-BF58-3F4CC15BF185}" presName="vertSpace2b" presStyleCnt="0"/>
      <dgm:spPr/>
    </dgm:pt>
    <dgm:pt modelId="{62247427-3F23-48EC-8495-694B13324798}" type="pres">
      <dgm:prSet presAssocID="{B95D7AA3-4A25-4437-B2C4-2BE08618148F}" presName="horz2" presStyleCnt="0"/>
      <dgm:spPr/>
    </dgm:pt>
    <dgm:pt modelId="{13F09F65-AA30-4108-8B85-6C9BB4BED689}" type="pres">
      <dgm:prSet presAssocID="{B95D7AA3-4A25-4437-B2C4-2BE08618148F}" presName="horzSpace2" presStyleCnt="0"/>
      <dgm:spPr/>
    </dgm:pt>
    <dgm:pt modelId="{5B0CC417-AADF-47C9-8C03-3113D52A2E5C}" type="pres">
      <dgm:prSet presAssocID="{B95D7AA3-4A25-4437-B2C4-2BE08618148F}" presName="tx2" presStyleLbl="revTx" presStyleIdx="7" presStyleCnt="9"/>
      <dgm:spPr/>
    </dgm:pt>
    <dgm:pt modelId="{7AC6D882-F6CE-4ECD-804B-A60FFAA99078}" type="pres">
      <dgm:prSet presAssocID="{B95D7AA3-4A25-4437-B2C4-2BE08618148F}" presName="vert2" presStyleCnt="0"/>
      <dgm:spPr/>
    </dgm:pt>
    <dgm:pt modelId="{572B9E17-3261-4B5E-ABFE-521EE8DAFC21}" type="pres">
      <dgm:prSet presAssocID="{B95D7AA3-4A25-4437-B2C4-2BE08618148F}" presName="thinLine2b" presStyleLbl="callout" presStyleIdx="6" presStyleCnt="8"/>
      <dgm:spPr/>
    </dgm:pt>
    <dgm:pt modelId="{8A4738E1-5C7D-4C53-B213-A8AFFDDFEDDD}" type="pres">
      <dgm:prSet presAssocID="{B95D7AA3-4A25-4437-B2C4-2BE08618148F}" presName="vertSpace2b" presStyleCnt="0"/>
      <dgm:spPr/>
    </dgm:pt>
    <dgm:pt modelId="{707E9368-D451-4021-97D4-CB921D19AF7F}" type="pres">
      <dgm:prSet presAssocID="{E330D42F-A465-444F-9BE7-C61756D562AF}" presName="horz2" presStyleCnt="0"/>
      <dgm:spPr/>
    </dgm:pt>
    <dgm:pt modelId="{FA2B3535-A7A7-44C6-9A24-9063BA6EAD79}" type="pres">
      <dgm:prSet presAssocID="{E330D42F-A465-444F-9BE7-C61756D562AF}" presName="horzSpace2" presStyleCnt="0"/>
      <dgm:spPr/>
    </dgm:pt>
    <dgm:pt modelId="{18D5DB70-1F25-4C3E-A189-BB5E5908F524}" type="pres">
      <dgm:prSet presAssocID="{E330D42F-A465-444F-9BE7-C61756D562AF}" presName="tx2" presStyleLbl="revTx" presStyleIdx="8" presStyleCnt="9"/>
      <dgm:spPr/>
    </dgm:pt>
    <dgm:pt modelId="{60DFAFB5-3660-420C-A527-2F9C5204D1DA}" type="pres">
      <dgm:prSet presAssocID="{E330D42F-A465-444F-9BE7-C61756D562AF}" presName="vert2" presStyleCnt="0"/>
      <dgm:spPr/>
    </dgm:pt>
    <dgm:pt modelId="{4F1F5721-AF11-493B-9F1E-A1F2D9E8E5E7}" type="pres">
      <dgm:prSet presAssocID="{E330D42F-A465-444F-9BE7-C61756D562AF}" presName="thinLine2b" presStyleLbl="callout" presStyleIdx="7" presStyleCnt="8"/>
      <dgm:spPr/>
    </dgm:pt>
    <dgm:pt modelId="{DD00E96D-113F-441C-A5D7-A7D7FCBA17B2}" type="pres">
      <dgm:prSet presAssocID="{E330D42F-A465-444F-9BE7-C61756D562AF}" presName="vertSpace2b" presStyleCnt="0"/>
      <dgm:spPr/>
    </dgm:pt>
  </dgm:ptLst>
  <dgm:cxnLst>
    <dgm:cxn modelId="{9E01E405-FAD9-4DFC-9E44-2BB8C0CD5C4B}" srcId="{05AE718A-AB11-429A-8BAC-C80F9F8D1594}" destId="{C9143D4E-C676-4A7E-BF58-3F4CC15BF185}" srcOrd="5" destOrd="0" parTransId="{04779CC2-876A-4DC4-80F1-C5BD01829E6E}" sibTransId="{F0854069-E571-4CB7-96CA-C24214E36D16}"/>
    <dgm:cxn modelId="{A7F21D25-1F5A-4781-B027-9672139ABCF9}" type="presOf" srcId="{B95D7AA3-4A25-4437-B2C4-2BE08618148F}" destId="{5B0CC417-AADF-47C9-8C03-3113D52A2E5C}" srcOrd="0" destOrd="0" presId="urn:microsoft.com/office/officeart/2008/layout/LinedList"/>
    <dgm:cxn modelId="{C5586D26-EE68-47FC-9FF4-82CCBD86EB02}" type="presOf" srcId="{E330D42F-A465-444F-9BE7-C61756D562AF}" destId="{18D5DB70-1F25-4C3E-A189-BB5E5908F524}" srcOrd="0" destOrd="0" presId="urn:microsoft.com/office/officeart/2008/layout/LinedList"/>
    <dgm:cxn modelId="{32F47838-ADAD-4D9F-9C0D-5D3E0AA91219}" type="presOf" srcId="{05AE718A-AB11-429A-8BAC-C80F9F8D1594}" destId="{513E3647-EFF9-45CF-8744-12C166E3F948}" srcOrd="0" destOrd="0" presId="urn:microsoft.com/office/officeart/2008/layout/LinedList"/>
    <dgm:cxn modelId="{22177867-E2CB-4510-B308-9E920765D876}" type="presOf" srcId="{152406D1-5AF8-4F87-B05E-BABFAE145574}" destId="{E764B6FA-AA10-40E4-9C97-F00DAF2C7CC7}" srcOrd="0" destOrd="0" presId="urn:microsoft.com/office/officeart/2008/layout/LinedList"/>
    <dgm:cxn modelId="{11FC8369-3E4D-433C-839D-D59A79F59985}" srcId="{05AE718A-AB11-429A-8BAC-C80F9F8D1594}" destId="{152406D1-5AF8-4F87-B05E-BABFAE145574}" srcOrd="0" destOrd="0" parTransId="{F1EE7330-C202-48DF-A6B7-7F924F5C80A1}" sibTransId="{C077D6A4-C323-4DBA-9451-B32A8E5CC252}"/>
    <dgm:cxn modelId="{D9DA9A7C-E463-4BBD-9056-CE3825F9FEAC}" type="presOf" srcId="{1F64B087-ECBA-4802-9434-3A300B4E9F74}" destId="{A2F5DB3A-7AA8-4592-8A59-146CF23B77CB}" srcOrd="0" destOrd="0" presId="urn:microsoft.com/office/officeart/2008/layout/LinedList"/>
    <dgm:cxn modelId="{3BEB2284-8B83-4992-892B-6F0BAD0FAE07}" srcId="{1F64B087-ECBA-4802-9434-3A300B4E9F74}" destId="{05AE718A-AB11-429A-8BAC-C80F9F8D1594}" srcOrd="0" destOrd="0" parTransId="{961A2598-821B-45C6-BF9A-6EE12DBB120B}" sibTransId="{CCBE069B-B415-4D89-A97E-29BD8CD3E706}"/>
    <dgm:cxn modelId="{9C1BE194-386D-4262-9EB3-0C8DCF314A25}" srcId="{05AE718A-AB11-429A-8BAC-C80F9F8D1594}" destId="{3A572ACD-D860-4CC0-8F04-02B6C7F89440}" srcOrd="4" destOrd="0" parTransId="{27037396-AE08-4CD5-99BA-3019C22F1F09}" sibTransId="{BE6E0FC4-543F-4B08-9F4E-B2BFDB15308F}"/>
    <dgm:cxn modelId="{87D1AC95-31FE-44D4-81BC-7DE43B576CC7}" type="presOf" srcId="{7487AC08-3274-4A83-876C-9C8316A916E6}" destId="{4E871E8D-BB85-4920-962D-001B5ACB1BBD}" srcOrd="0" destOrd="0" presId="urn:microsoft.com/office/officeart/2008/layout/LinedList"/>
    <dgm:cxn modelId="{7DEC189C-989B-456A-B343-C4E1B7C6BE57}" srcId="{05AE718A-AB11-429A-8BAC-C80F9F8D1594}" destId="{7487AC08-3274-4A83-876C-9C8316A916E6}" srcOrd="3" destOrd="0" parTransId="{ED0B4BCF-1F9A-4562-A34A-4BE70B42F1DB}" sibTransId="{3A117D49-2378-4319-A97C-00E4EC9CD2CC}"/>
    <dgm:cxn modelId="{C87FC3B1-759D-4941-898B-85248EE74D2D}" type="presOf" srcId="{C9143D4E-C676-4A7E-BF58-3F4CC15BF185}" destId="{6EF8AB98-59B0-45BA-8943-827D8E32EDDE}" srcOrd="0" destOrd="0" presId="urn:microsoft.com/office/officeart/2008/layout/LinedList"/>
    <dgm:cxn modelId="{703E1ABE-8D66-42A8-B036-0AA1F1E55F85}" type="presOf" srcId="{3A572ACD-D860-4CC0-8F04-02B6C7F89440}" destId="{0898A21E-2D43-40A9-BD26-54943200694A}" srcOrd="0" destOrd="0" presId="urn:microsoft.com/office/officeart/2008/layout/LinedList"/>
    <dgm:cxn modelId="{A1C081CA-540D-4F62-9DB7-8B5CE36265E7}" type="presOf" srcId="{A2A858F3-EA83-457C-9726-BE486A84E9AF}" destId="{90DF9B86-1A38-4F3D-9663-EF3E2A4883D2}" srcOrd="0" destOrd="0" presId="urn:microsoft.com/office/officeart/2008/layout/LinedList"/>
    <dgm:cxn modelId="{207441D2-76B6-4864-8763-544CAF4E51E1}" srcId="{05AE718A-AB11-429A-8BAC-C80F9F8D1594}" destId="{A2A858F3-EA83-457C-9726-BE486A84E9AF}" srcOrd="2" destOrd="0" parTransId="{4AA07289-16FA-42BE-8ADA-657FA9AB0217}" sibTransId="{CCA2BFC6-7CF2-41E4-A332-FB17A3EB3A23}"/>
    <dgm:cxn modelId="{7D081CD4-F8CB-4EB0-A5C6-899F794E9074}" srcId="{05AE718A-AB11-429A-8BAC-C80F9F8D1594}" destId="{CA664836-8F8A-4515-BA04-9E67BD072E14}" srcOrd="1" destOrd="0" parTransId="{7E31F523-8E9E-4D64-A356-C2AFD1E60232}" sibTransId="{737EC63D-C14D-4AA7-892D-EC84E4715454}"/>
    <dgm:cxn modelId="{F88E41DB-53BB-491B-A5FE-34A5965AA228}" srcId="{05AE718A-AB11-429A-8BAC-C80F9F8D1594}" destId="{E330D42F-A465-444F-9BE7-C61756D562AF}" srcOrd="7" destOrd="0" parTransId="{8E52AE63-5479-48EB-B1FE-43A70FE47A0B}" sibTransId="{5B73DECD-8D15-47B5-AEE6-2C31622DA585}"/>
    <dgm:cxn modelId="{9EE4FBDC-303C-44F9-87B7-07933FAD774C}" srcId="{05AE718A-AB11-429A-8BAC-C80F9F8D1594}" destId="{B95D7AA3-4A25-4437-B2C4-2BE08618148F}" srcOrd="6" destOrd="0" parTransId="{C876E040-F647-4823-849E-B2ADCDCB5DF9}" sibTransId="{A650B9E7-0C37-400B-A237-6258D8C4283D}"/>
    <dgm:cxn modelId="{3C0F42FC-2B91-40FE-AA5D-B4B80F32A48B}" type="presOf" srcId="{CA664836-8F8A-4515-BA04-9E67BD072E14}" destId="{F2448E39-9B52-4EED-B56C-23AF093A7B09}" srcOrd="0" destOrd="0" presId="urn:microsoft.com/office/officeart/2008/layout/LinedList"/>
    <dgm:cxn modelId="{44C68819-C619-471A-945F-AE1307868435}" type="presParOf" srcId="{A2F5DB3A-7AA8-4592-8A59-146CF23B77CB}" destId="{D8096DAD-D053-4485-877E-B3FD4BBC7A2E}" srcOrd="0" destOrd="0" presId="urn:microsoft.com/office/officeart/2008/layout/LinedList"/>
    <dgm:cxn modelId="{1C994AF3-C33F-4EF7-B97A-DEE7C9D08B5B}" type="presParOf" srcId="{A2F5DB3A-7AA8-4592-8A59-146CF23B77CB}" destId="{5F96439D-CC87-4618-93F7-F720CBCB3204}" srcOrd="1" destOrd="0" presId="urn:microsoft.com/office/officeart/2008/layout/LinedList"/>
    <dgm:cxn modelId="{A66746D2-70B0-48FD-BEB1-AEC6DDD1511C}" type="presParOf" srcId="{5F96439D-CC87-4618-93F7-F720CBCB3204}" destId="{513E3647-EFF9-45CF-8744-12C166E3F948}" srcOrd="0" destOrd="0" presId="urn:microsoft.com/office/officeart/2008/layout/LinedList"/>
    <dgm:cxn modelId="{F8AC3ED7-6490-4506-B542-D2720CDCB3AB}" type="presParOf" srcId="{5F96439D-CC87-4618-93F7-F720CBCB3204}" destId="{B8E49363-242D-4CA5-90B9-464C464FE0A2}" srcOrd="1" destOrd="0" presId="urn:microsoft.com/office/officeart/2008/layout/LinedList"/>
    <dgm:cxn modelId="{6E3C6337-74F0-4F7E-A008-2B6E1EAF5B1F}" type="presParOf" srcId="{B8E49363-242D-4CA5-90B9-464C464FE0A2}" destId="{A9608387-2346-41A1-830A-DA85B03ABC69}" srcOrd="0" destOrd="0" presId="urn:microsoft.com/office/officeart/2008/layout/LinedList"/>
    <dgm:cxn modelId="{7272B2E9-0400-4F37-ACC6-A8294075FC24}" type="presParOf" srcId="{B8E49363-242D-4CA5-90B9-464C464FE0A2}" destId="{DEF9500F-9C0B-4A8B-A833-592AD5CE2D1B}" srcOrd="1" destOrd="0" presId="urn:microsoft.com/office/officeart/2008/layout/LinedList"/>
    <dgm:cxn modelId="{99045314-1448-40D9-8A8F-636BA3D980A7}" type="presParOf" srcId="{DEF9500F-9C0B-4A8B-A833-592AD5CE2D1B}" destId="{18537AF2-2AB2-445E-BC1D-F53CA628BB5D}" srcOrd="0" destOrd="0" presId="urn:microsoft.com/office/officeart/2008/layout/LinedList"/>
    <dgm:cxn modelId="{3DAEB1E8-D74A-4D40-BFF0-28BD97C70D9B}" type="presParOf" srcId="{DEF9500F-9C0B-4A8B-A833-592AD5CE2D1B}" destId="{E764B6FA-AA10-40E4-9C97-F00DAF2C7CC7}" srcOrd="1" destOrd="0" presId="urn:microsoft.com/office/officeart/2008/layout/LinedList"/>
    <dgm:cxn modelId="{0DDEAEDF-0A53-4923-AEB6-71E783B49052}" type="presParOf" srcId="{DEF9500F-9C0B-4A8B-A833-592AD5CE2D1B}" destId="{8F676A40-7773-4C31-9EA9-1A5234EFB260}" srcOrd="2" destOrd="0" presId="urn:microsoft.com/office/officeart/2008/layout/LinedList"/>
    <dgm:cxn modelId="{1AED889F-9818-46A3-88FE-CF46493A6831}" type="presParOf" srcId="{B8E49363-242D-4CA5-90B9-464C464FE0A2}" destId="{DD06A8E1-D80A-4BFA-BC48-834BF7B71BA5}" srcOrd="2" destOrd="0" presId="urn:microsoft.com/office/officeart/2008/layout/LinedList"/>
    <dgm:cxn modelId="{C590664C-079C-49D4-B35C-ABEA7C431F7D}" type="presParOf" srcId="{B8E49363-242D-4CA5-90B9-464C464FE0A2}" destId="{60753B46-DCEE-456B-AAC2-CA14D6A0A6F0}" srcOrd="3" destOrd="0" presId="urn:microsoft.com/office/officeart/2008/layout/LinedList"/>
    <dgm:cxn modelId="{9F265FB8-0071-49DA-9487-82449E3F9B7D}" type="presParOf" srcId="{B8E49363-242D-4CA5-90B9-464C464FE0A2}" destId="{9F22FC89-5199-47EB-B5C3-7BFEF5694821}" srcOrd="4" destOrd="0" presId="urn:microsoft.com/office/officeart/2008/layout/LinedList"/>
    <dgm:cxn modelId="{BD30073D-DAC3-43C8-9168-061DAA1858DB}" type="presParOf" srcId="{9F22FC89-5199-47EB-B5C3-7BFEF5694821}" destId="{0B2C2F87-3508-476F-99AD-30DA19D561DE}" srcOrd="0" destOrd="0" presId="urn:microsoft.com/office/officeart/2008/layout/LinedList"/>
    <dgm:cxn modelId="{B92F3D63-23E9-4B4D-BBA9-8C9EAA6DDC53}" type="presParOf" srcId="{9F22FC89-5199-47EB-B5C3-7BFEF5694821}" destId="{F2448E39-9B52-4EED-B56C-23AF093A7B09}" srcOrd="1" destOrd="0" presId="urn:microsoft.com/office/officeart/2008/layout/LinedList"/>
    <dgm:cxn modelId="{371D4ECA-0070-48FB-94F9-65C2AB60B91A}" type="presParOf" srcId="{9F22FC89-5199-47EB-B5C3-7BFEF5694821}" destId="{5E42E484-60A6-4049-B6C4-422266536C5F}" srcOrd="2" destOrd="0" presId="urn:microsoft.com/office/officeart/2008/layout/LinedList"/>
    <dgm:cxn modelId="{600F6DA7-F7C2-4F61-8DC0-04A8C15557E2}" type="presParOf" srcId="{B8E49363-242D-4CA5-90B9-464C464FE0A2}" destId="{F31D8221-77FB-4BAB-B6B2-66465C126C2F}" srcOrd="5" destOrd="0" presId="urn:microsoft.com/office/officeart/2008/layout/LinedList"/>
    <dgm:cxn modelId="{C7C887D1-3DD1-4CA4-9E0B-949944367701}" type="presParOf" srcId="{B8E49363-242D-4CA5-90B9-464C464FE0A2}" destId="{D669842A-B7D1-461E-9FF6-1220F782221B}" srcOrd="6" destOrd="0" presId="urn:microsoft.com/office/officeart/2008/layout/LinedList"/>
    <dgm:cxn modelId="{993F2E36-9C88-4C07-A9C9-BE6857AE89E9}" type="presParOf" srcId="{B8E49363-242D-4CA5-90B9-464C464FE0A2}" destId="{C9274125-D4B5-4966-B897-659A5B17E26D}" srcOrd="7" destOrd="0" presId="urn:microsoft.com/office/officeart/2008/layout/LinedList"/>
    <dgm:cxn modelId="{84DE17AA-1759-4E29-8D08-4F4C78967A4F}" type="presParOf" srcId="{C9274125-D4B5-4966-B897-659A5B17E26D}" destId="{5E105641-693D-4D5F-A705-78720A4292EF}" srcOrd="0" destOrd="0" presId="urn:microsoft.com/office/officeart/2008/layout/LinedList"/>
    <dgm:cxn modelId="{DDDEEF88-1840-4C0D-BBC5-731A5F5DE463}" type="presParOf" srcId="{C9274125-D4B5-4966-B897-659A5B17E26D}" destId="{90DF9B86-1A38-4F3D-9663-EF3E2A4883D2}" srcOrd="1" destOrd="0" presId="urn:microsoft.com/office/officeart/2008/layout/LinedList"/>
    <dgm:cxn modelId="{FA321913-DF7A-4C36-9FA7-6B87B9939354}" type="presParOf" srcId="{C9274125-D4B5-4966-B897-659A5B17E26D}" destId="{B0F21BEC-15ED-4033-A36D-E13F8750771E}" srcOrd="2" destOrd="0" presId="urn:microsoft.com/office/officeart/2008/layout/LinedList"/>
    <dgm:cxn modelId="{5E7C7A4D-12FE-42C4-B950-D78F6E576154}" type="presParOf" srcId="{B8E49363-242D-4CA5-90B9-464C464FE0A2}" destId="{79E2F5FA-A447-4916-B50D-320908C5CDB6}" srcOrd="8" destOrd="0" presId="urn:microsoft.com/office/officeart/2008/layout/LinedList"/>
    <dgm:cxn modelId="{A421DFBE-2A12-4EB1-8F48-00E781F69AAC}" type="presParOf" srcId="{B8E49363-242D-4CA5-90B9-464C464FE0A2}" destId="{4AA99B92-E5F3-40D5-B690-A5F9F1A14748}" srcOrd="9" destOrd="0" presId="urn:microsoft.com/office/officeart/2008/layout/LinedList"/>
    <dgm:cxn modelId="{AF621245-674C-434D-BDB4-4ADC0134492A}" type="presParOf" srcId="{B8E49363-242D-4CA5-90B9-464C464FE0A2}" destId="{B5A9A060-DE30-406D-894F-F7E7C4C0E069}" srcOrd="10" destOrd="0" presId="urn:microsoft.com/office/officeart/2008/layout/LinedList"/>
    <dgm:cxn modelId="{EA52C5C1-722E-4BDB-A32A-BF3EAD7CFC39}" type="presParOf" srcId="{B5A9A060-DE30-406D-894F-F7E7C4C0E069}" destId="{D266160B-95E6-4ED1-BE13-BF7C03CFA3EA}" srcOrd="0" destOrd="0" presId="urn:microsoft.com/office/officeart/2008/layout/LinedList"/>
    <dgm:cxn modelId="{CBDCE27B-37B0-408A-8B3B-40519960EF63}" type="presParOf" srcId="{B5A9A060-DE30-406D-894F-F7E7C4C0E069}" destId="{4E871E8D-BB85-4920-962D-001B5ACB1BBD}" srcOrd="1" destOrd="0" presId="urn:microsoft.com/office/officeart/2008/layout/LinedList"/>
    <dgm:cxn modelId="{4552CB2D-0368-471F-9283-19FDD76DFE73}" type="presParOf" srcId="{B5A9A060-DE30-406D-894F-F7E7C4C0E069}" destId="{81E141E7-C01B-4E6B-91F6-1ECFB926B7CA}" srcOrd="2" destOrd="0" presId="urn:microsoft.com/office/officeart/2008/layout/LinedList"/>
    <dgm:cxn modelId="{008DEE7D-DEB5-468C-B45C-220E972A1943}" type="presParOf" srcId="{B8E49363-242D-4CA5-90B9-464C464FE0A2}" destId="{A1C5DC97-9D1A-434B-8DAC-B6692AFD65DA}" srcOrd="11" destOrd="0" presId="urn:microsoft.com/office/officeart/2008/layout/LinedList"/>
    <dgm:cxn modelId="{C36E4F7E-C5F9-412E-8A76-538EEFBC8F2C}" type="presParOf" srcId="{B8E49363-242D-4CA5-90B9-464C464FE0A2}" destId="{FCD9019F-81FF-442F-950A-98BF25121C42}" srcOrd="12" destOrd="0" presId="urn:microsoft.com/office/officeart/2008/layout/LinedList"/>
    <dgm:cxn modelId="{40942CBF-FAA6-4EC5-B0F1-34D068E1994B}" type="presParOf" srcId="{B8E49363-242D-4CA5-90B9-464C464FE0A2}" destId="{81E1DDBB-6DAD-46F0-903B-58789A20972B}" srcOrd="13" destOrd="0" presId="urn:microsoft.com/office/officeart/2008/layout/LinedList"/>
    <dgm:cxn modelId="{3FCF7D77-7DA9-4A18-ACB8-D8FD8CDE0873}" type="presParOf" srcId="{81E1DDBB-6DAD-46F0-903B-58789A20972B}" destId="{29D3D068-4A5C-48C7-A0BD-BC29F12F18A7}" srcOrd="0" destOrd="0" presId="urn:microsoft.com/office/officeart/2008/layout/LinedList"/>
    <dgm:cxn modelId="{FDEFABAB-4CAD-4BF6-B100-3CD47C42F9D4}" type="presParOf" srcId="{81E1DDBB-6DAD-46F0-903B-58789A20972B}" destId="{0898A21E-2D43-40A9-BD26-54943200694A}" srcOrd="1" destOrd="0" presId="urn:microsoft.com/office/officeart/2008/layout/LinedList"/>
    <dgm:cxn modelId="{B3D1E352-2FC8-4DEE-8D4B-4196175770FE}" type="presParOf" srcId="{81E1DDBB-6DAD-46F0-903B-58789A20972B}" destId="{A384F357-150A-4695-84A3-8E27988FAA66}" srcOrd="2" destOrd="0" presId="urn:microsoft.com/office/officeart/2008/layout/LinedList"/>
    <dgm:cxn modelId="{74435457-AE00-4574-A5C1-2F39D4E0391D}" type="presParOf" srcId="{B8E49363-242D-4CA5-90B9-464C464FE0A2}" destId="{D7327E68-49AC-405E-9259-FD1A413C9959}" srcOrd="14" destOrd="0" presId="urn:microsoft.com/office/officeart/2008/layout/LinedList"/>
    <dgm:cxn modelId="{21E3A326-254E-42D0-8A92-3F2D64B902F5}" type="presParOf" srcId="{B8E49363-242D-4CA5-90B9-464C464FE0A2}" destId="{09997AE7-E324-4791-8C7A-13C168EBD4FF}" srcOrd="15" destOrd="0" presId="urn:microsoft.com/office/officeart/2008/layout/LinedList"/>
    <dgm:cxn modelId="{FB84E155-9E64-4BEE-AC40-D954C2933592}" type="presParOf" srcId="{B8E49363-242D-4CA5-90B9-464C464FE0A2}" destId="{17AE530D-8327-4A35-AF39-DCF01F241184}" srcOrd="16" destOrd="0" presId="urn:microsoft.com/office/officeart/2008/layout/LinedList"/>
    <dgm:cxn modelId="{9318642E-5328-4CB7-90FC-4B264FD2B610}" type="presParOf" srcId="{17AE530D-8327-4A35-AF39-DCF01F241184}" destId="{426C92FF-68AA-4EFA-B638-11AD0213DDD7}" srcOrd="0" destOrd="0" presId="urn:microsoft.com/office/officeart/2008/layout/LinedList"/>
    <dgm:cxn modelId="{4CE2ADDB-052F-45A4-87AA-A0F5A394F8D1}" type="presParOf" srcId="{17AE530D-8327-4A35-AF39-DCF01F241184}" destId="{6EF8AB98-59B0-45BA-8943-827D8E32EDDE}" srcOrd="1" destOrd="0" presId="urn:microsoft.com/office/officeart/2008/layout/LinedList"/>
    <dgm:cxn modelId="{0219DE13-C704-4BA4-AC96-C941E37E365F}" type="presParOf" srcId="{17AE530D-8327-4A35-AF39-DCF01F241184}" destId="{0D24EE25-1ED6-4E52-B76F-93E178B2D5F1}" srcOrd="2" destOrd="0" presId="urn:microsoft.com/office/officeart/2008/layout/LinedList"/>
    <dgm:cxn modelId="{53338FD8-4E6E-4CC0-A74C-4B1D9396B79C}" type="presParOf" srcId="{B8E49363-242D-4CA5-90B9-464C464FE0A2}" destId="{CBF9CF87-90D7-4101-BEA0-09F50DF553F5}" srcOrd="17" destOrd="0" presId="urn:microsoft.com/office/officeart/2008/layout/LinedList"/>
    <dgm:cxn modelId="{6641D9F2-6982-4879-A63A-E4B8F3CE7F31}" type="presParOf" srcId="{B8E49363-242D-4CA5-90B9-464C464FE0A2}" destId="{E2135573-D397-4488-BDA1-1541C2732DD2}" srcOrd="18" destOrd="0" presId="urn:microsoft.com/office/officeart/2008/layout/LinedList"/>
    <dgm:cxn modelId="{A47F9337-7C35-4F3C-9E08-DFBC2F00B7B9}" type="presParOf" srcId="{B8E49363-242D-4CA5-90B9-464C464FE0A2}" destId="{62247427-3F23-48EC-8495-694B13324798}" srcOrd="19" destOrd="0" presId="urn:microsoft.com/office/officeart/2008/layout/LinedList"/>
    <dgm:cxn modelId="{84D51D3C-955A-4AB1-880C-F20AF2C3686A}" type="presParOf" srcId="{62247427-3F23-48EC-8495-694B13324798}" destId="{13F09F65-AA30-4108-8B85-6C9BB4BED689}" srcOrd="0" destOrd="0" presId="urn:microsoft.com/office/officeart/2008/layout/LinedList"/>
    <dgm:cxn modelId="{C8C0E7F6-504B-4EEC-867E-0C19106D227F}" type="presParOf" srcId="{62247427-3F23-48EC-8495-694B13324798}" destId="{5B0CC417-AADF-47C9-8C03-3113D52A2E5C}" srcOrd="1" destOrd="0" presId="urn:microsoft.com/office/officeart/2008/layout/LinedList"/>
    <dgm:cxn modelId="{446AE68A-4EEC-41DF-A3EE-C5743FB83481}" type="presParOf" srcId="{62247427-3F23-48EC-8495-694B13324798}" destId="{7AC6D882-F6CE-4ECD-804B-A60FFAA99078}" srcOrd="2" destOrd="0" presId="urn:microsoft.com/office/officeart/2008/layout/LinedList"/>
    <dgm:cxn modelId="{399D1F44-5B5B-452D-8AB9-C30BC94EA0D2}" type="presParOf" srcId="{B8E49363-242D-4CA5-90B9-464C464FE0A2}" destId="{572B9E17-3261-4B5E-ABFE-521EE8DAFC21}" srcOrd="20" destOrd="0" presId="urn:microsoft.com/office/officeart/2008/layout/LinedList"/>
    <dgm:cxn modelId="{98AB34BE-EA5B-4171-8B9F-8D95F21E74E1}" type="presParOf" srcId="{B8E49363-242D-4CA5-90B9-464C464FE0A2}" destId="{8A4738E1-5C7D-4C53-B213-A8AFFDDFEDDD}" srcOrd="21" destOrd="0" presId="urn:microsoft.com/office/officeart/2008/layout/LinedList"/>
    <dgm:cxn modelId="{5A966CF6-60E7-49CE-9631-18FF7E61C178}" type="presParOf" srcId="{B8E49363-242D-4CA5-90B9-464C464FE0A2}" destId="{707E9368-D451-4021-97D4-CB921D19AF7F}" srcOrd="22" destOrd="0" presId="urn:microsoft.com/office/officeart/2008/layout/LinedList"/>
    <dgm:cxn modelId="{065C81E2-F3C7-4BB5-AAB6-CEA75359DF57}" type="presParOf" srcId="{707E9368-D451-4021-97D4-CB921D19AF7F}" destId="{FA2B3535-A7A7-44C6-9A24-9063BA6EAD79}" srcOrd="0" destOrd="0" presId="urn:microsoft.com/office/officeart/2008/layout/LinedList"/>
    <dgm:cxn modelId="{E4AD719C-0AAD-4DCC-9DAE-34C4AC6F7BD4}" type="presParOf" srcId="{707E9368-D451-4021-97D4-CB921D19AF7F}" destId="{18D5DB70-1F25-4C3E-A189-BB5E5908F524}" srcOrd="1" destOrd="0" presId="urn:microsoft.com/office/officeart/2008/layout/LinedList"/>
    <dgm:cxn modelId="{3B878E4F-F810-45A6-BBBB-09DAEC751207}" type="presParOf" srcId="{707E9368-D451-4021-97D4-CB921D19AF7F}" destId="{60DFAFB5-3660-420C-A527-2F9C5204D1DA}" srcOrd="2" destOrd="0" presId="urn:microsoft.com/office/officeart/2008/layout/LinedList"/>
    <dgm:cxn modelId="{37A3109D-DB81-4921-A545-A531976E0152}" type="presParOf" srcId="{B8E49363-242D-4CA5-90B9-464C464FE0A2}" destId="{4F1F5721-AF11-493B-9F1E-A1F2D9E8E5E7}" srcOrd="23" destOrd="0" presId="urn:microsoft.com/office/officeart/2008/layout/LinedList"/>
    <dgm:cxn modelId="{62227BFC-1264-4D99-ADF1-12809E4B428B}" type="presParOf" srcId="{B8E49363-242D-4CA5-90B9-464C464FE0A2}" destId="{DD00E96D-113F-441C-A5D7-A7D7FCBA17B2}" srcOrd="24"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96DAD-D053-4485-877E-B3FD4BBC7A2E}">
      <dsp:nvSpPr>
        <dsp:cNvPr id="0" name=""/>
        <dsp:cNvSpPr/>
      </dsp:nvSpPr>
      <dsp:spPr>
        <a:xfrm>
          <a:off x="0" y="0"/>
          <a:ext cx="10261602" cy="0"/>
        </a:xfrm>
        <a:prstGeom prst="line">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513E3647-EFF9-45CF-8744-12C166E3F948}">
      <dsp:nvSpPr>
        <dsp:cNvPr id="0" name=""/>
        <dsp:cNvSpPr/>
      </dsp:nvSpPr>
      <dsp:spPr>
        <a:xfrm>
          <a:off x="0" y="0"/>
          <a:ext cx="2052320" cy="3678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dirty="0"/>
        </a:p>
      </dsp:txBody>
      <dsp:txXfrm>
        <a:off x="0" y="0"/>
        <a:ext cx="2052320" cy="3678303"/>
      </dsp:txXfrm>
    </dsp:sp>
    <dsp:sp modelId="{E764B6FA-AA10-40E4-9C97-F00DAF2C7CC7}">
      <dsp:nvSpPr>
        <dsp:cNvPr id="0" name=""/>
        <dsp:cNvSpPr/>
      </dsp:nvSpPr>
      <dsp:spPr>
        <a:xfrm>
          <a:off x="2206244" y="21754"/>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Voorblad: titel, naam, studentnummer(s), studiegroep, cursus, docent, datum. </a:t>
          </a:r>
          <a:endParaRPr lang="en-US" sz="2000" kern="1200"/>
        </a:p>
      </dsp:txBody>
      <dsp:txXfrm>
        <a:off x="2206244" y="21754"/>
        <a:ext cx="8055357" cy="435092"/>
      </dsp:txXfrm>
    </dsp:sp>
    <dsp:sp modelId="{DD06A8E1-D80A-4BFA-BC48-834BF7B71BA5}">
      <dsp:nvSpPr>
        <dsp:cNvPr id="0" name=""/>
        <dsp:cNvSpPr/>
      </dsp:nvSpPr>
      <dsp:spPr>
        <a:xfrm>
          <a:off x="2052320" y="456846"/>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F2448E39-9B52-4EED-B56C-23AF093A7B09}">
      <dsp:nvSpPr>
        <dsp:cNvPr id="0" name=""/>
        <dsp:cNvSpPr/>
      </dsp:nvSpPr>
      <dsp:spPr>
        <a:xfrm>
          <a:off x="2206244" y="478601"/>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Maximum aantal woorden</a:t>
          </a:r>
          <a:endParaRPr lang="en-US" sz="2000" kern="1200"/>
        </a:p>
      </dsp:txBody>
      <dsp:txXfrm>
        <a:off x="2206244" y="478601"/>
        <a:ext cx="8055357" cy="435092"/>
      </dsp:txXfrm>
    </dsp:sp>
    <dsp:sp modelId="{F31D8221-77FB-4BAB-B6B2-66465C126C2F}">
      <dsp:nvSpPr>
        <dsp:cNvPr id="0" name=""/>
        <dsp:cNvSpPr/>
      </dsp:nvSpPr>
      <dsp:spPr>
        <a:xfrm>
          <a:off x="2052320" y="913693"/>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90DF9B86-1A38-4F3D-9663-EF3E2A4883D2}">
      <dsp:nvSpPr>
        <dsp:cNvPr id="0" name=""/>
        <dsp:cNvSpPr/>
      </dsp:nvSpPr>
      <dsp:spPr>
        <a:xfrm>
          <a:off x="2206244" y="935448"/>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dirty="0"/>
            <a:t>Bronvermeldingen volgens APA-regels </a:t>
          </a:r>
          <a:endParaRPr lang="en-US" sz="2000" kern="1200" dirty="0"/>
        </a:p>
      </dsp:txBody>
      <dsp:txXfrm>
        <a:off x="2206244" y="935448"/>
        <a:ext cx="8055357" cy="435092"/>
      </dsp:txXfrm>
    </dsp:sp>
    <dsp:sp modelId="{79E2F5FA-A447-4916-B50D-320908C5CDB6}">
      <dsp:nvSpPr>
        <dsp:cNvPr id="0" name=""/>
        <dsp:cNvSpPr/>
      </dsp:nvSpPr>
      <dsp:spPr>
        <a:xfrm>
          <a:off x="2052320" y="1370540"/>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4E871E8D-BB85-4920-962D-001B5ACB1BBD}">
      <dsp:nvSpPr>
        <dsp:cNvPr id="0" name=""/>
        <dsp:cNvSpPr/>
      </dsp:nvSpPr>
      <dsp:spPr>
        <a:xfrm>
          <a:off x="2206244" y="1392295"/>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Bijlagen met nummer en titel</a:t>
          </a:r>
          <a:endParaRPr lang="en-US" sz="2000" kern="1200"/>
        </a:p>
      </dsp:txBody>
      <dsp:txXfrm>
        <a:off x="2206244" y="1392295"/>
        <a:ext cx="8055357" cy="435092"/>
      </dsp:txXfrm>
    </dsp:sp>
    <dsp:sp modelId="{A1C5DC97-9D1A-434B-8DAC-B6692AFD65DA}">
      <dsp:nvSpPr>
        <dsp:cNvPr id="0" name=""/>
        <dsp:cNvSpPr/>
      </dsp:nvSpPr>
      <dsp:spPr>
        <a:xfrm>
          <a:off x="2052320" y="1827387"/>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0898A21E-2D43-40A9-BD26-54943200694A}">
      <dsp:nvSpPr>
        <dsp:cNvPr id="0" name=""/>
        <dsp:cNvSpPr/>
      </dsp:nvSpPr>
      <dsp:spPr>
        <a:xfrm>
          <a:off x="2206244" y="1849142"/>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Pagina’s genummerd</a:t>
          </a:r>
          <a:endParaRPr lang="en-US" sz="2000" kern="1200"/>
        </a:p>
      </dsp:txBody>
      <dsp:txXfrm>
        <a:off x="2206244" y="1849142"/>
        <a:ext cx="8055357" cy="435092"/>
      </dsp:txXfrm>
    </dsp:sp>
    <dsp:sp modelId="{D7327E68-49AC-405E-9259-FD1A413C9959}">
      <dsp:nvSpPr>
        <dsp:cNvPr id="0" name=""/>
        <dsp:cNvSpPr/>
      </dsp:nvSpPr>
      <dsp:spPr>
        <a:xfrm>
          <a:off x="2052320" y="2284234"/>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6EF8AB98-59B0-45BA-8943-827D8E32EDDE}">
      <dsp:nvSpPr>
        <dsp:cNvPr id="0" name=""/>
        <dsp:cNvSpPr/>
      </dsp:nvSpPr>
      <dsp:spPr>
        <a:xfrm>
          <a:off x="2206244" y="2305988"/>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Lettertype Arial of Calibri</a:t>
          </a:r>
          <a:endParaRPr lang="en-US" sz="2000" kern="1200"/>
        </a:p>
      </dsp:txBody>
      <dsp:txXfrm>
        <a:off x="2206244" y="2305988"/>
        <a:ext cx="8055357" cy="435092"/>
      </dsp:txXfrm>
    </dsp:sp>
    <dsp:sp modelId="{CBF9CF87-90D7-4101-BEA0-09F50DF553F5}">
      <dsp:nvSpPr>
        <dsp:cNvPr id="0" name=""/>
        <dsp:cNvSpPr/>
      </dsp:nvSpPr>
      <dsp:spPr>
        <a:xfrm>
          <a:off x="2052320" y="2741081"/>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5B0CC417-AADF-47C9-8C03-3113D52A2E5C}">
      <dsp:nvSpPr>
        <dsp:cNvPr id="0" name=""/>
        <dsp:cNvSpPr/>
      </dsp:nvSpPr>
      <dsp:spPr>
        <a:xfrm>
          <a:off x="2206244" y="2762835"/>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Documentnaam volgens richtlijn inleverbieb</a:t>
          </a:r>
          <a:endParaRPr lang="en-US" sz="2000" kern="1200"/>
        </a:p>
      </dsp:txBody>
      <dsp:txXfrm>
        <a:off x="2206244" y="2762835"/>
        <a:ext cx="8055357" cy="435092"/>
      </dsp:txXfrm>
    </dsp:sp>
    <dsp:sp modelId="{572B9E17-3261-4B5E-ABFE-521EE8DAFC21}">
      <dsp:nvSpPr>
        <dsp:cNvPr id="0" name=""/>
        <dsp:cNvSpPr/>
      </dsp:nvSpPr>
      <dsp:spPr>
        <a:xfrm>
          <a:off x="2052320" y="3197927"/>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18D5DB70-1F25-4C3E-A189-BB5E5908F524}">
      <dsp:nvSpPr>
        <dsp:cNvPr id="0" name=""/>
        <dsp:cNvSpPr/>
      </dsp:nvSpPr>
      <dsp:spPr>
        <a:xfrm>
          <a:off x="2206244" y="3219682"/>
          <a:ext cx="8055357" cy="435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nl-NL" sz="2000" kern="1200"/>
            <a:t>Correct Nederlands</a:t>
          </a:r>
          <a:endParaRPr lang="en-US" sz="2000" kern="1200"/>
        </a:p>
      </dsp:txBody>
      <dsp:txXfrm>
        <a:off x="2206244" y="3219682"/>
        <a:ext cx="8055357" cy="435092"/>
      </dsp:txXfrm>
    </dsp:sp>
    <dsp:sp modelId="{4F1F5721-AF11-493B-9F1E-A1F2D9E8E5E7}">
      <dsp:nvSpPr>
        <dsp:cNvPr id="0" name=""/>
        <dsp:cNvSpPr/>
      </dsp:nvSpPr>
      <dsp:spPr>
        <a:xfrm>
          <a:off x="2052320" y="3654774"/>
          <a:ext cx="8209281" cy="0"/>
        </a:xfrm>
        <a:prstGeom prst="line">
          <a:avLst/>
        </a:prstGeom>
        <a:solidFill>
          <a:schemeClr val="accent3">
            <a:hueOff val="0"/>
            <a:satOff val="0"/>
            <a:lumOff val="0"/>
            <a:alphaOff val="0"/>
          </a:schemeClr>
        </a:solidFill>
        <a:ln w="22225" cap="rnd"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98CE7CC-5911-4697-9DE1-C8DEB3B8B4B2}" type="datetime1">
              <a:rPr lang="nl-NL" smtClean="0"/>
              <a:t>19-1-2023</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nl-NL" smtClean="0"/>
              <a:t>‹nr.›</a:t>
            </a:fld>
            <a:endParaRPr lang="nl-NL"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E7326E0-054F-4D16-90CA-AC9F74D86F19}" type="datetime1">
              <a:rPr lang="nl-NL" noProof="0" smtClean="0"/>
              <a:t>19-1-2023</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nl-NL" noProof="0" smtClean="0"/>
              <a:t>‹nr.›</a:t>
            </a:fld>
            <a:endParaRPr lang="nl-NL"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7FB667E1-E601-4AAF-B95C-B25720D70A60}" type="slidenum">
              <a:rPr lang="nl-NL" smtClean="0"/>
              <a:t>1</a:t>
            </a:fld>
            <a:endParaRPr lang="nl-NL" dirty="0"/>
          </a:p>
        </p:txBody>
      </p:sp>
    </p:spTree>
    <p:extLst>
      <p:ext uri="{BB962C8B-B14F-4D97-AF65-F5344CB8AC3E}">
        <p14:creationId xmlns:p14="http://schemas.microsoft.com/office/powerpoint/2010/main" val="3952852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Onderzoekend</a:t>
            </a:r>
            <a:r>
              <a:rPr lang="nl-NL" baseline="0" dirty="0"/>
              <a:t> vermogen komt o.a. terug in de schrijfopdrachten/werkstukken die je gedurende de opleiding maakt. </a:t>
            </a:r>
          </a:p>
          <a:p>
            <a:r>
              <a:rPr lang="nl-NL" baseline="0" dirty="0"/>
              <a:t>Overigens ook in kennistoetsen, integrale toetsen en praktijkleren.</a:t>
            </a:r>
            <a:endParaRPr lang="nl-NL" dirty="0"/>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2</a:t>
            </a:fld>
            <a:endParaRPr lang="nl-NL"/>
          </a:p>
        </p:txBody>
      </p:sp>
    </p:spTree>
    <p:extLst>
      <p:ext uri="{BB962C8B-B14F-4D97-AF65-F5344CB8AC3E}">
        <p14:creationId xmlns:p14="http://schemas.microsoft.com/office/powerpoint/2010/main" val="364214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3</a:t>
            </a:fld>
            <a:endParaRPr lang="nl-NL"/>
          </a:p>
        </p:txBody>
      </p:sp>
    </p:spTree>
    <p:extLst>
      <p:ext uri="{BB962C8B-B14F-4D97-AF65-F5344CB8AC3E}">
        <p14:creationId xmlns:p14="http://schemas.microsoft.com/office/powerpoint/2010/main" val="2388637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Inlevereisen</a:t>
            </a:r>
            <a:r>
              <a:rPr lang="nl-NL" baseline="0" dirty="0"/>
              <a:t> zijn besproken in week 1, in de </a:t>
            </a:r>
            <a:r>
              <a:rPr lang="nl-NL" baseline="0" dirty="0" err="1"/>
              <a:t>portfolioles</a:t>
            </a:r>
            <a:r>
              <a:rPr lang="nl-NL" baseline="0" dirty="0"/>
              <a:t>. Nu gaan we kijken wat het betekent om met APA-regels te werken bij bronvermeldingen en de literatuurlijst.</a:t>
            </a:r>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4</a:t>
            </a:fld>
            <a:endParaRPr lang="nl-NL"/>
          </a:p>
        </p:txBody>
      </p:sp>
    </p:spTree>
    <p:extLst>
      <p:ext uri="{BB962C8B-B14F-4D97-AF65-F5344CB8AC3E}">
        <p14:creationId xmlns:p14="http://schemas.microsoft.com/office/powerpoint/2010/main" val="289764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6</a:t>
            </a:fld>
            <a:endParaRPr lang="nl-NL"/>
          </a:p>
        </p:txBody>
      </p:sp>
    </p:spTree>
    <p:extLst>
      <p:ext uri="{BB962C8B-B14F-4D97-AF65-F5344CB8AC3E}">
        <p14:creationId xmlns:p14="http://schemas.microsoft.com/office/powerpoint/2010/main" val="466694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2EF26E0D-5A78-43BC-9254-7B271DD4AFA3}" type="slidenum">
              <a:rPr lang="nl-NL" smtClean="0"/>
              <a:pPr/>
              <a:t>7</a:t>
            </a:fld>
            <a:endParaRPr lang="nl-NL"/>
          </a:p>
        </p:txBody>
      </p:sp>
    </p:spTree>
    <p:extLst>
      <p:ext uri="{BB962C8B-B14F-4D97-AF65-F5344CB8AC3E}">
        <p14:creationId xmlns:p14="http://schemas.microsoft.com/office/powerpoint/2010/main" val="4241991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Boek,</a:t>
            </a:r>
            <a:r>
              <a:rPr lang="nl-NL" baseline="0" dirty="0"/>
              <a:t> één auteur</a:t>
            </a:r>
            <a:endParaRPr lang="nl-NL" dirty="0"/>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11</a:t>
            </a:fld>
            <a:endParaRPr lang="nl-NL"/>
          </a:p>
        </p:txBody>
      </p:sp>
    </p:spTree>
    <p:extLst>
      <p:ext uri="{BB962C8B-B14F-4D97-AF65-F5344CB8AC3E}">
        <p14:creationId xmlns:p14="http://schemas.microsoft.com/office/powerpoint/2010/main" val="782427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Tijdschriftartikel</a:t>
            </a:r>
            <a:r>
              <a:rPr lang="nl-NL" baseline="0" dirty="0"/>
              <a:t>, 2 auteurs</a:t>
            </a:r>
            <a:endParaRPr lang="nl-NL" dirty="0"/>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12</a:t>
            </a:fld>
            <a:endParaRPr lang="nl-NL"/>
          </a:p>
        </p:txBody>
      </p:sp>
    </p:spTree>
    <p:extLst>
      <p:ext uri="{BB962C8B-B14F-4D97-AF65-F5344CB8AC3E}">
        <p14:creationId xmlns:p14="http://schemas.microsoft.com/office/powerpoint/2010/main" val="3757537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Vermeld</a:t>
            </a:r>
            <a:r>
              <a:rPr lang="nl-NL" baseline="0" dirty="0"/>
              <a:t> ook nog even dat student hier in IT1A vragen over krijgen. En dat ze echt heel precies moeten noteren, omdat het anders niet goed gerekend wordt. Dat er ook bij alle schrijfopdrachten/werkstukken die ze moeten maken naar gekeken wordt. Dan geldt het als inlevereis. Wordt strikt de hand aan gehouden.</a:t>
            </a:r>
            <a:endParaRPr lang="nl-NL" dirty="0"/>
          </a:p>
        </p:txBody>
      </p:sp>
      <p:sp>
        <p:nvSpPr>
          <p:cNvPr id="4" name="Tijdelijke aanduiding voor dianummer 3"/>
          <p:cNvSpPr>
            <a:spLocks noGrp="1"/>
          </p:cNvSpPr>
          <p:nvPr>
            <p:ph type="sldNum" sz="quarter" idx="10"/>
          </p:nvPr>
        </p:nvSpPr>
        <p:spPr/>
        <p:txBody>
          <a:bodyPr/>
          <a:lstStyle/>
          <a:p>
            <a:fld id="{81C037A6-85A0-D140-BBDE-749E2EE09CB8}" type="slidenum">
              <a:rPr lang="nl-NL" smtClean="0"/>
              <a:t>14</a:t>
            </a:fld>
            <a:endParaRPr lang="nl-NL"/>
          </a:p>
        </p:txBody>
      </p:sp>
    </p:spTree>
    <p:extLst>
      <p:ext uri="{BB962C8B-B14F-4D97-AF65-F5344CB8AC3E}">
        <p14:creationId xmlns:p14="http://schemas.microsoft.com/office/powerpoint/2010/main" val="2959469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786835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474AD099-B8BA-435A-9C4E-61BF3DEAAC16}" type="datetime1">
              <a:rPr lang="nl-NL" noProof="0" smtClean="0"/>
              <a:t>19-1-2023</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223260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rtl="0"/>
            <a:fld id="{B24C0A9A-2EAA-45A2-9EDD-585BCB17A013}" type="datetime1">
              <a:rPr lang="nl-NL" noProof="0" smtClean="0"/>
              <a:t>19-1-2023</a:t>
            </a:fld>
            <a:endParaRPr lang="nl-NL" noProof="0" dirty="0"/>
          </a:p>
        </p:txBody>
      </p:sp>
      <p:sp>
        <p:nvSpPr>
          <p:cNvPr id="5" name="Footer Placeholder 4"/>
          <p:cNvSpPr>
            <a:spLocks noGrp="1"/>
          </p:cNvSpPr>
          <p:nvPr>
            <p:ph type="ftr" sz="quarter" idx="11"/>
          </p:nvPr>
        </p:nvSpPr>
        <p:spPr>
          <a:xfrm>
            <a:off x="774923" y="5951811"/>
            <a:ext cx="7896279" cy="365125"/>
          </a:xfrm>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1926942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de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43DEC958-0BDB-4356-B4E0-7197F64E3CF3}" type="datetime1">
              <a:rPr lang="nl-NL" noProof="0" smtClean="0"/>
              <a:t>19-1-2023</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a:xfrm>
            <a:off x="10558300" y="5956137"/>
            <a:ext cx="1052508" cy="365125"/>
          </a:xfrm>
        </p:spPr>
        <p:txBody>
          <a:bodyPr/>
          <a:lstStyle/>
          <a:p>
            <a:pPr rtl="0"/>
            <a:fld id="{CA8D9AD5-F248-4919-864A-CFD76CC027D6}" type="slidenum">
              <a:rPr lang="nl-NL" noProof="0" smtClean="0"/>
              <a:pPr rtl="0"/>
              <a:t>‹nr.›</a:t>
            </a:fld>
            <a:endParaRPr lang="nl-NL" noProof="0" dirty="0"/>
          </a:p>
        </p:txBody>
      </p:sp>
    </p:spTree>
    <p:extLst>
      <p:ext uri="{BB962C8B-B14F-4D97-AF65-F5344CB8AC3E}">
        <p14:creationId xmlns:p14="http://schemas.microsoft.com/office/powerpoint/2010/main" val="55519553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de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rtl="0"/>
            <a:fld id="{20FC6E0D-0F50-4BDB-B409-2B073BD0A2CA}" type="datetime1">
              <a:rPr lang="nl-NL" noProof="0" smtClean="0"/>
              <a:t>19-1-2023</a:t>
            </a:fld>
            <a:endParaRPr lang="nl-NL" noProof="0"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4263156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de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rtl="0"/>
            <a:fld id="{96AA5ED9-EB14-4927-8BCB-90DD0DE45B74}" type="datetime1">
              <a:rPr lang="nl-NL" noProof="0" smtClean="0"/>
              <a:t>19-1-2023</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p>
            <a:pPr rtl="0"/>
            <a:fld id="{0D06EF73-9DB8-4763-865F-2F88181A4732}" type="slidenum">
              <a:rPr lang="nl-NL" noProof="0" smtClean="0"/>
              <a:t>‹nr.›</a:t>
            </a:fld>
            <a:endParaRPr lang="nl-NL" noProof="0" dirty="0"/>
          </a:p>
        </p:txBody>
      </p:sp>
    </p:spTree>
    <p:extLst>
      <p:ext uri="{BB962C8B-B14F-4D97-AF65-F5344CB8AC3E}">
        <p14:creationId xmlns:p14="http://schemas.microsoft.com/office/powerpoint/2010/main" val="2879396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de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rtl="0"/>
            <a:fld id="{A4F8552D-FC7C-420B-8D6D-F756283357E6}" type="datetime1">
              <a:rPr lang="nl-NL" noProof="0" smtClean="0"/>
              <a:t>19-1-2023</a:t>
            </a:fld>
            <a:endParaRPr lang="nl-NL" noProof="0" dirty="0"/>
          </a:p>
        </p:txBody>
      </p:sp>
      <p:sp>
        <p:nvSpPr>
          <p:cNvPr id="8" name="Footer Placeholder 7"/>
          <p:cNvSpPr>
            <a:spLocks noGrp="1"/>
          </p:cNvSpPr>
          <p:nvPr>
            <p:ph type="ftr" sz="quarter" idx="11"/>
          </p:nvPr>
        </p:nvSpPr>
        <p:spPr/>
        <p:txBody>
          <a:bodyPr/>
          <a:lstStyle/>
          <a:p>
            <a:pPr rtl="0"/>
            <a:r>
              <a:rPr lang="nl-NL" noProof="0"/>
              <a:t>Een voettekst toevoegen</a:t>
            </a:r>
            <a:endParaRPr lang="nl-NL" noProof="0" dirty="0"/>
          </a:p>
        </p:txBody>
      </p:sp>
      <p:sp>
        <p:nvSpPr>
          <p:cNvPr id="9" name="Slide Number Placeholder 8"/>
          <p:cNvSpPr>
            <a:spLocks noGrp="1"/>
          </p:cNvSpPr>
          <p:nvPr>
            <p:ph type="sldNum" sz="quarter" idx="12"/>
          </p:nvPr>
        </p:nvSpPr>
        <p:spPr/>
        <p:txBody>
          <a:body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819283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pPr rtl="0"/>
            <a:fld id="{82AD5544-49D7-4227-9F61-FBCBE66CA6FC}" type="datetime1">
              <a:rPr lang="nl-NL" noProof="0" smtClean="0"/>
              <a:t>19-1-2023</a:t>
            </a:fld>
            <a:endParaRPr lang="nl-NL" noProof="0" dirty="0"/>
          </a:p>
        </p:txBody>
      </p:sp>
      <p:sp>
        <p:nvSpPr>
          <p:cNvPr id="4" name="Footer Placeholder 3"/>
          <p:cNvSpPr>
            <a:spLocks noGrp="1"/>
          </p:cNvSpPr>
          <p:nvPr>
            <p:ph type="ftr" sz="quarter" idx="11"/>
          </p:nvPr>
        </p:nvSpPr>
        <p:spPr/>
        <p:txBody>
          <a:bodyPr/>
          <a:lstStyle/>
          <a:p>
            <a:pPr rtl="0"/>
            <a:r>
              <a:rPr lang="nl-NL" noProof="0"/>
              <a:t>Een voettekst toevoegen</a:t>
            </a:r>
            <a:endParaRPr lang="nl-NL" noProof="0" dirty="0"/>
          </a:p>
        </p:txBody>
      </p:sp>
      <p:sp>
        <p:nvSpPr>
          <p:cNvPr id="5" name="Slide Number Placeholder 4"/>
          <p:cNvSpPr>
            <a:spLocks noGrp="1"/>
          </p:cNvSpPr>
          <p:nvPr>
            <p:ph type="sldNum" sz="quarter" idx="12"/>
          </p:nvPr>
        </p:nvSpPr>
        <p:spPr/>
        <p:txBody>
          <a:body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21732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24174618-8DD1-4B35-AA2D-087D6EB74146}" type="datetime1">
              <a:rPr lang="nl-NL" noProof="0" smtClean="0"/>
              <a:t>19-1-2023</a:t>
            </a:fld>
            <a:endParaRPr lang="nl-NL" noProof="0" dirty="0"/>
          </a:p>
        </p:txBody>
      </p:sp>
      <p:sp>
        <p:nvSpPr>
          <p:cNvPr id="3" name="Footer Placeholder 2"/>
          <p:cNvSpPr>
            <a:spLocks noGrp="1"/>
          </p:cNvSpPr>
          <p:nvPr>
            <p:ph type="ftr" sz="quarter" idx="11"/>
          </p:nvPr>
        </p:nvSpPr>
        <p:spPr/>
        <p:txBody>
          <a:bodyPr/>
          <a:lstStyle/>
          <a:p>
            <a:pPr rtl="0"/>
            <a:r>
              <a:rPr lang="nl-NL" noProof="0"/>
              <a:t>Een voettekst toevoegen</a:t>
            </a:r>
            <a:endParaRPr lang="nl-NL" noProof="0" dirty="0"/>
          </a:p>
        </p:txBody>
      </p:sp>
      <p:sp>
        <p:nvSpPr>
          <p:cNvPr id="4" name="Slide Number Placeholder 3"/>
          <p:cNvSpPr>
            <a:spLocks noGrp="1"/>
          </p:cNvSpPr>
          <p:nvPr>
            <p:ph type="sldNum" sz="quarter" idx="12"/>
          </p:nvPr>
        </p:nvSpPr>
        <p:spPr/>
        <p:txBody>
          <a:body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396508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de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rtl="0"/>
            <a:fld id="{0D71FF64-586A-48AD-93A2-3B08A25CED2D}" type="datetime1">
              <a:rPr lang="nl-NL" noProof="0" smtClean="0"/>
              <a:t>19-1-2023</a:t>
            </a:fld>
            <a:endParaRPr lang="nl-NL" noProof="0"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314382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de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pPr rtl="0"/>
            <a:fld id="{F60A6F10-182E-4D27-BD44-861838628EA0}" type="datetime1">
              <a:rPr lang="nl-NL" noProof="0" smtClean="0"/>
              <a:t>19-1-2023</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p>
            <a:pPr rtl="0"/>
            <a:fld id="{CA8D9AD5-F248-4919-864A-CFD76CC027D6}" type="slidenum">
              <a:rPr lang="nl-NL" noProof="0" smtClean="0"/>
              <a:t>‹nr.›</a:t>
            </a:fld>
            <a:endParaRPr lang="nl-NL" noProof="0" dirty="0"/>
          </a:p>
        </p:txBody>
      </p:sp>
    </p:spTree>
    <p:extLst>
      <p:ext uri="{BB962C8B-B14F-4D97-AF65-F5344CB8AC3E}">
        <p14:creationId xmlns:p14="http://schemas.microsoft.com/office/powerpoint/2010/main" val="1352129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de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43DEC958-0BDB-4356-B4E0-7197F64E3CF3}" type="datetime1">
              <a:rPr lang="nl-NL" noProof="0" smtClean="0"/>
              <a:t>19-1-2023</a:t>
            </a:fld>
            <a:endParaRPr lang="nl-NL" noProof="0"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r>
              <a:rPr lang="nl-NL" noProof="0"/>
              <a:t>Een voettekst toevoegen</a:t>
            </a:r>
            <a:endParaRPr lang="nl-NL" noProof="0"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CA8D9AD5-F248-4919-864A-CFD76CC027D6}" type="slidenum">
              <a:rPr lang="nl-NL" noProof="0" smtClean="0"/>
              <a:pPr rtl="0"/>
              <a:t>‹nr.›</a:t>
            </a:fld>
            <a:endParaRPr lang="nl-NL" noProof="0"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861842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cribbr.nl/plagiaat-checker/apa-generato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zIGSQ13yMa4?feature=oembe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bibliotheek.hu.nl/ondersteuning/bronvermeld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C1FA8F66-3B85-411D-A2A6-A50DF3026D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5" name="Picture 2" descr="Afbeeldingsresultaat voor onderzoek"/>
          <p:cNvPicPr>
            <a:picLocks noChangeAspect="1" noChangeArrowheads="1"/>
          </p:cNvPicPr>
          <p:nvPr/>
        </p:nvPicPr>
        <p:blipFill rotWithShape="1">
          <a:blip r:embed="rId3">
            <a:extLst>
              <a:ext uri="{28A0092B-C50C-407E-A947-70E740481C1C}">
                <a14:useLocalDpi xmlns:a14="http://schemas.microsoft.com/office/drawing/2010/main" val="0"/>
              </a:ext>
            </a:extLst>
          </a:blip>
          <a:srcRect t="2194" b="41556"/>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useBgFill="1">
        <p:nvSpPr>
          <p:cNvPr id="25" name="Rectangle 24">
            <a:extLst>
              <a:ext uri="{FF2B5EF4-FFF2-40B4-BE49-F238E27FC236}">
                <a16:creationId xmlns:a16="http://schemas.microsoft.com/office/drawing/2014/main" id="{4179E790-E691-4202-B7FA-62924FC8D1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234" y="4219240"/>
            <a:ext cx="11301984" cy="94997"/>
          </a:xfrm>
          <a:prstGeom prst="rect">
            <a:avLst/>
          </a:prstGeom>
          <a:ln>
            <a:noFill/>
          </a:ln>
          <a:effectLst/>
        </p:spPr>
        <p:style>
          <a:lnRef idx="1">
            <a:schemeClr val="accent1"/>
          </a:lnRef>
          <a:fillRef idx="3">
            <a:schemeClr val="accent1"/>
          </a:fillRef>
          <a:effectRef idx="2">
            <a:schemeClr val="accent1"/>
          </a:effectRef>
          <a:fontRef idx="minor">
            <a:schemeClr val="lt1"/>
          </a:fontRef>
        </p:style>
      </p:sp>
      <p:sp useBgFill="1">
        <p:nvSpPr>
          <p:cNvPr id="27" name="Rectangle 26">
            <a:extLst>
              <a:ext uri="{FF2B5EF4-FFF2-40B4-BE49-F238E27FC236}">
                <a16:creationId xmlns:a16="http://schemas.microsoft.com/office/drawing/2014/main" id="{065EE0A0-4DA6-4AA2-A475-14DB03C55A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234" y="4390230"/>
            <a:ext cx="11303626" cy="2020536"/>
          </a:xfrm>
          <a:prstGeom prst="rect">
            <a:avLst/>
          </a:prstGeom>
          <a:ln w="6350" cmpd="sng">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ctrTitle"/>
          </p:nvPr>
        </p:nvSpPr>
        <p:spPr>
          <a:xfrm>
            <a:off x="1743074" y="4952876"/>
            <a:ext cx="10965141" cy="895244"/>
          </a:xfrm>
        </p:spPr>
        <p:txBody>
          <a:bodyPr rtlCol="0">
            <a:noAutofit/>
          </a:bodyPr>
          <a:lstStyle/>
          <a:p>
            <a:pPr rtl="0"/>
            <a:r>
              <a:rPr lang="nl-NL" sz="6600" dirty="0">
                <a:solidFill>
                  <a:schemeClr val="tx2"/>
                </a:solidFill>
              </a:rPr>
              <a:t>APA richtlijnen</a:t>
            </a:r>
          </a:p>
        </p:txBody>
      </p:sp>
    </p:spTree>
    <p:extLst>
      <p:ext uri="{BB962C8B-B14F-4D97-AF65-F5344CB8AC3E}">
        <p14:creationId xmlns:p14="http://schemas.microsoft.com/office/powerpoint/2010/main" val="325067004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Bronvermelding in de tekst</a:t>
            </a:r>
            <a:endParaRPr lang="en-US"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243189985"/>
              </p:ext>
            </p:extLst>
          </p:nvPr>
        </p:nvGraphicFramePr>
        <p:xfrm>
          <a:off x="731520" y="2473483"/>
          <a:ext cx="10879287" cy="3075669"/>
        </p:xfrm>
        <a:graphic>
          <a:graphicData uri="http://schemas.openxmlformats.org/drawingml/2006/table">
            <a:tbl>
              <a:tblPr/>
              <a:tblGrid>
                <a:gridCol w="3626429">
                  <a:extLst>
                    <a:ext uri="{9D8B030D-6E8A-4147-A177-3AD203B41FA5}">
                      <a16:colId xmlns:a16="http://schemas.microsoft.com/office/drawing/2014/main" val="1388652800"/>
                    </a:ext>
                  </a:extLst>
                </a:gridCol>
                <a:gridCol w="3626429">
                  <a:extLst>
                    <a:ext uri="{9D8B030D-6E8A-4147-A177-3AD203B41FA5}">
                      <a16:colId xmlns:a16="http://schemas.microsoft.com/office/drawing/2014/main" val="964038223"/>
                    </a:ext>
                  </a:extLst>
                </a:gridCol>
                <a:gridCol w="3626429">
                  <a:extLst>
                    <a:ext uri="{9D8B030D-6E8A-4147-A177-3AD203B41FA5}">
                      <a16:colId xmlns:a16="http://schemas.microsoft.com/office/drawing/2014/main" val="641235596"/>
                    </a:ext>
                  </a:extLst>
                </a:gridCol>
              </a:tblGrid>
              <a:tr h="517148">
                <a:tc>
                  <a:txBody>
                    <a:bodyPr/>
                    <a:lstStyle/>
                    <a:p>
                      <a:r>
                        <a:rPr lang="en-US" b="1">
                          <a:effectLst/>
                        </a:rPr>
                        <a:t>Aantal auteurs</a:t>
                      </a:r>
                      <a:endParaRPr lang="en-US">
                        <a:effectLst/>
                      </a:endParaRPr>
                    </a:p>
                  </a:txBody>
                  <a:tcPr marL="7620" marR="7620" marT="7620" marB="7620" anchor="ctr">
                    <a:lnL>
                      <a:noFill/>
                    </a:lnL>
                    <a:lnR>
                      <a:noFill/>
                    </a:lnR>
                    <a:lnT>
                      <a:noFill/>
                    </a:lnT>
                    <a:lnB>
                      <a:noFill/>
                    </a:lnB>
                    <a:solidFill>
                      <a:srgbClr val="FFFFFF"/>
                    </a:solidFill>
                  </a:tcPr>
                </a:tc>
                <a:tc>
                  <a:txBody>
                    <a:bodyPr/>
                    <a:lstStyle/>
                    <a:p>
                      <a:r>
                        <a:rPr lang="en-US" b="1">
                          <a:effectLst/>
                        </a:rPr>
                        <a:t>Eerste gebruik</a:t>
                      </a:r>
                      <a:endParaRPr lang="en-US">
                        <a:effectLst/>
                      </a:endParaRPr>
                    </a:p>
                  </a:txBody>
                  <a:tcPr marL="7620" marR="7620" marT="7620" marB="7620" anchor="ctr">
                    <a:lnL>
                      <a:noFill/>
                    </a:lnL>
                    <a:lnR>
                      <a:noFill/>
                    </a:lnR>
                    <a:lnT>
                      <a:noFill/>
                    </a:lnT>
                    <a:lnB>
                      <a:noFill/>
                    </a:lnB>
                    <a:solidFill>
                      <a:srgbClr val="FFFFFF"/>
                    </a:solidFill>
                  </a:tcPr>
                </a:tc>
                <a:tc>
                  <a:txBody>
                    <a:bodyPr/>
                    <a:lstStyle/>
                    <a:p>
                      <a:r>
                        <a:rPr lang="en-US" b="1">
                          <a:effectLst/>
                        </a:rPr>
                        <a:t>Tweede gebruik</a:t>
                      </a:r>
                      <a:endParaRPr lang="en-US">
                        <a:effectLst/>
                      </a:endParaRPr>
                    </a:p>
                  </a:txBody>
                  <a:tcPr marL="7620" marR="7620" marT="7620" marB="7620" anchor="ctr">
                    <a:lnL>
                      <a:noFill/>
                    </a:lnL>
                    <a:lnR>
                      <a:noFill/>
                    </a:lnR>
                    <a:lnT>
                      <a:noFill/>
                    </a:lnT>
                    <a:lnB>
                      <a:noFill/>
                    </a:lnB>
                    <a:solidFill>
                      <a:srgbClr val="FFFFFF"/>
                    </a:solidFill>
                  </a:tcPr>
                </a:tc>
                <a:extLst>
                  <a:ext uri="{0D108BD9-81ED-4DB2-BD59-A6C34878D82A}">
                    <a16:rowId xmlns:a16="http://schemas.microsoft.com/office/drawing/2014/main" val="2519283419"/>
                  </a:ext>
                </a:extLst>
              </a:tr>
              <a:tr h="517148">
                <a:tc>
                  <a:txBody>
                    <a:bodyPr/>
                    <a:lstStyle/>
                    <a:p>
                      <a:r>
                        <a:rPr lang="en-US">
                          <a:effectLst/>
                        </a:rPr>
                        <a:t>1 of 2</a:t>
                      </a:r>
                    </a:p>
                  </a:txBody>
                  <a:tcPr marL="7620" marR="7620" marT="7620" marB="7620" anchor="ctr">
                    <a:lnL>
                      <a:noFill/>
                    </a:lnL>
                    <a:lnR>
                      <a:noFill/>
                    </a:lnR>
                    <a:lnT>
                      <a:noFill/>
                    </a:lnT>
                    <a:lnB>
                      <a:noFill/>
                    </a:lnB>
                    <a:solidFill>
                      <a:srgbClr val="FFFFFF"/>
                    </a:solidFill>
                  </a:tcPr>
                </a:tc>
                <a:tc>
                  <a:txBody>
                    <a:bodyPr/>
                    <a:lstStyle/>
                    <a:p>
                      <a:r>
                        <a:rPr lang="en-US">
                          <a:effectLst/>
                        </a:rPr>
                        <a:t>(Jansen &amp; Bakker, 2016)</a:t>
                      </a:r>
                    </a:p>
                  </a:txBody>
                  <a:tcPr marL="7620" marR="7620" marT="7620" marB="7620" anchor="ctr">
                    <a:lnL>
                      <a:noFill/>
                    </a:lnL>
                    <a:lnR>
                      <a:noFill/>
                    </a:lnR>
                    <a:lnT>
                      <a:noFill/>
                    </a:lnT>
                    <a:lnB>
                      <a:noFill/>
                    </a:lnB>
                    <a:solidFill>
                      <a:srgbClr val="FFFFFF"/>
                    </a:solidFill>
                  </a:tcPr>
                </a:tc>
                <a:tc>
                  <a:txBody>
                    <a:bodyPr/>
                    <a:lstStyle/>
                    <a:p>
                      <a:r>
                        <a:rPr lang="en-US">
                          <a:effectLst/>
                        </a:rPr>
                        <a:t>(Jansen &amp; Bakker, 2016)</a:t>
                      </a:r>
                    </a:p>
                  </a:txBody>
                  <a:tcPr marL="7620" marR="7620" marT="7620" marB="7620" anchor="ctr">
                    <a:lnL>
                      <a:noFill/>
                    </a:lnL>
                    <a:lnR>
                      <a:noFill/>
                    </a:lnR>
                    <a:lnT>
                      <a:noFill/>
                    </a:lnT>
                    <a:lnB>
                      <a:noFill/>
                    </a:lnB>
                    <a:solidFill>
                      <a:srgbClr val="FFFFFF"/>
                    </a:solidFill>
                  </a:tcPr>
                </a:tc>
                <a:extLst>
                  <a:ext uri="{0D108BD9-81ED-4DB2-BD59-A6C34878D82A}">
                    <a16:rowId xmlns:a16="http://schemas.microsoft.com/office/drawing/2014/main" val="99358216"/>
                  </a:ext>
                </a:extLst>
              </a:tr>
              <a:tr h="1007077">
                <a:tc>
                  <a:txBody>
                    <a:bodyPr/>
                    <a:lstStyle/>
                    <a:p>
                      <a:r>
                        <a:rPr lang="en-US">
                          <a:effectLst/>
                        </a:rPr>
                        <a:t>3,4 of 5</a:t>
                      </a:r>
                    </a:p>
                  </a:txBody>
                  <a:tcPr marL="7620" marR="7620" marT="7620" marB="7620" anchor="ctr">
                    <a:lnL>
                      <a:noFill/>
                    </a:lnL>
                    <a:lnR>
                      <a:noFill/>
                    </a:lnR>
                    <a:lnT>
                      <a:noFill/>
                    </a:lnT>
                    <a:lnB>
                      <a:noFill/>
                    </a:lnB>
                    <a:solidFill>
                      <a:srgbClr val="FFFFFF"/>
                    </a:solidFill>
                  </a:tcPr>
                </a:tc>
                <a:tc>
                  <a:txBody>
                    <a:bodyPr/>
                    <a:lstStyle/>
                    <a:p>
                      <a:r>
                        <a:rPr lang="en-US">
                          <a:effectLst/>
                        </a:rPr>
                        <a:t>(Jansen, Bakker &amp; Visser 2016)</a:t>
                      </a:r>
                    </a:p>
                  </a:txBody>
                  <a:tcPr marL="7620" marR="7620" marT="7620" marB="7620" anchor="ctr">
                    <a:lnL>
                      <a:noFill/>
                    </a:lnL>
                    <a:lnR>
                      <a:noFill/>
                    </a:lnR>
                    <a:lnT>
                      <a:noFill/>
                    </a:lnT>
                    <a:lnB>
                      <a:noFill/>
                    </a:lnB>
                    <a:solidFill>
                      <a:srgbClr val="FFFFFF"/>
                    </a:solidFill>
                  </a:tcPr>
                </a:tc>
                <a:tc>
                  <a:txBody>
                    <a:bodyPr/>
                    <a:lstStyle/>
                    <a:p>
                      <a:r>
                        <a:rPr lang="en-US">
                          <a:effectLst/>
                        </a:rPr>
                        <a:t>(Jansen et al., 2016)</a:t>
                      </a:r>
                    </a:p>
                  </a:txBody>
                  <a:tcPr marL="7620" marR="7620" marT="7620" marB="7620" anchor="ctr">
                    <a:lnL>
                      <a:noFill/>
                    </a:lnL>
                    <a:lnR>
                      <a:noFill/>
                    </a:lnR>
                    <a:lnT>
                      <a:noFill/>
                    </a:lnT>
                    <a:lnB>
                      <a:noFill/>
                    </a:lnB>
                    <a:solidFill>
                      <a:srgbClr val="FFFFFF"/>
                    </a:solidFill>
                  </a:tcPr>
                </a:tc>
                <a:extLst>
                  <a:ext uri="{0D108BD9-81ED-4DB2-BD59-A6C34878D82A}">
                    <a16:rowId xmlns:a16="http://schemas.microsoft.com/office/drawing/2014/main" val="2699935303"/>
                  </a:ext>
                </a:extLst>
              </a:tr>
              <a:tr h="517148">
                <a:tc>
                  <a:txBody>
                    <a:bodyPr/>
                    <a:lstStyle/>
                    <a:p>
                      <a:r>
                        <a:rPr lang="en-US">
                          <a:effectLst/>
                        </a:rPr>
                        <a:t>6 of 7</a:t>
                      </a:r>
                    </a:p>
                  </a:txBody>
                  <a:tcPr marL="7620" marR="7620" marT="7620" marB="7620" anchor="ctr">
                    <a:lnL>
                      <a:noFill/>
                    </a:lnL>
                    <a:lnR>
                      <a:noFill/>
                    </a:lnR>
                    <a:lnT>
                      <a:noFill/>
                    </a:lnT>
                    <a:lnB>
                      <a:noFill/>
                    </a:lnB>
                    <a:solidFill>
                      <a:srgbClr val="FFFFFF"/>
                    </a:solidFill>
                  </a:tcPr>
                </a:tc>
                <a:tc>
                  <a:txBody>
                    <a:bodyPr/>
                    <a:lstStyle/>
                    <a:p>
                      <a:r>
                        <a:rPr lang="en-US">
                          <a:effectLst/>
                        </a:rPr>
                        <a:t>(Jansen et al., 2016)</a:t>
                      </a:r>
                    </a:p>
                  </a:txBody>
                  <a:tcPr marL="7620" marR="7620" marT="7620" marB="7620" anchor="ctr">
                    <a:lnL>
                      <a:noFill/>
                    </a:lnL>
                    <a:lnR>
                      <a:noFill/>
                    </a:lnR>
                    <a:lnT>
                      <a:noFill/>
                    </a:lnT>
                    <a:lnB>
                      <a:noFill/>
                    </a:lnB>
                    <a:solidFill>
                      <a:srgbClr val="FFFFFF"/>
                    </a:solidFill>
                  </a:tcPr>
                </a:tc>
                <a:tc>
                  <a:txBody>
                    <a:bodyPr/>
                    <a:lstStyle/>
                    <a:p>
                      <a:r>
                        <a:rPr lang="en-US">
                          <a:effectLst/>
                        </a:rPr>
                        <a:t>(Jansen et al., 2016)</a:t>
                      </a:r>
                    </a:p>
                  </a:txBody>
                  <a:tcPr marL="7620" marR="7620" marT="7620" marB="7620" anchor="ctr">
                    <a:lnL>
                      <a:noFill/>
                    </a:lnL>
                    <a:lnR>
                      <a:noFill/>
                    </a:lnR>
                    <a:lnT>
                      <a:noFill/>
                    </a:lnT>
                    <a:lnB>
                      <a:noFill/>
                    </a:lnB>
                    <a:solidFill>
                      <a:srgbClr val="FFFFFF"/>
                    </a:solidFill>
                  </a:tcPr>
                </a:tc>
                <a:extLst>
                  <a:ext uri="{0D108BD9-81ED-4DB2-BD59-A6C34878D82A}">
                    <a16:rowId xmlns:a16="http://schemas.microsoft.com/office/drawing/2014/main" val="3005587981"/>
                  </a:ext>
                </a:extLst>
              </a:tr>
              <a:tr h="517148">
                <a:tc>
                  <a:txBody>
                    <a:bodyPr/>
                    <a:lstStyle/>
                    <a:p>
                      <a:r>
                        <a:rPr lang="en-US">
                          <a:effectLst/>
                        </a:rPr>
                        <a:t>8 of meer</a:t>
                      </a:r>
                    </a:p>
                  </a:txBody>
                  <a:tcPr marL="7620" marR="7620" marT="7620" marB="7620" anchor="ctr">
                    <a:lnL>
                      <a:noFill/>
                    </a:lnL>
                    <a:lnR>
                      <a:noFill/>
                    </a:lnR>
                    <a:lnT>
                      <a:noFill/>
                    </a:lnT>
                    <a:lnB>
                      <a:noFill/>
                    </a:lnB>
                    <a:solidFill>
                      <a:srgbClr val="FFFFFF"/>
                    </a:solidFill>
                  </a:tcPr>
                </a:tc>
                <a:tc>
                  <a:txBody>
                    <a:bodyPr/>
                    <a:lstStyle/>
                    <a:p>
                      <a:r>
                        <a:rPr lang="en-US">
                          <a:effectLst/>
                        </a:rPr>
                        <a:t>(Jansen et al., 2016)</a:t>
                      </a:r>
                    </a:p>
                  </a:txBody>
                  <a:tcPr marL="7620" marR="7620" marT="7620" marB="7620" anchor="ctr">
                    <a:lnL>
                      <a:noFill/>
                    </a:lnL>
                    <a:lnR>
                      <a:noFill/>
                    </a:lnR>
                    <a:lnT>
                      <a:noFill/>
                    </a:lnT>
                    <a:lnB>
                      <a:noFill/>
                    </a:lnB>
                    <a:solidFill>
                      <a:srgbClr val="FFFFFF"/>
                    </a:solidFill>
                  </a:tcPr>
                </a:tc>
                <a:tc>
                  <a:txBody>
                    <a:bodyPr/>
                    <a:lstStyle/>
                    <a:p>
                      <a:r>
                        <a:rPr lang="en-US" dirty="0">
                          <a:effectLst/>
                        </a:rPr>
                        <a:t>(Jansen et al., 2016)</a:t>
                      </a:r>
                    </a:p>
                  </a:txBody>
                  <a:tcPr marL="7620" marR="7620" marT="7620" marB="7620" anchor="ctr">
                    <a:lnL>
                      <a:noFill/>
                    </a:lnL>
                    <a:lnR>
                      <a:noFill/>
                    </a:lnR>
                    <a:lnT>
                      <a:noFill/>
                    </a:lnT>
                    <a:lnB>
                      <a:noFill/>
                    </a:lnB>
                    <a:solidFill>
                      <a:srgbClr val="FFFFFF"/>
                    </a:solidFill>
                  </a:tcPr>
                </a:tc>
                <a:extLst>
                  <a:ext uri="{0D108BD9-81ED-4DB2-BD59-A6C34878D82A}">
                    <a16:rowId xmlns:a16="http://schemas.microsoft.com/office/drawing/2014/main" val="2593502252"/>
                  </a:ext>
                </a:extLst>
              </a:tr>
            </a:tbl>
          </a:graphicData>
        </a:graphic>
      </p:graphicFrame>
      <p:sp>
        <p:nvSpPr>
          <p:cNvPr id="5" name="Rectangle 1"/>
          <p:cNvSpPr>
            <a:spLocks noChangeArrowheads="1"/>
          </p:cNvSpPr>
          <p:nvPr/>
        </p:nvSpPr>
        <p:spPr bwMode="auto">
          <a:xfrm>
            <a:off x="-11070336" y="-323165"/>
            <a:ext cx="232623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978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5"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3468" y="1033389"/>
            <a:ext cx="4826256" cy="4825409"/>
          </a:xfrm>
        </p:spPr>
        <p:txBody>
          <a:bodyPr anchor="ctr">
            <a:normAutofit/>
          </a:bodyPr>
          <a:lstStyle/>
          <a:p>
            <a:r>
              <a:rPr lang="nl-NL" sz="3800">
                <a:solidFill>
                  <a:srgbClr val="FFFFFF"/>
                </a:solidFill>
              </a:rPr>
              <a:t>Bronvermelding voorbeeld 1</a:t>
            </a:r>
            <a:endParaRPr lang="en-US" sz="3800">
              <a:solidFill>
                <a:srgbClr val="FFFFFF"/>
              </a:solidFill>
            </a:endParaRP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6" name="Tijdelijke aanduiding voor inhoud 2"/>
          <p:cNvSpPr>
            <a:spLocks noGrp="1"/>
          </p:cNvSpPr>
          <p:nvPr>
            <p:ph idx="1"/>
          </p:nvPr>
        </p:nvSpPr>
        <p:spPr>
          <a:xfrm>
            <a:off x="6755769" y="1033390"/>
            <a:ext cx="4855037" cy="4825409"/>
          </a:xfrm>
          <a:ln w="57150">
            <a:noFill/>
          </a:ln>
        </p:spPr>
        <p:txBody>
          <a:bodyPr anchor="ctr">
            <a:normAutofit/>
          </a:bodyPr>
          <a:lstStyle/>
          <a:p>
            <a:pPr marL="0" indent="0">
              <a:buNone/>
            </a:pPr>
            <a:r>
              <a:rPr lang="nl-NL" sz="2000" b="1" dirty="0">
                <a:solidFill>
                  <a:schemeClr val="tx1"/>
                </a:solidFill>
              </a:rPr>
              <a:t>In tekst: </a:t>
            </a:r>
          </a:p>
          <a:p>
            <a:pPr marL="0" indent="0">
              <a:buNone/>
            </a:pPr>
            <a:r>
              <a:rPr lang="nl-NL" sz="2000" dirty="0">
                <a:solidFill>
                  <a:schemeClr val="tx1"/>
                </a:solidFill>
              </a:rPr>
              <a:t>Dit zijn de belangrijkste vragen bij het kiezen van een onderwerp voor je scriptie (</a:t>
            </a:r>
            <a:r>
              <a:rPr lang="nl-NL" sz="2000" dirty="0" err="1">
                <a:solidFill>
                  <a:schemeClr val="tx1"/>
                </a:solidFill>
              </a:rPr>
              <a:t>Eco</a:t>
            </a:r>
            <a:r>
              <a:rPr lang="nl-NL" sz="2000" dirty="0">
                <a:solidFill>
                  <a:schemeClr val="tx1"/>
                </a:solidFill>
              </a:rPr>
              <a:t>, 1994).</a:t>
            </a:r>
          </a:p>
          <a:p>
            <a:pPr marL="0" indent="0">
              <a:buNone/>
            </a:pPr>
            <a:r>
              <a:rPr lang="nl-NL" sz="2000" dirty="0">
                <a:solidFill>
                  <a:schemeClr val="tx1"/>
                </a:solidFill>
              </a:rPr>
              <a:t>of	</a:t>
            </a:r>
          </a:p>
          <a:p>
            <a:pPr marL="0" indent="0">
              <a:buNone/>
            </a:pPr>
            <a:r>
              <a:rPr lang="nl-NL" sz="2000" dirty="0">
                <a:solidFill>
                  <a:schemeClr val="tx1"/>
                </a:solidFill>
              </a:rPr>
              <a:t>Volgens </a:t>
            </a:r>
            <a:r>
              <a:rPr lang="nl-NL" sz="2000" dirty="0" err="1">
                <a:solidFill>
                  <a:schemeClr val="tx1"/>
                </a:solidFill>
              </a:rPr>
              <a:t>Eco</a:t>
            </a:r>
            <a:r>
              <a:rPr lang="nl-NL" sz="2000" dirty="0">
                <a:solidFill>
                  <a:schemeClr val="tx1"/>
                </a:solidFill>
              </a:rPr>
              <a:t> (1994) zijn dit de belangrijkste vragen ….</a:t>
            </a:r>
          </a:p>
          <a:p>
            <a:pPr marL="0" indent="0">
              <a:buNone/>
            </a:pPr>
            <a:endParaRPr lang="nl-NL" sz="2000" dirty="0">
              <a:solidFill>
                <a:schemeClr val="tx1"/>
              </a:solidFill>
            </a:endParaRPr>
          </a:p>
          <a:p>
            <a:pPr marL="0" indent="0">
              <a:buNone/>
            </a:pPr>
            <a:r>
              <a:rPr lang="nl-NL" sz="2000" b="1" dirty="0">
                <a:solidFill>
                  <a:schemeClr val="tx1"/>
                </a:solidFill>
              </a:rPr>
              <a:t>In literatuurlijst:</a:t>
            </a:r>
          </a:p>
          <a:p>
            <a:pPr marL="0" indent="0">
              <a:buNone/>
            </a:pPr>
            <a:r>
              <a:rPr lang="nl-NL" sz="2000" dirty="0" err="1">
                <a:solidFill>
                  <a:schemeClr val="tx1"/>
                </a:solidFill>
              </a:rPr>
              <a:t>Eco</a:t>
            </a:r>
            <a:r>
              <a:rPr lang="nl-NL" sz="2000" dirty="0">
                <a:solidFill>
                  <a:schemeClr val="tx1"/>
                </a:solidFill>
              </a:rPr>
              <a:t>, U. (1994). </a:t>
            </a:r>
            <a:r>
              <a:rPr lang="nl-NL" sz="2000" i="1" dirty="0">
                <a:solidFill>
                  <a:schemeClr val="tx1"/>
                </a:solidFill>
              </a:rPr>
              <a:t>Hoe schrijf ik een scriptie</a:t>
            </a:r>
            <a:r>
              <a:rPr lang="nl-NL" sz="2000" dirty="0">
                <a:solidFill>
                  <a:schemeClr val="tx1"/>
                </a:solidFill>
              </a:rPr>
              <a:t> (7</a:t>
            </a:r>
            <a:r>
              <a:rPr lang="nl-NL" sz="2000" baseline="30000" dirty="0">
                <a:solidFill>
                  <a:schemeClr val="tx1"/>
                </a:solidFill>
              </a:rPr>
              <a:t>e</a:t>
            </a:r>
            <a:r>
              <a:rPr lang="nl-NL" sz="2000" dirty="0">
                <a:solidFill>
                  <a:schemeClr val="tx1"/>
                </a:solidFill>
              </a:rPr>
              <a:t> dr.) Amsterdam: Bert Bakker.</a:t>
            </a:r>
          </a:p>
          <a:p>
            <a:pPr marL="0" indent="0">
              <a:buNone/>
            </a:pPr>
            <a:endParaRPr lang="nl-NL" sz="2000" dirty="0">
              <a:solidFill>
                <a:schemeClr val="accent2">
                  <a:lumMod val="50000"/>
                </a:schemeClr>
              </a:solidFill>
            </a:endParaRPr>
          </a:p>
        </p:txBody>
      </p:sp>
    </p:spTree>
    <p:extLst>
      <p:ext uri="{BB962C8B-B14F-4D97-AF65-F5344CB8AC3E}">
        <p14:creationId xmlns:p14="http://schemas.microsoft.com/office/powerpoint/2010/main" val="363595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70">
            <a:extLst>
              <a:ext uri="{FF2B5EF4-FFF2-40B4-BE49-F238E27FC236}">
                <a16:creationId xmlns:a16="http://schemas.microsoft.com/office/drawing/2014/main" id="{1A8AF9B1-7D64-4564-969F-CB2B27ED9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wat is contactopvolging? Contactonderzoek - WGC Brugse Poort">
            <a:extLst>
              <a:ext uri="{FF2B5EF4-FFF2-40B4-BE49-F238E27FC236}">
                <a16:creationId xmlns:a16="http://schemas.microsoft.com/office/drawing/2014/main" id="{6D1258B7-AF54-4B34-BA4C-CCAA866B973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6" b="293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grpSp>
        <p:nvGrpSpPr>
          <p:cNvPr id="2056" name="Group 72">
            <a:extLst>
              <a:ext uri="{FF2B5EF4-FFF2-40B4-BE49-F238E27FC236}">
                <a16:creationId xmlns:a16="http://schemas.microsoft.com/office/drawing/2014/main" id="{8D854759-2D3E-4B54-A780-D84D49E80F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74" name="Rectangle 73">
              <a:extLst>
                <a:ext uri="{FF2B5EF4-FFF2-40B4-BE49-F238E27FC236}">
                  <a16:creationId xmlns:a16="http://schemas.microsoft.com/office/drawing/2014/main" id="{459856EA-FC8A-44D1-BC3D-2B8EDD0C86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057" name="Rectangle 74">
              <a:extLst>
                <a:ext uri="{FF2B5EF4-FFF2-40B4-BE49-F238E27FC236}">
                  <a16:creationId xmlns:a16="http://schemas.microsoft.com/office/drawing/2014/main" id="{C1038B56-933B-44DD-AF10-63436FCCFB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el 1"/>
          <p:cNvSpPr>
            <a:spLocks noGrp="1"/>
          </p:cNvSpPr>
          <p:nvPr>
            <p:ph type="title"/>
          </p:nvPr>
        </p:nvSpPr>
        <p:spPr>
          <a:xfrm>
            <a:off x="584200" y="1006956"/>
            <a:ext cx="3412067" cy="1372177"/>
          </a:xfrm>
        </p:spPr>
        <p:txBody>
          <a:bodyPr anchor="ctr">
            <a:normAutofit/>
          </a:bodyPr>
          <a:lstStyle/>
          <a:p>
            <a:r>
              <a:rPr lang="nl-NL">
                <a:solidFill>
                  <a:srgbClr val="FFFFFF"/>
                </a:solidFill>
              </a:rPr>
              <a:t>Bronvermelding voorbeeld 2</a:t>
            </a:r>
          </a:p>
        </p:txBody>
      </p:sp>
      <p:sp>
        <p:nvSpPr>
          <p:cNvPr id="3" name="Tijdelijke aanduiding voor inhoud 2"/>
          <p:cNvSpPr>
            <a:spLocks noGrp="1"/>
          </p:cNvSpPr>
          <p:nvPr>
            <p:ph idx="1"/>
          </p:nvPr>
        </p:nvSpPr>
        <p:spPr>
          <a:xfrm>
            <a:off x="581193" y="2438399"/>
            <a:ext cx="3415074" cy="3564467"/>
          </a:xfrm>
        </p:spPr>
        <p:txBody>
          <a:bodyPr>
            <a:normAutofit/>
          </a:bodyPr>
          <a:lstStyle/>
          <a:p>
            <a:pPr marL="0" indent="0">
              <a:lnSpc>
                <a:spcPct val="90000"/>
              </a:lnSpc>
              <a:buNone/>
            </a:pPr>
            <a:r>
              <a:rPr lang="nl-NL" sz="1500" b="1" dirty="0">
                <a:solidFill>
                  <a:srgbClr val="FFFFFF"/>
                </a:solidFill>
              </a:rPr>
              <a:t>In tekst:</a:t>
            </a:r>
          </a:p>
          <a:p>
            <a:pPr marL="0" indent="0">
              <a:lnSpc>
                <a:spcPct val="90000"/>
              </a:lnSpc>
              <a:buNone/>
            </a:pPr>
            <a:r>
              <a:rPr lang="nl-NL" sz="1500" dirty="0">
                <a:solidFill>
                  <a:srgbClr val="FFFFFF"/>
                </a:solidFill>
              </a:rPr>
              <a:t>… (Jansen &amp; De Vries, 2005) …</a:t>
            </a:r>
          </a:p>
          <a:p>
            <a:pPr marL="0" indent="0">
              <a:lnSpc>
                <a:spcPct val="90000"/>
              </a:lnSpc>
              <a:buNone/>
            </a:pPr>
            <a:r>
              <a:rPr lang="nl-NL" sz="1500" dirty="0">
                <a:solidFill>
                  <a:srgbClr val="FFFFFF"/>
                </a:solidFill>
              </a:rPr>
              <a:t>of</a:t>
            </a:r>
          </a:p>
          <a:p>
            <a:pPr marL="0" indent="0">
              <a:lnSpc>
                <a:spcPct val="90000"/>
              </a:lnSpc>
              <a:buNone/>
            </a:pPr>
            <a:r>
              <a:rPr lang="nl-NL" sz="1500" dirty="0">
                <a:solidFill>
                  <a:srgbClr val="FFFFFF"/>
                </a:solidFill>
              </a:rPr>
              <a:t>Volgens Jansen en De Vries (2005) …</a:t>
            </a:r>
          </a:p>
          <a:p>
            <a:pPr marL="0" indent="0">
              <a:lnSpc>
                <a:spcPct val="90000"/>
              </a:lnSpc>
              <a:buNone/>
            </a:pPr>
            <a:endParaRPr lang="nl-NL" sz="1500" dirty="0">
              <a:solidFill>
                <a:srgbClr val="FFFFFF"/>
              </a:solidFill>
            </a:endParaRPr>
          </a:p>
          <a:p>
            <a:pPr marL="0" indent="0">
              <a:lnSpc>
                <a:spcPct val="90000"/>
              </a:lnSpc>
              <a:buNone/>
            </a:pPr>
            <a:r>
              <a:rPr lang="nl-NL" sz="1500" b="1" dirty="0">
                <a:solidFill>
                  <a:srgbClr val="FFFFFF"/>
                </a:solidFill>
              </a:rPr>
              <a:t>In literatuurlijst:</a:t>
            </a:r>
          </a:p>
          <a:p>
            <a:pPr marL="0" indent="0">
              <a:lnSpc>
                <a:spcPct val="90000"/>
              </a:lnSpc>
              <a:buNone/>
            </a:pPr>
            <a:r>
              <a:rPr lang="nl-NL" sz="1500" dirty="0">
                <a:solidFill>
                  <a:srgbClr val="FFFFFF"/>
                </a:solidFill>
              </a:rPr>
              <a:t>Jansen, L., &amp; De Vries, K. (2005). Het versterken van de professionele identiteit door leren in gemeenschappelijkheid. </a:t>
            </a:r>
            <a:r>
              <a:rPr lang="nl-NL" sz="1500" i="1" dirty="0">
                <a:solidFill>
                  <a:srgbClr val="FFFFFF"/>
                </a:solidFill>
              </a:rPr>
              <a:t>Sociale Interventie</a:t>
            </a:r>
            <a:r>
              <a:rPr lang="nl-NL" sz="1500" dirty="0">
                <a:solidFill>
                  <a:srgbClr val="FFFFFF"/>
                </a:solidFill>
              </a:rPr>
              <a:t>, </a:t>
            </a:r>
            <a:r>
              <a:rPr lang="nl-NL" sz="1500" i="1" dirty="0">
                <a:solidFill>
                  <a:srgbClr val="FFFFFF"/>
                </a:solidFill>
              </a:rPr>
              <a:t>14</a:t>
            </a:r>
            <a:r>
              <a:rPr lang="nl-NL" sz="1500" dirty="0">
                <a:solidFill>
                  <a:srgbClr val="FFFFFF"/>
                </a:solidFill>
              </a:rPr>
              <a:t>(3), 17-28.</a:t>
            </a:r>
          </a:p>
        </p:txBody>
      </p:sp>
    </p:spTree>
    <p:extLst>
      <p:ext uri="{BB962C8B-B14F-4D97-AF65-F5344CB8AC3E}">
        <p14:creationId xmlns:p14="http://schemas.microsoft.com/office/powerpoint/2010/main" val="21226114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0589-5B86-48BB-9E48-FB1A31B767E6}"/>
              </a:ext>
            </a:extLst>
          </p:cNvPr>
          <p:cNvSpPr>
            <a:spLocks noGrp="1"/>
          </p:cNvSpPr>
          <p:nvPr>
            <p:ph type="title"/>
          </p:nvPr>
        </p:nvSpPr>
        <p:spPr/>
        <p:txBody>
          <a:bodyPr>
            <a:normAutofit/>
          </a:bodyPr>
          <a:lstStyle/>
          <a:p>
            <a:pPr algn="ctr"/>
            <a:r>
              <a:rPr lang="nl-NL" sz="4000" dirty="0"/>
              <a:t>Tools voor bronvermelding: </a:t>
            </a:r>
          </a:p>
        </p:txBody>
      </p:sp>
      <p:sp>
        <p:nvSpPr>
          <p:cNvPr id="3" name="Tijdelijke aanduiding voor inhoud 2">
            <a:extLst>
              <a:ext uri="{FF2B5EF4-FFF2-40B4-BE49-F238E27FC236}">
                <a16:creationId xmlns:a16="http://schemas.microsoft.com/office/drawing/2014/main" id="{C2B4C619-046B-4C1D-A470-20A41D0A8383}"/>
              </a:ext>
            </a:extLst>
          </p:cNvPr>
          <p:cNvSpPr>
            <a:spLocks noGrp="1"/>
          </p:cNvSpPr>
          <p:nvPr>
            <p:ph idx="1"/>
          </p:nvPr>
        </p:nvSpPr>
        <p:spPr/>
        <p:txBody>
          <a:bodyPr/>
          <a:lstStyle/>
          <a:p>
            <a:r>
              <a:rPr lang="nl-NL" dirty="0" err="1">
                <a:solidFill>
                  <a:schemeClr val="tx1"/>
                </a:solidFill>
              </a:rPr>
              <a:t>Scribbr</a:t>
            </a:r>
            <a:r>
              <a:rPr lang="nl-NL" dirty="0">
                <a:solidFill>
                  <a:schemeClr val="tx1"/>
                </a:solidFill>
              </a:rPr>
              <a:t> – bronnengenerator: </a:t>
            </a:r>
            <a:r>
              <a:rPr lang="nl-NL" dirty="0">
                <a:solidFill>
                  <a:schemeClr val="tx1"/>
                </a:solidFill>
                <a:hlinkClick r:id="rId2"/>
              </a:rPr>
              <a:t>https://www.scribbr.nl/plagiaat-checker/apa-generator/#/</a:t>
            </a:r>
            <a:r>
              <a:rPr lang="nl-NL" dirty="0">
                <a:solidFill>
                  <a:schemeClr val="tx1"/>
                </a:solidFill>
              </a:rPr>
              <a:t> </a:t>
            </a:r>
          </a:p>
          <a:p>
            <a:r>
              <a:rPr lang="nl-NL" dirty="0">
                <a:solidFill>
                  <a:schemeClr val="tx1"/>
                </a:solidFill>
              </a:rPr>
              <a:t>Word – in startbalk naar ‘verwijzingen’ – bibliografie – bronnen beheren – nieuw</a:t>
            </a:r>
          </a:p>
          <a:p>
            <a:pPr marL="0" indent="0">
              <a:buNone/>
            </a:pPr>
            <a:r>
              <a:rPr lang="nl-NL" dirty="0">
                <a:solidFill>
                  <a:schemeClr val="tx1"/>
                </a:solidFill>
              </a:rPr>
              <a:t>(zie hiervoor ook het document in de bijlage bij de OnderwijsOnline)</a:t>
            </a:r>
          </a:p>
          <a:p>
            <a:endParaRPr lang="nl-NL" dirty="0">
              <a:solidFill>
                <a:schemeClr val="tx1"/>
              </a:solidFill>
            </a:endParaRPr>
          </a:p>
          <a:p>
            <a:endParaRPr lang="nl-NL" dirty="0">
              <a:solidFill>
                <a:schemeClr val="tx1"/>
              </a:solidFill>
            </a:endParaRPr>
          </a:p>
          <a:p>
            <a:pPr marL="0" indent="0">
              <a:buNone/>
            </a:pPr>
            <a:r>
              <a:rPr lang="nl-NL" i="1" dirty="0">
                <a:solidFill>
                  <a:schemeClr val="tx1"/>
                </a:solidFill>
              </a:rPr>
              <a:t>Probeer met beide tools de bronnen te vermelden en vindt voor jezelf uit welke tool jij fijn vindt in gebruik. </a:t>
            </a:r>
          </a:p>
        </p:txBody>
      </p:sp>
    </p:spTree>
    <p:extLst>
      <p:ext uri="{BB962C8B-B14F-4D97-AF65-F5344CB8AC3E}">
        <p14:creationId xmlns:p14="http://schemas.microsoft.com/office/powerpoint/2010/main" val="1543088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Afbeeldingsresultaat voor tips&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7410" y="2310765"/>
            <a:ext cx="5666037" cy="4299327"/>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1744674" y="808591"/>
            <a:ext cx="8313725" cy="758951"/>
          </a:xfrm>
        </p:spPr>
        <p:txBody>
          <a:bodyPr>
            <a:noAutofit/>
          </a:bodyPr>
          <a:lstStyle/>
          <a:p>
            <a:pPr algn="ctr"/>
            <a:r>
              <a:rPr lang="nl-NL" sz="4000" dirty="0"/>
              <a:t>Bronnenlijst volgens APA: tips</a:t>
            </a:r>
            <a:endParaRPr lang="en-US" sz="4000" dirty="0"/>
          </a:p>
        </p:txBody>
      </p:sp>
      <p:sp>
        <p:nvSpPr>
          <p:cNvPr id="3" name="Tijdelijke aanduiding voor inhoud 2"/>
          <p:cNvSpPr>
            <a:spLocks noGrp="1"/>
          </p:cNvSpPr>
          <p:nvPr>
            <p:ph idx="1"/>
          </p:nvPr>
        </p:nvSpPr>
        <p:spPr>
          <a:xfrm>
            <a:off x="448491" y="1936296"/>
            <a:ext cx="7881938" cy="2936188"/>
          </a:xfrm>
        </p:spPr>
        <p:txBody>
          <a:bodyPr/>
          <a:lstStyle/>
          <a:p>
            <a:r>
              <a:rPr lang="nl-NL" dirty="0">
                <a:solidFill>
                  <a:schemeClr val="tx1"/>
                </a:solidFill>
              </a:rPr>
              <a:t>Op alfabetische volgorde, dus niet op volgorde bronnen in tekst.</a:t>
            </a:r>
          </a:p>
          <a:p>
            <a:r>
              <a:rPr lang="nl-NL" dirty="0">
                <a:solidFill>
                  <a:schemeClr val="tx1"/>
                </a:solidFill>
              </a:rPr>
              <a:t>Let op het verschil in notatie tussen een boek en een tijdschrift.</a:t>
            </a:r>
          </a:p>
          <a:p>
            <a:r>
              <a:rPr lang="nl-NL" dirty="0">
                <a:solidFill>
                  <a:schemeClr val="tx1"/>
                </a:solidFill>
              </a:rPr>
              <a:t>Ook naar internetbronnen kun je verwijzen.</a:t>
            </a:r>
          </a:p>
          <a:p>
            <a:r>
              <a:rPr lang="nl-NL" dirty="0">
                <a:solidFill>
                  <a:schemeClr val="tx1"/>
                </a:solidFill>
              </a:rPr>
              <a:t>Wees precies.</a:t>
            </a:r>
          </a:p>
        </p:txBody>
      </p:sp>
    </p:spTree>
    <p:extLst>
      <p:ext uri="{BB962C8B-B14F-4D97-AF65-F5344CB8AC3E}">
        <p14:creationId xmlns:p14="http://schemas.microsoft.com/office/powerpoint/2010/main" val="1561260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024AEF9-1191-4DBD-95A9-D666DB7B91D8}"/>
              </a:ext>
            </a:extLst>
          </p:cNvPr>
          <p:cNvSpPr>
            <a:spLocks noGrp="1"/>
          </p:cNvSpPr>
          <p:nvPr>
            <p:ph type="title"/>
          </p:nvPr>
        </p:nvSpPr>
        <p:spPr>
          <a:xfrm>
            <a:off x="643468" y="1033389"/>
            <a:ext cx="4826256" cy="4825409"/>
          </a:xfrm>
        </p:spPr>
        <p:txBody>
          <a:bodyPr anchor="ctr">
            <a:normAutofit/>
          </a:bodyPr>
          <a:lstStyle/>
          <a:p>
            <a:r>
              <a:rPr lang="nl-NL" sz="4600" dirty="0">
                <a:solidFill>
                  <a:srgbClr val="FFFFFF"/>
                </a:solidFill>
              </a:rPr>
              <a:t>Samenvattend</a:t>
            </a: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4" name="Onlinemedia 3" title="APA richtlijnen en bronvermelding">
            <a:hlinkClick r:id="" action="ppaction://media"/>
            <a:extLst>
              <a:ext uri="{FF2B5EF4-FFF2-40B4-BE49-F238E27FC236}">
                <a16:creationId xmlns:a16="http://schemas.microsoft.com/office/drawing/2014/main" id="{5F57F819-1728-487D-9D52-9C7DE899887D}"/>
              </a:ext>
            </a:extLst>
          </p:cNvPr>
          <p:cNvPicPr>
            <a:picLocks noRot="1" noChangeAspect="1"/>
          </p:cNvPicPr>
          <p:nvPr>
            <a:videoFile r:link="rId1"/>
          </p:nvPr>
        </p:nvPicPr>
        <p:blipFill>
          <a:blip r:embed="rId3"/>
          <a:stretch>
            <a:fillRect/>
          </a:stretch>
        </p:blipFill>
        <p:spPr>
          <a:xfrm>
            <a:off x="6281938" y="1623275"/>
            <a:ext cx="5578629" cy="4183972"/>
          </a:xfrm>
          <a:prstGeom prst="rect">
            <a:avLst/>
          </a:prstGeom>
        </p:spPr>
      </p:pic>
    </p:spTree>
    <p:extLst>
      <p:ext uri="{BB962C8B-B14F-4D97-AF65-F5344CB8AC3E}">
        <p14:creationId xmlns:p14="http://schemas.microsoft.com/office/powerpoint/2010/main" val="262844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8DD2392-397B-48BF-BEFA-EA1FB881C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Afbeeldingsresultaat voor schrijven&quot;"/>
          <p:cNvPicPr>
            <a:picLocks noChangeAspect="1" noChangeArrowheads="1"/>
          </p:cNvPicPr>
          <p:nvPr/>
        </p:nvPicPr>
        <p:blipFill rotWithShape="1">
          <a:blip r:embed="rId3">
            <a:alphaModFix amt="40000"/>
            <a:extLst>
              <a:ext uri="{28A0092B-C50C-407E-A947-70E740481C1C}">
                <a14:useLocalDpi xmlns:a14="http://schemas.microsoft.com/office/drawing/2010/main" val="0"/>
              </a:ext>
            </a:extLst>
          </a:blip>
          <a:srcRect l="24445"/>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1023870" y="702156"/>
            <a:ext cx="10144260" cy="1013800"/>
          </a:xfrm>
        </p:spPr>
        <p:txBody>
          <a:bodyPr>
            <a:normAutofit/>
          </a:bodyPr>
          <a:lstStyle/>
          <a:p>
            <a:r>
              <a:rPr lang="nl-NL">
                <a:solidFill>
                  <a:schemeClr val="tx1"/>
                </a:solidFill>
              </a:rPr>
              <a:t>Schrijfopdrachten binnen een hbo-opleiding</a:t>
            </a:r>
            <a:endParaRPr lang="en-US">
              <a:solidFill>
                <a:schemeClr val="tx1"/>
              </a:solidFill>
            </a:endParaRPr>
          </a:p>
        </p:txBody>
      </p:sp>
      <p:sp>
        <p:nvSpPr>
          <p:cNvPr id="3" name="Tijdelijke aanduiding voor inhoud 2"/>
          <p:cNvSpPr>
            <a:spLocks noGrp="1"/>
          </p:cNvSpPr>
          <p:nvPr>
            <p:ph idx="1"/>
          </p:nvPr>
        </p:nvSpPr>
        <p:spPr>
          <a:xfrm>
            <a:off x="965199" y="2180496"/>
            <a:ext cx="10261602" cy="3678303"/>
          </a:xfrm>
        </p:spPr>
        <p:txBody>
          <a:bodyPr>
            <a:normAutofit/>
          </a:bodyPr>
          <a:lstStyle/>
          <a:p>
            <a:pPr marL="0" indent="0">
              <a:lnSpc>
                <a:spcPct val="90000"/>
              </a:lnSpc>
              <a:buClr>
                <a:srgbClr val="C8BD6C"/>
              </a:buClr>
              <a:buNone/>
            </a:pPr>
            <a:r>
              <a:rPr lang="nl-NL"/>
              <a:t>Onder meer:</a:t>
            </a:r>
          </a:p>
          <a:p>
            <a:pPr marL="0" indent="0">
              <a:lnSpc>
                <a:spcPct val="90000"/>
              </a:lnSpc>
              <a:buClr>
                <a:srgbClr val="C8BD6C"/>
              </a:buClr>
              <a:buNone/>
            </a:pPr>
            <a:r>
              <a:rPr lang="nl-NL"/>
              <a:t>- Verpleegplan</a:t>
            </a:r>
          </a:p>
          <a:p>
            <a:pPr marL="0" indent="0">
              <a:lnSpc>
                <a:spcPct val="90000"/>
              </a:lnSpc>
              <a:buClr>
                <a:srgbClr val="C8BD6C"/>
              </a:buClr>
              <a:buNone/>
            </a:pPr>
            <a:r>
              <a:rPr lang="nl-NL"/>
              <a:t>- Samenvatting </a:t>
            </a:r>
          </a:p>
          <a:p>
            <a:pPr marL="0" indent="0">
              <a:lnSpc>
                <a:spcPct val="90000"/>
              </a:lnSpc>
              <a:buClr>
                <a:srgbClr val="C8BD6C"/>
              </a:buClr>
              <a:buNone/>
            </a:pPr>
            <a:r>
              <a:rPr lang="nl-NL"/>
              <a:t>- Overdracht</a:t>
            </a:r>
          </a:p>
          <a:p>
            <a:pPr marL="0" indent="0">
              <a:lnSpc>
                <a:spcPct val="90000"/>
              </a:lnSpc>
              <a:buClr>
                <a:srgbClr val="C8BD6C"/>
              </a:buClr>
              <a:buNone/>
            </a:pPr>
            <a:r>
              <a:rPr lang="nl-NL"/>
              <a:t>- Wijkanalyse</a:t>
            </a:r>
          </a:p>
          <a:p>
            <a:pPr marL="0" indent="0">
              <a:lnSpc>
                <a:spcPct val="90000"/>
              </a:lnSpc>
              <a:buClr>
                <a:srgbClr val="C8BD6C"/>
              </a:buClr>
              <a:buNone/>
            </a:pPr>
            <a:r>
              <a:rPr lang="nl-NL"/>
              <a:t>- Voorlichtingsplan</a:t>
            </a:r>
          </a:p>
          <a:p>
            <a:pPr marL="0" indent="0">
              <a:lnSpc>
                <a:spcPct val="90000"/>
              </a:lnSpc>
              <a:buClr>
                <a:srgbClr val="C8BD6C"/>
              </a:buClr>
              <a:buNone/>
            </a:pPr>
            <a:r>
              <a:rPr lang="nl-NL"/>
              <a:t>- Adviezen</a:t>
            </a:r>
          </a:p>
          <a:p>
            <a:pPr marL="0" indent="0">
              <a:lnSpc>
                <a:spcPct val="90000"/>
              </a:lnSpc>
              <a:buClr>
                <a:srgbClr val="C8BD6C"/>
              </a:buClr>
              <a:buNone/>
            </a:pPr>
            <a:r>
              <a:rPr lang="nl-NL"/>
              <a:t>- Onderzoeksrapporten</a:t>
            </a:r>
          </a:p>
          <a:p>
            <a:pPr marL="0" indent="0">
              <a:lnSpc>
                <a:spcPct val="90000"/>
              </a:lnSpc>
              <a:buClr>
                <a:srgbClr val="C8BD6C"/>
              </a:buClr>
              <a:buNone/>
            </a:pPr>
            <a:r>
              <a:rPr lang="nl-NL"/>
              <a:t>- Stage- en reflectieverslagen</a:t>
            </a:r>
          </a:p>
          <a:p>
            <a:pPr>
              <a:lnSpc>
                <a:spcPct val="90000"/>
              </a:lnSpc>
              <a:buClr>
                <a:srgbClr val="C8BD6C"/>
              </a:buClr>
            </a:pPr>
            <a:endParaRPr lang="nl-NL"/>
          </a:p>
        </p:txBody>
      </p:sp>
      <p:sp>
        <p:nvSpPr>
          <p:cNvPr id="4" name="AutoShape 2" descr="Afbeeldingsresultaat voor schrijven&quot;"/>
          <p:cNvSpPr>
            <a:spLocks noChangeAspect="1" noChangeArrowheads="1"/>
          </p:cNvSpPr>
          <p:nvPr/>
        </p:nvSpPr>
        <p:spPr bwMode="auto">
          <a:xfrm>
            <a:off x="426721" y="3027369"/>
            <a:ext cx="198386" cy="19838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9552505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7732" y="655148"/>
            <a:ext cx="8549640" cy="1067782"/>
          </a:xfrm>
        </p:spPr>
        <p:txBody>
          <a:bodyPr>
            <a:noAutofit/>
          </a:bodyPr>
          <a:lstStyle/>
          <a:p>
            <a:r>
              <a:rPr lang="nl-NL" sz="4000" dirty="0"/>
              <a:t>Inlevereisen = voorwaardelijk</a:t>
            </a:r>
            <a:endParaRPr lang="en-US" sz="4000" dirty="0"/>
          </a:p>
        </p:txBody>
      </p:sp>
      <p:sp>
        <p:nvSpPr>
          <p:cNvPr id="3" name="Tijdelijke aanduiding voor inhoud 2"/>
          <p:cNvSpPr>
            <a:spLocks noGrp="1"/>
          </p:cNvSpPr>
          <p:nvPr>
            <p:ph idx="1"/>
          </p:nvPr>
        </p:nvSpPr>
        <p:spPr>
          <a:xfrm>
            <a:off x="418012" y="1924593"/>
            <a:ext cx="10294334" cy="4232997"/>
          </a:xfrm>
        </p:spPr>
        <p:txBody>
          <a:bodyPr>
            <a:normAutofit fontScale="92500" lnSpcReduction="10000"/>
          </a:bodyPr>
          <a:lstStyle/>
          <a:p>
            <a:r>
              <a:rPr lang="nl-NL" sz="1700" b="1" dirty="0">
                <a:solidFill>
                  <a:schemeClr val="tx1"/>
                </a:solidFill>
              </a:rPr>
              <a:t>Voorwaardelijke inlevereisen:</a:t>
            </a:r>
          </a:p>
          <a:p>
            <a:pPr marL="0" indent="0">
              <a:buNone/>
            </a:pPr>
            <a:r>
              <a:rPr lang="nl-NL" sz="1700" dirty="0">
                <a:solidFill>
                  <a:schemeClr val="tx1"/>
                </a:solidFill>
              </a:rPr>
              <a:t>Voor de voorwaardelijke inlevereisen zie: OnderwijsOnline/ volgende dia. </a:t>
            </a:r>
          </a:p>
          <a:p>
            <a:pPr marL="0" indent="0">
              <a:buNone/>
            </a:pPr>
            <a:endParaRPr lang="nl-NL" sz="1700" dirty="0">
              <a:solidFill>
                <a:schemeClr val="tx1"/>
              </a:solidFill>
            </a:endParaRPr>
          </a:p>
          <a:p>
            <a:r>
              <a:rPr lang="nl-NL" sz="1700" b="1" dirty="0">
                <a:solidFill>
                  <a:schemeClr val="tx1"/>
                </a:solidFill>
              </a:rPr>
              <a:t>Beoordelingscriteria:</a:t>
            </a:r>
          </a:p>
          <a:p>
            <a:pPr marL="0" indent="0">
              <a:buNone/>
            </a:pPr>
            <a:r>
              <a:rPr lang="nl-NL" sz="1700" dirty="0">
                <a:solidFill>
                  <a:schemeClr val="tx1"/>
                </a:solidFill>
              </a:rPr>
              <a:t>- Bepalen het cijfer</a:t>
            </a:r>
          </a:p>
          <a:p>
            <a:pPr marL="0" indent="0">
              <a:buNone/>
            </a:pPr>
            <a:r>
              <a:rPr lang="nl-NL" sz="1700" dirty="0">
                <a:solidFill>
                  <a:schemeClr val="tx1"/>
                </a:solidFill>
              </a:rPr>
              <a:t>- Per opdracht verschillend</a:t>
            </a:r>
          </a:p>
          <a:p>
            <a:pPr marL="0" indent="0">
              <a:buNone/>
            </a:pPr>
            <a:endParaRPr lang="nl-NL" sz="2600" u="sng" dirty="0">
              <a:solidFill>
                <a:schemeClr val="tx1"/>
              </a:solidFill>
            </a:endParaRPr>
          </a:p>
          <a:p>
            <a:r>
              <a:rPr lang="nl-NL" b="1" dirty="0">
                <a:solidFill>
                  <a:schemeClr val="tx1"/>
                </a:solidFill>
              </a:rPr>
              <a:t>Niet aan alle inlevereisen voldaan?</a:t>
            </a:r>
          </a:p>
          <a:p>
            <a:pPr marL="0" indent="0">
              <a:buNone/>
            </a:pPr>
            <a:r>
              <a:rPr lang="nl-NL" dirty="0">
                <a:solidFill>
                  <a:schemeClr val="tx1"/>
                </a:solidFill>
              </a:rPr>
              <a:t>- 1e toetskans verlopen: ‘niet voldaan’</a:t>
            </a:r>
          </a:p>
          <a:p>
            <a:pPr marL="0" indent="0">
              <a:buNone/>
            </a:pPr>
            <a:r>
              <a:rPr lang="nl-NL" dirty="0">
                <a:solidFill>
                  <a:schemeClr val="tx1"/>
                </a:solidFill>
              </a:rPr>
              <a:t>- Voldoende niet mogelijk</a:t>
            </a:r>
          </a:p>
          <a:p>
            <a:pPr marL="0" indent="0">
              <a:buNone/>
            </a:pPr>
            <a:r>
              <a:rPr lang="nl-NL" dirty="0">
                <a:solidFill>
                  <a:schemeClr val="tx1"/>
                </a:solidFill>
              </a:rPr>
              <a:t>- Geen inhoudelijke feedback</a:t>
            </a:r>
          </a:p>
          <a:p>
            <a:pPr marL="0" indent="0">
              <a:buNone/>
            </a:pPr>
            <a:endParaRPr lang="nl-NL" dirty="0">
              <a:solidFill>
                <a:schemeClr val="tx1"/>
              </a:solidFill>
            </a:endParaRPr>
          </a:p>
        </p:txBody>
      </p:sp>
      <p:pic>
        <p:nvPicPr>
          <p:cNvPr id="2050" name="Picture 2" descr="Afbeeldingsresultaat voor checklist&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3644" y="2804160"/>
            <a:ext cx="6544492" cy="3635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55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8DD2392-397B-48BF-BEFA-EA1FB881C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3870" y="702156"/>
            <a:ext cx="10144260" cy="1013800"/>
          </a:xfrm>
        </p:spPr>
        <p:txBody>
          <a:bodyPr>
            <a:normAutofit/>
          </a:bodyPr>
          <a:lstStyle/>
          <a:p>
            <a:r>
              <a:rPr lang="nl-NL">
                <a:solidFill>
                  <a:schemeClr val="tx1"/>
                </a:solidFill>
              </a:rPr>
              <a:t>Inlevereisen schrijfopdrachten</a:t>
            </a:r>
            <a:endParaRPr lang="en-US">
              <a:solidFill>
                <a:schemeClr val="tx1"/>
              </a:solidFill>
            </a:endParaRPr>
          </a:p>
        </p:txBody>
      </p:sp>
      <p:graphicFrame>
        <p:nvGraphicFramePr>
          <p:cNvPr id="5" name="Tijdelijke aanduiding voor inhoud 2">
            <a:extLst>
              <a:ext uri="{FF2B5EF4-FFF2-40B4-BE49-F238E27FC236}">
                <a16:creationId xmlns:a16="http://schemas.microsoft.com/office/drawing/2014/main" id="{5CE11EF9-AA42-4618-9D2A-7D28A5C48F98}"/>
              </a:ext>
            </a:extLst>
          </p:cNvPr>
          <p:cNvGraphicFramePr>
            <a:graphicFrameLocks noGrp="1"/>
          </p:cNvGraphicFramePr>
          <p:nvPr>
            <p:ph idx="1"/>
            <p:extLst>
              <p:ext uri="{D42A27DB-BD31-4B8C-83A1-F6EECF244321}">
                <p14:modId xmlns:p14="http://schemas.microsoft.com/office/powerpoint/2010/main" val="2239698055"/>
              </p:ext>
            </p:extLst>
          </p:nvPr>
        </p:nvGraphicFramePr>
        <p:xfrm>
          <a:off x="965199" y="2180496"/>
          <a:ext cx="10261602" cy="3678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060656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2AC7AAA-F039-4011-98DE-17464A67B2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581192" y="702156"/>
            <a:ext cx="7225075" cy="1013800"/>
          </a:xfrm>
        </p:spPr>
        <p:txBody>
          <a:bodyPr>
            <a:normAutofit/>
          </a:bodyPr>
          <a:lstStyle/>
          <a:p>
            <a:r>
              <a:rPr lang="nl-NL">
                <a:solidFill>
                  <a:schemeClr val="accent1"/>
                </a:solidFill>
              </a:rPr>
              <a:t>APA-richtlijnen</a:t>
            </a:r>
            <a:endParaRPr lang="en-US">
              <a:solidFill>
                <a:schemeClr val="accent1"/>
              </a:solidFill>
            </a:endParaRPr>
          </a:p>
        </p:txBody>
      </p:sp>
      <p:grpSp>
        <p:nvGrpSpPr>
          <p:cNvPr id="73" name="Group 72">
            <a:extLst>
              <a:ext uri="{FF2B5EF4-FFF2-40B4-BE49-F238E27FC236}">
                <a16:creationId xmlns:a16="http://schemas.microsoft.com/office/drawing/2014/main" id="{85EBB90B-3A54-4B2B-9FA6-7B47E1075F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74" name="Rectangle 73">
              <a:extLst>
                <a:ext uri="{FF2B5EF4-FFF2-40B4-BE49-F238E27FC236}">
                  <a16:creationId xmlns:a16="http://schemas.microsoft.com/office/drawing/2014/main" id="{E04116F5-E398-4593-B279-7099177A0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id="{DC1AD6AE-28AC-4C67-A749-1BC18D86C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D122DC0F-D6EF-4A88-9742-855D48E4E2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3" name="Tijdelijke aanduiding voor inhoud 2"/>
          <p:cNvSpPr>
            <a:spLocks noGrp="1"/>
          </p:cNvSpPr>
          <p:nvPr>
            <p:ph idx="1"/>
          </p:nvPr>
        </p:nvSpPr>
        <p:spPr>
          <a:xfrm>
            <a:off x="581194" y="1896533"/>
            <a:ext cx="7225074" cy="3962266"/>
          </a:xfrm>
        </p:spPr>
        <p:style>
          <a:lnRef idx="2">
            <a:schemeClr val="dk1"/>
          </a:lnRef>
          <a:fillRef idx="1">
            <a:schemeClr val="lt1"/>
          </a:fillRef>
          <a:effectRef idx="0">
            <a:schemeClr val="dk1"/>
          </a:effectRef>
          <a:fontRef idx="minor">
            <a:schemeClr val="dk1"/>
          </a:fontRef>
        </p:style>
        <p:txBody>
          <a:bodyPr>
            <a:normAutofit/>
          </a:bodyPr>
          <a:lstStyle/>
          <a:p>
            <a:pPr marL="0" indent="0">
              <a:lnSpc>
                <a:spcPct val="90000"/>
              </a:lnSpc>
              <a:buNone/>
            </a:pPr>
            <a:r>
              <a:rPr lang="nl-NL"/>
              <a:t>Bij je onderzoek en bij elk werkstuk dat je in je bachelor- of masteropleiding schrijft, </a:t>
            </a:r>
            <a:r>
              <a:rPr lang="nl-NL" err="1"/>
              <a:t>zul</a:t>
            </a:r>
            <a:r>
              <a:rPr lang="nl-NL"/>
              <a:t> je bronnen raadplegen. De gebruikte bronnen moeten op de juiste wijze worden verwerkt in je tekst. Dit betekent dat er een verwijzing in de tekst gezet moet worden waaruit blijkt wat de oorspronkelijke bron is. Bronvermelding is voor de vindbaarheid (het is duidelijk waar de informatie vandaan komt) en de controleerbaarheid (dat je gevonden informatie goed begrepen en verwoord hebt). Doe je niet aan bronvermelding, dan pleeg je plagiaat.</a:t>
            </a:r>
          </a:p>
          <a:p>
            <a:pPr marL="0" indent="0">
              <a:lnSpc>
                <a:spcPct val="90000"/>
              </a:lnSpc>
              <a:buNone/>
            </a:pPr>
            <a:endParaRPr lang="nl-NL"/>
          </a:p>
          <a:p>
            <a:pPr marL="0" indent="0">
              <a:lnSpc>
                <a:spcPct val="90000"/>
              </a:lnSpc>
              <a:buNone/>
            </a:pPr>
            <a:r>
              <a:rPr lang="nl-NL"/>
              <a:t>Op vele Hogescholen wordt er gebruik gemaakt van de APA richtlijn. APA staat voor: </a:t>
            </a:r>
            <a:r>
              <a:rPr lang="en-US" b="1"/>
              <a:t>A</a:t>
            </a:r>
            <a:r>
              <a:rPr lang="en-US"/>
              <a:t>merican </a:t>
            </a:r>
            <a:r>
              <a:rPr lang="en-US" b="1"/>
              <a:t>P</a:t>
            </a:r>
            <a:r>
              <a:rPr lang="en-US"/>
              <a:t>sychological </a:t>
            </a:r>
            <a:r>
              <a:rPr lang="en-US" b="1"/>
              <a:t>A</a:t>
            </a:r>
            <a:r>
              <a:rPr lang="en-US"/>
              <a:t>ssociation. </a:t>
            </a:r>
          </a:p>
          <a:p>
            <a:pPr marL="0" indent="0">
              <a:lnSpc>
                <a:spcPct val="90000"/>
              </a:lnSpc>
              <a:buNone/>
            </a:pPr>
            <a:endParaRPr lang="nl-NL"/>
          </a:p>
          <a:p>
            <a:pPr marL="0" indent="0">
              <a:lnSpc>
                <a:spcPct val="90000"/>
              </a:lnSpc>
              <a:buNone/>
            </a:pPr>
            <a:r>
              <a:rPr lang="en-US" dirty="0">
                <a:hlinkClick r:id="rId2"/>
              </a:rPr>
              <a:t>www.bibliotheek.hu.nl/ondersteuning/bronvermelding</a:t>
            </a:r>
            <a:endParaRPr lang="en-US"/>
          </a:p>
        </p:txBody>
      </p:sp>
      <p:pic>
        <p:nvPicPr>
          <p:cNvPr id="3074" name="Picture 2" descr="Afbeeldingsresultaat voor apa richtlijnen&quot;"/>
          <p:cNvPicPr>
            <a:picLocks noChangeAspect="1" noChangeArrowheads="1"/>
          </p:cNvPicPr>
          <p:nvPr/>
        </p:nvPicPr>
        <p:blipFill rotWithShape="1">
          <a:blip r:embed="rId3">
            <a:extLst>
              <a:ext uri="{28A0092B-C50C-407E-A947-70E740481C1C}">
                <a14:useLocalDpi xmlns:a14="http://schemas.microsoft.com/office/drawing/2010/main" val="0"/>
              </a:ext>
            </a:extLst>
          </a:blip>
          <a:srcRect l="14799" r="21401"/>
          <a:stretch/>
        </p:blipFill>
        <p:spPr bwMode="auto">
          <a:xfrm>
            <a:off x="8042147" y="600075"/>
            <a:ext cx="3695828" cy="5792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87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4000" dirty="0"/>
              <a:t>Citeren of parafraseren</a:t>
            </a:r>
          </a:p>
        </p:txBody>
      </p:sp>
      <p:sp>
        <p:nvSpPr>
          <p:cNvPr id="3" name="Tijdelijke aanduiding voor inhoud 2"/>
          <p:cNvSpPr>
            <a:spLocks noGrp="1"/>
          </p:cNvSpPr>
          <p:nvPr>
            <p:ph sz="half" idx="1"/>
          </p:nvPr>
        </p:nvSpPr>
        <p:spPr>
          <a:xfrm>
            <a:off x="1341120" y="2049509"/>
            <a:ext cx="3863975" cy="4907235"/>
          </a:xfrm>
        </p:spPr>
        <p:txBody>
          <a:bodyPr>
            <a:normAutofit/>
          </a:bodyPr>
          <a:lstStyle/>
          <a:p>
            <a:r>
              <a:rPr lang="nl-NL" sz="3200" b="1" dirty="0">
                <a:solidFill>
                  <a:schemeClr val="tx1"/>
                </a:solidFill>
              </a:rPr>
              <a:t>Citaat: </a:t>
            </a:r>
          </a:p>
          <a:p>
            <a:pPr marL="0" indent="0">
              <a:buNone/>
            </a:pPr>
            <a:r>
              <a:rPr lang="nl-NL" u="sng" dirty="0">
                <a:solidFill>
                  <a:schemeClr val="tx1"/>
                </a:solidFill>
              </a:rPr>
              <a:t>een letterlijk</a:t>
            </a:r>
            <a:r>
              <a:rPr lang="nl-NL" dirty="0">
                <a:solidFill>
                  <a:schemeClr val="tx1"/>
                </a:solidFill>
              </a:rPr>
              <a:t> overgenomen passage uit een publicatie </a:t>
            </a:r>
          </a:p>
          <a:p>
            <a:pPr>
              <a:buNone/>
            </a:pPr>
            <a:r>
              <a:rPr lang="nl-NL" sz="3200" dirty="0"/>
              <a:t> </a:t>
            </a:r>
          </a:p>
        </p:txBody>
      </p:sp>
      <p:sp>
        <p:nvSpPr>
          <p:cNvPr id="5" name="Tijdelijke aanduiding voor inhoud 4"/>
          <p:cNvSpPr>
            <a:spLocks noGrp="1"/>
          </p:cNvSpPr>
          <p:nvPr>
            <p:ph sz="half" idx="2"/>
          </p:nvPr>
        </p:nvSpPr>
        <p:spPr>
          <a:xfrm>
            <a:off x="6278880" y="2049509"/>
            <a:ext cx="4572000" cy="4123944"/>
          </a:xfrm>
        </p:spPr>
        <p:txBody>
          <a:bodyPr>
            <a:normAutofit/>
          </a:bodyPr>
          <a:lstStyle/>
          <a:p>
            <a:r>
              <a:rPr lang="nl-NL" sz="3200" b="1" dirty="0">
                <a:solidFill>
                  <a:schemeClr val="tx1"/>
                </a:solidFill>
              </a:rPr>
              <a:t>Parafrase: </a:t>
            </a:r>
          </a:p>
          <a:p>
            <a:pPr marL="0" indent="0">
              <a:buNone/>
            </a:pPr>
            <a:r>
              <a:rPr lang="nl-NL" dirty="0">
                <a:solidFill>
                  <a:schemeClr val="tx1"/>
                </a:solidFill>
              </a:rPr>
              <a:t>een</a:t>
            </a:r>
            <a:r>
              <a:rPr lang="nl-NL" b="1" dirty="0">
                <a:solidFill>
                  <a:schemeClr val="tx1"/>
                </a:solidFill>
              </a:rPr>
              <a:t> </a:t>
            </a:r>
            <a:r>
              <a:rPr lang="nl-NL" dirty="0">
                <a:solidFill>
                  <a:schemeClr val="tx1"/>
                </a:solidFill>
              </a:rPr>
              <a:t>weergave in </a:t>
            </a:r>
            <a:r>
              <a:rPr lang="nl-NL" u="sng" dirty="0">
                <a:solidFill>
                  <a:schemeClr val="tx1"/>
                </a:solidFill>
              </a:rPr>
              <a:t>eigen woorden </a:t>
            </a:r>
            <a:r>
              <a:rPr lang="nl-NL" dirty="0">
                <a:solidFill>
                  <a:schemeClr val="tx1"/>
                </a:solidFill>
              </a:rPr>
              <a:t>van een passage uit een publicatie</a:t>
            </a:r>
          </a:p>
        </p:txBody>
      </p:sp>
    </p:spTree>
    <p:extLst>
      <p:ext uri="{BB962C8B-B14F-4D97-AF65-F5344CB8AC3E}">
        <p14:creationId xmlns:p14="http://schemas.microsoft.com/office/powerpoint/2010/main" val="1309234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41120" y="467360"/>
            <a:ext cx="9509760" cy="978263"/>
          </a:xfrm>
        </p:spPr>
        <p:txBody>
          <a:bodyPr>
            <a:normAutofit/>
          </a:bodyPr>
          <a:lstStyle/>
          <a:p>
            <a:pPr algn="ctr"/>
            <a:r>
              <a:rPr lang="nl-NL" sz="4000" dirty="0"/>
              <a:t>Citeren</a:t>
            </a:r>
          </a:p>
        </p:txBody>
      </p:sp>
      <p:sp>
        <p:nvSpPr>
          <p:cNvPr id="3" name="Tijdelijke aanduiding voor inhoud 2"/>
          <p:cNvSpPr>
            <a:spLocks noGrp="1"/>
          </p:cNvSpPr>
          <p:nvPr>
            <p:ph idx="1"/>
          </p:nvPr>
        </p:nvSpPr>
        <p:spPr>
          <a:xfrm>
            <a:off x="467545" y="3579222"/>
            <a:ext cx="6116136" cy="2743201"/>
          </a:xfrm>
        </p:spPr>
        <p:style>
          <a:lnRef idx="2">
            <a:schemeClr val="dk1"/>
          </a:lnRef>
          <a:fillRef idx="1">
            <a:schemeClr val="lt1"/>
          </a:fillRef>
          <a:effectRef idx="0">
            <a:schemeClr val="dk1"/>
          </a:effectRef>
          <a:fontRef idx="minor">
            <a:schemeClr val="dk1"/>
          </a:fontRef>
        </p:style>
        <p:txBody>
          <a:bodyPr>
            <a:normAutofit lnSpcReduction="10000"/>
          </a:bodyPr>
          <a:lstStyle/>
          <a:p>
            <a:pPr marL="358775" indent="0">
              <a:spcBef>
                <a:spcPts val="600"/>
              </a:spcBef>
              <a:buNone/>
            </a:pPr>
            <a:endParaRPr lang="nl-NL" dirty="0">
              <a:solidFill>
                <a:schemeClr val="tx1"/>
              </a:solidFill>
            </a:endParaRPr>
          </a:p>
          <a:p>
            <a:pPr marL="358775" indent="0">
              <a:spcBef>
                <a:spcPts val="600"/>
              </a:spcBef>
              <a:buNone/>
            </a:pPr>
            <a:r>
              <a:rPr lang="nl-NL" u="sng" dirty="0">
                <a:solidFill>
                  <a:schemeClr val="tx1"/>
                </a:solidFill>
              </a:rPr>
              <a:t>Voorwaarden: </a:t>
            </a:r>
          </a:p>
          <a:p>
            <a:pPr marL="358775" indent="0">
              <a:spcBef>
                <a:spcPts val="600"/>
              </a:spcBef>
              <a:buNone/>
            </a:pPr>
            <a:r>
              <a:rPr lang="nl-NL" dirty="0">
                <a:solidFill>
                  <a:schemeClr val="tx1"/>
                </a:solidFill>
              </a:rPr>
              <a:t>- Openbaar werk (boek, tijdschrift, krant, internet) eigen ‘interview’ </a:t>
            </a:r>
          </a:p>
          <a:p>
            <a:pPr marL="358775" indent="0">
              <a:spcBef>
                <a:spcPts val="600"/>
              </a:spcBef>
              <a:buNone/>
            </a:pPr>
            <a:r>
              <a:rPr lang="nl-NL" dirty="0">
                <a:solidFill>
                  <a:schemeClr val="tx1"/>
                </a:solidFill>
              </a:rPr>
              <a:t>- De bron is goed weergegeven</a:t>
            </a:r>
          </a:p>
          <a:p>
            <a:pPr marL="358775" indent="0">
              <a:spcBef>
                <a:spcPts val="600"/>
              </a:spcBef>
              <a:buNone/>
            </a:pPr>
            <a:r>
              <a:rPr lang="nl-NL" dirty="0">
                <a:solidFill>
                  <a:schemeClr val="tx1"/>
                </a:solidFill>
              </a:rPr>
              <a:t>- Maximaal een halve pagina </a:t>
            </a:r>
          </a:p>
          <a:p>
            <a:pPr marL="358775" indent="0">
              <a:spcBef>
                <a:spcPts val="600"/>
              </a:spcBef>
              <a:buNone/>
            </a:pPr>
            <a:r>
              <a:rPr lang="nl-NL" dirty="0">
                <a:solidFill>
                  <a:schemeClr val="tx1"/>
                </a:solidFill>
              </a:rPr>
              <a:t>- I</a:t>
            </a:r>
            <a:r>
              <a:rPr lang="nl-NL" sz="1800" dirty="0">
                <a:solidFill>
                  <a:schemeClr val="tx1"/>
                </a:solidFill>
              </a:rPr>
              <a:t>nhoud citaat past precies in je tekst</a:t>
            </a:r>
            <a:endParaRPr lang="nl-NL" dirty="0">
              <a:solidFill>
                <a:schemeClr val="tx1"/>
              </a:solidFill>
            </a:endParaRPr>
          </a:p>
          <a:p>
            <a:pPr>
              <a:spcBef>
                <a:spcPts val="600"/>
              </a:spcBef>
            </a:pPr>
            <a:endParaRPr lang="nl-NL" dirty="0"/>
          </a:p>
        </p:txBody>
      </p:sp>
      <p:sp>
        <p:nvSpPr>
          <p:cNvPr id="4" name="Tekstvak 3"/>
          <p:cNvSpPr txBox="1"/>
          <p:nvPr/>
        </p:nvSpPr>
        <p:spPr>
          <a:xfrm>
            <a:off x="467545" y="2116183"/>
            <a:ext cx="10940684" cy="13542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715963" indent="-357188">
              <a:spcBef>
                <a:spcPts val="600"/>
              </a:spcBef>
            </a:pPr>
            <a:r>
              <a:rPr lang="nl-NL" u="sng" dirty="0"/>
              <a:t>Waarom citeren: </a:t>
            </a:r>
          </a:p>
          <a:p>
            <a:pPr marL="715963" indent="-357188">
              <a:spcBef>
                <a:spcPts val="600"/>
              </a:spcBef>
            </a:pPr>
            <a:r>
              <a:rPr lang="nl-NL" dirty="0"/>
              <a:t>- Maakt je tekst sterker</a:t>
            </a:r>
          </a:p>
          <a:p>
            <a:pPr marL="715963" indent="-357188">
              <a:spcBef>
                <a:spcPts val="600"/>
              </a:spcBef>
            </a:pPr>
            <a:r>
              <a:rPr lang="nl-NL" dirty="0"/>
              <a:t>- Je kunt het niet beter of korter formuleren</a:t>
            </a:r>
          </a:p>
          <a:p>
            <a:endParaRPr lang="en-US" dirty="0"/>
          </a:p>
        </p:txBody>
      </p:sp>
      <p:sp>
        <p:nvSpPr>
          <p:cNvPr id="6" name="Rechthoek 5"/>
          <p:cNvSpPr/>
          <p:nvPr/>
        </p:nvSpPr>
        <p:spPr>
          <a:xfrm>
            <a:off x="6731726" y="3579222"/>
            <a:ext cx="4676503"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nl-NL" u="sng" dirty="0"/>
              <a:t>Geciteerde tekst:</a:t>
            </a:r>
          </a:p>
          <a:p>
            <a:pPr marL="285750" indent="-285750">
              <a:buFontTx/>
              <a:buChar char="-"/>
            </a:pPr>
            <a:r>
              <a:rPr lang="nl-NL" dirty="0"/>
              <a:t>&lt; 40 woorden: opnemen in de tekst, tussen “”</a:t>
            </a:r>
          </a:p>
          <a:p>
            <a:pPr marL="285750" indent="-285750">
              <a:buFontTx/>
              <a:buChar char="-"/>
            </a:pPr>
            <a:r>
              <a:rPr lang="nl-NL" dirty="0"/>
              <a:t>&gt; 40 woorden: als apart ingesprongen blokje tekst, zonder “  ”</a:t>
            </a:r>
          </a:p>
        </p:txBody>
      </p:sp>
    </p:spTree>
    <p:extLst>
      <p:ext uri="{BB962C8B-B14F-4D97-AF65-F5344CB8AC3E}">
        <p14:creationId xmlns:p14="http://schemas.microsoft.com/office/powerpoint/2010/main" val="259845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88C97474-5879-4DB5-B4F3-F0357104B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9831CBB7-4817-4B54-A7F9-0AE2D0C47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7029" y="457200"/>
            <a:ext cx="5010912" cy="9144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sp>
      <p:pic>
        <p:nvPicPr>
          <p:cNvPr id="5124" name="Picture 4" descr="Afbeeldingsresultaat voor parafraseren&quot;"/>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0636" y="756384"/>
            <a:ext cx="5476375" cy="5545696"/>
          </a:xfrm>
          <a:prstGeom prst="rect">
            <a:avLst/>
          </a:prstGeom>
          <a:noFill/>
          <a:extLst>
            <a:ext uri="{909E8E84-426E-40DD-AFC4-6F175D3DCCD1}">
              <a14:hiddenFill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id="{96BC321D-B05F-4857-8880-97F61B9B7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7791" y="601200"/>
            <a:ext cx="5009388" cy="578936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sp>
      <p:sp>
        <p:nvSpPr>
          <p:cNvPr id="2" name="Titel 1"/>
          <p:cNvSpPr>
            <a:spLocks noGrp="1"/>
          </p:cNvSpPr>
          <p:nvPr>
            <p:ph type="title"/>
          </p:nvPr>
        </p:nvSpPr>
        <p:spPr>
          <a:xfrm>
            <a:off x="6873606" y="938022"/>
            <a:ext cx="4597758" cy="1188720"/>
          </a:xfrm>
        </p:spPr>
        <p:txBody>
          <a:bodyPr>
            <a:normAutofit/>
          </a:bodyPr>
          <a:lstStyle/>
          <a:p>
            <a:r>
              <a:rPr lang="nl-NL">
                <a:solidFill>
                  <a:schemeClr val="tx1"/>
                </a:solidFill>
              </a:rPr>
              <a:t>Parafraseren</a:t>
            </a:r>
          </a:p>
        </p:txBody>
      </p:sp>
      <p:sp>
        <p:nvSpPr>
          <p:cNvPr id="3" name="Tijdelijke aanduiding voor inhoud 2"/>
          <p:cNvSpPr>
            <a:spLocks noGrp="1"/>
          </p:cNvSpPr>
          <p:nvPr>
            <p:ph idx="1"/>
          </p:nvPr>
        </p:nvSpPr>
        <p:spPr>
          <a:xfrm>
            <a:off x="6873606" y="2340864"/>
            <a:ext cx="4597758" cy="3793237"/>
          </a:xfrm>
        </p:spPr>
        <p:txBody>
          <a:bodyPr>
            <a:normAutofit/>
          </a:bodyPr>
          <a:lstStyle/>
          <a:p>
            <a:r>
              <a:rPr lang="nl-NL">
                <a:solidFill>
                  <a:schemeClr val="tx1"/>
                </a:solidFill>
              </a:rPr>
              <a:t>Dezelfde inhoud in eigen woorden </a:t>
            </a:r>
          </a:p>
          <a:p>
            <a:r>
              <a:rPr lang="nl-NL">
                <a:solidFill>
                  <a:schemeClr val="tx1"/>
                </a:solidFill>
              </a:rPr>
              <a:t>Inkorten mag mits de inhoud klopt</a:t>
            </a:r>
          </a:p>
          <a:p>
            <a:r>
              <a:rPr lang="nl-NL">
                <a:solidFill>
                  <a:schemeClr val="tx1"/>
                </a:solidFill>
              </a:rPr>
              <a:t>Geen aanhalingstekens</a:t>
            </a:r>
          </a:p>
          <a:p>
            <a:pPr marL="0" indent="0">
              <a:buNone/>
            </a:pPr>
            <a:endParaRPr lang="nl-NL">
              <a:solidFill>
                <a:schemeClr val="tx1"/>
              </a:solidFill>
            </a:endParaRPr>
          </a:p>
          <a:p>
            <a:pPr marL="0" indent="0">
              <a:buNone/>
            </a:pPr>
            <a:r>
              <a:rPr lang="nl-NL" u="sng">
                <a:solidFill>
                  <a:schemeClr val="tx1"/>
                </a:solidFill>
              </a:rPr>
              <a:t>Voorwaarden:</a:t>
            </a:r>
          </a:p>
          <a:p>
            <a:r>
              <a:rPr lang="nl-NL">
                <a:solidFill>
                  <a:schemeClr val="tx1"/>
                </a:solidFill>
              </a:rPr>
              <a:t>Inhoud klopt </a:t>
            </a:r>
          </a:p>
          <a:p>
            <a:r>
              <a:rPr lang="nl-NL">
                <a:solidFill>
                  <a:schemeClr val="tx1"/>
                </a:solidFill>
              </a:rPr>
              <a:t>Goede bronvermelding</a:t>
            </a:r>
          </a:p>
        </p:txBody>
      </p:sp>
    </p:spTree>
    <p:extLst>
      <p:ext uri="{BB962C8B-B14F-4D97-AF65-F5344CB8AC3E}">
        <p14:creationId xmlns:p14="http://schemas.microsoft.com/office/powerpoint/2010/main" val="92053033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97000" y="1073231"/>
            <a:ext cx="4144830" cy="4711539"/>
          </a:xfrm>
        </p:spPr>
        <p:txBody>
          <a:bodyPr anchor="ctr">
            <a:normAutofit/>
          </a:bodyPr>
          <a:lstStyle/>
          <a:p>
            <a:r>
              <a:rPr lang="nl-NL" sz="2500" dirty="0">
                <a:solidFill>
                  <a:schemeClr val="accent1"/>
                </a:solidFill>
              </a:rPr>
              <a:t>Bronvermelding volgens APA in de literatuurlijst</a:t>
            </a:r>
            <a:endParaRPr lang="en-US" sz="2500" dirty="0">
              <a:solidFill>
                <a:schemeClr val="accent1"/>
              </a:solidFill>
            </a:endParaRPr>
          </a:p>
        </p:txBody>
      </p:sp>
      <p:sp>
        <p:nvSpPr>
          <p:cNvPr id="18" name="Rectangle 9">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1">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p:cNvSpPr>
            <a:spLocks noGrp="1"/>
          </p:cNvSpPr>
          <p:nvPr>
            <p:ph idx="1"/>
          </p:nvPr>
        </p:nvSpPr>
        <p:spPr>
          <a:xfrm>
            <a:off x="4702629" y="1073231"/>
            <a:ext cx="6599582" cy="4711539"/>
          </a:xfrm>
        </p:spPr>
        <p:txBody>
          <a:bodyPr>
            <a:normAutofit/>
          </a:bodyPr>
          <a:lstStyle/>
          <a:p>
            <a:pPr>
              <a:lnSpc>
                <a:spcPct val="90000"/>
              </a:lnSpc>
            </a:pPr>
            <a:r>
              <a:rPr lang="nl-NL" sz="1300" b="1" dirty="0">
                <a:solidFill>
                  <a:srgbClr val="FFFFFF"/>
                </a:solidFill>
              </a:rPr>
              <a:t>Tijdschriftartikel</a:t>
            </a:r>
            <a:endParaRPr lang="en-US" sz="1300" dirty="0">
              <a:solidFill>
                <a:srgbClr val="FFFFFF"/>
              </a:solidFill>
            </a:endParaRPr>
          </a:p>
          <a:p>
            <a:pPr marL="0" indent="0">
              <a:lnSpc>
                <a:spcPct val="90000"/>
              </a:lnSpc>
              <a:buNone/>
            </a:pPr>
            <a:r>
              <a:rPr lang="nl-NL" sz="1300" dirty="0">
                <a:solidFill>
                  <a:srgbClr val="FFFFFF"/>
                </a:solidFill>
              </a:rPr>
              <a:t>Auteur, A. (jaar van uitgave). </a:t>
            </a:r>
            <a:r>
              <a:rPr lang="nl-NL" sz="1300" i="1" dirty="0">
                <a:solidFill>
                  <a:srgbClr val="FFFFFF"/>
                </a:solidFill>
              </a:rPr>
              <a:t>Titel van het artikel</a:t>
            </a:r>
            <a:r>
              <a:rPr lang="nl-NL" sz="1300" dirty="0">
                <a:solidFill>
                  <a:srgbClr val="FFFFFF"/>
                </a:solidFill>
              </a:rPr>
              <a:t>. Naam Tijdschrift, jaargang(nummer), eerste paginanummer-laatste paginanummer.</a:t>
            </a:r>
            <a:endParaRPr lang="en-US" sz="1300" dirty="0">
              <a:solidFill>
                <a:srgbClr val="FFFFFF"/>
              </a:solidFill>
            </a:endParaRPr>
          </a:p>
          <a:p>
            <a:pPr marL="0" indent="0">
              <a:lnSpc>
                <a:spcPct val="90000"/>
              </a:lnSpc>
              <a:buNone/>
            </a:pPr>
            <a:endParaRPr lang="en-US" sz="1300" dirty="0">
              <a:solidFill>
                <a:srgbClr val="FFFFFF"/>
              </a:solidFill>
            </a:endParaRPr>
          </a:p>
          <a:p>
            <a:pPr>
              <a:lnSpc>
                <a:spcPct val="90000"/>
              </a:lnSpc>
            </a:pPr>
            <a:r>
              <a:rPr lang="nl-NL" sz="1300" b="1" dirty="0">
                <a:solidFill>
                  <a:srgbClr val="FFFFFF"/>
                </a:solidFill>
              </a:rPr>
              <a:t>Website als geheel </a:t>
            </a:r>
            <a:endParaRPr lang="en-US" sz="1300" dirty="0">
              <a:solidFill>
                <a:srgbClr val="FFFFFF"/>
              </a:solidFill>
            </a:endParaRPr>
          </a:p>
          <a:p>
            <a:pPr marL="0" indent="0">
              <a:lnSpc>
                <a:spcPct val="90000"/>
              </a:lnSpc>
              <a:buNone/>
            </a:pPr>
            <a:r>
              <a:rPr lang="nl-NL" sz="1300" dirty="0">
                <a:solidFill>
                  <a:srgbClr val="FFFFFF"/>
                </a:solidFill>
              </a:rPr>
              <a:t>Wanneer een website als geheel genoemd wordt is het voldoende om de URL in de tekst te vermelden. De link wordt niet opgenomen in de literatuurlijst. </a:t>
            </a:r>
            <a:endParaRPr lang="en-US" sz="1300" dirty="0">
              <a:solidFill>
                <a:srgbClr val="FFFFFF"/>
              </a:solidFill>
            </a:endParaRPr>
          </a:p>
          <a:p>
            <a:pPr marL="0" indent="0">
              <a:lnSpc>
                <a:spcPct val="90000"/>
              </a:lnSpc>
              <a:buNone/>
            </a:pPr>
            <a:endParaRPr lang="en-US" sz="1300" dirty="0">
              <a:solidFill>
                <a:srgbClr val="FFFFFF"/>
              </a:solidFill>
            </a:endParaRPr>
          </a:p>
          <a:p>
            <a:pPr>
              <a:lnSpc>
                <a:spcPct val="90000"/>
              </a:lnSpc>
            </a:pPr>
            <a:r>
              <a:rPr lang="nl-NL" sz="1300" b="1" dirty="0">
                <a:solidFill>
                  <a:srgbClr val="FFFFFF"/>
                </a:solidFill>
              </a:rPr>
              <a:t>Webpagina </a:t>
            </a:r>
            <a:endParaRPr lang="en-US" sz="1300" dirty="0">
              <a:solidFill>
                <a:srgbClr val="FFFFFF"/>
              </a:solidFill>
            </a:endParaRPr>
          </a:p>
          <a:p>
            <a:pPr marL="0" indent="0">
              <a:lnSpc>
                <a:spcPct val="90000"/>
              </a:lnSpc>
              <a:buNone/>
            </a:pPr>
            <a:r>
              <a:rPr lang="nl-NL" sz="1300" dirty="0">
                <a:solidFill>
                  <a:srgbClr val="FFFFFF"/>
                </a:solidFill>
              </a:rPr>
              <a:t>Auteur, A. (jaar, dag maand). </a:t>
            </a:r>
            <a:r>
              <a:rPr lang="nl-NL" sz="1300" i="1" dirty="0">
                <a:solidFill>
                  <a:srgbClr val="FFFFFF"/>
                </a:solidFill>
              </a:rPr>
              <a:t>Titel webpagina</a:t>
            </a:r>
            <a:r>
              <a:rPr lang="nl-NL" sz="1300" dirty="0">
                <a:solidFill>
                  <a:srgbClr val="FFFFFF"/>
                </a:solidFill>
              </a:rPr>
              <a:t>. Geraadpleegd op dag maand jaar, van </a:t>
            </a:r>
            <a:r>
              <a:rPr lang="nl-NL" sz="1300" dirty="0">
                <a:solidFill>
                  <a:srgbClr val="FFFFFF"/>
                </a:solidFill>
                <a:hlinkClick r:id="rId2"/>
              </a:rPr>
              <a:t>http://www</a:t>
            </a:r>
            <a:r>
              <a:rPr lang="nl-NL" sz="1300" dirty="0">
                <a:solidFill>
                  <a:srgbClr val="FFFFFF"/>
                </a:solidFill>
              </a:rPr>
              <a:t>... </a:t>
            </a:r>
            <a:endParaRPr lang="en-US" sz="1300" dirty="0">
              <a:solidFill>
                <a:srgbClr val="FFFFFF"/>
              </a:solidFill>
            </a:endParaRPr>
          </a:p>
          <a:p>
            <a:pPr marL="0" indent="0">
              <a:lnSpc>
                <a:spcPct val="90000"/>
              </a:lnSpc>
              <a:buNone/>
            </a:pPr>
            <a:r>
              <a:rPr lang="nl-NL" sz="1300" dirty="0">
                <a:solidFill>
                  <a:srgbClr val="FFFFFF"/>
                </a:solidFill>
              </a:rPr>
              <a:t>- Bij het ontbreken van een auteur wordt de organisatie genoemd. Als deze ook ontbreekt begint de beschrijving met de titel. Bij het ontbreken van een datum wordt </a:t>
            </a:r>
            <a:r>
              <a:rPr lang="nl-NL" sz="1300" dirty="0" err="1">
                <a:solidFill>
                  <a:srgbClr val="FFFFFF"/>
                </a:solidFill>
              </a:rPr>
              <a:t>z.d.</a:t>
            </a:r>
            <a:r>
              <a:rPr lang="nl-NL" sz="1300" dirty="0">
                <a:solidFill>
                  <a:srgbClr val="FFFFFF"/>
                </a:solidFill>
              </a:rPr>
              <a:t> (zonder datum) gebruikt.</a:t>
            </a:r>
            <a:endParaRPr lang="en-US" sz="1300" dirty="0">
              <a:solidFill>
                <a:srgbClr val="FFFFFF"/>
              </a:solidFill>
            </a:endParaRPr>
          </a:p>
          <a:p>
            <a:pPr marL="0" indent="0">
              <a:lnSpc>
                <a:spcPct val="90000"/>
              </a:lnSpc>
              <a:buNone/>
            </a:pPr>
            <a:endParaRPr lang="en-US" sz="1300" dirty="0">
              <a:solidFill>
                <a:srgbClr val="FFFFFF"/>
              </a:solidFill>
            </a:endParaRPr>
          </a:p>
          <a:p>
            <a:pPr>
              <a:lnSpc>
                <a:spcPct val="90000"/>
              </a:lnSpc>
            </a:pPr>
            <a:r>
              <a:rPr lang="nl-NL" sz="1300" b="1" dirty="0">
                <a:solidFill>
                  <a:srgbClr val="FFFFFF"/>
                </a:solidFill>
              </a:rPr>
              <a:t>Boek</a:t>
            </a:r>
            <a:endParaRPr lang="en-US" sz="1300" dirty="0">
              <a:solidFill>
                <a:srgbClr val="FFFFFF"/>
              </a:solidFill>
            </a:endParaRPr>
          </a:p>
          <a:p>
            <a:pPr marL="0" indent="0">
              <a:lnSpc>
                <a:spcPct val="90000"/>
              </a:lnSpc>
              <a:buNone/>
            </a:pPr>
            <a:r>
              <a:rPr lang="nl-NL" sz="1300" dirty="0">
                <a:solidFill>
                  <a:srgbClr val="FFFFFF"/>
                </a:solidFill>
              </a:rPr>
              <a:t>Auteur, A. (jaar van uitgave). </a:t>
            </a:r>
            <a:r>
              <a:rPr lang="nl-NL" sz="1300" i="1" dirty="0">
                <a:solidFill>
                  <a:srgbClr val="FFFFFF"/>
                </a:solidFill>
              </a:rPr>
              <a:t>Titel boek</a:t>
            </a:r>
            <a:r>
              <a:rPr lang="nl-NL" sz="1300" dirty="0">
                <a:solidFill>
                  <a:srgbClr val="FFFFFF"/>
                </a:solidFill>
              </a:rPr>
              <a:t>. Plaats: Uitgever.</a:t>
            </a:r>
            <a:endParaRPr lang="en-US" sz="1300" dirty="0">
              <a:solidFill>
                <a:srgbClr val="FFFFFF"/>
              </a:solidFill>
            </a:endParaRPr>
          </a:p>
          <a:p>
            <a:pPr marL="0" indent="0">
              <a:lnSpc>
                <a:spcPct val="90000"/>
              </a:lnSpc>
              <a:buNone/>
            </a:pPr>
            <a:r>
              <a:rPr lang="nl-NL" sz="1300" dirty="0">
                <a:solidFill>
                  <a:srgbClr val="FFFFFF"/>
                </a:solidFill>
              </a:rPr>
              <a:t>- Voorbeeld: </a:t>
            </a:r>
            <a:r>
              <a:rPr lang="nl-NL" sz="1300" dirty="0" err="1">
                <a:solidFill>
                  <a:srgbClr val="FFFFFF"/>
                </a:solidFill>
              </a:rPr>
              <a:t>Niessen</a:t>
            </a:r>
            <a:r>
              <a:rPr lang="nl-NL" sz="1300" dirty="0">
                <a:solidFill>
                  <a:srgbClr val="FFFFFF"/>
                </a:solidFill>
              </a:rPr>
              <a:t>, T. (2018). </a:t>
            </a:r>
            <a:r>
              <a:rPr lang="nl-NL" sz="1300" i="1" dirty="0">
                <a:solidFill>
                  <a:srgbClr val="FFFFFF"/>
                </a:solidFill>
              </a:rPr>
              <a:t>Tommie in de zorg</a:t>
            </a:r>
            <a:r>
              <a:rPr lang="nl-NL" sz="1300" dirty="0">
                <a:solidFill>
                  <a:srgbClr val="FFFFFF"/>
                </a:solidFill>
              </a:rPr>
              <a:t>. Amsterdam: Ambo/</a:t>
            </a:r>
            <a:r>
              <a:rPr lang="nl-NL" sz="1300" dirty="0" err="1">
                <a:solidFill>
                  <a:srgbClr val="FFFFFF"/>
                </a:solidFill>
              </a:rPr>
              <a:t>Anthos</a:t>
            </a:r>
            <a:r>
              <a:rPr lang="nl-NL" sz="1300" dirty="0">
                <a:solidFill>
                  <a:srgbClr val="FFFFFF"/>
                </a:solidFill>
              </a:rPr>
              <a:t>.</a:t>
            </a:r>
            <a:endParaRPr lang="en-US" sz="1300" dirty="0">
              <a:solidFill>
                <a:srgbClr val="FFFFFF"/>
              </a:solidFill>
            </a:endParaRPr>
          </a:p>
        </p:txBody>
      </p:sp>
    </p:spTree>
    <p:extLst>
      <p:ext uri="{BB962C8B-B14F-4D97-AF65-F5344CB8AC3E}">
        <p14:creationId xmlns:p14="http://schemas.microsoft.com/office/powerpoint/2010/main" val="3662374292"/>
      </p:ext>
    </p:extLst>
  </p:cSld>
  <p:clrMapOvr>
    <a:masterClrMapping/>
  </p:clrMapOvr>
</p:sld>
</file>

<file path=ppt/theme/theme1.xml><?xml version="1.0" encoding="utf-8"?>
<a:theme xmlns:a="http://schemas.openxmlformats.org/drawingml/2006/main" name="Dividen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thema">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thema">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C2023F-644C-4F7E-8E8C-CDBE4A63C7D1}">
  <ds:schemaRefs>
    <ds:schemaRef ds:uri="http://schemas.microsoft.com/sharepoint/v3/contenttype/forms"/>
  </ds:schemaRefs>
</ds:datastoreItem>
</file>

<file path=customXml/itemProps2.xml><?xml version="1.0" encoding="utf-8"?>
<ds:datastoreItem xmlns:ds="http://schemas.openxmlformats.org/officeDocument/2006/customXml" ds:itemID="{40B0D886-CB8D-4564-A797-C05BC7D513A8}">
  <ds:schemaRefs>
    <ds:schemaRef ds:uri="http://schemas.microsoft.com/office/2006/metadata/properties"/>
    <ds:schemaRef ds:uri="http://purl.org/dc/elements/1.1/"/>
    <ds:schemaRef ds:uri="http://purl.org/dc/dcmitype/"/>
    <ds:schemaRef ds:uri="40262f94-9f35-4ac3-9a90-690165a166b7"/>
    <ds:schemaRef ds:uri="http://purl.org/dc/terms/"/>
    <ds:schemaRef ds:uri="a4f35948-e619-41b3-aa29-22878b09cfd2"/>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Dividend</Template>
  <TotalTime>7248</TotalTime>
  <Words>988</Words>
  <Application>Microsoft Office PowerPoint</Application>
  <PresentationFormat>Breedbeeld</PresentationFormat>
  <Paragraphs>140</Paragraphs>
  <Slides>15</Slides>
  <Notes>9</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Gill Sans MT</vt:lpstr>
      <vt:lpstr>Wingdings 2</vt:lpstr>
      <vt:lpstr>Dividend</vt:lpstr>
      <vt:lpstr>APA richtlijnen</vt:lpstr>
      <vt:lpstr>Schrijfopdrachten binnen een hbo-opleiding</vt:lpstr>
      <vt:lpstr>Inlevereisen = voorwaardelijk</vt:lpstr>
      <vt:lpstr>Inlevereisen schrijfopdrachten</vt:lpstr>
      <vt:lpstr>APA-richtlijnen</vt:lpstr>
      <vt:lpstr>Citeren of parafraseren</vt:lpstr>
      <vt:lpstr>Citeren</vt:lpstr>
      <vt:lpstr>Parafraseren</vt:lpstr>
      <vt:lpstr>Bronvermelding volgens APA in de literatuurlijst</vt:lpstr>
      <vt:lpstr>Bronvermelding in de tekst</vt:lpstr>
      <vt:lpstr>Bronvermelding voorbeeld 1</vt:lpstr>
      <vt:lpstr>Bronvermelding voorbeeld 2</vt:lpstr>
      <vt:lpstr>Tools voor bronvermelding: </vt:lpstr>
      <vt:lpstr>Bronnenlijst volgens APA: tips</vt:lpstr>
      <vt:lpstr>Samenvattend</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K0148 – doorstroom  naar hbo gezondheidszorg</dc:title>
  <dc:creator>Linda Manders - Matthijssen</dc:creator>
  <cp:lastModifiedBy>Chamaira Menig</cp:lastModifiedBy>
  <cp:revision>47</cp:revision>
  <dcterms:created xsi:type="dcterms:W3CDTF">2019-08-28T11:53:36Z</dcterms:created>
  <dcterms:modified xsi:type="dcterms:W3CDTF">2023-01-19T19:52:11Z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