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0" r:id="rId6"/>
    <p:sldId id="261" r:id="rId7"/>
    <p:sldId id="263" r:id="rId8"/>
    <p:sldId id="262" r:id="rId9"/>
    <p:sldId id="264" r:id="rId10"/>
    <p:sldId id="266" r:id="rId11"/>
    <p:sldId id="267" r:id="rId12"/>
    <p:sldId id="268" r:id="rId13"/>
    <p:sldId id="269"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EBD7E-EC95-4147-BB75-A7CE72A9CBD0}" v="108" dt="2021-07-06T09:44:38.32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C39AB-0C57-41D6-8CDA-7CF5560DF0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32EA7C9-FF5F-4949-BB22-530380F7A47C}">
      <dgm:prSet/>
      <dgm:spPr>
        <a:solidFill>
          <a:srgbClr val="92D050"/>
        </a:solidFill>
      </dgm:spPr>
      <dgm:t>
        <a:bodyPr/>
        <a:lstStyle/>
        <a:p>
          <a:r>
            <a:rPr lang="nl-NL"/>
            <a:t>Verschillen tussen het MBO &amp; HBO</a:t>
          </a:r>
          <a:endParaRPr lang="en-US"/>
        </a:p>
      </dgm:t>
    </dgm:pt>
    <dgm:pt modelId="{98A7E2D1-553B-403A-BF7C-8CB6433AF495}" type="parTrans" cxnId="{E419D0E4-FA7F-40EB-886A-CCFB2B798E18}">
      <dgm:prSet/>
      <dgm:spPr/>
      <dgm:t>
        <a:bodyPr/>
        <a:lstStyle/>
        <a:p>
          <a:endParaRPr lang="en-US"/>
        </a:p>
      </dgm:t>
    </dgm:pt>
    <dgm:pt modelId="{8E69F3F9-CEB1-4F06-B700-753CB1969CEC}" type="sibTrans" cxnId="{E419D0E4-FA7F-40EB-886A-CCFB2B798E18}">
      <dgm:prSet/>
      <dgm:spPr/>
      <dgm:t>
        <a:bodyPr/>
        <a:lstStyle/>
        <a:p>
          <a:endParaRPr lang="en-US"/>
        </a:p>
      </dgm:t>
    </dgm:pt>
    <dgm:pt modelId="{EDCB612D-395B-4B88-9460-6FA5A0E89458}">
      <dgm:prSet/>
      <dgm:spPr>
        <a:solidFill>
          <a:schemeClr val="accent4">
            <a:lumMod val="60000"/>
            <a:lumOff val="40000"/>
          </a:schemeClr>
        </a:solidFill>
      </dgm:spPr>
      <dgm:t>
        <a:bodyPr/>
        <a:lstStyle/>
        <a:p>
          <a:r>
            <a:rPr lang="nl-NL" dirty="0"/>
            <a:t>Feitjes</a:t>
          </a:r>
          <a:endParaRPr lang="en-US" dirty="0"/>
        </a:p>
      </dgm:t>
    </dgm:pt>
    <dgm:pt modelId="{48DF5ECA-3A2A-488C-995C-AE0A52BB6AEC}" type="parTrans" cxnId="{843C263D-94B0-4B0B-9A49-9E1098AD49EE}">
      <dgm:prSet/>
      <dgm:spPr/>
      <dgm:t>
        <a:bodyPr/>
        <a:lstStyle/>
        <a:p>
          <a:endParaRPr lang="en-US"/>
        </a:p>
      </dgm:t>
    </dgm:pt>
    <dgm:pt modelId="{7A2D59A3-3FB0-4189-B64B-E81E3705CCF5}" type="sibTrans" cxnId="{843C263D-94B0-4B0B-9A49-9E1098AD49EE}">
      <dgm:prSet/>
      <dgm:spPr/>
      <dgm:t>
        <a:bodyPr/>
        <a:lstStyle/>
        <a:p>
          <a:endParaRPr lang="en-US"/>
        </a:p>
      </dgm:t>
    </dgm:pt>
    <dgm:pt modelId="{EFB00B96-B5EF-4CCD-87B8-7CDDE7BBC3CF}">
      <dgm:prSet/>
      <dgm:spPr>
        <a:solidFill>
          <a:schemeClr val="accent2"/>
        </a:solidFill>
      </dgm:spPr>
      <dgm:t>
        <a:bodyPr/>
        <a:lstStyle/>
        <a:p>
          <a:r>
            <a:rPr lang="nl-NL" dirty="0"/>
            <a:t>Vervolgstudies binnen de gezondheidszorg</a:t>
          </a:r>
          <a:endParaRPr lang="en-US" dirty="0"/>
        </a:p>
      </dgm:t>
    </dgm:pt>
    <dgm:pt modelId="{4D8DC115-66FF-4675-BF80-038521C13590}" type="parTrans" cxnId="{645D0BF7-83C1-4E07-BEFE-89597A225463}">
      <dgm:prSet/>
      <dgm:spPr/>
      <dgm:t>
        <a:bodyPr/>
        <a:lstStyle/>
        <a:p>
          <a:endParaRPr lang="en-US"/>
        </a:p>
      </dgm:t>
    </dgm:pt>
    <dgm:pt modelId="{E3D4926D-1C7D-4769-B858-B39E0A927513}" type="sibTrans" cxnId="{645D0BF7-83C1-4E07-BEFE-89597A225463}">
      <dgm:prSet/>
      <dgm:spPr/>
      <dgm:t>
        <a:bodyPr/>
        <a:lstStyle/>
        <a:p>
          <a:endParaRPr lang="en-US"/>
        </a:p>
      </dgm:t>
    </dgm:pt>
    <dgm:pt modelId="{04581854-C5C5-4903-90E2-1421F8FFD557}">
      <dgm:prSet/>
      <dgm:spPr/>
      <dgm:t>
        <a:bodyPr/>
        <a:lstStyle/>
        <a:p>
          <a:r>
            <a:rPr lang="nl-NL" dirty="0"/>
            <a:t>De Hogeschool</a:t>
          </a:r>
          <a:endParaRPr lang="en-US" dirty="0"/>
        </a:p>
      </dgm:t>
    </dgm:pt>
    <dgm:pt modelId="{5CC0DF91-8DF5-4CFD-8FE4-6E03F9F3EFB5}" type="parTrans" cxnId="{1EF759B8-AB92-439F-878F-6C8DD74D86ED}">
      <dgm:prSet/>
      <dgm:spPr/>
      <dgm:t>
        <a:bodyPr/>
        <a:lstStyle/>
        <a:p>
          <a:endParaRPr lang="en-US"/>
        </a:p>
      </dgm:t>
    </dgm:pt>
    <dgm:pt modelId="{3C20E4F2-C9BA-4785-90DD-E91F45483902}" type="sibTrans" cxnId="{1EF759B8-AB92-439F-878F-6C8DD74D86ED}">
      <dgm:prSet/>
      <dgm:spPr/>
      <dgm:t>
        <a:bodyPr/>
        <a:lstStyle/>
        <a:p>
          <a:endParaRPr lang="en-US"/>
        </a:p>
      </dgm:t>
    </dgm:pt>
    <dgm:pt modelId="{BFE5B0A3-6506-4588-AB0D-B6A2609DEF41}">
      <dgm:prSet/>
      <dgm:spPr>
        <a:solidFill>
          <a:schemeClr val="bg2">
            <a:lumMod val="75000"/>
          </a:schemeClr>
        </a:solidFill>
      </dgm:spPr>
      <dgm:t>
        <a:bodyPr/>
        <a:lstStyle/>
        <a:p>
          <a:r>
            <a:rPr lang="nl-NL"/>
            <a:t>Verschillende Hogescholen</a:t>
          </a:r>
          <a:endParaRPr lang="en-US"/>
        </a:p>
      </dgm:t>
    </dgm:pt>
    <dgm:pt modelId="{5A43DC7C-0182-409F-BE1C-AF42DA7D9239}" type="parTrans" cxnId="{B0D4E8BB-8291-46A9-AC99-461901371556}">
      <dgm:prSet/>
      <dgm:spPr/>
      <dgm:t>
        <a:bodyPr/>
        <a:lstStyle/>
        <a:p>
          <a:endParaRPr lang="en-US"/>
        </a:p>
      </dgm:t>
    </dgm:pt>
    <dgm:pt modelId="{80731D6D-30D2-46CB-BB69-58D0150E58A9}" type="sibTrans" cxnId="{B0D4E8BB-8291-46A9-AC99-461901371556}">
      <dgm:prSet/>
      <dgm:spPr/>
      <dgm:t>
        <a:bodyPr/>
        <a:lstStyle/>
        <a:p>
          <a:endParaRPr lang="en-US"/>
        </a:p>
      </dgm:t>
    </dgm:pt>
    <dgm:pt modelId="{FE7F9D7D-DE0E-4F6F-BF7D-61F0DD953530}">
      <dgm:prSet/>
      <dgm:spPr>
        <a:solidFill>
          <a:srgbClr val="002060"/>
        </a:solidFill>
      </dgm:spPr>
      <dgm:t>
        <a:bodyPr/>
        <a:lstStyle/>
        <a:p>
          <a:r>
            <a:rPr lang="nl-NL"/>
            <a:t>Toelatingseisen</a:t>
          </a:r>
          <a:endParaRPr lang="en-US"/>
        </a:p>
      </dgm:t>
    </dgm:pt>
    <dgm:pt modelId="{3BAB44A8-D172-4ECE-BE25-9694E4602485}" type="parTrans" cxnId="{D8B50CCC-9003-41E4-B359-73ABDBD16FF9}">
      <dgm:prSet/>
      <dgm:spPr/>
      <dgm:t>
        <a:bodyPr/>
        <a:lstStyle/>
        <a:p>
          <a:endParaRPr lang="en-US"/>
        </a:p>
      </dgm:t>
    </dgm:pt>
    <dgm:pt modelId="{5EACF9C3-1693-4246-9532-109BC96FC1CA}" type="sibTrans" cxnId="{D8B50CCC-9003-41E4-B359-73ABDBD16FF9}">
      <dgm:prSet/>
      <dgm:spPr/>
      <dgm:t>
        <a:bodyPr/>
        <a:lstStyle/>
        <a:p>
          <a:endParaRPr lang="en-US"/>
        </a:p>
      </dgm:t>
    </dgm:pt>
    <dgm:pt modelId="{880E9E92-DD2F-4D14-9108-22A293691943}">
      <dgm:prSet/>
      <dgm:spPr>
        <a:solidFill>
          <a:srgbClr val="C00000"/>
        </a:solidFill>
      </dgm:spPr>
      <dgm:t>
        <a:bodyPr/>
        <a:lstStyle/>
        <a:p>
          <a:r>
            <a:rPr lang="nl-NL"/>
            <a:t>Opleidingsvormen</a:t>
          </a:r>
          <a:endParaRPr lang="en-US"/>
        </a:p>
      </dgm:t>
    </dgm:pt>
    <dgm:pt modelId="{5EB305F1-7B69-4E3E-AAF0-F8347671FA75}" type="parTrans" cxnId="{7E75B274-C197-4C6F-8BAA-24BB58E9A852}">
      <dgm:prSet/>
      <dgm:spPr/>
      <dgm:t>
        <a:bodyPr/>
        <a:lstStyle/>
        <a:p>
          <a:endParaRPr lang="en-US"/>
        </a:p>
      </dgm:t>
    </dgm:pt>
    <dgm:pt modelId="{AD24EFDE-274B-487C-900D-F7B0CABF46D5}" type="sibTrans" cxnId="{7E75B274-C197-4C6F-8BAA-24BB58E9A852}">
      <dgm:prSet/>
      <dgm:spPr/>
      <dgm:t>
        <a:bodyPr/>
        <a:lstStyle/>
        <a:p>
          <a:endParaRPr lang="en-US"/>
        </a:p>
      </dgm:t>
    </dgm:pt>
    <dgm:pt modelId="{0A47F332-7A38-42FC-A51A-3082F36A0FB8}">
      <dgm:prSet/>
      <dgm:spPr>
        <a:solidFill>
          <a:srgbClr val="7030A0"/>
        </a:solidFill>
      </dgm:spPr>
      <dgm:t>
        <a:bodyPr/>
        <a:lstStyle/>
        <a:p>
          <a:r>
            <a:rPr lang="nl-NL" dirty="0"/>
            <a:t>Termen binnen het HBO</a:t>
          </a:r>
          <a:endParaRPr lang="en-US" dirty="0"/>
        </a:p>
      </dgm:t>
    </dgm:pt>
    <dgm:pt modelId="{CD785DA3-82C7-4E7B-9DD0-12C5B6FCFDCF}" type="parTrans" cxnId="{712FBD78-E412-4133-BA1F-EBD6DA9EF9DA}">
      <dgm:prSet/>
      <dgm:spPr/>
      <dgm:t>
        <a:bodyPr/>
        <a:lstStyle/>
        <a:p>
          <a:endParaRPr lang="en-US"/>
        </a:p>
      </dgm:t>
    </dgm:pt>
    <dgm:pt modelId="{49F9FFDA-28FD-4BAF-AABA-D0969CB3B71D}" type="sibTrans" cxnId="{712FBD78-E412-4133-BA1F-EBD6DA9EF9DA}">
      <dgm:prSet/>
      <dgm:spPr/>
      <dgm:t>
        <a:bodyPr/>
        <a:lstStyle/>
        <a:p>
          <a:endParaRPr lang="en-US"/>
        </a:p>
      </dgm:t>
    </dgm:pt>
    <dgm:pt modelId="{7B47C883-D083-47F4-8660-59D733EB743A}">
      <dgm:prSet/>
      <dgm:spPr>
        <a:solidFill>
          <a:schemeClr val="accent6">
            <a:lumMod val="50000"/>
          </a:schemeClr>
        </a:solidFill>
      </dgm:spPr>
      <dgm:t>
        <a:bodyPr/>
        <a:lstStyle/>
        <a:p>
          <a:r>
            <a:rPr lang="nl-NL"/>
            <a:t>Type opleidingen</a:t>
          </a:r>
          <a:endParaRPr lang="en-US"/>
        </a:p>
      </dgm:t>
    </dgm:pt>
    <dgm:pt modelId="{27EB4736-0C69-422B-9C8B-A4C364D836BA}" type="parTrans" cxnId="{E1168842-53EE-4087-9B59-E5816E00173B}">
      <dgm:prSet/>
      <dgm:spPr/>
      <dgm:t>
        <a:bodyPr/>
        <a:lstStyle/>
        <a:p>
          <a:endParaRPr lang="en-US"/>
        </a:p>
      </dgm:t>
    </dgm:pt>
    <dgm:pt modelId="{DF0054DB-2BD4-487A-9F6A-E5A66AB253D3}" type="sibTrans" cxnId="{E1168842-53EE-4087-9B59-E5816E00173B}">
      <dgm:prSet/>
      <dgm:spPr/>
      <dgm:t>
        <a:bodyPr/>
        <a:lstStyle/>
        <a:p>
          <a:endParaRPr lang="en-US"/>
        </a:p>
      </dgm:t>
    </dgm:pt>
    <dgm:pt modelId="{89E742ED-6281-456C-A195-13E6F798F2E0}" type="pres">
      <dgm:prSet presAssocID="{561C39AB-0C57-41D6-8CDA-7CF5560DF02E}" presName="diagram" presStyleCnt="0">
        <dgm:presLayoutVars>
          <dgm:dir/>
          <dgm:resizeHandles val="exact"/>
        </dgm:presLayoutVars>
      </dgm:prSet>
      <dgm:spPr/>
    </dgm:pt>
    <dgm:pt modelId="{CF74294D-D6CF-4FEC-9617-B2AA1C296C4D}" type="pres">
      <dgm:prSet presAssocID="{232EA7C9-FF5F-4949-BB22-530380F7A47C}" presName="node" presStyleLbl="node1" presStyleIdx="0" presStyleCnt="9">
        <dgm:presLayoutVars>
          <dgm:bulletEnabled val="1"/>
        </dgm:presLayoutVars>
      </dgm:prSet>
      <dgm:spPr/>
    </dgm:pt>
    <dgm:pt modelId="{21D2AB1F-8BE3-4A2D-826F-9CA89E403F14}" type="pres">
      <dgm:prSet presAssocID="{8E69F3F9-CEB1-4F06-B700-753CB1969CEC}" presName="sibTrans" presStyleCnt="0"/>
      <dgm:spPr/>
    </dgm:pt>
    <dgm:pt modelId="{41306BB5-D946-4BBD-9BF5-B408D1E51C4D}" type="pres">
      <dgm:prSet presAssocID="{EDCB612D-395B-4B88-9460-6FA5A0E89458}" presName="node" presStyleLbl="node1" presStyleIdx="1" presStyleCnt="9">
        <dgm:presLayoutVars>
          <dgm:bulletEnabled val="1"/>
        </dgm:presLayoutVars>
      </dgm:prSet>
      <dgm:spPr/>
    </dgm:pt>
    <dgm:pt modelId="{0D97396E-4623-4B23-A3A4-9D25FB978217}" type="pres">
      <dgm:prSet presAssocID="{7A2D59A3-3FB0-4189-B64B-E81E3705CCF5}" presName="sibTrans" presStyleCnt="0"/>
      <dgm:spPr/>
    </dgm:pt>
    <dgm:pt modelId="{964F7C92-D1F3-4AE9-9AA7-60F559D19098}" type="pres">
      <dgm:prSet presAssocID="{EFB00B96-B5EF-4CCD-87B8-7CDDE7BBC3CF}" presName="node" presStyleLbl="node1" presStyleIdx="2" presStyleCnt="9">
        <dgm:presLayoutVars>
          <dgm:bulletEnabled val="1"/>
        </dgm:presLayoutVars>
      </dgm:prSet>
      <dgm:spPr/>
    </dgm:pt>
    <dgm:pt modelId="{4CBEC081-E5A5-4F96-844A-09D4798CA339}" type="pres">
      <dgm:prSet presAssocID="{E3D4926D-1C7D-4769-B858-B39E0A927513}" presName="sibTrans" presStyleCnt="0"/>
      <dgm:spPr/>
    </dgm:pt>
    <dgm:pt modelId="{6740AF3A-79FD-4433-9792-56A21C701C5C}" type="pres">
      <dgm:prSet presAssocID="{04581854-C5C5-4903-90E2-1421F8FFD557}" presName="node" presStyleLbl="node1" presStyleIdx="3" presStyleCnt="9">
        <dgm:presLayoutVars>
          <dgm:bulletEnabled val="1"/>
        </dgm:presLayoutVars>
      </dgm:prSet>
      <dgm:spPr/>
    </dgm:pt>
    <dgm:pt modelId="{C56ECB6A-2227-40AD-B8F0-C4096E647737}" type="pres">
      <dgm:prSet presAssocID="{3C20E4F2-C9BA-4785-90DD-E91F45483902}" presName="sibTrans" presStyleCnt="0"/>
      <dgm:spPr/>
    </dgm:pt>
    <dgm:pt modelId="{4D999B69-E5D9-4702-AA94-4D9CD2946057}" type="pres">
      <dgm:prSet presAssocID="{BFE5B0A3-6506-4588-AB0D-B6A2609DEF41}" presName="node" presStyleLbl="node1" presStyleIdx="4" presStyleCnt="9">
        <dgm:presLayoutVars>
          <dgm:bulletEnabled val="1"/>
        </dgm:presLayoutVars>
      </dgm:prSet>
      <dgm:spPr/>
    </dgm:pt>
    <dgm:pt modelId="{BE96B3BD-FA60-4DA2-B13B-55D847529CB7}" type="pres">
      <dgm:prSet presAssocID="{80731D6D-30D2-46CB-BB69-58D0150E58A9}" presName="sibTrans" presStyleCnt="0"/>
      <dgm:spPr/>
    </dgm:pt>
    <dgm:pt modelId="{EF292795-3BF5-405C-918F-4D3D853BBD07}" type="pres">
      <dgm:prSet presAssocID="{FE7F9D7D-DE0E-4F6F-BF7D-61F0DD953530}" presName="node" presStyleLbl="node1" presStyleIdx="5" presStyleCnt="9">
        <dgm:presLayoutVars>
          <dgm:bulletEnabled val="1"/>
        </dgm:presLayoutVars>
      </dgm:prSet>
      <dgm:spPr/>
    </dgm:pt>
    <dgm:pt modelId="{41BAF145-409E-43C7-BEF7-93C62C9BB14C}" type="pres">
      <dgm:prSet presAssocID="{5EACF9C3-1693-4246-9532-109BC96FC1CA}" presName="sibTrans" presStyleCnt="0"/>
      <dgm:spPr/>
    </dgm:pt>
    <dgm:pt modelId="{1B5037CD-FDD4-4384-AFFA-4B438626B40F}" type="pres">
      <dgm:prSet presAssocID="{880E9E92-DD2F-4D14-9108-22A293691943}" presName="node" presStyleLbl="node1" presStyleIdx="6" presStyleCnt="9">
        <dgm:presLayoutVars>
          <dgm:bulletEnabled val="1"/>
        </dgm:presLayoutVars>
      </dgm:prSet>
      <dgm:spPr/>
    </dgm:pt>
    <dgm:pt modelId="{E88F2177-32D2-4C4D-8DB2-AB8074815B3D}" type="pres">
      <dgm:prSet presAssocID="{AD24EFDE-274B-487C-900D-F7B0CABF46D5}" presName="sibTrans" presStyleCnt="0"/>
      <dgm:spPr/>
    </dgm:pt>
    <dgm:pt modelId="{58BD589F-A1FB-4E33-B52D-053D9241963D}" type="pres">
      <dgm:prSet presAssocID="{0A47F332-7A38-42FC-A51A-3082F36A0FB8}" presName="node" presStyleLbl="node1" presStyleIdx="7" presStyleCnt="9">
        <dgm:presLayoutVars>
          <dgm:bulletEnabled val="1"/>
        </dgm:presLayoutVars>
      </dgm:prSet>
      <dgm:spPr/>
    </dgm:pt>
    <dgm:pt modelId="{6D01A97F-438E-4B08-8621-7BEFBEB9F518}" type="pres">
      <dgm:prSet presAssocID="{49F9FFDA-28FD-4BAF-AABA-D0969CB3B71D}" presName="sibTrans" presStyleCnt="0"/>
      <dgm:spPr/>
    </dgm:pt>
    <dgm:pt modelId="{5EF68CC7-DCF9-4AA3-9B94-BC614D651012}" type="pres">
      <dgm:prSet presAssocID="{7B47C883-D083-47F4-8660-59D733EB743A}" presName="node" presStyleLbl="node1" presStyleIdx="8" presStyleCnt="9">
        <dgm:presLayoutVars>
          <dgm:bulletEnabled val="1"/>
        </dgm:presLayoutVars>
      </dgm:prSet>
      <dgm:spPr/>
    </dgm:pt>
  </dgm:ptLst>
  <dgm:cxnLst>
    <dgm:cxn modelId="{D090BC00-E123-4F63-BA0F-6EE28C2B64E2}" type="presOf" srcId="{232EA7C9-FF5F-4949-BB22-530380F7A47C}" destId="{CF74294D-D6CF-4FEC-9617-B2AA1C296C4D}" srcOrd="0" destOrd="0" presId="urn:microsoft.com/office/officeart/2005/8/layout/default"/>
    <dgm:cxn modelId="{59B84211-0E88-408A-8882-49D5FDC27B61}" type="presOf" srcId="{EFB00B96-B5EF-4CCD-87B8-7CDDE7BBC3CF}" destId="{964F7C92-D1F3-4AE9-9AA7-60F559D19098}" srcOrd="0" destOrd="0" presId="urn:microsoft.com/office/officeart/2005/8/layout/default"/>
    <dgm:cxn modelId="{D89E9536-D082-4848-803B-72092001F24B}" type="presOf" srcId="{EDCB612D-395B-4B88-9460-6FA5A0E89458}" destId="{41306BB5-D946-4BBD-9BF5-B408D1E51C4D}" srcOrd="0" destOrd="0" presId="urn:microsoft.com/office/officeart/2005/8/layout/default"/>
    <dgm:cxn modelId="{843C263D-94B0-4B0B-9A49-9E1098AD49EE}" srcId="{561C39AB-0C57-41D6-8CDA-7CF5560DF02E}" destId="{EDCB612D-395B-4B88-9460-6FA5A0E89458}" srcOrd="1" destOrd="0" parTransId="{48DF5ECA-3A2A-488C-995C-AE0A52BB6AEC}" sibTransId="{7A2D59A3-3FB0-4189-B64B-E81E3705CCF5}"/>
    <dgm:cxn modelId="{C560E45B-D375-482B-8571-4F15A8C238CC}" type="presOf" srcId="{561C39AB-0C57-41D6-8CDA-7CF5560DF02E}" destId="{89E742ED-6281-456C-A195-13E6F798F2E0}" srcOrd="0" destOrd="0" presId="urn:microsoft.com/office/officeart/2005/8/layout/default"/>
    <dgm:cxn modelId="{E1168842-53EE-4087-9B59-E5816E00173B}" srcId="{561C39AB-0C57-41D6-8CDA-7CF5560DF02E}" destId="{7B47C883-D083-47F4-8660-59D733EB743A}" srcOrd="8" destOrd="0" parTransId="{27EB4736-0C69-422B-9C8B-A4C364D836BA}" sibTransId="{DF0054DB-2BD4-487A-9F6A-E5A66AB253D3}"/>
    <dgm:cxn modelId="{DCFF966C-8513-415A-AD0A-CC2B2E14B0F0}" type="presOf" srcId="{04581854-C5C5-4903-90E2-1421F8FFD557}" destId="{6740AF3A-79FD-4433-9792-56A21C701C5C}" srcOrd="0" destOrd="0" presId="urn:microsoft.com/office/officeart/2005/8/layout/default"/>
    <dgm:cxn modelId="{7E75B274-C197-4C6F-8BAA-24BB58E9A852}" srcId="{561C39AB-0C57-41D6-8CDA-7CF5560DF02E}" destId="{880E9E92-DD2F-4D14-9108-22A293691943}" srcOrd="6" destOrd="0" parTransId="{5EB305F1-7B69-4E3E-AAF0-F8347671FA75}" sibTransId="{AD24EFDE-274B-487C-900D-F7B0CABF46D5}"/>
    <dgm:cxn modelId="{712FBD78-E412-4133-BA1F-EBD6DA9EF9DA}" srcId="{561C39AB-0C57-41D6-8CDA-7CF5560DF02E}" destId="{0A47F332-7A38-42FC-A51A-3082F36A0FB8}" srcOrd="7" destOrd="0" parTransId="{CD785DA3-82C7-4E7B-9DD0-12C5B6FCFDCF}" sibTransId="{49F9FFDA-28FD-4BAF-AABA-D0969CB3B71D}"/>
    <dgm:cxn modelId="{7FC8E187-7BB6-4E73-9AD3-63E4C5B72B4D}" type="presOf" srcId="{7B47C883-D083-47F4-8660-59D733EB743A}" destId="{5EF68CC7-DCF9-4AA3-9B94-BC614D651012}" srcOrd="0" destOrd="0" presId="urn:microsoft.com/office/officeart/2005/8/layout/default"/>
    <dgm:cxn modelId="{9BA00AB6-DBC1-4AAF-87BA-0403F02FA8B5}" type="presOf" srcId="{FE7F9D7D-DE0E-4F6F-BF7D-61F0DD953530}" destId="{EF292795-3BF5-405C-918F-4D3D853BBD07}" srcOrd="0" destOrd="0" presId="urn:microsoft.com/office/officeart/2005/8/layout/default"/>
    <dgm:cxn modelId="{1EF759B8-AB92-439F-878F-6C8DD74D86ED}" srcId="{561C39AB-0C57-41D6-8CDA-7CF5560DF02E}" destId="{04581854-C5C5-4903-90E2-1421F8FFD557}" srcOrd="3" destOrd="0" parTransId="{5CC0DF91-8DF5-4CFD-8FE4-6E03F9F3EFB5}" sibTransId="{3C20E4F2-C9BA-4785-90DD-E91F45483902}"/>
    <dgm:cxn modelId="{B0D4E8BB-8291-46A9-AC99-461901371556}" srcId="{561C39AB-0C57-41D6-8CDA-7CF5560DF02E}" destId="{BFE5B0A3-6506-4588-AB0D-B6A2609DEF41}" srcOrd="4" destOrd="0" parTransId="{5A43DC7C-0182-409F-BE1C-AF42DA7D9239}" sibTransId="{80731D6D-30D2-46CB-BB69-58D0150E58A9}"/>
    <dgm:cxn modelId="{D8B50CCC-9003-41E4-B359-73ABDBD16FF9}" srcId="{561C39AB-0C57-41D6-8CDA-7CF5560DF02E}" destId="{FE7F9D7D-DE0E-4F6F-BF7D-61F0DD953530}" srcOrd="5" destOrd="0" parTransId="{3BAB44A8-D172-4ECE-BE25-9694E4602485}" sibTransId="{5EACF9C3-1693-4246-9532-109BC96FC1CA}"/>
    <dgm:cxn modelId="{E419D0E4-FA7F-40EB-886A-CCFB2B798E18}" srcId="{561C39AB-0C57-41D6-8CDA-7CF5560DF02E}" destId="{232EA7C9-FF5F-4949-BB22-530380F7A47C}" srcOrd="0" destOrd="0" parTransId="{98A7E2D1-553B-403A-BF7C-8CB6433AF495}" sibTransId="{8E69F3F9-CEB1-4F06-B700-753CB1969CEC}"/>
    <dgm:cxn modelId="{6740F5EF-199A-4377-A029-A8DC93D075D1}" type="presOf" srcId="{BFE5B0A3-6506-4588-AB0D-B6A2609DEF41}" destId="{4D999B69-E5D9-4702-AA94-4D9CD2946057}" srcOrd="0" destOrd="0" presId="urn:microsoft.com/office/officeart/2005/8/layout/default"/>
    <dgm:cxn modelId="{645D0BF7-83C1-4E07-BEFE-89597A225463}" srcId="{561C39AB-0C57-41D6-8CDA-7CF5560DF02E}" destId="{EFB00B96-B5EF-4CCD-87B8-7CDDE7BBC3CF}" srcOrd="2" destOrd="0" parTransId="{4D8DC115-66FF-4675-BF80-038521C13590}" sibTransId="{E3D4926D-1C7D-4769-B858-B39E0A927513}"/>
    <dgm:cxn modelId="{DDBD89FC-7A68-4551-9B90-BA3D96F2DCBE}" type="presOf" srcId="{880E9E92-DD2F-4D14-9108-22A293691943}" destId="{1B5037CD-FDD4-4384-AFFA-4B438626B40F}" srcOrd="0" destOrd="0" presId="urn:microsoft.com/office/officeart/2005/8/layout/default"/>
    <dgm:cxn modelId="{58BFBCFC-4A51-414C-B231-4D5AB442F721}" type="presOf" srcId="{0A47F332-7A38-42FC-A51A-3082F36A0FB8}" destId="{58BD589F-A1FB-4E33-B52D-053D9241963D}" srcOrd="0" destOrd="0" presId="urn:microsoft.com/office/officeart/2005/8/layout/default"/>
    <dgm:cxn modelId="{1A72875E-3A8A-48AD-805F-08C1B60EE43F}" type="presParOf" srcId="{89E742ED-6281-456C-A195-13E6F798F2E0}" destId="{CF74294D-D6CF-4FEC-9617-B2AA1C296C4D}" srcOrd="0" destOrd="0" presId="urn:microsoft.com/office/officeart/2005/8/layout/default"/>
    <dgm:cxn modelId="{2700AF80-9204-49A5-9674-9A4FB5C8DC35}" type="presParOf" srcId="{89E742ED-6281-456C-A195-13E6F798F2E0}" destId="{21D2AB1F-8BE3-4A2D-826F-9CA89E403F14}" srcOrd="1" destOrd="0" presId="urn:microsoft.com/office/officeart/2005/8/layout/default"/>
    <dgm:cxn modelId="{E6AB8DE7-6457-45AF-8575-D82781541924}" type="presParOf" srcId="{89E742ED-6281-456C-A195-13E6F798F2E0}" destId="{41306BB5-D946-4BBD-9BF5-B408D1E51C4D}" srcOrd="2" destOrd="0" presId="urn:microsoft.com/office/officeart/2005/8/layout/default"/>
    <dgm:cxn modelId="{7C7EB845-73CA-4C3A-AEB7-7EEA096BA205}" type="presParOf" srcId="{89E742ED-6281-456C-A195-13E6F798F2E0}" destId="{0D97396E-4623-4B23-A3A4-9D25FB978217}" srcOrd="3" destOrd="0" presId="urn:microsoft.com/office/officeart/2005/8/layout/default"/>
    <dgm:cxn modelId="{37C3F98C-54C9-45A7-9951-E8870EA8A0CD}" type="presParOf" srcId="{89E742ED-6281-456C-A195-13E6F798F2E0}" destId="{964F7C92-D1F3-4AE9-9AA7-60F559D19098}" srcOrd="4" destOrd="0" presId="urn:microsoft.com/office/officeart/2005/8/layout/default"/>
    <dgm:cxn modelId="{5F200A7C-4E51-4882-8A30-A2BBE9278388}" type="presParOf" srcId="{89E742ED-6281-456C-A195-13E6F798F2E0}" destId="{4CBEC081-E5A5-4F96-844A-09D4798CA339}" srcOrd="5" destOrd="0" presId="urn:microsoft.com/office/officeart/2005/8/layout/default"/>
    <dgm:cxn modelId="{6DD6872F-EA05-416B-8B05-89B6F9C8EB7F}" type="presParOf" srcId="{89E742ED-6281-456C-A195-13E6F798F2E0}" destId="{6740AF3A-79FD-4433-9792-56A21C701C5C}" srcOrd="6" destOrd="0" presId="urn:microsoft.com/office/officeart/2005/8/layout/default"/>
    <dgm:cxn modelId="{59FC41FC-940A-44CF-BA91-1F5BFA80D6A0}" type="presParOf" srcId="{89E742ED-6281-456C-A195-13E6F798F2E0}" destId="{C56ECB6A-2227-40AD-B8F0-C4096E647737}" srcOrd="7" destOrd="0" presId="urn:microsoft.com/office/officeart/2005/8/layout/default"/>
    <dgm:cxn modelId="{47ED761C-6302-4613-825D-2708E78906B8}" type="presParOf" srcId="{89E742ED-6281-456C-A195-13E6F798F2E0}" destId="{4D999B69-E5D9-4702-AA94-4D9CD2946057}" srcOrd="8" destOrd="0" presId="urn:microsoft.com/office/officeart/2005/8/layout/default"/>
    <dgm:cxn modelId="{42D7D72E-C87B-49B6-8F88-616D7E2030CD}" type="presParOf" srcId="{89E742ED-6281-456C-A195-13E6F798F2E0}" destId="{BE96B3BD-FA60-4DA2-B13B-55D847529CB7}" srcOrd="9" destOrd="0" presId="urn:microsoft.com/office/officeart/2005/8/layout/default"/>
    <dgm:cxn modelId="{7B89A05E-3BAE-450F-8479-1CB97BFD08E4}" type="presParOf" srcId="{89E742ED-6281-456C-A195-13E6F798F2E0}" destId="{EF292795-3BF5-405C-918F-4D3D853BBD07}" srcOrd="10" destOrd="0" presId="urn:microsoft.com/office/officeart/2005/8/layout/default"/>
    <dgm:cxn modelId="{7E7B738E-F397-4DE2-A5E8-FA45AEC596DD}" type="presParOf" srcId="{89E742ED-6281-456C-A195-13E6F798F2E0}" destId="{41BAF145-409E-43C7-BEF7-93C62C9BB14C}" srcOrd="11" destOrd="0" presId="urn:microsoft.com/office/officeart/2005/8/layout/default"/>
    <dgm:cxn modelId="{3B932105-8C8A-4696-AAEB-C2568BDF6409}" type="presParOf" srcId="{89E742ED-6281-456C-A195-13E6F798F2E0}" destId="{1B5037CD-FDD4-4384-AFFA-4B438626B40F}" srcOrd="12" destOrd="0" presId="urn:microsoft.com/office/officeart/2005/8/layout/default"/>
    <dgm:cxn modelId="{C2445393-1BD6-430F-A610-087A717DFDCC}" type="presParOf" srcId="{89E742ED-6281-456C-A195-13E6F798F2E0}" destId="{E88F2177-32D2-4C4D-8DB2-AB8074815B3D}" srcOrd="13" destOrd="0" presId="urn:microsoft.com/office/officeart/2005/8/layout/default"/>
    <dgm:cxn modelId="{22B160C0-D3B3-4157-8C48-86C89D2C3C53}" type="presParOf" srcId="{89E742ED-6281-456C-A195-13E6F798F2E0}" destId="{58BD589F-A1FB-4E33-B52D-053D9241963D}" srcOrd="14" destOrd="0" presId="urn:microsoft.com/office/officeart/2005/8/layout/default"/>
    <dgm:cxn modelId="{E5FA3C50-BD74-4BFD-82D2-87D992804C07}" type="presParOf" srcId="{89E742ED-6281-456C-A195-13E6F798F2E0}" destId="{6D01A97F-438E-4B08-8621-7BEFBEB9F518}" srcOrd="15" destOrd="0" presId="urn:microsoft.com/office/officeart/2005/8/layout/default"/>
    <dgm:cxn modelId="{1B0B0A4A-2FBA-4BC0-8952-CE42213F66E4}" type="presParOf" srcId="{89E742ED-6281-456C-A195-13E6F798F2E0}" destId="{5EF68CC7-DCF9-4AA3-9B94-BC614D651012}"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02B1B-9404-48C4-8981-DA4F377AF8B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068E800-F8A7-4D22-A092-3492236C98FD}">
      <dgm:prSet/>
      <dgm:spPr/>
      <dgm:t>
        <a:bodyPr/>
        <a:lstStyle/>
        <a:p>
          <a:r>
            <a:rPr lang="nl-NL"/>
            <a:t>HBO Verpleegkunde;</a:t>
          </a:r>
          <a:endParaRPr lang="en-US"/>
        </a:p>
      </dgm:t>
    </dgm:pt>
    <dgm:pt modelId="{138AD044-3C88-482A-855D-4C03B0CE83CE}" type="parTrans" cxnId="{D936F772-E688-4D6D-A8A8-3E4786378DE6}">
      <dgm:prSet/>
      <dgm:spPr/>
      <dgm:t>
        <a:bodyPr/>
        <a:lstStyle/>
        <a:p>
          <a:endParaRPr lang="en-US"/>
        </a:p>
      </dgm:t>
    </dgm:pt>
    <dgm:pt modelId="{97BC641C-264C-4F11-95C6-1C1F746D4E2F}" type="sibTrans" cxnId="{D936F772-E688-4D6D-A8A8-3E4786378DE6}">
      <dgm:prSet/>
      <dgm:spPr/>
      <dgm:t>
        <a:bodyPr/>
        <a:lstStyle/>
        <a:p>
          <a:endParaRPr lang="en-US"/>
        </a:p>
      </dgm:t>
    </dgm:pt>
    <dgm:pt modelId="{9EFAA6B6-2E0D-4D1E-A6BE-D5980E3D446F}">
      <dgm:prSet/>
      <dgm:spPr/>
      <dgm:t>
        <a:bodyPr/>
        <a:lstStyle/>
        <a:p>
          <a:r>
            <a:rPr lang="nl-NL"/>
            <a:t>Fysiotherapie;</a:t>
          </a:r>
          <a:endParaRPr lang="en-US"/>
        </a:p>
      </dgm:t>
    </dgm:pt>
    <dgm:pt modelId="{EAA91EFD-4B10-433D-A0D9-01889525B5F1}" type="parTrans" cxnId="{C9AD715C-A0C2-4282-BF77-FF97927BF415}">
      <dgm:prSet/>
      <dgm:spPr/>
      <dgm:t>
        <a:bodyPr/>
        <a:lstStyle/>
        <a:p>
          <a:endParaRPr lang="en-US"/>
        </a:p>
      </dgm:t>
    </dgm:pt>
    <dgm:pt modelId="{FD41E5A5-BAEB-40F1-98FD-4C1F2DD9AEAF}" type="sibTrans" cxnId="{C9AD715C-A0C2-4282-BF77-FF97927BF415}">
      <dgm:prSet/>
      <dgm:spPr/>
      <dgm:t>
        <a:bodyPr/>
        <a:lstStyle/>
        <a:p>
          <a:endParaRPr lang="en-US"/>
        </a:p>
      </dgm:t>
    </dgm:pt>
    <dgm:pt modelId="{B7D18004-ED41-442E-9203-2DCFD9E140AC}">
      <dgm:prSet/>
      <dgm:spPr/>
      <dgm:t>
        <a:bodyPr/>
        <a:lstStyle/>
        <a:p>
          <a:r>
            <a:rPr lang="nl-NL"/>
            <a:t>Medische beeldvorming en radiotherapeutische technieken;</a:t>
          </a:r>
          <a:endParaRPr lang="en-US"/>
        </a:p>
      </dgm:t>
    </dgm:pt>
    <dgm:pt modelId="{2052FC76-175C-4F5D-9FBC-4B720950D8D7}" type="parTrans" cxnId="{9581E1FD-C472-4F31-A029-5CD12F68C429}">
      <dgm:prSet/>
      <dgm:spPr/>
      <dgm:t>
        <a:bodyPr/>
        <a:lstStyle/>
        <a:p>
          <a:endParaRPr lang="en-US"/>
        </a:p>
      </dgm:t>
    </dgm:pt>
    <dgm:pt modelId="{91CF8608-282C-4224-8A08-25527A6825D2}" type="sibTrans" cxnId="{9581E1FD-C472-4F31-A029-5CD12F68C429}">
      <dgm:prSet/>
      <dgm:spPr/>
      <dgm:t>
        <a:bodyPr/>
        <a:lstStyle/>
        <a:p>
          <a:endParaRPr lang="en-US"/>
        </a:p>
      </dgm:t>
    </dgm:pt>
    <dgm:pt modelId="{7CD4676E-8225-4489-BE42-64C6FD3A83A6}">
      <dgm:prSet/>
      <dgm:spPr/>
      <dgm:t>
        <a:bodyPr/>
        <a:lstStyle/>
        <a:p>
          <a:r>
            <a:rPr lang="nl-NL"/>
            <a:t>Medisch management;</a:t>
          </a:r>
          <a:endParaRPr lang="en-US"/>
        </a:p>
      </dgm:t>
    </dgm:pt>
    <dgm:pt modelId="{EFB34D12-3E4A-4536-9126-CDE8050FE6F9}" type="parTrans" cxnId="{BFC5085F-FBC9-4B1B-96BB-AFBE89AE17C0}">
      <dgm:prSet/>
      <dgm:spPr/>
      <dgm:t>
        <a:bodyPr/>
        <a:lstStyle/>
        <a:p>
          <a:endParaRPr lang="en-US"/>
        </a:p>
      </dgm:t>
    </dgm:pt>
    <dgm:pt modelId="{854E5B62-7437-444A-AE9D-ABBD4E97CAEF}" type="sibTrans" cxnId="{BFC5085F-FBC9-4B1B-96BB-AFBE89AE17C0}">
      <dgm:prSet/>
      <dgm:spPr/>
      <dgm:t>
        <a:bodyPr/>
        <a:lstStyle/>
        <a:p>
          <a:endParaRPr lang="en-US"/>
        </a:p>
      </dgm:t>
    </dgm:pt>
    <dgm:pt modelId="{40D6E643-1A46-47D0-A324-C5B227E65164}">
      <dgm:prSet/>
      <dgm:spPr/>
      <dgm:t>
        <a:bodyPr/>
        <a:lstStyle/>
        <a:p>
          <a:r>
            <a:rPr lang="nl-NL"/>
            <a:t>Diëtetiek;</a:t>
          </a:r>
          <a:endParaRPr lang="en-US"/>
        </a:p>
      </dgm:t>
    </dgm:pt>
    <dgm:pt modelId="{B96EA6E4-35A8-4365-A0AB-4505707B723F}" type="parTrans" cxnId="{5C6BF333-54C9-4459-A70B-80F95085DC3C}">
      <dgm:prSet/>
      <dgm:spPr/>
      <dgm:t>
        <a:bodyPr/>
        <a:lstStyle/>
        <a:p>
          <a:endParaRPr lang="en-US"/>
        </a:p>
      </dgm:t>
    </dgm:pt>
    <dgm:pt modelId="{C52CD391-1031-4D99-BF9D-BB47B4BDDC7D}" type="sibTrans" cxnId="{5C6BF333-54C9-4459-A70B-80F95085DC3C}">
      <dgm:prSet/>
      <dgm:spPr/>
      <dgm:t>
        <a:bodyPr/>
        <a:lstStyle/>
        <a:p>
          <a:endParaRPr lang="en-US"/>
        </a:p>
      </dgm:t>
    </dgm:pt>
    <dgm:pt modelId="{1736E708-2742-452E-B99F-36C580498461}">
      <dgm:prSet/>
      <dgm:spPr/>
      <dgm:t>
        <a:bodyPr/>
        <a:lstStyle/>
        <a:p>
          <a:r>
            <a:rPr lang="nl-NL"/>
            <a:t>Psychomotorische therapie;</a:t>
          </a:r>
          <a:endParaRPr lang="en-US"/>
        </a:p>
      </dgm:t>
    </dgm:pt>
    <dgm:pt modelId="{156E610B-6B04-486D-AF4C-EBF2C5645F7C}" type="parTrans" cxnId="{2043F323-D328-470A-BF05-2FAF8E90FDF3}">
      <dgm:prSet/>
      <dgm:spPr/>
      <dgm:t>
        <a:bodyPr/>
        <a:lstStyle/>
        <a:p>
          <a:endParaRPr lang="en-US"/>
        </a:p>
      </dgm:t>
    </dgm:pt>
    <dgm:pt modelId="{A5074E4B-D98E-47E1-ADCF-F258CF27AED7}" type="sibTrans" cxnId="{2043F323-D328-470A-BF05-2FAF8E90FDF3}">
      <dgm:prSet/>
      <dgm:spPr/>
      <dgm:t>
        <a:bodyPr/>
        <a:lstStyle/>
        <a:p>
          <a:endParaRPr lang="en-US"/>
        </a:p>
      </dgm:t>
    </dgm:pt>
    <dgm:pt modelId="{0D9CB1B8-3282-444D-9641-1EE031454533}">
      <dgm:prSet/>
      <dgm:spPr/>
      <dgm:t>
        <a:bodyPr/>
        <a:lstStyle/>
        <a:p>
          <a:r>
            <a:rPr lang="nl-NL"/>
            <a:t>Biologie en medisch laboratoriumonderzoek;</a:t>
          </a:r>
          <a:endParaRPr lang="en-US"/>
        </a:p>
      </dgm:t>
    </dgm:pt>
    <dgm:pt modelId="{3DD6224E-E488-4729-A5B2-EE2F8DA5A63F}" type="parTrans" cxnId="{8B54A553-DD15-4966-9C7E-DA75C70E735D}">
      <dgm:prSet/>
      <dgm:spPr/>
      <dgm:t>
        <a:bodyPr/>
        <a:lstStyle/>
        <a:p>
          <a:endParaRPr lang="en-US"/>
        </a:p>
      </dgm:t>
    </dgm:pt>
    <dgm:pt modelId="{6075FDF6-D35F-4572-BFD1-27FAB08989B1}" type="sibTrans" cxnId="{8B54A553-DD15-4966-9C7E-DA75C70E735D}">
      <dgm:prSet/>
      <dgm:spPr/>
      <dgm:t>
        <a:bodyPr/>
        <a:lstStyle/>
        <a:p>
          <a:endParaRPr lang="en-US"/>
        </a:p>
      </dgm:t>
    </dgm:pt>
    <dgm:pt modelId="{643A80E8-0796-4FA1-9626-16D924F08317}">
      <dgm:prSet/>
      <dgm:spPr/>
      <dgm:t>
        <a:bodyPr/>
        <a:lstStyle/>
        <a:p>
          <a:r>
            <a:rPr lang="nl-NL"/>
            <a:t>Toegepaste psychologie</a:t>
          </a:r>
          <a:endParaRPr lang="en-US"/>
        </a:p>
      </dgm:t>
    </dgm:pt>
    <dgm:pt modelId="{714C8361-FB14-45E3-8F43-45FDFE408E8D}" type="parTrans" cxnId="{0B464366-CE76-450F-A951-81D9ECF9001C}">
      <dgm:prSet/>
      <dgm:spPr/>
      <dgm:t>
        <a:bodyPr/>
        <a:lstStyle/>
        <a:p>
          <a:endParaRPr lang="en-US"/>
        </a:p>
      </dgm:t>
    </dgm:pt>
    <dgm:pt modelId="{1E8ECBA3-7099-4B5D-BCC5-4ED29674ED47}" type="sibTrans" cxnId="{0B464366-CE76-450F-A951-81D9ECF9001C}">
      <dgm:prSet/>
      <dgm:spPr/>
      <dgm:t>
        <a:bodyPr/>
        <a:lstStyle/>
        <a:p>
          <a:endParaRPr lang="en-US"/>
        </a:p>
      </dgm:t>
    </dgm:pt>
    <dgm:pt modelId="{9375E7FF-34FD-4339-A4BF-07C68E6A78BD}">
      <dgm:prSet/>
      <dgm:spPr/>
      <dgm:t>
        <a:bodyPr/>
        <a:lstStyle/>
        <a:p>
          <a:r>
            <a:rPr lang="nl-NL"/>
            <a:t>Mondzorgkunde;</a:t>
          </a:r>
          <a:endParaRPr lang="en-US"/>
        </a:p>
      </dgm:t>
    </dgm:pt>
    <dgm:pt modelId="{1213700C-5235-45BA-AA40-36AAAAE918C5}" type="parTrans" cxnId="{8D070713-39D9-4B50-A077-D490AD0F1C41}">
      <dgm:prSet/>
      <dgm:spPr/>
      <dgm:t>
        <a:bodyPr/>
        <a:lstStyle/>
        <a:p>
          <a:endParaRPr lang="en-US"/>
        </a:p>
      </dgm:t>
    </dgm:pt>
    <dgm:pt modelId="{A496909D-7D1A-4F45-9EA9-66FE35C8941F}" type="sibTrans" cxnId="{8D070713-39D9-4B50-A077-D490AD0F1C41}">
      <dgm:prSet/>
      <dgm:spPr/>
      <dgm:t>
        <a:bodyPr/>
        <a:lstStyle/>
        <a:p>
          <a:endParaRPr lang="en-US"/>
        </a:p>
      </dgm:t>
    </dgm:pt>
    <dgm:pt modelId="{81E1D3FF-351F-4B7B-87FF-AE0767B9C084}">
      <dgm:prSet/>
      <dgm:spPr/>
      <dgm:t>
        <a:bodyPr/>
        <a:lstStyle/>
        <a:p>
          <a:r>
            <a:rPr lang="nl-NL"/>
            <a:t>Technische verpleegkunde;</a:t>
          </a:r>
          <a:endParaRPr lang="en-US"/>
        </a:p>
      </dgm:t>
    </dgm:pt>
    <dgm:pt modelId="{31B5A7DA-B417-4FFE-AA46-54F8A6D71E59}" type="parTrans" cxnId="{F371A40A-7269-4BD7-B130-E429BDE8D245}">
      <dgm:prSet/>
      <dgm:spPr/>
      <dgm:t>
        <a:bodyPr/>
        <a:lstStyle/>
        <a:p>
          <a:endParaRPr lang="en-US"/>
        </a:p>
      </dgm:t>
    </dgm:pt>
    <dgm:pt modelId="{E0B71308-3366-4735-92C5-2FAD3F71B25F}" type="sibTrans" cxnId="{F371A40A-7269-4BD7-B130-E429BDE8D245}">
      <dgm:prSet/>
      <dgm:spPr/>
      <dgm:t>
        <a:bodyPr/>
        <a:lstStyle/>
        <a:p>
          <a:endParaRPr lang="en-US"/>
        </a:p>
      </dgm:t>
    </dgm:pt>
    <dgm:pt modelId="{DAB3A8B4-B4AE-4CE9-B948-2A2F84D264BD}">
      <dgm:prSet/>
      <dgm:spPr/>
      <dgm:t>
        <a:bodyPr/>
        <a:lstStyle/>
        <a:p>
          <a:r>
            <a:rPr lang="nl-NL"/>
            <a:t>Verloskunde;</a:t>
          </a:r>
          <a:endParaRPr lang="en-US"/>
        </a:p>
      </dgm:t>
    </dgm:pt>
    <dgm:pt modelId="{2C953821-F339-410A-B58A-DFA5295DEFAF}" type="parTrans" cxnId="{CE402FA4-9282-4894-875D-2344CF8494C4}">
      <dgm:prSet/>
      <dgm:spPr/>
      <dgm:t>
        <a:bodyPr/>
        <a:lstStyle/>
        <a:p>
          <a:endParaRPr lang="en-US"/>
        </a:p>
      </dgm:t>
    </dgm:pt>
    <dgm:pt modelId="{0FCE4BB9-2F02-442F-A5CB-F939E28CADC6}" type="sibTrans" cxnId="{CE402FA4-9282-4894-875D-2344CF8494C4}">
      <dgm:prSet/>
      <dgm:spPr/>
      <dgm:t>
        <a:bodyPr/>
        <a:lstStyle/>
        <a:p>
          <a:endParaRPr lang="en-US"/>
        </a:p>
      </dgm:t>
    </dgm:pt>
    <dgm:pt modelId="{8D72A95B-8921-4020-BCFE-FD009B3B30BE}">
      <dgm:prSet/>
      <dgm:spPr/>
      <dgm:t>
        <a:bodyPr/>
        <a:lstStyle/>
        <a:p>
          <a:r>
            <a:rPr lang="nl-NL"/>
            <a:t>Ergotherapie;</a:t>
          </a:r>
          <a:endParaRPr lang="en-US"/>
        </a:p>
      </dgm:t>
    </dgm:pt>
    <dgm:pt modelId="{971E8555-3B07-4A3A-AEF4-5B40D556467A}" type="parTrans" cxnId="{FCCA5F8D-5210-420D-A51E-71D450C027AB}">
      <dgm:prSet/>
      <dgm:spPr/>
      <dgm:t>
        <a:bodyPr/>
        <a:lstStyle/>
        <a:p>
          <a:endParaRPr lang="en-US"/>
        </a:p>
      </dgm:t>
    </dgm:pt>
    <dgm:pt modelId="{74904FA2-A72D-408D-A7E7-97867EB0DCD9}" type="sibTrans" cxnId="{FCCA5F8D-5210-420D-A51E-71D450C027AB}">
      <dgm:prSet/>
      <dgm:spPr/>
      <dgm:t>
        <a:bodyPr/>
        <a:lstStyle/>
        <a:p>
          <a:endParaRPr lang="en-US"/>
        </a:p>
      </dgm:t>
    </dgm:pt>
    <dgm:pt modelId="{496B3D24-C2F0-4316-A375-EE5C9660B6F8}">
      <dgm:prSet/>
      <dgm:spPr/>
      <dgm:t>
        <a:bodyPr/>
        <a:lstStyle/>
        <a:p>
          <a:r>
            <a:rPr lang="nl-NL"/>
            <a:t>Logopedie. </a:t>
          </a:r>
          <a:endParaRPr lang="en-US"/>
        </a:p>
      </dgm:t>
    </dgm:pt>
    <dgm:pt modelId="{25E9F01D-286D-4662-9285-71BF4FFCE0B5}" type="parTrans" cxnId="{3630A3A8-7D5B-43D5-972D-0EA79BC94990}">
      <dgm:prSet/>
      <dgm:spPr/>
      <dgm:t>
        <a:bodyPr/>
        <a:lstStyle/>
        <a:p>
          <a:endParaRPr lang="en-US"/>
        </a:p>
      </dgm:t>
    </dgm:pt>
    <dgm:pt modelId="{02D96AB9-4CB8-449C-8ABE-907E023A808B}" type="sibTrans" cxnId="{3630A3A8-7D5B-43D5-972D-0EA79BC94990}">
      <dgm:prSet/>
      <dgm:spPr/>
      <dgm:t>
        <a:bodyPr/>
        <a:lstStyle/>
        <a:p>
          <a:endParaRPr lang="en-US"/>
        </a:p>
      </dgm:t>
    </dgm:pt>
    <dgm:pt modelId="{84D07CA1-157C-49E6-A557-83A303A90325}" type="pres">
      <dgm:prSet presAssocID="{16302B1B-9404-48C4-8981-DA4F377AF8B4}" presName="diagram" presStyleCnt="0">
        <dgm:presLayoutVars>
          <dgm:dir/>
          <dgm:resizeHandles val="exact"/>
        </dgm:presLayoutVars>
      </dgm:prSet>
      <dgm:spPr/>
    </dgm:pt>
    <dgm:pt modelId="{2047C525-A570-485C-86D0-15245868FBCB}" type="pres">
      <dgm:prSet presAssocID="{A068E800-F8A7-4D22-A092-3492236C98FD}" presName="node" presStyleLbl="node1" presStyleIdx="0" presStyleCnt="13">
        <dgm:presLayoutVars>
          <dgm:bulletEnabled val="1"/>
        </dgm:presLayoutVars>
      </dgm:prSet>
      <dgm:spPr/>
    </dgm:pt>
    <dgm:pt modelId="{AB8300F0-9A21-47FA-935C-87F1CEF2E7F5}" type="pres">
      <dgm:prSet presAssocID="{97BC641C-264C-4F11-95C6-1C1F746D4E2F}" presName="sibTrans" presStyleCnt="0"/>
      <dgm:spPr/>
    </dgm:pt>
    <dgm:pt modelId="{2C9D1531-B370-4570-83C7-676408F0B4EA}" type="pres">
      <dgm:prSet presAssocID="{9EFAA6B6-2E0D-4D1E-A6BE-D5980E3D446F}" presName="node" presStyleLbl="node1" presStyleIdx="1" presStyleCnt="13">
        <dgm:presLayoutVars>
          <dgm:bulletEnabled val="1"/>
        </dgm:presLayoutVars>
      </dgm:prSet>
      <dgm:spPr/>
    </dgm:pt>
    <dgm:pt modelId="{03C65494-FAB1-475A-B555-84403068CC32}" type="pres">
      <dgm:prSet presAssocID="{FD41E5A5-BAEB-40F1-98FD-4C1F2DD9AEAF}" presName="sibTrans" presStyleCnt="0"/>
      <dgm:spPr/>
    </dgm:pt>
    <dgm:pt modelId="{02C6A440-9714-4396-9B9F-59ABD9BB78A3}" type="pres">
      <dgm:prSet presAssocID="{B7D18004-ED41-442E-9203-2DCFD9E140AC}" presName="node" presStyleLbl="node1" presStyleIdx="2" presStyleCnt="13">
        <dgm:presLayoutVars>
          <dgm:bulletEnabled val="1"/>
        </dgm:presLayoutVars>
      </dgm:prSet>
      <dgm:spPr/>
    </dgm:pt>
    <dgm:pt modelId="{3B5C2FEE-2153-4696-B090-49783643BD7D}" type="pres">
      <dgm:prSet presAssocID="{91CF8608-282C-4224-8A08-25527A6825D2}" presName="sibTrans" presStyleCnt="0"/>
      <dgm:spPr/>
    </dgm:pt>
    <dgm:pt modelId="{E352F12C-1B56-4F36-BF33-905124776786}" type="pres">
      <dgm:prSet presAssocID="{7CD4676E-8225-4489-BE42-64C6FD3A83A6}" presName="node" presStyleLbl="node1" presStyleIdx="3" presStyleCnt="13">
        <dgm:presLayoutVars>
          <dgm:bulletEnabled val="1"/>
        </dgm:presLayoutVars>
      </dgm:prSet>
      <dgm:spPr/>
    </dgm:pt>
    <dgm:pt modelId="{E1904A73-6E6F-4A76-8321-2438B39F755F}" type="pres">
      <dgm:prSet presAssocID="{854E5B62-7437-444A-AE9D-ABBD4E97CAEF}" presName="sibTrans" presStyleCnt="0"/>
      <dgm:spPr/>
    </dgm:pt>
    <dgm:pt modelId="{7E7A6031-DCB3-459C-8A11-B1CB286FEDD9}" type="pres">
      <dgm:prSet presAssocID="{40D6E643-1A46-47D0-A324-C5B227E65164}" presName="node" presStyleLbl="node1" presStyleIdx="4" presStyleCnt="13">
        <dgm:presLayoutVars>
          <dgm:bulletEnabled val="1"/>
        </dgm:presLayoutVars>
      </dgm:prSet>
      <dgm:spPr/>
    </dgm:pt>
    <dgm:pt modelId="{6B6781E8-87D3-41BA-9583-5128C69CC1AB}" type="pres">
      <dgm:prSet presAssocID="{C52CD391-1031-4D99-BF9D-BB47B4BDDC7D}" presName="sibTrans" presStyleCnt="0"/>
      <dgm:spPr/>
    </dgm:pt>
    <dgm:pt modelId="{2F65B154-70D2-411F-BD75-0A8E5066FEF3}" type="pres">
      <dgm:prSet presAssocID="{1736E708-2742-452E-B99F-36C580498461}" presName="node" presStyleLbl="node1" presStyleIdx="5" presStyleCnt="13">
        <dgm:presLayoutVars>
          <dgm:bulletEnabled val="1"/>
        </dgm:presLayoutVars>
      </dgm:prSet>
      <dgm:spPr/>
    </dgm:pt>
    <dgm:pt modelId="{CD19410E-17F6-433F-B4D7-71775140DABB}" type="pres">
      <dgm:prSet presAssocID="{A5074E4B-D98E-47E1-ADCF-F258CF27AED7}" presName="sibTrans" presStyleCnt="0"/>
      <dgm:spPr/>
    </dgm:pt>
    <dgm:pt modelId="{46E816F2-7CAD-407D-8033-B6A6906AF035}" type="pres">
      <dgm:prSet presAssocID="{0D9CB1B8-3282-444D-9641-1EE031454533}" presName="node" presStyleLbl="node1" presStyleIdx="6" presStyleCnt="13">
        <dgm:presLayoutVars>
          <dgm:bulletEnabled val="1"/>
        </dgm:presLayoutVars>
      </dgm:prSet>
      <dgm:spPr/>
    </dgm:pt>
    <dgm:pt modelId="{554999FE-01E5-410E-9F2C-F073BC999A4D}" type="pres">
      <dgm:prSet presAssocID="{6075FDF6-D35F-4572-BFD1-27FAB08989B1}" presName="sibTrans" presStyleCnt="0"/>
      <dgm:spPr/>
    </dgm:pt>
    <dgm:pt modelId="{2F7955E5-0124-43DB-9F11-DB351E87548B}" type="pres">
      <dgm:prSet presAssocID="{643A80E8-0796-4FA1-9626-16D924F08317}" presName="node" presStyleLbl="node1" presStyleIdx="7" presStyleCnt="13">
        <dgm:presLayoutVars>
          <dgm:bulletEnabled val="1"/>
        </dgm:presLayoutVars>
      </dgm:prSet>
      <dgm:spPr/>
    </dgm:pt>
    <dgm:pt modelId="{30DCBAF4-5587-4049-9011-8C70210FE117}" type="pres">
      <dgm:prSet presAssocID="{1E8ECBA3-7099-4B5D-BCC5-4ED29674ED47}" presName="sibTrans" presStyleCnt="0"/>
      <dgm:spPr/>
    </dgm:pt>
    <dgm:pt modelId="{11AE13AD-C224-4E39-9D4B-B27B50B07A90}" type="pres">
      <dgm:prSet presAssocID="{9375E7FF-34FD-4339-A4BF-07C68E6A78BD}" presName="node" presStyleLbl="node1" presStyleIdx="8" presStyleCnt="13">
        <dgm:presLayoutVars>
          <dgm:bulletEnabled val="1"/>
        </dgm:presLayoutVars>
      </dgm:prSet>
      <dgm:spPr/>
    </dgm:pt>
    <dgm:pt modelId="{A9089124-5F5E-4A2D-AD61-8C32EFE22CD3}" type="pres">
      <dgm:prSet presAssocID="{A496909D-7D1A-4F45-9EA9-66FE35C8941F}" presName="sibTrans" presStyleCnt="0"/>
      <dgm:spPr/>
    </dgm:pt>
    <dgm:pt modelId="{4102A05D-EF59-4910-AC82-075FADB88C4E}" type="pres">
      <dgm:prSet presAssocID="{81E1D3FF-351F-4B7B-87FF-AE0767B9C084}" presName="node" presStyleLbl="node1" presStyleIdx="9" presStyleCnt="13">
        <dgm:presLayoutVars>
          <dgm:bulletEnabled val="1"/>
        </dgm:presLayoutVars>
      </dgm:prSet>
      <dgm:spPr/>
    </dgm:pt>
    <dgm:pt modelId="{F481ACB9-06F5-4D0C-8ACB-49EA8E2D92B5}" type="pres">
      <dgm:prSet presAssocID="{E0B71308-3366-4735-92C5-2FAD3F71B25F}" presName="sibTrans" presStyleCnt="0"/>
      <dgm:spPr/>
    </dgm:pt>
    <dgm:pt modelId="{AC7CBDB9-084D-4B1C-B042-9638CAB164C3}" type="pres">
      <dgm:prSet presAssocID="{DAB3A8B4-B4AE-4CE9-B948-2A2F84D264BD}" presName="node" presStyleLbl="node1" presStyleIdx="10" presStyleCnt="13">
        <dgm:presLayoutVars>
          <dgm:bulletEnabled val="1"/>
        </dgm:presLayoutVars>
      </dgm:prSet>
      <dgm:spPr/>
    </dgm:pt>
    <dgm:pt modelId="{69A53CBE-971A-41AA-96D2-D612560159D1}" type="pres">
      <dgm:prSet presAssocID="{0FCE4BB9-2F02-442F-A5CB-F939E28CADC6}" presName="sibTrans" presStyleCnt="0"/>
      <dgm:spPr/>
    </dgm:pt>
    <dgm:pt modelId="{40620ED0-A963-41A0-85F7-90C353284A10}" type="pres">
      <dgm:prSet presAssocID="{8D72A95B-8921-4020-BCFE-FD009B3B30BE}" presName="node" presStyleLbl="node1" presStyleIdx="11" presStyleCnt="13">
        <dgm:presLayoutVars>
          <dgm:bulletEnabled val="1"/>
        </dgm:presLayoutVars>
      </dgm:prSet>
      <dgm:spPr/>
    </dgm:pt>
    <dgm:pt modelId="{83FAB29E-9065-4D9E-8764-C07E38EBC5FD}" type="pres">
      <dgm:prSet presAssocID="{74904FA2-A72D-408D-A7E7-97867EB0DCD9}" presName="sibTrans" presStyleCnt="0"/>
      <dgm:spPr/>
    </dgm:pt>
    <dgm:pt modelId="{2796301A-7B42-434E-A9C8-22DFDE18B4AF}" type="pres">
      <dgm:prSet presAssocID="{496B3D24-C2F0-4316-A375-EE5C9660B6F8}" presName="node" presStyleLbl="node1" presStyleIdx="12" presStyleCnt="13">
        <dgm:presLayoutVars>
          <dgm:bulletEnabled val="1"/>
        </dgm:presLayoutVars>
      </dgm:prSet>
      <dgm:spPr/>
    </dgm:pt>
  </dgm:ptLst>
  <dgm:cxnLst>
    <dgm:cxn modelId="{F371A40A-7269-4BD7-B130-E429BDE8D245}" srcId="{16302B1B-9404-48C4-8981-DA4F377AF8B4}" destId="{81E1D3FF-351F-4B7B-87FF-AE0767B9C084}" srcOrd="9" destOrd="0" parTransId="{31B5A7DA-B417-4FFE-AA46-54F8A6D71E59}" sibTransId="{E0B71308-3366-4735-92C5-2FAD3F71B25F}"/>
    <dgm:cxn modelId="{FC331C11-A930-464E-8957-C4DD61B43487}" type="presOf" srcId="{40D6E643-1A46-47D0-A324-C5B227E65164}" destId="{7E7A6031-DCB3-459C-8A11-B1CB286FEDD9}" srcOrd="0" destOrd="0" presId="urn:microsoft.com/office/officeart/2005/8/layout/default"/>
    <dgm:cxn modelId="{FC7A1C12-1C2E-4F66-9BDF-FF6C65046F53}" type="presOf" srcId="{8D72A95B-8921-4020-BCFE-FD009B3B30BE}" destId="{40620ED0-A963-41A0-85F7-90C353284A10}" srcOrd="0" destOrd="0" presId="urn:microsoft.com/office/officeart/2005/8/layout/default"/>
    <dgm:cxn modelId="{8D070713-39D9-4B50-A077-D490AD0F1C41}" srcId="{16302B1B-9404-48C4-8981-DA4F377AF8B4}" destId="{9375E7FF-34FD-4339-A4BF-07C68E6A78BD}" srcOrd="8" destOrd="0" parTransId="{1213700C-5235-45BA-AA40-36AAAAE918C5}" sibTransId="{A496909D-7D1A-4F45-9EA9-66FE35C8941F}"/>
    <dgm:cxn modelId="{E2646F1C-A98A-449A-83B6-20FC77190795}" type="presOf" srcId="{9EFAA6B6-2E0D-4D1E-A6BE-D5980E3D446F}" destId="{2C9D1531-B370-4570-83C7-676408F0B4EA}" srcOrd="0" destOrd="0" presId="urn:microsoft.com/office/officeart/2005/8/layout/default"/>
    <dgm:cxn modelId="{26381E22-90E1-40B4-AF86-FA98947DBC0C}" type="presOf" srcId="{7CD4676E-8225-4489-BE42-64C6FD3A83A6}" destId="{E352F12C-1B56-4F36-BF33-905124776786}" srcOrd="0" destOrd="0" presId="urn:microsoft.com/office/officeart/2005/8/layout/default"/>
    <dgm:cxn modelId="{2043F323-D328-470A-BF05-2FAF8E90FDF3}" srcId="{16302B1B-9404-48C4-8981-DA4F377AF8B4}" destId="{1736E708-2742-452E-B99F-36C580498461}" srcOrd="5" destOrd="0" parTransId="{156E610B-6B04-486D-AF4C-EBF2C5645F7C}" sibTransId="{A5074E4B-D98E-47E1-ADCF-F258CF27AED7}"/>
    <dgm:cxn modelId="{AFCFC22C-FAE2-4C53-B46C-F440692AE98F}" type="presOf" srcId="{0D9CB1B8-3282-444D-9641-1EE031454533}" destId="{46E816F2-7CAD-407D-8033-B6A6906AF035}" srcOrd="0" destOrd="0" presId="urn:microsoft.com/office/officeart/2005/8/layout/default"/>
    <dgm:cxn modelId="{5C6BF333-54C9-4459-A70B-80F95085DC3C}" srcId="{16302B1B-9404-48C4-8981-DA4F377AF8B4}" destId="{40D6E643-1A46-47D0-A324-C5B227E65164}" srcOrd="4" destOrd="0" parTransId="{B96EA6E4-35A8-4365-A0AB-4505707B723F}" sibTransId="{C52CD391-1031-4D99-BF9D-BB47B4BDDC7D}"/>
    <dgm:cxn modelId="{C9AD715C-A0C2-4282-BF77-FF97927BF415}" srcId="{16302B1B-9404-48C4-8981-DA4F377AF8B4}" destId="{9EFAA6B6-2E0D-4D1E-A6BE-D5980E3D446F}" srcOrd="1" destOrd="0" parTransId="{EAA91EFD-4B10-433D-A0D9-01889525B5F1}" sibTransId="{FD41E5A5-BAEB-40F1-98FD-4C1F2DD9AEAF}"/>
    <dgm:cxn modelId="{BFC5085F-FBC9-4B1B-96BB-AFBE89AE17C0}" srcId="{16302B1B-9404-48C4-8981-DA4F377AF8B4}" destId="{7CD4676E-8225-4489-BE42-64C6FD3A83A6}" srcOrd="3" destOrd="0" parTransId="{EFB34D12-3E4A-4536-9126-CDE8050FE6F9}" sibTransId="{854E5B62-7437-444A-AE9D-ABBD4E97CAEF}"/>
    <dgm:cxn modelId="{0B464366-CE76-450F-A951-81D9ECF9001C}" srcId="{16302B1B-9404-48C4-8981-DA4F377AF8B4}" destId="{643A80E8-0796-4FA1-9626-16D924F08317}" srcOrd="7" destOrd="0" parTransId="{714C8361-FB14-45E3-8F43-45FDFE408E8D}" sibTransId="{1E8ECBA3-7099-4B5D-BCC5-4ED29674ED47}"/>
    <dgm:cxn modelId="{4E57234D-07F7-4782-AB77-62B7EF82A882}" type="presOf" srcId="{9375E7FF-34FD-4339-A4BF-07C68E6A78BD}" destId="{11AE13AD-C224-4E39-9D4B-B27B50B07A90}" srcOrd="0" destOrd="0" presId="urn:microsoft.com/office/officeart/2005/8/layout/default"/>
    <dgm:cxn modelId="{C380436E-B05A-43E3-82C7-D51D82D6D11E}" type="presOf" srcId="{81E1D3FF-351F-4B7B-87FF-AE0767B9C084}" destId="{4102A05D-EF59-4910-AC82-075FADB88C4E}" srcOrd="0" destOrd="0" presId="urn:microsoft.com/office/officeart/2005/8/layout/default"/>
    <dgm:cxn modelId="{D936F772-E688-4D6D-A8A8-3E4786378DE6}" srcId="{16302B1B-9404-48C4-8981-DA4F377AF8B4}" destId="{A068E800-F8A7-4D22-A092-3492236C98FD}" srcOrd="0" destOrd="0" parTransId="{138AD044-3C88-482A-855D-4C03B0CE83CE}" sibTransId="{97BC641C-264C-4F11-95C6-1C1F746D4E2F}"/>
    <dgm:cxn modelId="{8B54A553-DD15-4966-9C7E-DA75C70E735D}" srcId="{16302B1B-9404-48C4-8981-DA4F377AF8B4}" destId="{0D9CB1B8-3282-444D-9641-1EE031454533}" srcOrd="6" destOrd="0" parTransId="{3DD6224E-E488-4729-A5B2-EE2F8DA5A63F}" sibTransId="{6075FDF6-D35F-4572-BFD1-27FAB08989B1}"/>
    <dgm:cxn modelId="{7F8A4975-1D09-45EF-B477-7856AA45A033}" type="presOf" srcId="{DAB3A8B4-B4AE-4CE9-B948-2A2F84D264BD}" destId="{AC7CBDB9-084D-4B1C-B042-9638CAB164C3}" srcOrd="0" destOrd="0" presId="urn:microsoft.com/office/officeart/2005/8/layout/default"/>
    <dgm:cxn modelId="{0BC36776-0418-4923-909F-750BAA6A53C2}" type="presOf" srcId="{A068E800-F8A7-4D22-A092-3492236C98FD}" destId="{2047C525-A570-485C-86D0-15245868FBCB}" srcOrd="0" destOrd="0" presId="urn:microsoft.com/office/officeart/2005/8/layout/default"/>
    <dgm:cxn modelId="{FCCA5F8D-5210-420D-A51E-71D450C027AB}" srcId="{16302B1B-9404-48C4-8981-DA4F377AF8B4}" destId="{8D72A95B-8921-4020-BCFE-FD009B3B30BE}" srcOrd="11" destOrd="0" parTransId="{971E8555-3B07-4A3A-AEF4-5B40D556467A}" sibTransId="{74904FA2-A72D-408D-A7E7-97867EB0DCD9}"/>
    <dgm:cxn modelId="{CE402FA4-9282-4894-875D-2344CF8494C4}" srcId="{16302B1B-9404-48C4-8981-DA4F377AF8B4}" destId="{DAB3A8B4-B4AE-4CE9-B948-2A2F84D264BD}" srcOrd="10" destOrd="0" parTransId="{2C953821-F339-410A-B58A-DFA5295DEFAF}" sibTransId="{0FCE4BB9-2F02-442F-A5CB-F939E28CADC6}"/>
    <dgm:cxn modelId="{3630A3A8-7D5B-43D5-972D-0EA79BC94990}" srcId="{16302B1B-9404-48C4-8981-DA4F377AF8B4}" destId="{496B3D24-C2F0-4316-A375-EE5C9660B6F8}" srcOrd="12" destOrd="0" parTransId="{25E9F01D-286D-4662-9285-71BF4FFCE0B5}" sibTransId="{02D96AB9-4CB8-449C-8ABE-907E023A808B}"/>
    <dgm:cxn modelId="{B776DDCE-F401-4E0E-A054-61FFA2B33712}" type="presOf" srcId="{496B3D24-C2F0-4316-A375-EE5C9660B6F8}" destId="{2796301A-7B42-434E-A9C8-22DFDE18B4AF}" srcOrd="0" destOrd="0" presId="urn:microsoft.com/office/officeart/2005/8/layout/default"/>
    <dgm:cxn modelId="{D6DCB1DB-ABBF-4569-90BD-55FC21DA2BCF}" type="presOf" srcId="{B7D18004-ED41-442E-9203-2DCFD9E140AC}" destId="{02C6A440-9714-4396-9B9F-59ABD9BB78A3}" srcOrd="0" destOrd="0" presId="urn:microsoft.com/office/officeart/2005/8/layout/default"/>
    <dgm:cxn modelId="{6BC775E4-22C7-4D92-BDAA-BADC51B8D34F}" type="presOf" srcId="{1736E708-2742-452E-B99F-36C580498461}" destId="{2F65B154-70D2-411F-BD75-0A8E5066FEF3}" srcOrd="0" destOrd="0" presId="urn:microsoft.com/office/officeart/2005/8/layout/default"/>
    <dgm:cxn modelId="{27B9C7E6-D1DC-4D8F-BE1C-20FA3FB1D3B2}" type="presOf" srcId="{643A80E8-0796-4FA1-9626-16D924F08317}" destId="{2F7955E5-0124-43DB-9F11-DB351E87548B}" srcOrd="0" destOrd="0" presId="urn:microsoft.com/office/officeart/2005/8/layout/default"/>
    <dgm:cxn modelId="{6E8320E7-EB5F-46FD-8B4F-EDACF156F327}" type="presOf" srcId="{16302B1B-9404-48C4-8981-DA4F377AF8B4}" destId="{84D07CA1-157C-49E6-A557-83A303A90325}" srcOrd="0" destOrd="0" presId="urn:microsoft.com/office/officeart/2005/8/layout/default"/>
    <dgm:cxn modelId="{9581E1FD-C472-4F31-A029-5CD12F68C429}" srcId="{16302B1B-9404-48C4-8981-DA4F377AF8B4}" destId="{B7D18004-ED41-442E-9203-2DCFD9E140AC}" srcOrd="2" destOrd="0" parTransId="{2052FC76-175C-4F5D-9FBC-4B720950D8D7}" sibTransId="{91CF8608-282C-4224-8A08-25527A6825D2}"/>
    <dgm:cxn modelId="{66B23F61-E9DC-4CC9-B244-7FBCA9ACCCC6}" type="presParOf" srcId="{84D07CA1-157C-49E6-A557-83A303A90325}" destId="{2047C525-A570-485C-86D0-15245868FBCB}" srcOrd="0" destOrd="0" presId="urn:microsoft.com/office/officeart/2005/8/layout/default"/>
    <dgm:cxn modelId="{B92E4820-E5D6-4C20-8F91-5B28775AA37D}" type="presParOf" srcId="{84D07CA1-157C-49E6-A557-83A303A90325}" destId="{AB8300F0-9A21-47FA-935C-87F1CEF2E7F5}" srcOrd="1" destOrd="0" presId="urn:microsoft.com/office/officeart/2005/8/layout/default"/>
    <dgm:cxn modelId="{EC358A2E-8383-4620-91BD-D2DE897BE3AD}" type="presParOf" srcId="{84D07CA1-157C-49E6-A557-83A303A90325}" destId="{2C9D1531-B370-4570-83C7-676408F0B4EA}" srcOrd="2" destOrd="0" presId="urn:microsoft.com/office/officeart/2005/8/layout/default"/>
    <dgm:cxn modelId="{321B2EED-B2A9-417A-9FA0-DC9239E628B7}" type="presParOf" srcId="{84D07CA1-157C-49E6-A557-83A303A90325}" destId="{03C65494-FAB1-475A-B555-84403068CC32}" srcOrd="3" destOrd="0" presId="urn:microsoft.com/office/officeart/2005/8/layout/default"/>
    <dgm:cxn modelId="{668F24D5-BCDB-47FE-AC30-FDD95A9397D1}" type="presParOf" srcId="{84D07CA1-157C-49E6-A557-83A303A90325}" destId="{02C6A440-9714-4396-9B9F-59ABD9BB78A3}" srcOrd="4" destOrd="0" presId="urn:microsoft.com/office/officeart/2005/8/layout/default"/>
    <dgm:cxn modelId="{D81BDE89-58FA-44BC-96FB-3DAE19137CFE}" type="presParOf" srcId="{84D07CA1-157C-49E6-A557-83A303A90325}" destId="{3B5C2FEE-2153-4696-B090-49783643BD7D}" srcOrd="5" destOrd="0" presId="urn:microsoft.com/office/officeart/2005/8/layout/default"/>
    <dgm:cxn modelId="{E9DD7552-1BDF-4764-9EC5-C3E17BFB0D17}" type="presParOf" srcId="{84D07CA1-157C-49E6-A557-83A303A90325}" destId="{E352F12C-1B56-4F36-BF33-905124776786}" srcOrd="6" destOrd="0" presId="urn:microsoft.com/office/officeart/2005/8/layout/default"/>
    <dgm:cxn modelId="{FC6B28CE-3C67-4675-8BD1-AD92D6884210}" type="presParOf" srcId="{84D07CA1-157C-49E6-A557-83A303A90325}" destId="{E1904A73-6E6F-4A76-8321-2438B39F755F}" srcOrd="7" destOrd="0" presId="urn:microsoft.com/office/officeart/2005/8/layout/default"/>
    <dgm:cxn modelId="{A619004F-7099-4941-884E-EA8A766914A1}" type="presParOf" srcId="{84D07CA1-157C-49E6-A557-83A303A90325}" destId="{7E7A6031-DCB3-459C-8A11-B1CB286FEDD9}" srcOrd="8" destOrd="0" presId="urn:microsoft.com/office/officeart/2005/8/layout/default"/>
    <dgm:cxn modelId="{41EC39CE-1423-4EC5-BED8-051CA67157F4}" type="presParOf" srcId="{84D07CA1-157C-49E6-A557-83A303A90325}" destId="{6B6781E8-87D3-41BA-9583-5128C69CC1AB}" srcOrd="9" destOrd="0" presId="urn:microsoft.com/office/officeart/2005/8/layout/default"/>
    <dgm:cxn modelId="{70149E5E-C153-4106-A5DE-752012773359}" type="presParOf" srcId="{84D07CA1-157C-49E6-A557-83A303A90325}" destId="{2F65B154-70D2-411F-BD75-0A8E5066FEF3}" srcOrd="10" destOrd="0" presId="urn:microsoft.com/office/officeart/2005/8/layout/default"/>
    <dgm:cxn modelId="{47D43A40-EEE0-4DB6-BD9E-547EF5E30F6C}" type="presParOf" srcId="{84D07CA1-157C-49E6-A557-83A303A90325}" destId="{CD19410E-17F6-433F-B4D7-71775140DABB}" srcOrd="11" destOrd="0" presId="urn:microsoft.com/office/officeart/2005/8/layout/default"/>
    <dgm:cxn modelId="{A6E1E312-51C9-4D8A-B89B-C28E4019CBBE}" type="presParOf" srcId="{84D07CA1-157C-49E6-A557-83A303A90325}" destId="{46E816F2-7CAD-407D-8033-B6A6906AF035}" srcOrd="12" destOrd="0" presId="urn:microsoft.com/office/officeart/2005/8/layout/default"/>
    <dgm:cxn modelId="{EC13A167-87BD-4191-BEB1-6D4A7EFFB95C}" type="presParOf" srcId="{84D07CA1-157C-49E6-A557-83A303A90325}" destId="{554999FE-01E5-410E-9F2C-F073BC999A4D}" srcOrd="13" destOrd="0" presId="urn:microsoft.com/office/officeart/2005/8/layout/default"/>
    <dgm:cxn modelId="{FB8CDA89-E87C-458D-988F-C9B56C232C6C}" type="presParOf" srcId="{84D07CA1-157C-49E6-A557-83A303A90325}" destId="{2F7955E5-0124-43DB-9F11-DB351E87548B}" srcOrd="14" destOrd="0" presId="urn:microsoft.com/office/officeart/2005/8/layout/default"/>
    <dgm:cxn modelId="{CA0B963F-1606-47A1-8BB8-C20F0821D147}" type="presParOf" srcId="{84D07CA1-157C-49E6-A557-83A303A90325}" destId="{30DCBAF4-5587-4049-9011-8C70210FE117}" srcOrd="15" destOrd="0" presId="urn:microsoft.com/office/officeart/2005/8/layout/default"/>
    <dgm:cxn modelId="{705EA50A-484A-4B2A-8F44-6C1B9CF50920}" type="presParOf" srcId="{84D07CA1-157C-49E6-A557-83A303A90325}" destId="{11AE13AD-C224-4E39-9D4B-B27B50B07A90}" srcOrd="16" destOrd="0" presId="urn:microsoft.com/office/officeart/2005/8/layout/default"/>
    <dgm:cxn modelId="{317E3161-8622-4C2D-AC20-38274BBCB538}" type="presParOf" srcId="{84D07CA1-157C-49E6-A557-83A303A90325}" destId="{A9089124-5F5E-4A2D-AD61-8C32EFE22CD3}" srcOrd="17" destOrd="0" presId="urn:microsoft.com/office/officeart/2005/8/layout/default"/>
    <dgm:cxn modelId="{B2771BA9-B7D1-47CA-9252-41E670EDEE7B}" type="presParOf" srcId="{84D07CA1-157C-49E6-A557-83A303A90325}" destId="{4102A05D-EF59-4910-AC82-075FADB88C4E}" srcOrd="18" destOrd="0" presId="urn:microsoft.com/office/officeart/2005/8/layout/default"/>
    <dgm:cxn modelId="{6E04239B-4617-4C0A-8075-DD8F9677A587}" type="presParOf" srcId="{84D07CA1-157C-49E6-A557-83A303A90325}" destId="{F481ACB9-06F5-4D0C-8ACB-49EA8E2D92B5}" srcOrd="19" destOrd="0" presId="urn:microsoft.com/office/officeart/2005/8/layout/default"/>
    <dgm:cxn modelId="{C410033C-BC7A-47EB-B4A6-B95381BC8029}" type="presParOf" srcId="{84D07CA1-157C-49E6-A557-83A303A90325}" destId="{AC7CBDB9-084D-4B1C-B042-9638CAB164C3}" srcOrd="20" destOrd="0" presId="urn:microsoft.com/office/officeart/2005/8/layout/default"/>
    <dgm:cxn modelId="{6A6DB0B5-0CE9-4F34-849F-03D4E11DEA81}" type="presParOf" srcId="{84D07CA1-157C-49E6-A557-83A303A90325}" destId="{69A53CBE-971A-41AA-96D2-D612560159D1}" srcOrd="21" destOrd="0" presId="urn:microsoft.com/office/officeart/2005/8/layout/default"/>
    <dgm:cxn modelId="{53DE3164-206E-467C-865B-18D909C20389}" type="presParOf" srcId="{84D07CA1-157C-49E6-A557-83A303A90325}" destId="{40620ED0-A963-41A0-85F7-90C353284A10}" srcOrd="22" destOrd="0" presId="urn:microsoft.com/office/officeart/2005/8/layout/default"/>
    <dgm:cxn modelId="{4C6BA1FB-C3C7-4DC5-B21B-731EF133A439}" type="presParOf" srcId="{84D07CA1-157C-49E6-A557-83A303A90325}" destId="{83FAB29E-9065-4D9E-8764-C07E38EBC5FD}" srcOrd="23" destOrd="0" presId="urn:microsoft.com/office/officeart/2005/8/layout/default"/>
    <dgm:cxn modelId="{61B4E168-385E-4D2D-970E-4FAF1890404F}" type="presParOf" srcId="{84D07CA1-157C-49E6-A557-83A303A90325}" destId="{2796301A-7B42-434E-A9C8-22DFDE18B4AF}"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4294D-D6CF-4FEC-9617-B2AA1C296C4D}">
      <dsp:nvSpPr>
        <dsp:cNvPr id="0" name=""/>
        <dsp:cNvSpPr/>
      </dsp:nvSpPr>
      <dsp:spPr>
        <a:xfrm>
          <a:off x="582645" y="1781"/>
          <a:ext cx="2174490" cy="1304694"/>
        </a:xfrm>
        <a:prstGeom prst="rect">
          <a:avLst/>
        </a:prstGeom>
        <a:solidFill>
          <a:srgbClr val="92D05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Verschillen tussen het MBO &amp; HBO</a:t>
          </a:r>
          <a:endParaRPr lang="en-US" sz="2100" kern="1200"/>
        </a:p>
      </dsp:txBody>
      <dsp:txXfrm>
        <a:off x="582645" y="1781"/>
        <a:ext cx="2174490" cy="1304694"/>
      </dsp:txXfrm>
    </dsp:sp>
    <dsp:sp modelId="{41306BB5-D946-4BBD-9BF5-B408D1E51C4D}">
      <dsp:nvSpPr>
        <dsp:cNvPr id="0" name=""/>
        <dsp:cNvSpPr/>
      </dsp:nvSpPr>
      <dsp:spPr>
        <a:xfrm>
          <a:off x="2974584" y="1781"/>
          <a:ext cx="2174490" cy="1304694"/>
        </a:xfrm>
        <a:prstGeom prst="rect">
          <a:avLst/>
        </a:prstGeom>
        <a:solidFill>
          <a:schemeClr val="accent4">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Feitjes</a:t>
          </a:r>
          <a:endParaRPr lang="en-US" sz="2100" kern="1200" dirty="0"/>
        </a:p>
      </dsp:txBody>
      <dsp:txXfrm>
        <a:off x="2974584" y="1781"/>
        <a:ext cx="2174490" cy="1304694"/>
      </dsp:txXfrm>
    </dsp:sp>
    <dsp:sp modelId="{964F7C92-D1F3-4AE9-9AA7-60F559D19098}">
      <dsp:nvSpPr>
        <dsp:cNvPr id="0" name=""/>
        <dsp:cNvSpPr/>
      </dsp:nvSpPr>
      <dsp:spPr>
        <a:xfrm>
          <a:off x="5366524" y="1781"/>
          <a:ext cx="2174490" cy="1304694"/>
        </a:xfrm>
        <a:prstGeom prst="rect">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Vervolgstudies binnen de gezondheidszorg</a:t>
          </a:r>
          <a:endParaRPr lang="en-US" sz="2100" kern="1200" dirty="0"/>
        </a:p>
      </dsp:txBody>
      <dsp:txXfrm>
        <a:off x="5366524" y="1781"/>
        <a:ext cx="2174490" cy="1304694"/>
      </dsp:txXfrm>
    </dsp:sp>
    <dsp:sp modelId="{6740AF3A-79FD-4433-9792-56A21C701C5C}">
      <dsp:nvSpPr>
        <dsp:cNvPr id="0" name=""/>
        <dsp:cNvSpPr/>
      </dsp:nvSpPr>
      <dsp:spPr>
        <a:xfrm>
          <a:off x="7758464" y="1781"/>
          <a:ext cx="2174490" cy="130469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De Hogeschool</a:t>
          </a:r>
          <a:endParaRPr lang="en-US" sz="2100" kern="1200" dirty="0"/>
        </a:p>
      </dsp:txBody>
      <dsp:txXfrm>
        <a:off x="7758464" y="1781"/>
        <a:ext cx="2174490" cy="1304694"/>
      </dsp:txXfrm>
    </dsp:sp>
    <dsp:sp modelId="{4D999B69-E5D9-4702-AA94-4D9CD2946057}">
      <dsp:nvSpPr>
        <dsp:cNvPr id="0" name=""/>
        <dsp:cNvSpPr/>
      </dsp:nvSpPr>
      <dsp:spPr>
        <a:xfrm>
          <a:off x="582645" y="1523924"/>
          <a:ext cx="2174490" cy="1304694"/>
        </a:xfrm>
        <a:prstGeom prst="rect">
          <a:avLst/>
        </a:prstGeom>
        <a:solidFill>
          <a:schemeClr val="bg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Verschillende Hogescholen</a:t>
          </a:r>
          <a:endParaRPr lang="en-US" sz="2100" kern="1200"/>
        </a:p>
      </dsp:txBody>
      <dsp:txXfrm>
        <a:off x="582645" y="1523924"/>
        <a:ext cx="2174490" cy="1304694"/>
      </dsp:txXfrm>
    </dsp:sp>
    <dsp:sp modelId="{EF292795-3BF5-405C-918F-4D3D853BBD07}">
      <dsp:nvSpPr>
        <dsp:cNvPr id="0" name=""/>
        <dsp:cNvSpPr/>
      </dsp:nvSpPr>
      <dsp:spPr>
        <a:xfrm>
          <a:off x="2974584" y="1523924"/>
          <a:ext cx="2174490" cy="1304694"/>
        </a:xfrm>
        <a:prstGeom prst="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Toelatingseisen</a:t>
          </a:r>
          <a:endParaRPr lang="en-US" sz="2100" kern="1200"/>
        </a:p>
      </dsp:txBody>
      <dsp:txXfrm>
        <a:off x="2974584" y="1523924"/>
        <a:ext cx="2174490" cy="1304694"/>
      </dsp:txXfrm>
    </dsp:sp>
    <dsp:sp modelId="{1B5037CD-FDD4-4384-AFFA-4B438626B40F}">
      <dsp:nvSpPr>
        <dsp:cNvPr id="0" name=""/>
        <dsp:cNvSpPr/>
      </dsp:nvSpPr>
      <dsp:spPr>
        <a:xfrm>
          <a:off x="5366524" y="1523924"/>
          <a:ext cx="2174490" cy="1304694"/>
        </a:xfrm>
        <a:prstGeom prst="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Opleidingsvormen</a:t>
          </a:r>
          <a:endParaRPr lang="en-US" sz="2100" kern="1200"/>
        </a:p>
      </dsp:txBody>
      <dsp:txXfrm>
        <a:off x="5366524" y="1523924"/>
        <a:ext cx="2174490" cy="1304694"/>
      </dsp:txXfrm>
    </dsp:sp>
    <dsp:sp modelId="{58BD589F-A1FB-4E33-B52D-053D9241963D}">
      <dsp:nvSpPr>
        <dsp:cNvPr id="0" name=""/>
        <dsp:cNvSpPr/>
      </dsp:nvSpPr>
      <dsp:spPr>
        <a:xfrm>
          <a:off x="7758464" y="1523924"/>
          <a:ext cx="2174490" cy="1304694"/>
        </a:xfrm>
        <a:prstGeom prst="rect">
          <a:avLst/>
        </a:prstGeom>
        <a:solidFill>
          <a:srgbClr val="7030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Termen binnen het HBO</a:t>
          </a:r>
          <a:endParaRPr lang="en-US" sz="2100" kern="1200" dirty="0"/>
        </a:p>
      </dsp:txBody>
      <dsp:txXfrm>
        <a:off x="7758464" y="1523924"/>
        <a:ext cx="2174490" cy="1304694"/>
      </dsp:txXfrm>
    </dsp:sp>
    <dsp:sp modelId="{5EF68CC7-DCF9-4AA3-9B94-BC614D651012}">
      <dsp:nvSpPr>
        <dsp:cNvPr id="0" name=""/>
        <dsp:cNvSpPr/>
      </dsp:nvSpPr>
      <dsp:spPr>
        <a:xfrm>
          <a:off x="4170554" y="3046068"/>
          <a:ext cx="2174490" cy="1304694"/>
        </a:xfrm>
        <a:prstGeom prst="rect">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Type opleidingen</a:t>
          </a:r>
          <a:endParaRPr lang="en-US" sz="2100" kern="1200"/>
        </a:p>
      </dsp:txBody>
      <dsp:txXfrm>
        <a:off x="4170554" y="3046068"/>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7C525-A570-485C-86D0-15245868FBCB}">
      <dsp:nvSpPr>
        <dsp:cNvPr id="0" name=""/>
        <dsp:cNvSpPr/>
      </dsp:nvSpPr>
      <dsp:spPr>
        <a:xfrm>
          <a:off x="3215" y="379956"/>
          <a:ext cx="1740943" cy="1044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HBO Verpleegkunde;</a:t>
          </a:r>
          <a:endParaRPr lang="en-US" sz="1300" kern="1200"/>
        </a:p>
      </dsp:txBody>
      <dsp:txXfrm>
        <a:off x="3215" y="379956"/>
        <a:ext cx="1740943" cy="1044566"/>
      </dsp:txXfrm>
    </dsp:sp>
    <dsp:sp modelId="{2C9D1531-B370-4570-83C7-676408F0B4EA}">
      <dsp:nvSpPr>
        <dsp:cNvPr id="0" name=""/>
        <dsp:cNvSpPr/>
      </dsp:nvSpPr>
      <dsp:spPr>
        <a:xfrm>
          <a:off x="1918253" y="379956"/>
          <a:ext cx="1740943" cy="10445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Fysiotherapie;</a:t>
          </a:r>
          <a:endParaRPr lang="en-US" sz="1300" kern="1200"/>
        </a:p>
      </dsp:txBody>
      <dsp:txXfrm>
        <a:off x="1918253" y="379956"/>
        <a:ext cx="1740943" cy="1044566"/>
      </dsp:txXfrm>
    </dsp:sp>
    <dsp:sp modelId="{02C6A440-9714-4396-9B9F-59ABD9BB78A3}">
      <dsp:nvSpPr>
        <dsp:cNvPr id="0" name=""/>
        <dsp:cNvSpPr/>
      </dsp:nvSpPr>
      <dsp:spPr>
        <a:xfrm>
          <a:off x="3833290" y="379956"/>
          <a:ext cx="1740943" cy="10445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Medische beeldvorming en radiotherapeutische technieken;</a:t>
          </a:r>
          <a:endParaRPr lang="en-US" sz="1300" kern="1200"/>
        </a:p>
      </dsp:txBody>
      <dsp:txXfrm>
        <a:off x="3833290" y="379956"/>
        <a:ext cx="1740943" cy="1044566"/>
      </dsp:txXfrm>
    </dsp:sp>
    <dsp:sp modelId="{E352F12C-1B56-4F36-BF33-905124776786}">
      <dsp:nvSpPr>
        <dsp:cNvPr id="0" name=""/>
        <dsp:cNvSpPr/>
      </dsp:nvSpPr>
      <dsp:spPr>
        <a:xfrm>
          <a:off x="5748328" y="379956"/>
          <a:ext cx="1740943" cy="10445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Medisch management;</a:t>
          </a:r>
          <a:endParaRPr lang="en-US" sz="1300" kern="1200"/>
        </a:p>
      </dsp:txBody>
      <dsp:txXfrm>
        <a:off x="5748328" y="379956"/>
        <a:ext cx="1740943" cy="1044566"/>
      </dsp:txXfrm>
    </dsp:sp>
    <dsp:sp modelId="{7E7A6031-DCB3-459C-8A11-B1CB286FEDD9}">
      <dsp:nvSpPr>
        <dsp:cNvPr id="0" name=""/>
        <dsp:cNvSpPr/>
      </dsp:nvSpPr>
      <dsp:spPr>
        <a:xfrm>
          <a:off x="7663366" y="379956"/>
          <a:ext cx="1740943" cy="10445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Diëtetiek;</a:t>
          </a:r>
          <a:endParaRPr lang="en-US" sz="1300" kern="1200"/>
        </a:p>
      </dsp:txBody>
      <dsp:txXfrm>
        <a:off x="7663366" y="379956"/>
        <a:ext cx="1740943" cy="1044566"/>
      </dsp:txXfrm>
    </dsp:sp>
    <dsp:sp modelId="{2F65B154-70D2-411F-BD75-0A8E5066FEF3}">
      <dsp:nvSpPr>
        <dsp:cNvPr id="0" name=""/>
        <dsp:cNvSpPr/>
      </dsp:nvSpPr>
      <dsp:spPr>
        <a:xfrm>
          <a:off x="3215" y="1598616"/>
          <a:ext cx="1740943" cy="1044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Psychomotorische therapie;</a:t>
          </a:r>
          <a:endParaRPr lang="en-US" sz="1300" kern="1200"/>
        </a:p>
      </dsp:txBody>
      <dsp:txXfrm>
        <a:off x="3215" y="1598616"/>
        <a:ext cx="1740943" cy="1044566"/>
      </dsp:txXfrm>
    </dsp:sp>
    <dsp:sp modelId="{46E816F2-7CAD-407D-8033-B6A6906AF035}">
      <dsp:nvSpPr>
        <dsp:cNvPr id="0" name=""/>
        <dsp:cNvSpPr/>
      </dsp:nvSpPr>
      <dsp:spPr>
        <a:xfrm>
          <a:off x="1918253" y="1598616"/>
          <a:ext cx="1740943" cy="10445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Biologie en medisch laboratoriumonderzoek;</a:t>
          </a:r>
          <a:endParaRPr lang="en-US" sz="1300" kern="1200"/>
        </a:p>
      </dsp:txBody>
      <dsp:txXfrm>
        <a:off x="1918253" y="1598616"/>
        <a:ext cx="1740943" cy="1044566"/>
      </dsp:txXfrm>
    </dsp:sp>
    <dsp:sp modelId="{2F7955E5-0124-43DB-9F11-DB351E87548B}">
      <dsp:nvSpPr>
        <dsp:cNvPr id="0" name=""/>
        <dsp:cNvSpPr/>
      </dsp:nvSpPr>
      <dsp:spPr>
        <a:xfrm>
          <a:off x="3833290" y="1598616"/>
          <a:ext cx="1740943" cy="10445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Toegepaste psychologie</a:t>
          </a:r>
          <a:endParaRPr lang="en-US" sz="1300" kern="1200"/>
        </a:p>
      </dsp:txBody>
      <dsp:txXfrm>
        <a:off x="3833290" y="1598616"/>
        <a:ext cx="1740943" cy="1044566"/>
      </dsp:txXfrm>
    </dsp:sp>
    <dsp:sp modelId="{11AE13AD-C224-4E39-9D4B-B27B50B07A90}">
      <dsp:nvSpPr>
        <dsp:cNvPr id="0" name=""/>
        <dsp:cNvSpPr/>
      </dsp:nvSpPr>
      <dsp:spPr>
        <a:xfrm>
          <a:off x="5748328" y="1598616"/>
          <a:ext cx="1740943" cy="10445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Mondzorgkunde;</a:t>
          </a:r>
          <a:endParaRPr lang="en-US" sz="1300" kern="1200"/>
        </a:p>
      </dsp:txBody>
      <dsp:txXfrm>
        <a:off x="5748328" y="1598616"/>
        <a:ext cx="1740943" cy="1044566"/>
      </dsp:txXfrm>
    </dsp:sp>
    <dsp:sp modelId="{4102A05D-EF59-4910-AC82-075FADB88C4E}">
      <dsp:nvSpPr>
        <dsp:cNvPr id="0" name=""/>
        <dsp:cNvSpPr/>
      </dsp:nvSpPr>
      <dsp:spPr>
        <a:xfrm>
          <a:off x="7663366" y="1598616"/>
          <a:ext cx="1740943" cy="10445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Technische verpleegkunde;</a:t>
          </a:r>
          <a:endParaRPr lang="en-US" sz="1300" kern="1200"/>
        </a:p>
      </dsp:txBody>
      <dsp:txXfrm>
        <a:off x="7663366" y="1598616"/>
        <a:ext cx="1740943" cy="1044566"/>
      </dsp:txXfrm>
    </dsp:sp>
    <dsp:sp modelId="{AC7CBDB9-084D-4B1C-B042-9638CAB164C3}">
      <dsp:nvSpPr>
        <dsp:cNvPr id="0" name=""/>
        <dsp:cNvSpPr/>
      </dsp:nvSpPr>
      <dsp:spPr>
        <a:xfrm>
          <a:off x="1918253" y="2817277"/>
          <a:ext cx="1740943" cy="1044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Verloskunde;</a:t>
          </a:r>
          <a:endParaRPr lang="en-US" sz="1300" kern="1200"/>
        </a:p>
      </dsp:txBody>
      <dsp:txXfrm>
        <a:off x="1918253" y="2817277"/>
        <a:ext cx="1740943" cy="1044566"/>
      </dsp:txXfrm>
    </dsp:sp>
    <dsp:sp modelId="{40620ED0-A963-41A0-85F7-90C353284A10}">
      <dsp:nvSpPr>
        <dsp:cNvPr id="0" name=""/>
        <dsp:cNvSpPr/>
      </dsp:nvSpPr>
      <dsp:spPr>
        <a:xfrm>
          <a:off x="3833290" y="2817277"/>
          <a:ext cx="1740943" cy="10445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Ergotherapie;</a:t>
          </a:r>
          <a:endParaRPr lang="en-US" sz="1300" kern="1200"/>
        </a:p>
      </dsp:txBody>
      <dsp:txXfrm>
        <a:off x="3833290" y="2817277"/>
        <a:ext cx="1740943" cy="1044566"/>
      </dsp:txXfrm>
    </dsp:sp>
    <dsp:sp modelId="{2796301A-7B42-434E-A9C8-22DFDE18B4AF}">
      <dsp:nvSpPr>
        <dsp:cNvPr id="0" name=""/>
        <dsp:cNvSpPr/>
      </dsp:nvSpPr>
      <dsp:spPr>
        <a:xfrm>
          <a:off x="5748328" y="2817277"/>
          <a:ext cx="1740943" cy="10445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a:t>Logopedie. </a:t>
          </a:r>
          <a:endParaRPr lang="en-US" sz="1300" kern="1200"/>
        </a:p>
      </dsp:txBody>
      <dsp:txXfrm>
        <a:off x="5748328" y="2817277"/>
        <a:ext cx="1740943" cy="1044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86CE-6C7E-4C58-9C9E-AA5B575B848B}" type="datetimeFigureOut">
              <a:rPr lang="nl-NL" smtClean="0"/>
              <a:t>19-1-2023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CDC8D-6ACF-4516-B819-D06E674F1436}" type="slidenum">
              <a:rPr lang="nl-NL" smtClean="0"/>
              <a:t>‹nr.›</a:t>
            </a:fld>
            <a:endParaRPr lang="nl-NL"/>
          </a:p>
        </p:txBody>
      </p:sp>
    </p:spTree>
    <p:extLst>
      <p:ext uri="{BB962C8B-B14F-4D97-AF65-F5344CB8AC3E}">
        <p14:creationId xmlns:p14="http://schemas.microsoft.com/office/powerpoint/2010/main" val="381760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44CDC8D-6ACF-4516-B819-D06E674F1436}" type="slidenum">
              <a:rPr lang="nl-NL" smtClean="0"/>
              <a:t>11</a:t>
            </a:fld>
            <a:endParaRPr lang="nl-NL"/>
          </a:p>
        </p:txBody>
      </p:sp>
    </p:spTree>
    <p:extLst>
      <p:ext uri="{BB962C8B-B14F-4D97-AF65-F5344CB8AC3E}">
        <p14:creationId xmlns:p14="http://schemas.microsoft.com/office/powerpoint/2010/main" val="3270564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312B3A-67AC-473A-9EFA-9FFBDF7E67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F3043F1-24FB-45C0-84B6-E4DB1166CA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D830B42-C231-4EEB-87C7-D4B5BC64863B}"/>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083053C9-DBA9-4B7A-9993-188445CC17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CC795D-0D1D-4EE9-9C83-9F261D7246AE}"/>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84983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DB49E-305A-44DE-A621-C904888AF8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7056F8A-BE90-4C24-838A-D53E0E8ABD1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0CB93E-39F2-4C8E-A920-D851FD2E2907}"/>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93351813-DBCF-465F-94C3-D2A303FCE5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F40DE2-63CC-4565-9B9D-5669EE900604}"/>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36869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8EF0489-BBE4-4082-ACC3-3FD541A8F89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D8800AB-7740-4B5A-B6AD-8A5EE39AB72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3784A69-F85A-430D-A903-19316788F814}"/>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542C1E50-6A84-4EFD-974D-6E45FC7A1C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7F6669-ED0C-4F99-83E4-42F5AFBE4FC9}"/>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128006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F63A3-9380-40B7-84EE-86F01F2651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53EC00-E394-4DF7-A931-CC022819BA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52A341-D545-44BD-8CED-457647150D5F}"/>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ACE56AD1-BE89-485F-85C1-6DEB01859DC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CF925-0A94-429E-B393-EEBF089E7590}"/>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112564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DC2FC-7532-4A24-9BFC-2CE65212F91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CEFFEC8-1496-467F-83CF-9250885E56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A1584D-22DD-42CB-87BD-189AEA81555E}"/>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82CDF32C-85DB-47BF-96A0-3BCD65D6F5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8A1C60-E88A-40C6-828A-3F2D13CB2DF3}"/>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44054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B47CF-6F80-4E17-BB67-1824E1D329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7D9B7C-ABFC-47C4-B853-6CF3257756D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50D50AC-774D-473F-BF30-7F3C7AAAD9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61C7071-410F-4BE6-A569-A5C567C0863A}"/>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1FBAD4D1-55D4-4BF4-A0FD-1329A98024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2C9F56C-1CEF-457D-8B5E-F9E50C35BF4F}"/>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131030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0C1D3-5A87-4817-A0F9-D12CE07ACE3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97A36AF-B955-4BEF-9A97-4A2994E45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EC22179-04DD-4A92-B34E-8A96B026BE7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35CB428-BB39-4E81-A2F0-DBFBAC725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225B585-791E-4AE6-87E1-72A0149910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4EAC9A1-A22A-45E1-9482-B555FACFD1DF}"/>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8" name="Tijdelijke aanduiding voor voettekst 7">
            <a:extLst>
              <a:ext uri="{FF2B5EF4-FFF2-40B4-BE49-F238E27FC236}">
                <a16:creationId xmlns:a16="http://schemas.microsoft.com/office/drawing/2014/main" id="{4246BB6B-0FB9-4F1B-B3E5-E07E495C8D3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73F422-8554-4A0C-B0A7-F46872C7639A}"/>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155008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35F35-6004-4538-9CB6-C9BF319AB7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F52D4F3-8F35-4107-B06C-2580060DB4CD}"/>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4" name="Tijdelijke aanduiding voor voettekst 3">
            <a:extLst>
              <a:ext uri="{FF2B5EF4-FFF2-40B4-BE49-F238E27FC236}">
                <a16:creationId xmlns:a16="http://schemas.microsoft.com/office/drawing/2014/main" id="{D7B3ECB2-86E6-4DCB-A3E4-F8B477C023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56FFA90-94C3-42B7-8B64-C8EF779AF50A}"/>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5553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55B65C-693C-4DC5-B26D-30A9D68234CF}"/>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3" name="Tijdelijke aanduiding voor voettekst 2">
            <a:extLst>
              <a:ext uri="{FF2B5EF4-FFF2-40B4-BE49-F238E27FC236}">
                <a16:creationId xmlns:a16="http://schemas.microsoft.com/office/drawing/2014/main" id="{77A711EB-99EE-44FA-B239-0CD3BCB6136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4AB7850-E9BC-49FE-9657-C6BBBD1AAA67}"/>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116096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23134-667D-4690-9940-36FD563A6B6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9F133F5-8A74-492D-A2C8-A22B5E114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1FB6A43-7A55-419D-8DE3-40F7CDC24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F13879A-FD82-43E3-9D6D-82DCD1230945}"/>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D0650677-072F-482A-9B8E-B792026B6D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7DEE9F-45C0-4F19-A275-FABB1CC5F827}"/>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2361663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994F0-B07F-4505-ACA7-634C4073186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7B0BF63-9F0D-44B2-9104-CDE43B512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02B2EC-9FA5-451E-9C70-FD58B24CF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3E5C27-3A77-4D43-9B90-DBD7B6EA7330}"/>
              </a:ext>
            </a:extLst>
          </p:cNvPr>
          <p:cNvSpPr>
            <a:spLocks noGrp="1"/>
          </p:cNvSpPr>
          <p:nvPr>
            <p:ph type="dt" sz="half" idx="10"/>
          </p:nvPr>
        </p:nvSpPr>
        <p:spPr/>
        <p:txBody>
          <a:bodyPr/>
          <a:lstStyle/>
          <a:p>
            <a:fld id="{077794E3-3955-496C-ABF5-860344B4BD0C}" type="datetimeFigureOut">
              <a:rPr lang="nl-NL" smtClean="0"/>
              <a:t>19-1-2023</a:t>
            </a:fld>
            <a:endParaRPr lang="nl-NL"/>
          </a:p>
        </p:txBody>
      </p:sp>
      <p:sp>
        <p:nvSpPr>
          <p:cNvPr id="6" name="Tijdelijke aanduiding voor voettekst 5">
            <a:extLst>
              <a:ext uri="{FF2B5EF4-FFF2-40B4-BE49-F238E27FC236}">
                <a16:creationId xmlns:a16="http://schemas.microsoft.com/office/drawing/2014/main" id="{F75567DA-F0A2-4F94-BC43-D4FBB72611F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B3343B2-BE99-4AD4-B149-AD8CC06A1BC5}"/>
              </a:ext>
            </a:extLst>
          </p:cNvPr>
          <p:cNvSpPr>
            <a:spLocks noGrp="1"/>
          </p:cNvSpPr>
          <p:nvPr>
            <p:ph type="sldNum" sz="quarter" idx="12"/>
          </p:nvPr>
        </p:nvSpPr>
        <p:spPr/>
        <p:txBody>
          <a:bodyPr/>
          <a:lstStyle/>
          <a:p>
            <a:fld id="{E675E495-4049-42C7-B4D2-5ED32789ADD3}" type="slidenum">
              <a:rPr lang="nl-NL" smtClean="0"/>
              <a:t>‹nr.›</a:t>
            </a:fld>
            <a:endParaRPr lang="nl-NL"/>
          </a:p>
        </p:txBody>
      </p:sp>
    </p:spTree>
    <p:extLst>
      <p:ext uri="{BB962C8B-B14F-4D97-AF65-F5344CB8AC3E}">
        <p14:creationId xmlns:p14="http://schemas.microsoft.com/office/powerpoint/2010/main" val="272387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56A8A9C-9249-4181-A33E-B05E2A175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6D840D7-89DA-4022-9269-D5DF9A21C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5EA359-9363-4319-83B6-636313B2AE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794E3-3955-496C-ABF5-860344B4BD0C}" type="datetimeFigureOut">
              <a:rPr lang="nl-NL" smtClean="0"/>
              <a:t>19-1-2023</a:t>
            </a:fld>
            <a:endParaRPr lang="nl-NL"/>
          </a:p>
        </p:txBody>
      </p:sp>
      <p:sp>
        <p:nvSpPr>
          <p:cNvPr id="5" name="Tijdelijke aanduiding voor voettekst 4">
            <a:extLst>
              <a:ext uri="{FF2B5EF4-FFF2-40B4-BE49-F238E27FC236}">
                <a16:creationId xmlns:a16="http://schemas.microsoft.com/office/drawing/2014/main" id="{329852B1-387E-44BD-B4DC-893679C96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6BCE749-DBEE-4ECA-9766-D38755123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5E495-4049-42C7-B4D2-5ED32789ADD3}" type="slidenum">
              <a:rPr lang="nl-NL" smtClean="0"/>
              <a:t>‹nr.›</a:t>
            </a:fld>
            <a:endParaRPr lang="nl-NL"/>
          </a:p>
        </p:txBody>
      </p:sp>
    </p:spTree>
    <p:extLst>
      <p:ext uri="{BB962C8B-B14F-4D97-AF65-F5344CB8AC3E}">
        <p14:creationId xmlns:p14="http://schemas.microsoft.com/office/powerpoint/2010/main" val="761193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udiekeuze123.nl/begrip/duaal/" TargetMode="External"/><Relationship Id="rId2" Type="http://schemas.openxmlformats.org/officeDocument/2006/relationships/hyperlink" Target="https://www.studiekeuze123.nl/begrip/deeltijd/" TargetMode="External"/><Relationship Id="rId1" Type="http://schemas.openxmlformats.org/officeDocument/2006/relationships/slideLayout" Target="../slideLayouts/slideLayout2.xml"/><Relationship Id="rId5" Type="http://schemas.openxmlformats.org/officeDocument/2006/relationships/hyperlink" Target="https://www.studiekeuze123.nl/begrip/afstandsonderwijs/" TargetMode="External"/><Relationship Id="rId4" Type="http://schemas.openxmlformats.org/officeDocument/2006/relationships/hyperlink" Target="https://www.studiekeuze123.nl/begrip/voltij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udiekeuze123.nl/begrippenlijst/master" TargetMode="External"/><Relationship Id="rId2" Type="http://schemas.openxmlformats.org/officeDocument/2006/relationships/hyperlink" Target="https://www.studiekeuze123.nl/begrippenlijst/bachelor" TargetMode="External"/><Relationship Id="rId1" Type="http://schemas.openxmlformats.org/officeDocument/2006/relationships/slideLayout" Target="../slideLayouts/slideLayout2.xml"/><Relationship Id="rId4" Type="http://schemas.openxmlformats.org/officeDocument/2006/relationships/hyperlink" Target="https://www.studiekeuze123.nl/begrippenlijst/associate-degre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246019D-0C6C-47AB-8D03-569CA8CC10EA}"/>
              </a:ext>
            </a:extLst>
          </p:cNvPr>
          <p:cNvSpPr>
            <a:spLocks noGrp="1"/>
          </p:cNvSpPr>
          <p:nvPr>
            <p:ph type="ctrTitle"/>
          </p:nvPr>
        </p:nvSpPr>
        <p:spPr>
          <a:xfrm>
            <a:off x="526073" y="4756638"/>
            <a:ext cx="11139854" cy="930447"/>
          </a:xfrm>
        </p:spPr>
        <p:txBody>
          <a:bodyPr>
            <a:normAutofit/>
          </a:bodyPr>
          <a:lstStyle/>
          <a:p>
            <a:r>
              <a:rPr lang="nl-NL" sz="5400" b="1" dirty="0">
                <a:solidFill>
                  <a:schemeClr val="bg1"/>
                </a:solidFill>
              </a:rPr>
              <a:t>Het HBO wat is dat eigenlijk?</a:t>
            </a:r>
          </a:p>
        </p:txBody>
      </p:sp>
      <p:sp>
        <p:nvSpPr>
          <p:cNvPr id="3" name="Ondertitel 2">
            <a:extLst>
              <a:ext uri="{FF2B5EF4-FFF2-40B4-BE49-F238E27FC236}">
                <a16:creationId xmlns:a16="http://schemas.microsoft.com/office/drawing/2014/main" id="{5430D968-22A2-448A-833B-967C969453AC}"/>
              </a:ext>
            </a:extLst>
          </p:cNvPr>
          <p:cNvSpPr>
            <a:spLocks noGrp="1"/>
          </p:cNvSpPr>
          <p:nvPr>
            <p:ph type="subTitle" idx="1"/>
          </p:nvPr>
        </p:nvSpPr>
        <p:spPr>
          <a:xfrm>
            <a:off x="1524000" y="5815698"/>
            <a:ext cx="9144000" cy="420001"/>
          </a:xfrm>
        </p:spPr>
        <p:txBody>
          <a:bodyPr>
            <a:normAutofit/>
          </a:bodyPr>
          <a:lstStyle/>
          <a:p>
            <a:endParaRPr lang="nl-NL" sz="2000">
              <a:solidFill>
                <a:srgbClr val="FF963F"/>
              </a:solidFill>
            </a:endParaRPr>
          </a:p>
        </p:txBody>
      </p:sp>
      <p:pic>
        <p:nvPicPr>
          <p:cNvPr id="4" name="Picture 2" descr="Afbeeldingsresultaat voor hbo&quot;">
            <a:extLst>
              <a:ext uri="{FF2B5EF4-FFF2-40B4-BE49-F238E27FC236}">
                <a16:creationId xmlns:a16="http://schemas.microsoft.com/office/drawing/2014/main" id="{D385936C-D2BC-456D-8991-2F7197890F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67655"/>
            <a:ext cx="11496821" cy="347778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31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87EF64A-47E2-4C93-908B-A958CEB98E79}"/>
              </a:ext>
            </a:extLst>
          </p:cNvPr>
          <p:cNvSpPr>
            <a:spLocks noGrp="1"/>
          </p:cNvSpPr>
          <p:nvPr>
            <p:ph type="title"/>
          </p:nvPr>
        </p:nvSpPr>
        <p:spPr>
          <a:xfrm>
            <a:off x="833097" y="172085"/>
            <a:ext cx="10520702" cy="1325563"/>
          </a:xfrm>
        </p:spPr>
        <p:txBody>
          <a:bodyPr>
            <a:normAutofit/>
          </a:bodyPr>
          <a:lstStyle/>
          <a:p>
            <a:pPr algn="ctr"/>
            <a:r>
              <a:rPr lang="nl-NL" b="1" dirty="0">
                <a:solidFill>
                  <a:srgbClr val="FFFFFF"/>
                </a:solidFill>
              </a:rPr>
              <a:t>Opleidingsvormen</a:t>
            </a:r>
          </a:p>
        </p:txBody>
      </p:sp>
      <p:sp>
        <p:nvSpPr>
          <p:cNvPr id="3" name="Tijdelijke aanduiding voor inhoud 2">
            <a:extLst>
              <a:ext uri="{FF2B5EF4-FFF2-40B4-BE49-F238E27FC236}">
                <a16:creationId xmlns:a16="http://schemas.microsoft.com/office/drawing/2014/main" id="{70B63041-A222-4C11-9700-3966F257B0B1}"/>
              </a:ext>
            </a:extLst>
          </p:cNvPr>
          <p:cNvSpPr>
            <a:spLocks noGrp="1"/>
          </p:cNvSpPr>
          <p:nvPr>
            <p:ph idx="1"/>
          </p:nvPr>
        </p:nvSpPr>
        <p:spPr>
          <a:xfrm>
            <a:off x="838201" y="1310641"/>
            <a:ext cx="10515598" cy="4866322"/>
          </a:xfrm>
        </p:spPr>
        <p:txBody>
          <a:bodyPr>
            <a:normAutofit lnSpcReduction="10000"/>
          </a:bodyPr>
          <a:lstStyle/>
          <a:p>
            <a:pPr marL="0" indent="0">
              <a:buNone/>
            </a:pPr>
            <a:r>
              <a:rPr lang="nl-NL" sz="2400" dirty="0">
                <a:solidFill>
                  <a:srgbClr val="FFFFFF"/>
                </a:solidFill>
                <a:latin typeface="Montserrat"/>
              </a:rPr>
              <a:t>In het HBO zijn verschillende opleidingsvormen te onderscheiden:</a:t>
            </a:r>
            <a:endParaRPr lang="nl-NL" sz="2400" b="0" i="0" dirty="0">
              <a:solidFill>
                <a:srgbClr val="FFFFFF"/>
              </a:solidFill>
              <a:effectLst/>
              <a:latin typeface="Montserrat"/>
            </a:endParaRPr>
          </a:p>
          <a:p>
            <a:pPr>
              <a:buFont typeface="Arial" panose="020B0604020202020204" pitchFamily="34" charset="0"/>
              <a:buChar char="•"/>
            </a:pPr>
            <a:r>
              <a:rPr lang="nl-NL" sz="2400" b="1" i="0" u="sng" dirty="0">
                <a:solidFill>
                  <a:srgbClr val="FFFFFF"/>
                </a:solidFill>
                <a:effectLst/>
                <a:latin typeface="Montserrat"/>
                <a:hlinkClick r:id="rId2">
                  <a:extLst>
                    <a:ext uri="{A12FA001-AC4F-418D-AE19-62706E023703}">
                      <ahyp:hlinkClr xmlns:ahyp="http://schemas.microsoft.com/office/drawing/2018/hyperlinkcolor" val="tx"/>
                    </a:ext>
                  </a:extLst>
                </a:hlinkClick>
              </a:rPr>
              <a:t>deeltijd</a:t>
            </a:r>
            <a:r>
              <a:rPr lang="nl-NL" sz="2400" b="0" i="0" dirty="0">
                <a:solidFill>
                  <a:srgbClr val="FFFFFF"/>
                </a:solidFill>
                <a:effectLst/>
                <a:latin typeface="Montserrat"/>
              </a:rPr>
              <a:t>: je volgt één, twee of drie dagdelen per week onderwijs op een hogeschool of universiteit en heeft daarnaast een (fulltime) baan. De baan die de student heeft hoeft niet gerelateerd te zijn aan diens opleiding. </a:t>
            </a:r>
          </a:p>
          <a:p>
            <a:pPr>
              <a:buFont typeface="Arial" panose="020B0604020202020204" pitchFamily="34" charset="0"/>
              <a:buChar char="•"/>
            </a:pPr>
            <a:r>
              <a:rPr lang="nl-NL" sz="2400" b="1" i="0" u="sng" dirty="0">
                <a:solidFill>
                  <a:srgbClr val="FFFFFF"/>
                </a:solidFill>
                <a:effectLst/>
                <a:latin typeface="Montserrat"/>
                <a:hlinkClick r:id="rId3">
                  <a:extLst>
                    <a:ext uri="{A12FA001-AC4F-418D-AE19-62706E023703}">
                      <ahyp:hlinkClr xmlns:ahyp="http://schemas.microsoft.com/office/drawing/2018/hyperlinkcolor" val="tx"/>
                    </a:ext>
                  </a:extLst>
                </a:hlinkClick>
              </a:rPr>
              <a:t>duaal</a:t>
            </a:r>
            <a:r>
              <a:rPr lang="nl-NL" sz="2400" b="0" i="0" dirty="0">
                <a:solidFill>
                  <a:srgbClr val="FFFFFF"/>
                </a:solidFill>
                <a:effectLst/>
                <a:latin typeface="Montserrat"/>
              </a:rPr>
              <a:t>: studeren en een betaalde baan worden afgewisseld of gecombineerd. Je gaat bijvoorbeeld een halfjaar naar school en het volgende halfjaar ben je aan het werk. Anders dan bij deeltijd, sluiten studie en werk goed op elkaar aan en kan de opgedane kennis direct in de praktijk worden gebracht. </a:t>
            </a:r>
          </a:p>
          <a:p>
            <a:pPr>
              <a:buFont typeface="Arial" panose="020B0604020202020204" pitchFamily="34" charset="0"/>
              <a:buChar char="•"/>
            </a:pPr>
            <a:r>
              <a:rPr lang="nl-NL" sz="2400" b="1" i="0" u="sng" dirty="0">
                <a:solidFill>
                  <a:srgbClr val="FFFFFF"/>
                </a:solidFill>
                <a:effectLst/>
                <a:latin typeface="Montserrat"/>
                <a:hlinkClick r:id="rId4">
                  <a:extLst>
                    <a:ext uri="{A12FA001-AC4F-418D-AE19-62706E023703}">
                      <ahyp:hlinkClr xmlns:ahyp="http://schemas.microsoft.com/office/drawing/2018/hyperlinkcolor" val="tx"/>
                    </a:ext>
                  </a:extLst>
                </a:hlinkClick>
              </a:rPr>
              <a:t>voltijd</a:t>
            </a:r>
            <a:r>
              <a:rPr lang="nl-NL" sz="2400" b="1" i="0" dirty="0">
                <a:solidFill>
                  <a:srgbClr val="FFFFFF"/>
                </a:solidFill>
                <a:effectLst/>
                <a:latin typeface="Montserrat"/>
              </a:rPr>
              <a:t>: </a:t>
            </a:r>
            <a:r>
              <a:rPr lang="nl-NL" sz="2400" b="0" i="0" dirty="0">
                <a:solidFill>
                  <a:srgbClr val="FFFFFF"/>
                </a:solidFill>
                <a:effectLst/>
                <a:latin typeface="Montserrat"/>
              </a:rPr>
              <a:t>je volgt in principe elke dag colleges en besteedt zo’n 40 uur per week aan je studie. Voor werkenden is dit niet altijd haalbaar. Bij sommige hogescholen en universiteiten kun je daarom ook minder vakken tegelijkertijd volgen. Hierdoor doe je wel langer over je studie.</a:t>
            </a:r>
          </a:p>
          <a:p>
            <a:pPr>
              <a:buFont typeface="Arial" panose="020B0604020202020204" pitchFamily="34" charset="0"/>
              <a:buChar char="•"/>
            </a:pPr>
            <a:r>
              <a:rPr lang="nl-NL" sz="2400" b="1" i="0" u="sng" dirty="0">
                <a:solidFill>
                  <a:srgbClr val="FFFFFF"/>
                </a:solidFill>
                <a:effectLst/>
                <a:latin typeface="Montserrat"/>
                <a:hlinkClick r:id="rId5">
                  <a:extLst>
                    <a:ext uri="{A12FA001-AC4F-418D-AE19-62706E023703}">
                      <ahyp:hlinkClr xmlns:ahyp="http://schemas.microsoft.com/office/drawing/2018/hyperlinkcolor" val="tx"/>
                    </a:ext>
                  </a:extLst>
                </a:hlinkClick>
              </a:rPr>
              <a:t>afstandsonderwijs</a:t>
            </a:r>
            <a:r>
              <a:rPr lang="nl-NL" sz="2400" b="0" i="0" dirty="0">
                <a:solidFill>
                  <a:srgbClr val="FFFFFF"/>
                </a:solidFill>
                <a:effectLst/>
                <a:latin typeface="Montserrat"/>
              </a:rPr>
              <a:t>: bij deze variant studeer je zelfstandig thuis en lever je je opdrachten online in</a:t>
            </a:r>
            <a:r>
              <a:rPr lang="nl-NL" sz="2000" b="0" i="0" dirty="0">
                <a:solidFill>
                  <a:srgbClr val="FFFFFF"/>
                </a:solidFill>
                <a:effectLst/>
                <a:latin typeface="Montserrat"/>
              </a:rPr>
              <a:t>.</a:t>
            </a:r>
          </a:p>
          <a:p>
            <a:endParaRPr lang="nl-NL" sz="2000" b="0" i="0" dirty="0">
              <a:solidFill>
                <a:srgbClr val="FFFFFF"/>
              </a:solidFill>
              <a:effectLst/>
              <a:latin typeface="Montserrat"/>
            </a:endParaRPr>
          </a:p>
          <a:p>
            <a:endParaRPr lang="nl-NL" sz="2000" dirty="0">
              <a:solidFill>
                <a:srgbClr val="FFFFFF"/>
              </a:solidFill>
            </a:endParaRPr>
          </a:p>
        </p:txBody>
      </p:sp>
    </p:spTree>
    <p:extLst>
      <p:ext uri="{BB962C8B-B14F-4D97-AF65-F5344CB8AC3E}">
        <p14:creationId xmlns:p14="http://schemas.microsoft.com/office/powerpoint/2010/main" val="292137403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De Woorden van de Week – week 1 | Van Dale">
            <a:extLst>
              <a:ext uri="{FF2B5EF4-FFF2-40B4-BE49-F238E27FC236}">
                <a16:creationId xmlns:a16="http://schemas.microsoft.com/office/drawing/2014/main" id="{7C80AE4C-4A98-4768-BC6E-5976B55C1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6" r="17138" b="1"/>
          <a:stretch/>
        </p:blipFill>
        <p:spPr bwMode="auto">
          <a:xfrm>
            <a:off x="4198606"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EC467A3-5AE5-4504-9CB7-48ACF54953DF}"/>
              </a:ext>
            </a:extLst>
          </p:cNvPr>
          <p:cNvSpPr>
            <a:spLocks noGrp="1"/>
          </p:cNvSpPr>
          <p:nvPr>
            <p:ph type="title"/>
          </p:nvPr>
        </p:nvSpPr>
        <p:spPr>
          <a:xfrm>
            <a:off x="174880" y="121855"/>
            <a:ext cx="5266155" cy="1325563"/>
          </a:xfrm>
          <a:ln>
            <a:solidFill>
              <a:schemeClr val="tx1"/>
            </a:solidFill>
          </a:ln>
        </p:spPr>
        <p:txBody>
          <a:bodyPr>
            <a:normAutofit/>
          </a:bodyPr>
          <a:lstStyle/>
          <a:p>
            <a:r>
              <a:rPr lang="nl-NL" sz="3700" b="1" dirty="0"/>
              <a:t>Veel gebruikte termen op de Hogeschool/het HBO</a:t>
            </a:r>
          </a:p>
        </p:txBody>
      </p:sp>
      <p:sp>
        <p:nvSpPr>
          <p:cNvPr id="3" name="Tijdelijke aanduiding voor inhoud 2">
            <a:extLst>
              <a:ext uri="{FF2B5EF4-FFF2-40B4-BE49-F238E27FC236}">
                <a16:creationId xmlns:a16="http://schemas.microsoft.com/office/drawing/2014/main" id="{C6165C33-4CCC-43A3-956F-B18378BE4178}"/>
              </a:ext>
            </a:extLst>
          </p:cNvPr>
          <p:cNvSpPr>
            <a:spLocks noGrp="1"/>
          </p:cNvSpPr>
          <p:nvPr>
            <p:ph idx="1"/>
          </p:nvPr>
        </p:nvSpPr>
        <p:spPr>
          <a:xfrm>
            <a:off x="174881" y="1569751"/>
            <a:ext cx="5266155" cy="5044060"/>
          </a:xfrm>
          <a:ln>
            <a:solidFill>
              <a:schemeClr val="tx1"/>
            </a:solidFill>
          </a:ln>
        </p:spPr>
        <p:txBody>
          <a:bodyPr>
            <a:normAutofit fontScale="47500" lnSpcReduction="20000"/>
          </a:bodyPr>
          <a:lstStyle/>
          <a:p>
            <a:pPr marL="0" indent="0">
              <a:buNone/>
            </a:pPr>
            <a:r>
              <a:rPr lang="nl-NL" sz="3400" dirty="0"/>
              <a:t>Op het HBO worden onderstaande termen veel gebruikt:</a:t>
            </a:r>
          </a:p>
          <a:p>
            <a:pPr marL="514350" indent="-514350">
              <a:buAutoNum type="arabicPeriod"/>
            </a:pPr>
            <a:r>
              <a:rPr lang="nl-NL" sz="3400" dirty="0"/>
              <a:t>Faculteit;</a:t>
            </a:r>
          </a:p>
          <a:p>
            <a:pPr marL="514350" indent="-514350">
              <a:buAutoNum type="arabicPeriod"/>
            </a:pPr>
            <a:r>
              <a:rPr lang="nl-NL" sz="3400" dirty="0"/>
              <a:t>Bachelor;</a:t>
            </a:r>
          </a:p>
          <a:p>
            <a:pPr marL="514350" indent="-514350">
              <a:buAutoNum type="arabicPeriod"/>
            </a:pPr>
            <a:r>
              <a:rPr lang="nl-NL" sz="3400" dirty="0"/>
              <a:t>Werkgroep;</a:t>
            </a:r>
          </a:p>
          <a:p>
            <a:pPr marL="514350" indent="-514350">
              <a:buAutoNum type="arabicPeriod"/>
            </a:pPr>
            <a:r>
              <a:rPr lang="nl-NL" sz="3400" dirty="0"/>
              <a:t>Numerus fictus;</a:t>
            </a:r>
          </a:p>
          <a:p>
            <a:pPr marL="514350" indent="-514350">
              <a:buAutoNum type="arabicPeriod"/>
            </a:pPr>
            <a:r>
              <a:rPr lang="nl-NL" sz="3400" dirty="0"/>
              <a:t>ECTS;</a:t>
            </a:r>
          </a:p>
          <a:p>
            <a:pPr marL="514350" indent="-514350">
              <a:buAutoNum type="arabicPeriod"/>
            </a:pPr>
            <a:r>
              <a:rPr lang="nl-NL" sz="3400" dirty="0"/>
              <a:t>Propedeuse;</a:t>
            </a:r>
          </a:p>
          <a:p>
            <a:pPr marL="514350" indent="-514350">
              <a:buAutoNum type="arabicPeriod"/>
            </a:pPr>
            <a:r>
              <a:rPr lang="nl-NL" sz="3400" i="0" dirty="0">
                <a:effectLst/>
              </a:rPr>
              <a:t>Majors en minors.</a:t>
            </a:r>
          </a:p>
          <a:p>
            <a:pPr marL="0" indent="0">
              <a:buNone/>
            </a:pPr>
            <a:endParaRPr lang="nl-NL" sz="3400" i="0" dirty="0">
              <a:effectLst/>
            </a:endParaRPr>
          </a:p>
          <a:p>
            <a:pPr marL="0" indent="0">
              <a:buFont typeface="Arial" panose="020B0604020202020204" pitchFamily="34" charset="0"/>
              <a:buNone/>
            </a:pPr>
            <a:r>
              <a:rPr lang="nl-NL" sz="3400" dirty="0"/>
              <a:t>Volg onderstaande opdracht;</a:t>
            </a:r>
          </a:p>
          <a:p>
            <a:pPr marL="514350" indent="-514350">
              <a:buFont typeface="Arial" panose="020B0604020202020204" pitchFamily="34" charset="0"/>
              <a:buAutoNum type="arabicPeriod"/>
            </a:pPr>
            <a:r>
              <a:rPr lang="nl-NL" sz="3400" dirty="0"/>
              <a:t>Zoek allemaal 1 groen en 1 rood voorwerp;</a:t>
            </a:r>
          </a:p>
          <a:p>
            <a:pPr marL="514350" indent="-514350">
              <a:buFont typeface="Arial" panose="020B0604020202020204" pitchFamily="34" charset="0"/>
              <a:buAutoNum type="arabicPeriod"/>
            </a:pPr>
            <a:r>
              <a:rPr lang="nl-NL" sz="3400" dirty="0"/>
              <a:t>De docent noemt 1 voor 1 de termen op:</a:t>
            </a:r>
          </a:p>
          <a:p>
            <a:pPr>
              <a:buFontTx/>
              <a:buChar char="-"/>
            </a:pPr>
            <a:r>
              <a:rPr lang="nl-NL" sz="3400" dirty="0"/>
              <a:t>Weet je wat de term betekent? Houd dan het groene voorwerp in beeld;</a:t>
            </a:r>
          </a:p>
          <a:p>
            <a:pPr>
              <a:buFontTx/>
              <a:buChar char="-"/>
            </a:pPr>
            <a:r>
              <a:rPr lang="nl-NL" sz="3400" dirty="0"/>
              <a:t>Weet je niet wat de term betekent? Houd dan het rode voorwerp in beeld. </a:t>
            </a:r>
          </a:p>
          <a:p>
            <a:pPr marL="0" indent="0">
              <a:buNone/>
            </a:pPr>
            <a:r>
              <a:rPr lang="nl-NL" sz="3400" dirty="0"/>
              <a:t>3. De docent laat 1 van de klasgenoten met het groene voorwerp de term uitleggen en vult zo nodig aan. </a:t>
            </a:r>
          </a:p>
          <a:p>
            <a:pPr marL="514350" indent="-514350">
              <a:buAutoNum type="arabicPeriod"/>
            </a:pPr>
            <a:endParaRPr lang="nl-NL" sz="2900" i="0" dirty="0">
              <a:effectLst/>
            </a:endParaRPr>
          </a:p>
          <a:p>
            <a:pPr marL="514350" indent="-514350">
              <a:buAutoNum type="arabicPeriod"/>
            </a:pPr>
            <a:endParaRPr lang="nl-NL" sz="2900" i="0" dirty="0">
              <a:effectLst/>
            </a:endParaRPr>
          </a:p>
          <a:p>
            <a:pPr marL="514350" indent="-514350">
              <a:buAutoNum type="arabicPeriod"/>
            </a:pPr>
            <a:endParaRPr lang="nl-NL" sz="2900" dirty="0"/>
          </a:p>
          <a:p>
            <a:pPr marL="514350" indent="-514350">
              <a:buAutoNum type="arabicPeriod"/>
            </a:pPr>
            <a:endParaRPr lang="nl-NL" sz="2000" dirty="0"/>
          </a:p>
        </p:txBody>
      </p:sp>
    </p:spTree>
    <p:extLst>
      <p:ext uri="{BB962C8B-B14F-4D97-AF65-F5344CB8AC3E}">
        <p14:creationId xmlns:p14="http://schemas.microsoft.com/office/powerpoint/2010/main" val="257426874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2013325-DBC7-41CD-BD9E-83C1C9E97629}"/>
              </a:ext>
            </a:extLst>
          </p:cNvPr>
          <p:cNvSpPr>
            <a:spLocks noGrp="1"/>
          </p:cNvSpPr>
          <p:nvPr>
            <p:ph type="title"/>
          </p:nvPr>
        </p:nvSpPr>
        <p:spPr>
          <a:xfrm>
            <a:off x="96520" y="1689608"/>
            <a:ext cx="4627880" cy="2980944"/>
          </a:xfrm>
        </p:spPr>
        <p:txBody>
          <a:bodyPr>
            <a:normAutofit/>
          </a:bodyPr>
          <a:lstStyle/>
          <a:p>
            <a:r>
              <a:rPr lang="nl-NL" sz="7300" b="1" dirty="0">
                <a:solidFill>
                  <a:schemeClr val="bg1"/>
                </a:solidFill>
              </a:rPr>
              <a:t>Type opleidingen</a:t>
            </a:r>
            <a:br>
              <a:rPr lang="nl-NL" dirty="0">
                <a:solidFill>
                  <a:schemeClr val="bg1"/>
                </a:solidFill>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222A40B7-C446-4908-8FDB-7209919ED740}"/>
              </a:ext>
            </a:extLst>
          </p:cNvPr>
          <p:cNvSpPr>
            <a:spLocks noGrp="1"/>
          </p:cNvSpPr>
          <p:nvPr>
            <p:ph idx="1"/>
          </p:nvPr>
        </p:nvSpPr>
        <p:spPr>
          <a:xfrm>
            <a:off x="6212410" y="704088"/>
            <a:ext cx="5644310" cy="6021832"/>
          </a:xfrm>
        </p:spPr>
        <p:txBody>
          <a:bodyPr anchor="ctr">
            <a:normAutofit fontScale="92500"/>
          </a:bodyPr>
          <a:lstStyle/>
          <a:p>
            <a:pPr marL="0" indent="0">
              <a:buNone/>
            </a:pPr>
            <a:r>
              <a:rPr lang="nl-NL" b="0" i="0" dirty="0">
                <a:effectLst/>
                <a:latin typeface="Montserrat"/>
              </a:rPr>
              <a:t>Als je al een bachelor hebt afgerond, kun je kiezen voor een tweede bachelor of doorstromen naar een master:</a:t>
            </a:r>
          </a:p>
          <a:p>
            <a:pPr>
              <a:buFont typeface="Arial" panose="020B0604020202020204" pitchFamily="34" charset="0"/>
              <a:buChar char="•"/>
            </a:pPr>
            <a:r>
              <a:rPr lang="nl-NL" b="1" i="0" u="sng" dirty="0">
                <a:effectLst/>
                <a:latin typeface="Montserrat"/>
                <a:hlinkClick r:id="rId2">
                  <a:extLst>
                    <a:ext uri="{A12FA001-AC4F-418D-AE19-62706E023703}">
                      <ahyp:hlinkClr xmlns:ahyp="http://schemas.microsoft.com/office/drawing/2018/hyperlinkcolor" val="tx"/>
                    </a:ext>
                  </a:extLst>
                </a:hlinkClick>
              </a:rPr>
              <a:t>bachelor</a:t>
            </a:r>
            <a:r>
              <a:rPr lang="nl-NL" b="0" i="0" dirty="0">
                <a:effectLst/>
                <a:latin typeface="Montserrat"/>
              </a:rPr>
              <a:t>: een opleiding aan een hogeschool of universiteit. Duurt respectievelijk 4 of 3 jaar.</a:t>
            </a:r>
          </a:p>
          <a:p>
            <a:pPr>
              <a:buFont typeface="Arial" panose="020B0604020202020204" pitchFamily="34" charset="0"/>
              <a:buChar char="•"/>
            </a:pPr>
            <a:r>
              <a:rPr lang="nl-NL" b="1" i="0" u="sng" dirty="0">
                <a:effectLst/>
                <a:latin typeface="Montserrat"/>
                <a:hlinkClick r:id="rId3">
                  <a:extLst>
                    <a:ext uri="{A12FA001-AC4F-418D-AE19-62706E023703}">
                      <ahyp:hlinkClr xmlns:ahyp="http://schemas.microsoft.com/office/drawing/2018/hyperlinkcolor" val="tx"/>
                    </a:ext>
                  </a:extLst>
                </a:hlinkClick>
              </a:rPr>
              <a:t>master</a:t>
            </a:r>
            <a:r>
              <a:rPr lang="nl-NL" b="0" i="0" dirty="0">
                <a:effectLst/>
                <a:latin typeface="Montserrat"/>
              </a:rPr>
              <a:t>: na afronding van een bacheloropleiding kun je een masteropleiding volgen voor meer verdieping. De masterfase duurt 1 of 2 jaar.</a:t>
            </a:r>
          </a:p>
          <a:p>
            <a:pPr>
              <a:buFont typeface="Arial" panose="020B0604020202020204" pitchFamily="34" charset="0"/>
              <a:buChar char="•"/>
            </a:pPr>
            <a:r>
              <a:rPr lang="nl-NL" b="1" i="0" u="sng" dirty="0" err="1">
                <a:effectLst/>
                <a:latin typeface="Montserrat"/>
                <a:hlinkClick r:id="rId4">
                  <a:extLst>
                    <a:ext uri="{A12FA001-AC4F-418D-AE19-62706E023703}">
                      <ahyp:hlinkClr xmlns:ahyp="http://schemas.microsoft.com/office/drawing/2018/hyperlinkcolor" val="tx"/>
                    </a:ext>
                  </a:extLst>
                </a:hlinkClick>
              </a:rPr>
              <a:t>associate</a:t>
            </a:r>
            <a:r>
              <a:rPr lang="nl-NL" b="1" i="0" u="sng" dirty="0">
                <a:effectLst/>
                <a:latin typeface="Montserrat"/>
                <a:hlinkClick r:id="rId4">
                  <a:extLst>
                    <a:ext uri="{A12FA001-AC4F-418D-AE19-62706E023703}">
                      <ahyp:hlinkClr xmlns:ahyp="http://schemas.microsoft.com/office/drawing/2018/hyperlinkcolor" val="tx"/>
                    </a:ext>
                  </a:extLst>
                </a:hlinkClick>
              </a:rPr>
              <a:t> </a:t>
            </a:r>
            <a:r>
              <a:rPr lang="nl-NL" b="1" i="0" u="sng" dirty="0" err="1">
                <a:effectLst/>
                <a:latin typeface="Montserrat"/>
                <a:hlinkClick r:id="rId4">
                  <a:extLst>
                    <a:ext uri="{A12FA001-AC4F-418D-AE19-62706E023703}">
                      <ahyp:hlinkClr xmlns:ahyp="http://schemas.microsoft.com/office/drawing/2018/hyperlinkcolor" val="tx"/>
                    </a:ext>
                  </a:extLst>
                </a:hlinkClick>
              </a:rPr>
              <a:t>degree</a:t>
            </a:r>
            <a:r>
              <a:rPr lang="nl-NL" b="0" i="0" dirty="0">
                <a:effectLst/>
                <a:latin typeface="Montserrat"/>
              </a:rPr>
              <a:t> (AD): dit is een tweejarige opleiding in het HBO. Qua niveau zit het tussen een mbo-4 en hbo-bachelor in. Deze AD duurt 2 jaar.</a:t>
            </a:r>
          </a:p>
          <a:p>
            <a:endParaRPr lang="nl-NL" sz="2000" dirty="0"/>
          </a:p>
        </p:txBody>
      </p:sp>
    </p:spTree>
    <p:extLst>
      <p:ext uri="{BB962C8B-B14F-4D97-AF65-F5344CB8AC3E}">
        <p14:creationId xmlns:p14="http://schemas.microsoft.com/office/powerpoint/2010/main" val="276143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Vraagteken Vraag Waarom - Gratis afbeelding op Pixabay">
            <a:extLst>
              <a:ext uri="{FF2B5EF4-FFF2-40B4-BE49-F238E27FC236}">
                <a16:creationId xmlns:a16="http://schemas.microsoft.com/office/drawing/2014/main" id="{EC94811D-19A3-45D3-A484-C1615D31E2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Titel 1">
            <a:extLst>
              <a:ext uri="{FF2B5EF4-FFF2-40B4-BE49-F238E27FC236}">
                <a16:creationId xmlns:a16="http://schemas.microsoft.com/office/drawing/2014/main" id="{6B48AECF-6415-4B08-8D85-256E4207AF0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Vragen</a:t>
            </a:r>
            <a:r>
              <a:rPr lang="en-US" sz="3600" dirty="0">
                <a:solidFill>
                  <a:schemeClr val="tx1">
                    <a:lumMod val="85000"/>
                    <a:lumOff val="15000"/>
                  </a:schemeClr>
                </a:solidFill>
              </a:rPr>
              <a:t>?</a:t>
            </a:r>
          </a:p>
        </p:txBody>
      </p:sp>
      <p:cxnSp>
        <p:nvCxnSpPr>
          <p:cNvPr id="85" name="Straight Connector 8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110"/>
                                        </p:tgtEl>
                                        <p:attrNameLst>
                                          <p:attrName>style.visibility</p:attrName>
                                        </p:attrNameLst>
                                      </p:cBhvr>
                                      <p:to>
                                        <p:strVal val="visible"/>
                                      </p:to>
                                    </p:set>
                                    <p:animEffect transition="in" filter="fade">
                                      <p:cBhvr>
                                        <p:cTn id="7" dur="7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F69C42A-519B-4965-83EC-CCCDBC71B811}"/>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b="1" kern="1200">
                <a:latin typeface="+mj-lt"/>
                <a:ea typeface="+mj-ea"/>
                <a:cs typeface="+mj-cs"/>
              </a:rPr>
              <a:t>Inhoudsopgave</a:t>
            </a:r>
          </a:p>
        </p:txBody>
      </p:sp>
      <p:graphicFrame>
        <p:nvGraphicFramePr>
          <p:cNvPr id="48" name="Tekstvak 3">
            <a:extLst>
              <a:ext uri="{FF2B5EF4-FFF2-40B4-BE49-F238E27FC236}">
                <a16:creationId xmlns:a16="http://schemas.microsoft.com/office/drawing/2014/main" id="{A4FD5B1B-60DF-4F48-91FD-17E5BCF82F41}"/>
              </a:ext>
            </a:extLst>
          </p:cNvPr>
          <p:cNvGraphicFramePr/>
          <p:nvPr>
            <p:extLst>
              <p:ext uri="{D42A27DB-BD31-4B8C-83A1-F6EECF244321}">
                <p14:modId xmlns:p14="http://schemas.microsoft.com/office/powerpoint/2010/main" val="367030635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7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80677D43-DB57-4254-BD60-C0C10917D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155" y="457200"/>
            <a:ext cx="7898845" cy="5909113"/>
          </a:xfrm>
          <a:custGeom>
            <a:avLst/>
            <a:gdLst>
              <a:gd name="connsiteX0" fmla="*/ 3848214 w 7898845"/>
              <a:gd name="connsiteY0" fmla="*/ 0 h 5909113"/>
              <a:gd name="connsiteX1" fmla="*/ 7898845 w 7898845"/>
              <a:gd name="connsiteY1" fmla="*/ 0 h 5909113"/>
              <a:gd name="connsiteX2" fmla="*/ 7898845 w 7898845"/>
              <a:gd name="connsiteY2" fmla="*/ 5907437 h 5909113"/>
              <a:gd name="connsiteX3" fmla="*/ 7778213 w 7898845"/>
              <a:gd name="connsiteY3" fmla="*/ 5907437 h 5909113"/>
              <a:gd name="connsiteX4" fmla="*/ 7778213 w 7898845"/>
              <a:gd name="connsiteY4" fmla="*/ 5909093 h 5909113"/>
              <a:gd name="connsiteX5" fmla="*/ 7485321 w 7898845"/>
              <a:gd name="connsiteY5" fmla="*/ 5909093 h 5909113"/>
              <a:gd name="connsiteX6" fmla="*/ 7485321 w 7898845"/>
              <a:gd name="connsiteY6" fmla="*/ 5909094 h 5909113"/>
              <a:gd name="connsiteX7" fmla="*/ 4228895 w 7898845"/>
              <a:gd name="connsiteY7" fmla="*/ 5909094 h 5909113"/>
              <a:gd name="connsiteX8" fmla="*/ 4228895 w 7898845"/>
              <a:gd name="connsiteY8" fmla="*/ 5909112 h 5909113"/>
              <a:gd name="connsiteX9" fmla="*/ 3936003 w 7898845"/>
              <a:gd name="connsiteY9" fmla="*/ 5909112 h 5909113"/>
              <a:gd name="connsiteX10" fmla="*/ 3936003 w 7898845"/>
              <a:gd name="connsiteY10" fmla="*/ 5909113 h 5909113"/>
              <a:gd name="connsiteX11" fmla="*/ 0 w 7898845"/>
              <a:gd name="connsiteY11" fmla="*/ 5909113 h 5909113"/>
              <a:gd name="connsiteX12" fmla="*/ 2796838 w 7898845"/>
              <a:gd name="connsiteY12" fmla="*/ 1676 h 5909113"/>
              <a:gd name="connsiteX13" fmla="*/ 2916686 w 7898845"/>
              <a:gd name="connsiteY13" fmla="*/ 1676 h 5909113"/>
              <a:gd name="connsiteX14" fmla="*/ 2917470 w 7898845"/>
              <a:gd name="connsiteY14" fmla="*/ 20 h 5909113"/>
              <a:gd name="connsiteX15" fmla="*/ 3210362 w 7898845"/>
              <a:gd name="connsiteY15" fmla="*/ 20 h 5909113"/>
              <a:gd name="connsiteX16" fmla="*/ 3210362 w 7898845"/>
              <a:gd name="connsiteY16" fmla="*/ 19 h 5909113"/>
              <a:gd name="connsiteX17" fmla="*/ 3555322 w 7898845"/>
              <a:gd name="connsiteY17" fmla="*/ 19 h 5909113"/>
              <a:gd name="connsiteX18" fmla="*/ 3555322 w 7898845"/>
              <a:gd name="connsiteY18" fmla="*/ 1 h 5909113"/>
              <a:gd name="connsiteX19" fmla="*/ 3848214 w 7898845"/>
              <a:gd name="connsiteY19" fmla="*/ 1 h 59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8845" h="5909113">
                <a:moveTo>
                  <a:pt x="3848214" y="0"/>
                </a:moveTo>
                <a:lnTo>
                  <a:pt x="7898845" y="0"/>
                </a:lnTo>
                <a:lnTo>
                  <a:pt x="7898845" y="5907437"/>
                </a:lnTo>
                <a:lnTo>
                  <a:pt x="7778213" y="5907437"/>
                </a:lnTo>
                <a:lnTo>
                  <a:pt x="7778213" y="5909093"/>
                </a:lnTo>
                <a:lnTo>
                  <a:pt x="7485321" y="5909093"/>
                </a:lnTo>
                <a:lnTo>
                  <a:pt x="7485321" y="5909094"/>
                </a:lnTo>
                <a:lnTo>
                  <a:pt x="4228895" y="5909094"/>
                </a:lnTo>
                <a:lnTo>
                  <a:pt x="4228895" y="5909112"/>
                </a:lnTo>
                <a:lnTo>
                  <a:pt x="3936003" y="5909112"/>
                </a:lnTo>
                <a:lnTo>
                  <a:pt x="3936003" y="5909113"/>
                </a:lnTo>
                <a:lnTo>
                  <a:pt x="0" y="5909113"/>
                </a:lnTo>
                <a:lnTo>
                  <a:pt x="2796838" y="1676"/>
                </a:lnTo>
                <a:lnTo>
                  <a:pt x="2916686" y="1676"/>
                </a:lnTo>
                <a:lnTo>
                  <a:pt x="2917470" y="20"/>
                </a:lnTo>
                <a:lnTo>
                  <a:pt x="3210362" y="20"/>
                </a:lnTo>
                <a:lnTo>
                  <a:pt x="3210362" y="19"/>
                </a:lnTo>
                <a:lnTo>
                  <a:pt x="3555322" y="19"/>
                </a:lnTo>
                <a:lnTo>
                  <a:pt x="3555322" y="1"/>
                </a:lnTo>
                <a:lnTo>
                  <a:pt x="3848214" y="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5">
            <a:extLst>
              <a:ext uri="{FF2B5EF4-FFF2-40B4-BE49-F238E27FC236}">
                <a16:creationId xmlns:a16="http://schemas.microsoft.com/office/drawing/2014/main" id="{DF0924E5-8F0D-47CB-B59E-155AFCF8C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8858"/>
            <a:ext cx="6769978" cy="5907437"/>
          </a:xfrm>
          <a:custGeom>
            <a:avLst/>
            <a:gdLst>
              <a:gd name="connsiteX0" fmla="*/ 0 w 6769978"/>
              <a:gd name="connsiteY0" fmla="*/ 0 h 5905761"/>
              <a:gd name="connsiteX1" fmla="*/ 6769978 w 6769978"/>
              <a:gd name="connsiteY1" fmla="*/ 0 h 5905761"/>
              <a:gd name="connsiteX2" fmla="*/ 3973138 w 6769978"/>
              <a:gd name="connsiteY2" fmla="*/ 5905761 h 5905761"/>
              <a:gd name="connsiteX3" fmla="*/ 0 w 6769978"/>
              <a:gd name="connsiteY3" fmla="*/ 5905761 h 5905761"/>
            </a:gdLst>
            <a:ahLst/>
            <a:cxnLst>
              <a:cxn ang="0">
                <a:pos x="connsiteX0" y="connsiteY0"/>
              </a:cxn>
              <a:cxn ang="0">
                <a:pos x="connsiteX1" y="connsiteY1"/>
              </a:cxn>
              <a:cxn ang="0">
                <a:pos x="connsiteX2" y="connsiteY2"/>
              </a:cxn>
              <a:cxn ang="0">
                <a:pos x="connsiteX3" y="connsiteY3"/>
              </a:cxn>
            </a:cxnLst>
            <a:rect l="l" t="t" r="r" b="b"/>
            <a:pathLst>
              <a:path w="6769978" h="5905761">
                <a:moveTo>
                  <a:pt x="0" y="0"/>
                </a:moveTo>
                <a:lnTo>
                  <a:pt x="6769978" y="0"/>
                </a:lnTo>
                <a:lnTo>
                  <a:pt x="3973138" y="5905761"/>
                </a:lnTo>
                <a:lnTo>
                  <a:pt x="0" y="5905761"/>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95000"/>
                </a:prstClr>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1A3F915-C89F-4788-8AE5-DA6D7533D262}"/>
              </a:ext>
            </a:extLst>
          </p:cNvPr>
          <p:cNvSpPr>
            <a:spLocks noGrp="1"/>
          </p:cNvSpPr>
          <p:nvPr>
            <p:ph type="title"/>
          </p:nvPr>
        </p:nvSpPr>
        <p:spPr>
          <a:xfrm>
            <a:off x="838201" y="1710127"/>
            <a:ext cx="3431650" cy="3666346"/>
          </a:xfrm>
        </p:spPr>
        <p:txBody>
          <a:bodyPr>
            <a:normAutofit/>
          </a:bodyPr>
          <a:lstStyle/>
          <a:p>
            <a:r>
              <a:rPr lang="nl-NL" b="1">
                <a:solidFill>
                  <a:schemeClr val="bg1"/>
                </a:solidFill>
              </a:rPr>
              <a:t>Verschillen tussen het MBO en HBO</a:t>
            </a:r>
            <a:endParaRPr lang="nl-NL">
              <a:solidFill>
                <a:schemeClr val="bg1"/>
              </a:solidFill>
            </a:endParaRPr>
          </a:p>
        </p:txBody>
      </p:sp>
      <p:sp>
        <p:nvSpPr>
          <p:cNvPr id="7" name="Tijdelijke aanduiding voor inhoud 6">
            <a:extLst>
              <a:ext uri="{FF2B5EF4-FFF2-40B4-BE49-F238E27FC236}">
                <a16:creationId xmlns:a16="http://schemas.microsoft.com/office/drawing/2014/main" id="{05711CCC-822D-4731-BE12-678C8B6170F8}"/>
              </a:ext>
            </a:extLst>
          </p:cNvPr>
          <p:cNvSpPr>
            <a:spLocks noGrp="1"/>
          </p:cNvSpPr>
          <p:nvPr>
            <p:ph idx="1"/>
          </p:nvPr>
        </p:nvSpPr>
        <p:spPr>
          <a:xfrm>
            <a:off x="6766560" y="1335024"/>
            <a:ext cx="4581144" cy="4416552"/>
          </a:xfrm>
        </p:spPr>
        <p:txBody>
          <a:bodyPr anchor="ctr">
            <a:normAutofit/>
          </a:bodyPr>
          <a:lstStyle/>
          <a:p>
            <a:pPr marL="0" indent="0">
              <a:buNone/>
            </a:pPr>
            <a:r>
              <a:rPr lang="nl-NL" sz="2400" dirty="0"/>
              <a:t>Volg de volgende opdracht:</a:t>
            </a:r>
          </a:p>
          <a:p>
            <a:pPr>
              <a:buFontTx/>
              <a:buChar char="-"/>
            </a:pPr>
            <a:r>
              <a:rPr lang="nl-NL" sz="2400" dirty="0"/>
              <a:t>Schrijf voor jezelf minimaal 5 verschillen op tussen het MBO en HBO;</a:t>
            </a:r>
          </a:p>
          <a:p>
            <a:pPr>
              <a:buFontTx/>
              <a:buChar char="-"/>
            </a:pPr>
            <a:r>
              <a:rPr lang="nl-NL" sz="2400" dirty="0"/>
              <a:t>Bespreek klassikaal de bedachte/gevonden verschillen;</a:t>
            </a:r>
          </a:p>
          <a:p>
            <a:pPr>
              <a:buFontTx/>
              <a:buChar char="-"/>
            </a:pPr>
            <a:r>
              <a:rPr lang="nl-NL" sz="2400" dirty="0"/>
              <a:t>Vergelijk deze uitkomsten met de verschillen op de volgende dia. </a:t>
            </a:r>
          </a:p>
        </p:txBody>
      </p:sp>
    </p:spTree>
    <p:extLst>
      <p:ext uri="{BB962C8B-B14F-4D97-AF65-F5344CB8AC3E}">
        <p14:creationId xmlns:p14="http://schemas.microsoft.com/office/powerpoint/2010/main" val="3480145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F2AA3E-C714-4E8D-9F46-9E6FFF7FB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38328"/>
            <a:ext cx="11438793" cy="1577725"/>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EA74428-2362-440D-AC65-1E88C8A71610}"/>
              </a:ext>
            </a:extLst>
          </p:cNvPr>
          <p:cNvSpPr>
            <a:spLocks noGrp="1"/>
          </p:cNvSpPr>
          <p:nvPr>
            <p:ph type="title"/>
          </p:nvPr>
        </p:nvSpPr>
        <p:spPr>
          <a:xfrm>
            <a:off x="838200" y="467541"/>
            <a:ext cx="10515600" cy="1325563"/>
          </a:xfrm>
        </p:spPr>
        <p:txBody>
          <a:bodyPr>
            <a:normAutofit/>
          </a:bodyPr>
          <a:lstStyle/>
          <a:p>
            <a:pPr algn="ctr"/>
            <a:r>
              <a:rPr lang="nl-NL" sz="4800" b="1" dirty="0">
                <a:solidFill>
                  <a:schemeClr val="bg1"/>
                </a:solidFill>
              </a:rPr>
              <a:t>Verschillen tussen het MBO en HBO</a:t>
            </a:r>
          </a:p>
        </p:txBody>
      </p:sp>
      <p:graphicFrame>
        <p:nvGraphicFramePr>
          <p:cNvPr id="4" name="Tabel 4">
            <a:extLst>
              <a:ext uri="{FF2B5EF4-FFF2-40B4-BE49-F238E27FC236}">
                <a16:creationId xmlns:a16="http://schemas.microsoft.com/office/drawing/2014/main" id="{C2237C16-45DB-4668-8D86-22BAF6892CE3}"/>
              </a:ext>
            </a:extLst>
          </p:cNvPr>
          <p:cNvGraphicFramePr>
            <a:graphicFrameLocks noGrp="1"/>
          </p:cNvGraphicFramePr>
          <p:nvPr>
            <p:ph idx="1"/>
            <p:extLst>
              <p:ext uri="{D42A27DB-BD31-4B8C-83A1-F6EECF244321}">
                <p14:modId xmlns:p14="http://schemas.microsoft.com/office/powerpoint/2010/main" val="4229446925"/>
              </p:ext>
            </p:extLst>
          </p:nvPr>
        </p:nvGraphicFramePr>
        <p:xfrm>
          <a:off x="1297052" y="2281565"/>
          <a:ext cx="9597896" cy="3939312"/>
        </p:xfrm>
        <a:graphic>
          <a:graphicData uri="http://schemas.openxmlformats.org/drawingml/2006/table">
            <a:tbl>
              <a:tblPr firstRow="1" bandRow="1">
                <a:tableStyleId>{5C22544A-7EE6-4342-B048-85BDC9FD1C3A}</a:tableStyleId>
              </a:tblPr>
              <a:tblGrid>
                <a:gridCol w="4798948">
                  <a:extLst>
                    <a:ext uri="{9D8B030D-6E8A-4147-A177-3AD203B41FA5}">
                      <a16:colId xmlns:a16="http://schemas.microsoft.com/office/drawing/2014/main" val="1073900758"/>
                    </a:ext>
                  </a:extLst>
                </a:gridCol>
                <a:gridCol w="4798948">
                  <a:extLst>
                    <a:ext uri="{9D8B030D-6E8A-4147-A177-3AD203B41FA5}">
                      <a16:colId xmlns:a16="http://schemas.microsoft.com/office/drawing/2014/main" val="2625188314"/>
                    </a:ext>
                  </a:extLst>
                </a:gridCol>
              </a:tblGrid>
              <a:tr h="367224">
                <a:tc>
                  <a:txBody>
                    <a:bodyPr/>
                    <a:lstStyle/>
                    <a:p>
                      <a:r>
                        <a:rPr lang="nl-NL" sz="1600"/>
                        <a:t>MBO</a:t>
                      </a:r>
                    </a:p>
                  </a:txBody>
                  <a:tcPr marL="83460" marR="83460" marT="41730" marB="41730"/>
                </a:tc>
                <a:tc>
                  <a:txBody>
                    <a:bodyPr/>
                    <a:lstStyle/>
                    <a:p>
                      <a:r>
                        <a:rPr lang="nl-NL" sz="1600"/>
                        <a:t>HBO</a:t>
                      </a:r>
                    </a:p>
                  </a:txBody>
                  <a:tcPr marL="83460" marR="83460" marT="41730" marB="41730"/>
                </a:tc>
                <a:extLst>
                  <a:ext uri="{0D108BD9-81ED-4DB2-BD59-A6C34878D82A}">
                    <a16:rowId xmlns:a16="http://schemas.microsoft.com/office/drawing/2014/main" val="504516900"/>
                  </a:ext>
                </a:extLst>
              </a:tr>
              <a:tr h="367224">
                <a:tc>
                  <a:txBody>
                    <a:bodyPr/>
                    <a:lstStyle/>
                    <a:p>
                      <a:r>
                        <a:rPr lang="nl-NL" sz="1600"/>
                        <a:t>Praktijkgericht</a:t>
                      </a:r>
                    </a:p>
                  </a:txBody>
                  <a:tcPr marL="83460" marR="83460" marT="41730" marB="41730"/>
                </a:tc>
                <a:tc>
                  <a:txBody>
                    <a:bodyPr/>
                    <a:lstStyle/>
                    <a:p>
                      <a:r>
                        <a:rPr lang="nl-NL" sz="1600"/>
                        <a:t>Praktijkgericht en theoretisch</a:t>
                      </a:r>
                    </a:p>
                  </a:txBody>
                  <a:tcPr marL="83460" marR="83460" marT="41730" marB="41730"/>
                </a:tc>
                <a:extLst>
                  <a:ext uri="{0D108BD9-81ED-4DB2-BD59-A6C34878D82A}">
                    <a16:rowId xmlns:a16="http://schemas.microsoft.com/office/drawing/2014/main" val="2629311319"/>
                  </a:ext>
                </a:extLst>
              </a:tr>
              <a:tr h="617604">
                <a:tc>
                  <a:txBody>
                    <a:bodyPr/>
                    <a:lstStyle/>
                    <a:p>
                      <a:r>
                        <a:rPr lang="nl-NL" sz="1600"/>
                        <a:t>Veel stages met begeleiding</a:t>
                      </a:r>
                    </a:p>
                  </a:txBody>
                  <a:tcPr marL="83460" marR="83460" marT="41730" marB="41730"/>
                </a:tc>
                <a:tc>
                  <a:txBody>
                    <a:bodyPr/>
                    <a:lstStyle/>
                    <a:p>
                      <a:r>
                        <a:rPr lang="nl-NL" sz="1600"/>
                        <a:t>Stages met meer verantwoordelijkheid en zelfstandigheid</a:t>
                      </a:r>
                    </a:p>
                  </a:txBody>
                  <a:tcPr marL="83460" marR="83460" marT="41730" marB="41730"/>
                </a:tc>
                <a:extLst>
                  <a:ext uri="{0D108BD9-81ED-4DB2-BD59-A6C34878D82A}">
                    <a16:rowId xmlns:a16="http://schemas.microsoft.com/office/drawing/2014/main" val="1040360441"/>
                  </a:ext>
                </a:extLst>
              </a:tr>
              <a:tr h="367224">
                <a:tc>
                  <a:txBody>
                    <a:bodyPr/>
                    <a:lstStyle/>
                    <a:p>
                      <a:r>
                        <a:rPr lang="nl-NL" sz="1600"/>
                        <a:t>Veel contacturen, minder zelfstandig studeren</a:t>
                      </a:r>
                    </a:p>
                  </a:txBody>
                  <a:tcPr marL="83460" marR="83460" marT="41730" marB="41730"/>
                </a:tc>
                <a:tc>
                  <a:txBody>
                    <a:bodyPr/>
                    <a:lstStyle/>
                    <a:p>
                      <a:r>
                        <a:rPr lang="nl-NL" sz="1600"/>
                        <a:t>Minder contacturen, meer zelfstandig studeren</a:t>
                      </a:r>
                    </a:p>
                  </a:txBody>
                  <a:tcPr marL="83460" marR="83460" marT="41730" marB="41730"/>
                </a:tc>
                <a:extLst>
                  <a:ext uri="{0D108BD9-81ED-4DB2-BD59-A6C34878D82A}">
                    <a16:rowId xmlns:a16="http://schemas.microsoft.com/office/drawing/2014/main" val="1921043300"/>
                  </a:ext>
                </a:extLst>
              </a:tr>
              <a:tr h="617604">
                <a:tc>
                  <a:txBody>
                    <a:bodyPr/>
                    <a:lstStyle/>
                    <a:p>
                      <a:r>
                        <a:rPr lang="nl-NL" sz="1600"/>
                        <a:t>Veel begeleiding bij de studie, hulp bij het plannen van je studietaken</a:t>
                      </a:r>
                    </a:p>
                  </a:txBody>
                  <a:tcPr marL="83460" marR="83460" marT="41730" marB="41730"/>
                </a:tc>
                <a:tc>
                  <a:txBody>
                    <a:bodyPr/>
                    <a:lstStyle/>
                    <a:p>
                      <a:r>
                        <a:rPr lang="nl-NL" sz="1600"/>
                        <a:t>Begeleiding, maar eigen initiatief is belangrijk</a:t>
                      </a:r>
                    </a:p>
                  </a:txBody>
                  <a:tcPr marL="83460" marR="83460" marT="41730" marB="41730"/>
                </a:tc>
                <a:extLst>
                  <a:ext uri="{0D108BD9-81ED-4DB2-BD59-A6C34878D82A}">
                    <a16:rowId xmlns:a16="http://schemas.microsoft.com/office/drawing/2014/main" val="1454494314"/>
                  </a:ext>
                </a:extLst>
              </a:tr>
              <a:tr h="617604">
                <a:tc>
                  <a:txBody>
                    <a:bodyPr/>
                    <a:lstStyle/>
                    <a:p>
                      <a:r>
                        <a:rPr lang="nl-NL" sz="1600"/>
                        <a:t>Studiestof wordt in kleine stukken aangeboden, met veel herhaling</a:t>
                      </a:r>
                    </a:p>
                  </a:txBody>
                  <a:tcPr marL="83460" marR="83460" marT="41730" marB="41730"/>
                </a:tc>
                <a:tc>
                  <a:txBody>
                    <a:bodyPr/>
                    <a:lstStyle/>
                    <a:p>
                      <a:r>
                        <a:rPr lang="nl-NL" sz="1600" dirty="0"/>
                        <a:t>Veel (vaak Engelse) studiestof in hoger tempo</a:t>
                      </a:r>
                    </a:p>
                  </a:txBody>
                  <a:tcPr marL="83460" marR="83460" marT="41730" marB="41730"/>
                </a:tc>
                <a:extLst>
                  <a:ext uri="{0D108BD9-81ED-4DB2-BD59-A6C34878D82A}">
                    <a16:rowId xmlns:a16="http://schemas.microsoft.com/office/drawing/2014/main" val="1940635110"/>
                  </a:ext>
                </a:extLst>
              </a:tr>
              <a:tr h="617604">
                <a:tc>
                  <a:txBody>
                    <a:bodyPr/>
                    <a:lstStyle/>
                    <a:p>
                      <a:r>
                        <a:rPr lang="nl-NL" sz="1600"/>
                        <a:t>Korte toetsen waarin je moet aantonen dat je het weet</a:t>
                      </a:r>
                    </a:p>
                  </a:txBody>
                  <a:tcPr marL="83460" marR="83460" marT="41730" marB="41730"/>
                </a:tc>
                <a:tc>
                  <a:txBody>
                    <a:bodyPr/>
                    <a:lstStyle/>
                    <a:p>
                      <a:r>
                        <a:rPr lang="nl-NL" sz="1600"/>
                        <a:t>Lange toetsen waarin je moet aantonen dat je het begrijpt</a:t>
                      </a:r>
                    </a:p>
                  </a:txBody>
                  <a:tcPr marL="83460" marR="83460" marT="41730" marB="41730"/>
                </a:tc>
                <a:extLst>
                  <a:ext uri="{0D108BD9-81ED-4DB2-BD59-A6C34878D82A}">
                    <a16:rowId xmlns:a16="http://schemas.microsoft.com/office/drawing/2014/main" val="2481745435"/>
                  </a:ext>
                </a:extLst>
              </a:tr>
              <a:tr h="367224">
                <a:tc>
                  <a:txBody>
                    <a:bodyPr/>
                    <a:lstStyle/>
                    <a:p>
                      <a:r>
                        <a:rPr lang="nl-NL" sz="1600"/>
                        <a:t>Projecten met de nadruk op ‘’doen’’</a:t>
                      </a:r>
                    </a:p>
                  </a:txBody>
                  <a:tcPr marL="83460" marR="83460" marT="41730" marB="41730"/>
                </a:tc>
                <a:tc>
                  <a:txBody>
                    <a:bodyPr/>
                    <a:lstStyle/>
                    <a:p>
                      <a:r>
                        <a:rPr lang="nl-NL" sz="1600" dirty="0"/>
                        <a:t>Complexe projecten met de nadruk op ‘’denken’’</a:t>
                      </a:r>
                    </a:p>
                  </a:txBody>
                  <a:tcPr marL="83460" marR="83460" marT="41730" marB="41730"/>
                </a:tc>
                <a:extLst>
                  <a:ext uri="{0D108BD9-81ED-4DB2-BD59-A6C34878D82A}">
                    <a16:rowId xmlns:a16="http://schemas.microsoft.com/office/drawing/2014/main" val="1032325894"/>
                  </a:ext>
                </a:extLst>
              </a:tr>
            </a:tbl>
          </a:graphicData>
        </a:graphic>
      </p:graphicFrame>
    </p:spTree>
    <p:extLst>
      <p:ext uri="{BB962C8B-B14F-4D97-AF65-F5344CB8AC3E}">
        <p14:creationId xmlns:p14="http://schemas.microsoft.com/office/powerpoint/2010/main" val="74490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etjes over Santpoort | Mijn Santpoort">
            <a:extLst>
              <a:ext uri="{FF2B5EF4-FFF2-40B4-BE49-F238E27FC236}">
                <a16:creationId xmlns:a16="http://schemas.microsoft.com/office/drawing/2014/main" id="{7D93AF7B-AD23-46C3-A16D-ED1F9F3B4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49" r="2147"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65CA336C-C5D5-4D78-8F9F-EFCF7CD82888}"/>
              </a:ext>
            </a:extLst>
          </p:cNvPr>
          <p:cNvSpPr>
            <a:spLocks noGrp="1"/>
          </p:cNvSpPr>
          <p:nvPr>
            <p:ph idx="1"/>
          </p:nvPr>
        </p:nvSpPr>
        <p:spPr>
          <a:xfrm>
            <a:off x="6615388" y="177801"/>
            <a:ext cx="4840010" cy="1629103"/>
          </a:xfrm>
          <a:ln w="28575">
            <a:solidFill>
              <a:schemeClr val="tx1"/>
            </a:solidFill>
          </a:ln>
        </p:spPr>
        <p:txBody>
          <a:bodyPr>
            <a:normAutofit fontScale="77500" lnSpcReduction="20000"/>
          </a:bodyPr>
          <a:lstStyle/>
          <a:p>
            <a:pPr marL="0" indent="0" algn="ctr">
              <a:buNone/>
            </a:pPr>
            <a:endParaRPr lang="nl-NL" sz="100" b="0" i="0" dirty="0">
              <a:effectLst/>
              <a:latin typeface="Lato"/>
            </a:endParaRPr>
          </a:p>
          <a:p>
            <a:pPr marL="0" indent="0" algn="ctr">
              <a:buNone/>
            </a:pPr>
            <a:r>
              <a:rPr lang="nl-NL" sz="3800" b="1" i="0" dirty="0">
                <a:effectLst/>
                <a:latin typeface="Lato"/>
              </a:rPr>
              <a:t>Salaris</a:t>
            </a:r>
          </a:p>
          <a:p>
            <a:pPr algn="l">
              <a:buFont typeface="Arial" panose="020B0604020202020204" pitchFamily="34" charset="0"/>
              <a:buChar char="•"/>
            </a:pPr>
            <a:r>
              <a:rPr lang="nl-NL" sz="2200" b="0" i="0" dirty="0">
                <a:effectLst/>
                <a:latin typeface="Lato"/>
              </a:rPr>
              <a:t>Het gemiddelde jaarsalaris van een MBO-student bedraagt € 25.000,-.</a:t>
            </a:r>
          </a:p>
          <a:p>
            <a:pPr algn="l">
              <a:buFont typeface="Arial" panose="020B0604020202020204" pitchFamily="34" charset="0"/>
              <a:buChar char="•"/>
            </a:pPr>
            <a:r>
              <a:rPr lang="nl-NL" sz="2200" b="0" i="0" dirty="0">
                <a:effectLst/>
                <a:latin typeface="Lato"/>
              </a:rPr>
              <a:t>Het gemiddelde jaarsalaris van een HBO-student bedraagt € 36.000,-.</a:t>
            </a:r>
          </a:p>
          <a:p>
            <a:pPr marL="0" indent="0">
              <a:buNone/>
            </a:pPr>
            <a:endParaRPr lang="nl-NL" sz="2000" dirty="0"/>
          </a:p>
        </p:txBody>
      </p:sp>
      <p:sp>
        <p:nvSpPr>
          <p:cNvPr id="8" name="Tijdelijke aanduiding voor inhoud 2">
            <a:extLst>
              <a:ext uri="{FF2B5EF4-FFF2-40B4-BE49-F238E27FC236}">
                <a16:creationId xmlns:a16="http://schemas.microsoft.com/office/drawing/2014/main" id="{D0224A71-5064-4186-A943-24465DACC24A}"/>
              </a:ext>
            </a:extLst>
          </p:cNvPr>
          <p:cNvSpPr txBox="1">
            <a:spLocks/>
          </p:cNvSpPr>
          <p:nvPr/>
        </p:nvSpPr>
        <p:spPr>
          <a:xfrm>
            <a:off x="6615388" y="2105416"/>
            <a:ext cx="4840010" cy="1959303"/>
          </a:xfrm>
          <a:prstGeom prst="rect">
            <a:avLst/>
          </a:prstGeom>
          <a:ln w="28575">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NL" sz="100" dirty="0">
              <a:latin typeface="Lato"/>
            </a:endParaRPr>
          </a:p>
          <a:p>
            <a:pPr marL="0" indent="0" algn="ctr">
              <a:buFont typeface="Arial" panose="020B0604020202020204" pitchFamily="34" charset="0"/>
              <a:buNone/>
            </a:pPr>
            <a:r>
              <a:rPr lang="nl-NL" sz="3100" b="1" dirty="0">
                <a:latin typeface="Lato"/>
              </a:rPr>
              <a:t>Overstap MBO-HBO</a:t>
            </a:r>
          </a:p>
          <a:p>
            <a:pPr algn="l">
              <a:buFont typeface="Arial" panose="020B0604020202020204" pitchFamily="34" charset="0"/>
              <a:buChar char="•"/>
            </a:pPr>
            <a:r>
              <a:rPr lang="nl-NL" sz="1600" b="0" i="0" dirty="0">
                <a:effectLst/>
                <a:latin typeface="Lato"/>
              </a:rPr>
              <a:t>1 op de 5 MBO’ers binnen 1 jaar stopt op het HBO;</a:t>
            </a:r>
          </a:p>
          <a:p>
            <a:pPr algn="l">
              <a:buFont typeface="Arial" panose="020B0604020202020204" pitchFamily="34" charset="0"/>
              <a:buChar char="•"/>
            </a:pPr>
            <a:r>
              <a:rPr lang="nl-NL" sz="1600" b="0" i="0" dirty="0">
                <a:effectLst/>
                <a:latin typeface="Lato"/>
              </a:rPr>
              <a:t>Meer dan 50% van de MBO’ers zijn HBO studie niet afmaakt;</a:t>
            </a:r>
          </a:p>
          <a:p>
            <a:pPr algn="l">
              <a:buFont typeface="Arial" panose="020B0604020202020204" pitchFamily="34" charset="0"/>
              <a:buChar char="•"/>
            </a:pPr>
            <a:r>
              <a:rPr lang="nl-NL" sz="1600" dirty="0">
                <a:latin typeface="Lato"/>
              </a:rPr>
              <a:t>30% van de MBO’ers een overstap naar het HBO maakt</a:t>
            </a:r>
            <a:endParaRPr lang="nl-NL" sz="1600" b="0" i="0" dirty="0">
              <a:effectLst/>
              <a:latin typeface="Lato"/>
            </a:endParaRPr>
          </a:p>
          <a:p>
            <a:pPr algn="l">
              <a:buFont typeface="Arial" panose="020B0604020202020204" pitchFamily="34" charset="0"/>
              <a:buChar char="•"/>
            </a:pPr>
            <a:endParaRPr lang="nl-NL" sz="1600" b="0" i="0" dirty="0">
              <a:effectLst/>
              <a:latin typeface="Lato"/>
            </a:endParaRPr>
          </a:p>
          <a:p>
            <a:pPr marL="0" indent="0">
              <a:buFont typeface="Arial" panose="020B0604020202020204" pitchFamily="34" charset="0"/>
              <a:buNone/>
            </a:pPr>
            <a:endParaRPr lang="nl-NL" sz="2000" dirty="0"/>
          </a:p>
        </p:txBody>
      </p:sp>
      <p:sp>
        <p:nvSpPr>
          <p:cNvPr id="10" name="Tijdelijke aanduiding voor inhoud 2">
            <a:extLst>
              <a:ext uri="{FF2B5EF4-FFF2-40B4-BE49-F238E27FC236}">
                <a16:creationId xmlns:a16="http://schemas.microsoft.com/office/drawing/2014/main" id="{CAA6172B-61F1-40E0-A7DF-C13660D20526}"/>
              </a:ext>
            </a:extLst>
          </p:cNvPr>
          <p:cNvSpPr txBox="1">
            <a:spLocks/>
          </p:cNvSpPr>
          <p:nvPr/>
        </p:nvSpPr>
        <p:spPr>
          <a:xfrm>
            <a:off x="6615388" y="4363231"/>
            <a:ext cx="4840010" cy="1959303"/>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nl-NL" sz="100" dirty="0">
              <a:latin typeface="Lato"/>
            </a:endParaRPr>
          </a:p>
          <a:p>
            <a:pPr marL="0" indent="0" algn="ctr">
              <a:buFont typeface="Arial" panose="020B0604020202020204" pitchFamily="34" charset="0"/>
              <a:buNone/>
            </a:pPr>
            <a:r>
              <a:rPr lang="nl-NL" sz="2900" b="1" dirty="0">
                <a:latin typeface="Lato"/>
              </a:rPr>
              <a:t>Van MBO naar HBO</a:t>
            </a:r>
          </a:p>
          <a:p>
            <a:pPr algn="l">
              <a:buFont typeface="Arial" panose="020B0604020202020204" pitchFamily="34" charset="0"/>
              <a:buChar char="•"/>
            </a:pPr>
            <a:r>
              <a:rPr lang="nl-NL" sz="1600" b="0" i="0" dirty="0">
                <a:effectLst/>
                <a:latin typeface="Lato"/>
              </a:rPr>
              <a:t>Vergroot je je kans op een baan;</a:t>
            </a:r>
          </a:p>
          <a:p>
            <a:pPr algn="l">
              <a:buFont typeface="Arial" panose="020B0604020202020204" pitchFamily="34" charset="0"/>
              <a:buChar char="•"/>
            </a:pPr>
            <a:r>
              <a:rPr lang="nl-NL" sz="1600" dirty="0">
                <a:latin typeface="Lato"/>
              </a:rPr>
              <a:t>Je bent breder inzetbaar;</a:t>
            </a:r>
          </a:p>
          <a:p>
            <a:pPr algn="l">
              <a:buFont typeface="Arial" panose="020B0604020202020204" pitchFamily="34" charset="0"/>
              <a:buChar char="•"/>
            </a:pPr>
            <a:r>
              <a:rPr lang="nl-NL" sz="1600" dirty="0">
                <a:latin typeface="Lato"/>
              </a:rPr>
              <a:t>Beschik je over meer kennis en ervaring. </a:t>
            </a:r>
            <a:endParaRPr lang="nl-NL" sz="1600" b="0" i="0" dirty="0">
              <a:effectLst/>
              <a:latin typeface="Lato"/>
            </a:endParaRPr>
          </a:p>
          <a:p>
            <a:pPr algn="l">
              <a:buFont typeface="Arial" panose="020B0604020202020204" pitchFamily="34" charset="0"/>
              <a:buChar char="•"/>
            </a:pPr>
            <a:endParaRPr lang="nl-NL" sz="1600" b="0" i="0" dirty="0">
              <a:effectLst/>
              <a:latin typeface="Lato"/>
            </a:endParaRPr>
          </a:p>
          <a:p>
            <a:pPr marL="0" indent="0">
              <a:buFont typeface="Arial" panose="020B0604020202020204" pitchFamily="34" charset="0"/>
              <a:buNone/>
            </a:pPr>
            <a:endParaRPr lang="nl-NL" sz="2000" dirty="0"/>
          </a:p>
        </p:txBody>
      </p:sp>
      <p:sp>
        <p:nvSpPr>
          <p:cNvPr id="6" name="Tekstvak 5">
            <a:extLst>
              <a:ext uri="{FF2B5EF4-FFF2-40B4-BE49-F238E27FC236}">
                <a16:creationId xmlns:a16="http://schemas.microsoft.com/office/drawing/2014/main" id="{53F266E2-DF5A-4739-86AD-160C9FE85629}"/>
              </a:ext>
            </a:extLst>
          </p:cNvPr>
          <p:cNvSpPr txBox="1"/>
          <p:nvPr/>
        </p:nvSpPr>
        <p:spPr>
          <a:xfrm>
            <a:off x="3223026" y="6405601"/>
            <a:ext cx="6143557" cy="369332"/>
          </a:xfrm>
          <a:prstGeom prst="rect">
            <a:avLst/>
          </a:prstGeom>
          <a:noFill/>
        </p:spPr>
        <p:txBody>
          <a:bodyPr wrap="square" rtlCol="0">
            <a:spAutoFit/>
          </a:bodyPr>
          <a:lstStyle/>
          <a:p>
            <a:r>
              <a:rPr lang="nl-NL" dirty="0"/>
              <a:t>Wat vinden jullie van deze feitjes?</a:t>
            </a:r>
          </a:p>
        </p:txBody>
      </p:sp>
    </p:spTree>
    <p:extLst>
      <p:ext uri="{BB962C8B-B14F-4D97-AF65-F5344CB8AC3E}">
        <p14:creationId xmlns:p14="http://schemas.microsoft.com/office/powerpoint/2010/main" val="394768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0A162348-0B90-41D9-8A87-6471264F8A11}"/>
              </a:ext>
            </a:extLst>
          </p:cNvPr>
          <p:cNvSpPr>
            <a:spLocks noGrp="1"/>
          </p:cNvSpPr>
          <p:nvPr>
            <p:ph type="title"/>
          </p:nvPr>
        </p:nvSpPr>
        <p:spPr>
          <a:xfrm>
            <a:off x="838199" y="388308"/>
            <a:ext cx="7625081" cy="1021424"/>
          </a:xfrm>
        </p:spPr>
        <p:txBody>
          <a:bodyPr anchor="b">
            <a:normAutofit fontScale="90000"/>
          </a:bodyPr>
          <a:lstStyle/>
          <a:p>
            <a:r>
              <a:rPr lang="nl-NL" sz="3600" b="1" dirty="0">
                <a:solidFill>
                  <a:schemeClr val="bg1"/>
                </a:solidFill>
              </a:rPr>
              <a:t>Vervolgstudies binnen de gezondheidszorg</a:t>
            </a:r>
          </a:p>
        </p:txBody>
      </p:sp>
      <p:cxnSp>
        <p:nvCxnSpPr>
          <p:cNvPr id="19"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440584"/>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2">
            <a:extLst>
              <a:ext uri="{FF2B5EF4-FFF2-40B4-BE49-F238E27FC236}">
                <a16:creationId xmlns:a16="http://schemas.microsoft.com/office/drawing/2014/main" id="{17C2F6CE-0CF2-4DDD-85F5-96799A328F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164811" y="6267491"/>
            <a:ext cx="80271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1" name="Tijdelijke aanduiding voor inhoud 2">
            <a:extLst>
              <a:ext uri="{FF2B5EF4-FFF2-40B4-BE49-F238E27FC236}">
                <a16:creationId xmlns:a16="http://schemas.microsoft.com/office/drawing/2014/main" id="{8768372D-1455-4356-B442-94005221FD0F}"/>
              </a:ext>
            </a:extLst>
          </p:cNvPr>
          <p:cNvGraphicFramePr>
            <a:graphicFrameLocks noGrp="1"/>
          </p:cNvGraphicFramePr>
          <p:nvPr>
            <p:ph idx="1"/>
            <p:extLst>
              <p:ext uri="{D42A27DB-BD31-4B8C-83A1-F6EECF244321}">
                <p14:modId xmlns:p14="http://schemas.microsoft.com/office/powerpoint/2010/main" val="298239776"/>
              </p:ext>
            </p:extLst>
          </p:nvPr>
        </p:nvGraphicFramePr>
        <p:xfrm>
          <a:off x="1392238" y="1715407"/>
          <a:ext cx="9407525"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vak 3">
            <a:extLst>
              <a:ext uri="{FF2B5EF4-FFF2-40B4-BE49-F238E27FC236}">
                <a16:creationId xmlns:a16="http://schemas.microsoft.com/office/drawing/2014/main" id="{B232436B-FF5C-4450-A19A-46A85500D49F}"/>
              </a:ext>
            </a:extLst>
          </p:cNvPr>
          <p:cNvSpPr txBox="1"/>
          <p:nvPr/>
        </p:nvSpPr>
        <p:spPr>
          <a:xfrm>
            <a:off x="838199" y="1621355"/>
            <a:ext cx="10226041" cy="369332"/>
          </a:xfrm>
          <a:prstGeom prst="rect">
            <a:avLst/>
          </a:prstGeom>
          <a:noFill/>
        </p:spPr>
        <p:txBody>
          <a:bodyPr wrap="square" rtlCol="0">
            <a:spAutoFit/>
          </a:bodyPr>
          <a:lstStyle/>
          <a:p>
            <a:r>
              <a:rPr lang="nl-NL" dirty="0">
                <a:solidFill>
                  <a:schemeClr val="bg1"/>
                </a:solidFill>
              </a:rPr>
              <a:t>Er zijn heel veel verschillende vervolgstudies binnen de gezondheidszorg, denk hierbij bijvoorbeeld aan: </a:t>
            </a:r>
          </a:p>
        </p:txBody>
      </p:sp>
    </p:spTree>
    <p:extLst>
      <p:ext uri="{BB962C8B-B14F-4D97-AF65-F5344CB8AC3E}">
        <p14:creationId xmlns:p14="http://schemas.microsoft.com/office/powerpoint/2010/main" val="2154898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E3B934-4D09-42B9-B28A-C0DAB5BF81A8}"/>
              </a:ext>
            </a:extLst>
          </p:cNvPr>
          <p:cNvSpPr>
            <a:spLocks noGrp="1"/>
          </p:cNvSpPr>
          <p:nvPr>
            <p:ph type="title"/>
          </p:nvPr>
        </p:nvSpPr>
        <p:spPr>
          <a:xfrm>
            <a:off x="101600" y="1432809"/>
            <a:ext cx="3647440" cy="2127124"/>
          </a:xfrm>
        </p:spPr>
        <p:txBody>
          <a:bodyPr vert="horz" lIns="91440" tIns="45720" rIns="91440" bIns="45720" rtlCol="0" anchor="t">
            <a:normAutofit/>
          </a:bodyPr>
          <a:lstStyle/>
          <a:p>
            <a:r>
              <a:rPr lang="en-US" sz="6000" b="1" kern="1200" dirty="0">
                <a:solidFill>
                  <a:schemeClr val="bg1"/>
                </a:solidFill>
                <a:latin typeface="+mj-lt"/>
                <a:ea typeface="+mj-ea"/>
                <a:cs typeface="+mj-cs"/>
              </a:rPr>
              <a:t>De </a:t>
            </a:r>
            <a:r>
              <a:rPr lang="en-US" sz="6000" b="1" kern="1200" dirty="0" err="1">
                <a:solidFill>
                  <a:schemeClr val="bg1"/>
                </a:solidFill>
                <a:latin typeface="+mj-lt"/>
                <a:ea typeface="+mj-ea"/>
                <a:cs typeface="+mj-cs"/>
              </a:rPr>
              <a:t>hogeschool</a:t>
            </a:r>
            <a:endParaRPr lang="en-US" sz="6000" b="1" kern="1200" dirty="0">
              <a:solidFill>
                <a:schemeClr val="bg1"/>
              </a:solidFill>
              <a:latin typeface="+mj-lt"/>
              <a:ea typeface="+mj-ea"/>
              <a:cs typeface="+mj-cs"/>
            </a:endParaRPr>
          </a:p>
        </p:txBody>
      </p:sp>
      <p:sp>
        <p:nvSpPr>
          <p:cNvPr id="3" name="Tijdelijke aanduiding voor inhoud 2">
            <a:extLst>
              <a:ext uri="{FF2B5EF4-FFF2-40B4-BE49-F238E27FC236}">
                <a16:creationId xmlns:a16="http://schemas.microsoft.com/office/drawing/2014/main" id="{EF4BFFB3-B71E-4A05-87A4-BADCA56C695A}"/>
              </a:ext>
            </a:extLst>
          </p:cNvPr>
          <p:cNvSpPr>
            <a:spLocks noGrp="1"/>
          </p:cNvSpPr>
          <p:nvPr>
            <p:ph idx="1"/>
          </p:nvPr>
        </p:nvSpPr>
        <p:spPr>
          <a:xfrm>
            <a:off x="5226003" y="629921"/>
            <a:ext cx="6627247" cy="2357120"/>
          </a:xfrm>
        </p:spPr>
        <p:txBody>
          <a:bodyPr vert="horz" lIns="91440" tIns="45720" rIns="91440" bIns="45720" rtlCol="0">
            <a:normAutofit/>
          </a:bodyPr>
          <a:lstStyle/>
          <a:p>
            <a:pPr marL="0" indent="0">
              <a:buNone/>
            </a:pPr>
            <a:r>
              <a:rPr lang="en-US" b="1" dirty="0" err="1">
                <a:effectLst/>
              </a:rPr>
              <a:t>Definitie</a:t>
            </a:r>
            <a:endParaRPr lang="en-US" b="1" dirty="0">
              <a:effectLst/>
            </a:endParaRPr>
          </a:p>
          <a:p>
            <a:pPr marL="0" indent="0">
              <a:buNone/>
            </a:pPr>
            <a:r>
              <a:rPr lang="en-US" dirty="0" err="1">
                <a:effectLst/>
              </a:rPr>
              <a:t>Een</a:t>
            </a:r>
            <a:r>
              <a:rPr lang="en-US" dirty="0">
                <a:effectLst/>
              </a:rPr>
              <a:t> </a:t>
            </a:r>
            <a:r>
              <a:rPr lang="en-US" dirty="0" err="1"/>
              <a:t>H</a:t>
            </a:r>
            <a:r>
              <a:rPr lang="en-US" dirty="0" err="1">
                <a:effectLst/>
              </a:rPr>
              <a:t>ogeschool</a:t>
            </a:r>
            <a:r>
              <a:rPr lang="en-US" dirty="0">
                <a:effectLst/>
              </a:rPr>
              <a:t> is </a:t>
            </a:r>
            <a:r>
              <a:rPr lang="en-US" dirty="0" err="1">
                <a:effectLst/>
              </a:rPr>
              <a:t>een</a:t>
            </a:r>
            <a:r>
              <a:rPr lang="en-US" dirty="0">
                <a:effectLst/>
              </a:rPr>
              <a:t> </a:t>
            </a:r>
            <a:r>
              <a:rPr lang="en-US" dirty="0" err="1">
                <a:effectLst/>
              </a:rPr>
              <a:t>onderwijsinstelling</a:t>
            </a:r>
            <a:r>
              <a:rPr lang="en-US" dirty="0">
                <a:effectLst/>
              </a:rPr>
              <a:t> </a:t>
            </a:r>
            <a:r>
              <a:rPr lang="en-US" dirty="0" err="1">
                <a:effectLst/>
              </a:rPr>
              <a:t>voor</a:t>
            </a:r>
            <a:r>
              <a:rPr lang="en-US" dirty="0">
                <a:effectLst/>
              </a:rPr>
              <a:t> </a:t>
            </a:r>
            <a:r>
              <a:rPr lang="en-US" dirty="0" err="1">
                <a:effectLst/>
              </a:rPr>
              <a:t>hoger</a:t>
            </a:r>
            <a:r>
              <a:rPr lang="en-US" dirty="0">
                <a:effectLst/>
              </a:rPr>
              <a:t> </a:t>
            </a:r>
            <a:r>
              <a:rPr lang="en-US" dirty="0" err="1">
                <a:effectLst/>
              </a:rPr>
              <a:t>beroepsonderwijs</a:t>
            </a:r>
            <a:r>
              <a:rPr lang="en-US" dirty="0">
                <a:effectLst/>
              </a:rPr>
              <a:t> (</a:t>
            </a:r>
            <a:r>
              <a:rPr lang="en-US" dirty="0" err="1">
                <a:effectLst/>
              </a:rPr>
              <a:t>hbo</a:t>
            </a:r>
            <a:r>
              <a:rPr lang="en-US" dirty="0">
                <a:effectLst/>
              </a:rPr>
              <a:t>). </a:t>
            </a:r>
            <a:endParaRPr lang="en-US" dirty="0"/>
          </a:p>
        </p:txBody>
      </p:sp>
      <p:sp>
        <p:nvSpPr>
          <p:cNvPr id="4" name="Tekstvak 3">
            <a:extLst>
              <a:ext uri="{FF2B5EF4-FFF2-40B4-BE49-F238E27FC236}">
                <a16:creationId xmlns:a16="http://schemas.microsoft.com/office/drawing/2014/main" id="{C0CC6C3D-4AD8-4A59-94CB-8D1B95EAF86B}"/>
              </a:ext>
            </a:extLst>
          </p:cNvPr>
          <p:cNvSpPr txBox="1"/>
          <p:nvPr/>
        </p:nvSpPr>
        <p:spPr>
          <a:xfrm>
            <a:off x="5244291" y="2682489"/>
            <a:ext cx="6627246" cy="4363844"/>
          </a:xfrm>
          <a:prstGeom prst="rect">
            <a:avLst/>
          </a:prstGeom>
        </p:spPr>
        <p:txBody>
          <a:bodyPr vert="horz" lIns="91440" tIns="45720" rIns="91440" bIns="45720" rtlCol="0">
            <a:normAutofit/>
          </a:bodyPr>
          <a:lstStyle/>
          <a:p>
            <a:pPr>
              <a:lnSpc>
                <a:spcPct val="90000"/>
              </a:lnSpc>
              <a:spcAft>
                <a:spcPts val="600"/>
              </a:spcAft>
            </a:pPr>
            <a:r>
              <a:rPr lang="en-US" sz="2800" b="1" i="0" dirty="0">
                <a:effectLst/>
              </a:rPr>
              <a:t>De lessen</a:t>
            </a:r>
          </a:p>
          <a:p>
            <a:pPr>
              <a:lnSpc>
                <a:spcPct val="90000"/>
              </a:lnSpc>
              <a:spcAft>
                <a:spcPts val="600"/>
              </a:spcAft>
            </a:pPr>
            <a:r>
              <a:rPr lang="en-US" sz="2800" b="0" i="0" dirty="0" err="1">
                <a:effectLst/>
              </a:rPr>
              <a:t>Een</a:t>
            </a:r>
            <a:r>
              <a:rPr lang="en-US" sz="2800" b="0" i="0" dirty="0">
                <a:effectLst/>
              </a:rPr>
              <a:t> </a:t>
            </a:r>
            <a:r>
              <a:rPr lang="en-US" sz="2800" b="0" i="0" dirty="0" err="1">
                <a:effectLst/>
              </a:rPr>
              <a:t>opleiding</a:t>
            </a:r>
            <a:r>
              <a:rPr lang="en-US" sz="2800" b="0" i="0" dirty="0">
                <a:effectLst/>
              </a:rPr>
              <a:t> </a:t>
            </a:r>
            <a:r>
              <a:rPr lang="en-US" sz="2800" b="0" i="0" dirty="0" err="1">
                <a:effectLst/>
              </a:rPr>
              <a:t>aan</a:t>
            </a:r>
            <a:r>
              <a:rPr lang="en-US" sz="2800" b="0" i="0" dirty="0">
                <a:effectLst/>
              </a:rPr>
              <a:t> </a:t>
            </a:r>
            <a:r>
              <a:rPr lang="en-US" sz="2800" b="0" i="0" dirty="0" err="1">
                <a:effectLst/>
              </a:rPr>
              <a:t>een</a:t>
            </a:r>
            <a:r>
              <a:rPr lang="en-US" sz="2800" b="0" i="0" dirty="0">
                <a:effectLst/>
              </a:rPr>
              <a:t> </a:t>
            </a:r>
            <a:r>
              <a:rPr lang="en-US" sz="2800" b="0" i="0" dirty="0" err="1">
                <a:effectLst/>
              </a:rPr>
              <a:t>hogeschool</a:t>
            </a:r>
            <a:r>
              <a:rPr lang="en-US" sz="2800" b="0" i="0" dirty="0">
                <a:effectLst/>
              </a:rPr>
              <a:t> </a:t>
            </a:r>
            <a:r>
              <a:rPr lang="en-US" sz="2800" b="0" i="0" dirty="0" err="1">
                <a:effectLst/>
              </a:rPr>
              <a:t>lijkt</a:t>
            </a:r>
            <a:r>
              <a:rPr lang="en-US" sz="2800" b="0" i="0" dirty="0">
                <a:effectLst/>
              </a:rPr>
              <a:t> </a:t>
            </a:r>
            <a:r>
              <a:rPr lang="en-US" sz="2800" b="0" i="0" dirty="0" err="1">
                <a:effectLst/>
              </a:rPr>
              <a:t>een</a:t>
            </a:r>
            <a:r>
              <a:rPr lang="en-US" sz="2800" b="0" i="0" dirty="0">
                <a:effectLst/>
              </a:rPr>
              <a:t> </a:t>
            </a:r>
            <a:r>
              <a:rPr lang="en-US" sz="2800" b="0" i="0" dirty="0" err="1">
                <a:effectLst/>
              </a:rPr>
              <a:t>klein</a:t>
            </a:r>
            <a:r>
              <a:rPr lang="en-US" sz="2800" b="0" i="0" dirty="0">
                <a:effectLst/>
              </a:rPr>
              <a:t> </a:t>
            </a:r>
            <a:r>
              <a:rPr lang="en-US" sz="2800" b="0" i="0" dirty="0" err="1">
                <a:effectLst/>
              </a:rPr>
              <a:t>beetje</a:t>
            </a:r>
            <a:r>
              <a:rPr lang="en-US" sz="2800" b="0" i="0" dirty="0">
                <a:effectLst/>
              </a:rPr>
              <a:t> op </a:t>
            </a:r>
            <a:r>
              <a:rPr lang="en-US" sz="2800" b="0" i="0" dirty="0" err="1">
                <a:effectLst/>
              </a:rPr>
              <a:t>een</a:t>
            </a:r>
            <a:r>
              <a:rPr lang="en-US" sz="2800" b="0" i="0" dirty="0">
                <a:effectLst/>
              </a:rPr>
              <a:t> </a:t>
            </a:r>
            <a:r>
              <a:rPr lang="en-US" sz="2800" b="0" i="0" dirty="0" err="1">
                <a:effectLst/>
              </a:rPr>
              <a:t>middelbare</a:t>
            </a:r>
            <a:r>
              <a:rPr lang="en-US" sz="2800" b="0" i="0" dirty="0">
                <a:effectLst/>
              </a:rPr>
              <a:t> school. Je </a:t>
            </a:r>
            <a:r>
              <a:rPr lang="en-US" sz="2800" b="0" i="0" dirty="0" err="1">
                <a:effectLst/>
              </a:rPr>
              <a:t>hebt</a:t>
            </a:r>
            <a:r>
              <a:rPr lang="en-US" sz="2800" b="0" i="0" dirty="0">
                <a:effectLst/>
              </a:rPr>
              <a:t> </a:t>
            </a:r>
            <a:r>
              <a:rPr lang="en-US" sz="2800" b="0" i="0" dirty="0" err="1">
                <a:effectLst/>
              </a:rPr>
              <a:t>een</a:t>
            </a:r>
            <a:r>
              <a:rPr lang="en-US" sz="2800" b="0" i="0" dirty="0">
                <a:effectLst/>
              </a:rPr>
              <a:t> </a:t>
            </a:r>
            <a:r>
              <a:rPr lang="en-US" sz="2800" b="0" i="0" dirty="0" err="1">
                <a:effectLst/>
              </a:rPr>
              <a:t>vaste</a:t>
            </a:r>
            <a:r>
              <a:rPr lang="en-US" sz="2800" b="0" i="0" dirty="0">
                <a:effectLst/>
              </a:rPr>
              <a:t> </a:t>
            </a:r>
            <a:r>
              <a:rPr lang="en-US" sz="2800" b="0" i="0" dirty="0" err="1">
                <a:effectLst/>
              </a:rPr>
              <a:t>klas</a:t>
            </a:r>
            <a:r>
              <a:rPr lang="en-US" sz="2800" b="0" i="0" dirty="0">
                <a:effectLst/>
              </a:rPr>
              <a:t> </a:t>
            </a:r>
            <a:r>
              <a:rPr lang="en-US" sz="2800" b="0" i="0" dirty="0" err="1">
                <a:effectLst/>
              </a:rPr>
              <a:t>en</a:t>
            </a:r>
            <a:r>
              <a:rPr lang="en-US" sz="2800" b="0" i="0" dirty="0">
                <a:effectLst/>
              </a:rPr>
              <a:t> </a:t>
            </a:r>
            <a:r>
              <a:rPr lang="en-US" sz="2800" b="0" i="0" dirty="0" err="1">
                <a:effectLst/>
              </a:rPr>
              <a:t>krijgt</a:t>
            </a:r>
            <a:r>
              <a:rPr lang="en-US" sz="2800" b="0" i="0" dirty="0">
                <a:effectLst/>
              </a:rPr>
              <a:t> </a:t>
            </a:r>
            <a:r>
              <a:rPr lang="en-US" sz="2800" b="0" i="0" dirty="0" err="1">
                <a:effectLst/>
              </a:rPr>
              <a:t>meestal</a:t>
            </a:r>
            <a:r>
              <a:rPr lang="en-US" sz="2800" b="0" i="0" dirty="0">
                <a:effectLst/>
              </a:rPr>
              <a:t> </a:t>
            </a:r>
            <a:r>
              <a:rPr lang="en-US" sz="2800" b="0" i="0" dirty="0" err="1">
                <a:effectLst/>
              </a:rPr>
              <a:t>een</a:t>
            </a:r>
            <a:r>
              <a:rPr lang="en-US" sz="2800" b="0" i="0" dirty="0">
                <a:effectLst/>
              </a:rPr>
              <a:t> </a:t>
            </a:r>
            <a:r>
              <a:rPr lang="en-US" sz="2800" b="0" i="0" dirty="0" err="1">
                <a:effectLst/>
              </a:rPr>
              <a:t>groot</a:t>
            </a:r>
            <a:r>
              <a:rPr lang="en-US" sz="2800" b="0" i="0" dirty="0">
                <a:effectLst/>
              </a:rPr>
              <a:t> </a:t>
            </a:r>
            <a:r>
              <a:rPr lang="en-US" sz="2800" b="0" i="0" dirty="0" err="1">
                <a:effectLst/>
              </a:rPr>
              <a:t>aantal</a:t>
            </a:r>
            <a:r>
              <a:rPr lang="en-US" sz="2800" b="0" i="0" dirty="0">
                <a:effectLst/>
              </a:rPr>
              <a:t> </a:t>
            </a:r>
            <a:r>
              <a:rPr lang="en-US" sz="2800" b="0" i="0" dirty="0" err="1">
                <a:effectLst/>
              </a:rPr>
              <a:t>uur</a:t>
            </a:r>
            <a:r>
              <a:rPr lang="en-US" sz="2800" b="0" i="0" dirty="0">
                <a:effectLst/>
              </a:rPr>
              <a:t> college per week. </a:t>
            </a:r>
            <a:r>
              <a:rPr lang="en-US" sz="2800" b="0" i="0" dirty="0" err="1">
                <a:effectLst/>
              </a:rPr>
              <a:t>Docenten</a:t>
            </a:r>
            <a:r>
              <a:rPr lang="en-US" sz="2800" b="0" i="0" dirty="0">
                <a:effectLst/>
              </a:rPr>
              <a:t> </a:t>
            </a:r>
            <a:r>
              <a:rPr lang="en-US" sz="2800" b="0" i="0" dirty="0" err="1">
                <a:effectLst/>
              </a:rPr>
              <a:t>begeleiden</a:t>
            </a:r>
            <a:r>
              <a:rPr lang="en-US" sz="2800" b="0" i="0" dirty="0">
                <a:effectLst/>
              </a:rPr>
              <a:t> je </a:t>
            </a:r>
            <a:r>
              <a:rPr lang="en-US" sz="2800" b="0" i="0" dirty="0" err="1">
                <a:effectLst/>
              </a:rPr>
              <a:t>intensief</a:t>
            </a:r>
            <a:r>
              <a:rPr lang="en-US" sz="2800" b="0" i="0" dirty="0">
                <a:effectLst/>
              </a:rPr>
              <a:t>. Je </a:t>
            </a:r>
            <a:r>
              <a:rPr lang="en-US" sz="2800" b="0" i="0" dirty="0" err="1">
                <a:effectLst/>
              </a:rPr>
              <a:t>moet</a:t>
            </a:r>
            <a:r>
              <a:rPr lang="en-US" sz="2800" b="0" i="0" dirty="0">
                <a:effectLst/>
              </a:rPr>
              <a:t> </a:t>
            </a:r>
            <a:r>
              <a:rPr lang="en-US" sz="2800" b="0" i="0" dirty="0" err="1">
                <a:effectLst/>
              </a:rPr>
              <a:t>regelmatig</a:t>
            </a:r>
            <a:r>
              <a:rPr lang="en-US" sz="2800" b="0" i="0" dirty="0">
                <a:effectLst/>
              </a:rPr>
              <a:t> </a:t>
            </a:r>
            <a:r>
              <a:rPr lang="en-US" sz="2800" b="0" i="0" dirty="0" err="1">
                <a:effectLst/>
              </a:rPr>
              <a:t>toetsen</a:t>
            </a:r>
            <a:r>
              <a:rPr lang="en-US" sz="2800" b="0" i="0" dirty="0">
                <a:effectLst/>
              </a:rPr>
              <a:t> </a:t>
            </a:r>
            <a:r>
              <a:rPr lang="en-US" sz="2800" b="0" i="0" dirty="0" err="1">
                <a:effectLst/>
              </a:rPr>
              <a:t>maken</a:t>
            </a:r>
            <a:r>
              <a:rPr lang="en-US" sz="2800" b="0" i="0" dirty="0">
                <a:effectLst/>
              </a:rPr>
              <a:t> </a:t>
            </a:r>
            <a:r>
              <a:rPr lang="en-US" sz="2800" b="0" i="0" dirty="0" err="1">
                <a:effectLst/>
              </a:rPr>
              <a:t>en</a:t>
            </a:r>
            <a:r>
              <a:rPr lang="en-US" sz="2800" b="0" i="0" dirty="0">
                <a:effectLst/>
              </a:rPr>
              <a:t> </a:t>
            </a:r>
            <a:r>
              <a:rPr lang="en-US" sz="2800" b="0" i="0" dirty="0" err="1">
                <a:effectLst/>
              </a:rPr>
              <a:t>opdrachten</a:t>
            </a:r>
            <a:r>
              <a:rPr lang="en-US" sz="2800" b="0" i="0" dirty="0">
                <a:effectLst/>
              </a:rPr>
              <a:t> </a:t>
            </a:r>
            <a:r>
              <a:rPr lang="en-US" sz="2800" b="0" i="0" dirty="0" err="1">
                <a:effectLst/>
              </a:rPr>
              <a:t>inleveren</a:t>
            </a:r>
            <a:r>
              <a:rPr lang="en-US" sz="2800" b="0" i="0" dirty="0">
                <a:effectLst/>
              </a:rPr>
              <a:t>. De colleges </a:t>
            </a:r>
            <a:r>
              <a:rPr lang="en-US" sz="2800" b="0" i="0" dirty="0" err="1">
                <a:effectLst/>
              </a:rPr>
              <a:t>zijn</a:t>
            </a:r>
            <a:r>
              <a:rPr lang="en-US" sz="2800" b="0" i="0" dirty="0">
                <a:effectLst/>
              </a:rPr>
              <a:t> </a:t>
            </a:r>
            <a:r>
              <a:rPr lang="en-US" sz="2800" b="0" i="0" dirty="0" err="1">
                <a:effectLst/>
              </a:rPr>
              <a:t>meestal</a:t>
            </a:r>
            <a:r>
              <a:rPr lang="en-US" sz="2800" b="0" i="0" dirty="0">
                <a:effectLst/>
              </a:rPr>
              <a:t> </a:t>
            </a:r>
            <a:r>
              <a:rPr lang="en-US" sz="2800" b="0" i="0" dirty="0" err="1">
                <a:effectLst/>
              </a:rPr>
              <a:t>verplicht</a:t>
            </a:r>
            <a:r>
              <a:rPr lang="en-US" sz="2800" b="0" i="0" dirty="0">
                <a:effectLst/>
              </a:rPr>
              <a:t>.</a:t>
            </a:r>
            <a:endParaRPr lang="en-US" sz="2800" dirty="0"/>
          </a:p>
        </p:txBody>
      </p:sp>
    </p:spTree>
    <p:extLst>
      <p:ext uri="{BB962C8B-B14F-4D97-AF65-F5344CB8AC3E}">
        <p14:creationId xmlns:p14="http://schemas.microsoft.com/office/powerpoint/2010/main" val="236518589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4" name="Tijdelijke aanduiding voor inhoud 3">
            <a:extLst>
              <a:ext uri="{FF2B5EF4-FFF2-40B4-BE49-F238E27FC236}">
                <a16:creationId xmlns:a16="http://schemas.microsoft.com/office/drawing/2014/main" id="{38179C33-4AF5-43FB-9A7B-1ABFDC6E70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75" y="685800"/>
            <a:ext cx="3776663" cy="1001713"/>
          </a:xfrm>
          <a:prstGeom prst="rect">
            <a:avLst/>
          </a:prstGeom>
        </p:spPr>
      </p:pic>
      <p:pic>
        <p:nvPicPr>
          <p:cNvPr id="5" name="Afbeelding 4">
            <a:extLst>
              <a:ext uri="{FF2B5EF4-FFF2-40B4-BE49-F238E27FC236}">
                <a16:creationId xmlns:a16="http://schemas.microsoft.com/office/drawing/2014/main" id="{E860949B-FC36-4070-AAF6-46B768CBD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675" y="1749425"/>
            <a:ext cx="3776663" cy="1876425"/>
          </a:xfrm>
          <a:prstGeom prst="rect">
            <a:avLst/>
          </a:prstGeom>
        </p:spPr>
      </p:pic>
      <p:pic>
        <p:nvPicPr>
          <p:cNvPr id="10" name="Afbeelding 9">
            <a:extLst>
              <a:ext uri="{FF2B5EF4-FFF2-40B4-BE49-F238E27FC236}">
                <a16:creationId xmlns:a16="http://schemas.microsoft.com/office/drawing/2014/main" id="{C891F0D8-37F0-45CB-8207-CCB564AFD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675" y="3689350"/>
            <a:ext cx="3776663" cy="2101850"/>
          </a:xfrm>
          <a:prstGeom prst="rect">
            <a:avLst/>
          </a:prstGeom>
        </p:spPr>
      </p:pic>
      <p:pic>
        <p:nvPicPr>
          <p:cNvPr id="7" name="Afbeelding 6">
            <a:extLst>
              <a:ext uri="{FF2B5EF4-FFF2-40B4-BE49-F238E27FC236}">
                <a16:creationId xmlns:a16="http://schemas.microsoft.com/office/drawing/2014/main" id="{48FF4347-6F21-4F9D-94E1-CE7DBE94F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9838" y="685800"/>
            <a:ext cx="2633663" cy="763588"/>
          </a:xfrm>
          <a:prstGeom prst="rect">
            <a:avLst/>
          </a:prstGeom>
        </p:spPr>
      </p:pic>
      <p:pic>
        <p:nvPicPr>
          <p:cNvPr id="8" name="Afbeelding 7">
            <a:extLst>
              <a:ext uri="{FF2B5EF4-FFF2-40B4-BE49-F238E27FC236}">
                <a16:creationId xmlns:a16="http://schemas.microsoft.com/office/drawing/2014/main" id="{300439FB-C983-481A-BCD9-012E249C9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9838" y="1511300"/>
            <a:ext cx="2633663" cy="1195388"/>
          </a:xfrm>
          <a:prstGeom prst="rect">
            <a:avLst/>
          </a:prstGeom>
        </p:spPr>
      </p:pic>
      <p:pic>
        <p:nvPicPr>
          <p:cNvPr id="6" name="Afbeelding 5">
            <a:extLst>
              <a:ext uri="{FF2B5EF4-FFF2-40B4-BE49-F238E27FC236}">
                <a16:creationId xmlns:a16="http://schemas.microsoft.com/office/drawing/2014/main" id="{B47EE9E6-D9CB-426B-BB47-8EC370832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5518" y="2957512"/>
            <a:ext cx="2633663" cy="1463675"/>
          </a:xfrm>
          <a:prstGeom prst="rect">
            <a:avLst/>
          </a:prstGeom>
        </p:spPr>
      </p:pic>
      <p:pic>
        <p:nvPicPr>
          <p:cNvPr id="9" name="Tijdelijke aanduiding voor inhoud 3">
            <a:extLst>
              <a:ext uri="{FF2B5EF4-FFF2-40B4-BE49-F238E27FC236}">
                <a16:creationId xmlns:a16="http://schemas.microsoft.com/office/drawing/2014/main" id="{0C9E83A0-741B-40A8-A433-B67FF01D0A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9838" y="4292600"/>
            <a:ext cx="2633663" cy="1497013"/>
          </a:xfrm>
          <a:prstGeom prst="rect">
            <a:avLst/>
          </a:prstGeom>
          <a:scene3d>
            <a:camera prst="orthographicFront"/>
            <a:lightRig rig="twoPt" dir="t">
              <a:rot lat="0" lon="0" rev="7200000"/>
            </a:lightRig>
          </a:scene3d>
        </p:spPr>
      </p:pic>
      <p:sp>
        <p:nvSpPr>
          <p:cNvPr id="2" name="Titel 1">
            <a:extLst>
              <a:ext uri="{FF2B5EF4-FFF2-40B4-BE49-F238E27FC236}">
                <a16:creationId xmlns:a16="http://schemas.microsoft.com/office/drawing/2014/main" id="{E7A62D11-1CDD-4621-8D7A-689B699406FB}"/>
              </a:ext>
            </a:extLst>
          </p:cNvPr>
          <p:cNvSpPr>
            <a:spLocks noGrp="1"/>
          </p:cNvSpPr>
          <p:nvPr>
            <p:ph type="title"/>
          </p:nvPr>
        </p:nvSpPr>
        <p:spPr>
          <a:xfrm>
            <a:off x="121920" y="685800"/>
            <a:ext cx="3388635" cy="5105400"/>
          </a:xfrm>
        </p:spPr>
        <p:txBody>
          <a:bodyPr>
            <a:normAutofit/>
          </a:bodyPr>
          <a:lstStyle/>
          <a:p>
            <a:r>
              <a:rPr lang="nl-NL" sz="4800" b="1" dirty="0">
                <a:solidFill>
                  <a:srgbClr val="FFFFFF"/>
                </a:solidFill>
              </a:rPr>
              <a:t>Verschillende Hogescholen</a:t>
            </a:r>
          </a:p>
        </p:txBody>
      </p:sp>
      <p:sp>
        <p:nvSpPr>
          <p:cNvPr id="24" name="Tekstvak 23">
            <a:extLst>
              <a:ext uri="{FF2B5EF4-FFF2-40B4-BE49-F238E27FC236}">
                <a16:creationId xmlns:a16="http://schemas.microsoft.com/office/drawing/2014/main" id="{510F5CFA-8A25-4E00-9AF8-72E2D064DEB3}"/>
              </a:ext>
            </a:extLst>
          </p:cNvPr>
          <p:cNvSpPr txBox="1"/>
          <p:nvPr/>
        </p:nvSpPr>
        <p:spPr>
          <a:xfrm>
            <a:off x="6243808" y="6146919"/>
            <a:ext cx="5506232" cy="369332"/>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NL" dirty="0"/>
              <a:t>Maar ook binnen een bedrijf/ziekenhuis</a:t>
            </a:r>
            <a:endParaRPr lang="en-US" dirty="0"/>
          </a:p>
        </p:txBody>
      </p:sp>
    </p:spTree>
    <p:extLst>
      <p:ext uri="{BB962C8B-B14F-4D97-AF65-F5344CB8AC3E}">
        <p14:creationId xmlns:p14="http://schemas.microsoft.com/office/powerpoint/2010/main" val="309442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A8BE39-8B97-4452-9B6E-C5F192E734E9}"/>
              </a:ext>
            </a:extLst>
          </p:cNvPr>
          <p:cNvSpPr>
            <a:spLocks noGrp="1"/>
          </p:cNvSpPr>
          <p:nvPr>
            <p:ph type="title"/>
          </p:nvPr>
        </p:nvSpPr>
        <p:spPr>
          <a:xfrm>
            <a:off x="6513788" y="365125"/>
            <a:ext cx="4840010" cy="1807305"/>
          </a:xfrm>
        </p:spPr>
        <p:txBody>
          <a:bodyPr>
            <a:normAutofit/>
          </a:bodyPr>
          <a:lstStyle/>
          <a:p>
            <a:r>
              <a:rPr lang="nl-NL" sz="5400" b="1" dirty="0"/>
              <a:t>Toelatingseisen</a:t>
            </a:r>
          </a:p>
        </p:txBody>
      </p:sp>
      <p:pic>
        <p:nvPicPr>
          <p:cNvPr id="2050" name="Picture 2" descr="Verbodsbord - C2 - Eenrichtingsweg in deze richting gesloten">
            <a:extLst>
              <a:ext uri="{FF2B5EF4-FFF2-40B4-BE49-F238E27FC236}">
                <a16:creationId xmlns:a16="http://schemas.microsoft.com/office/drawing/2014/main" id="{BF522B25-3C08-4F33-8E57-27641F25E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1" r="526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AAB33885-121A-441A-95E0-93DB5D2BB180}"/>
              </a:ext>
            </a:extLst>
          </p:cNvPr>
          <p:cNvSpPr>
            <a:spLocks noGrp="1"/>
          </p:cNvSpPr>
          <p:nvPr>
            <p:ph idx="1"/>
          </p:nvPr>
        </p:nvSpPr>
        <p:spPr>
          <a:xfrm>
            <a:off x="6513788" y="1778000"/>
            <a:ext cx="4840010" cy="4398963"/>
          </a:xfrm>
        </p:spPr>
        <p:txBody>
          <a:bodyPr>
            <a:normAutofit/>
          </a:bodyPr>
          <a:lstStyle/>
          <a:p>
            <a:pPr marL="0" indent="0">
              <a:buNone/>
            </a:pPr>
            <a:r>
              <a:rPr lang="nl-NL" sz="1600" dirty="0"/>
              <a:t>Om een opleiding op het HBO te kunnen starten, moet je aan bepaalde toelatingseisen voldoen. Er wordt dan ook wel gezegd dat je toelaatbaar ben. Voor een HBO-bachelor opleiding gelden veelal onderstaande toelatingseisen:</a:t>
            </a:r>
          </a:p>
          <a:p>
            <a:pPr>
              <a:buFontTx/>
              <a:buChar char="-"/>
            </a:pPr>
            <a:r>
              <a:rPr lang="nl-NL" sz="1600" dirty="0"/>
              <a:t>MBO-4 diploma;</a:t>
            </a:r>
          </a:p>
          <a:p>
            <a:pPr>
              <a:buFontTx/>
              <a:buChar char="-"/>
            </a:pPr>
            <a:r>
              <a:rPr lang="nl-NL" sz="1600" dirty="0"/>
              <a:t>HAVO/VWO diploma. </a:t>
            </a:r>
          </a:p>
          <a:p>
            <a:pPr marL="0" indent="0">
              <a:buNone/>
            </a:pPr>
            <a:endParaRPr lang="nl-NL" sz="1600" dirty="0"/>
          </a:p>
          <a:p>
            <a:pPr marL="0" indent="0">
              <a:buNone/>
            </a:pPr>
            <a:r>
              <a:rPr lang="nl-NL" sz="1600" dirty="0"/>
              <a:t>Per opleiding kunnen de specifieke vooropleidingseisen verschillen. Je moet dan bijvoorbeeld een bepaald profiel of MBO-domein hebben gedaan of bepaalde vakken hebben gevolgd. Daarnaast kunnen er soms ook nog aanvullende toelatingseisen worden gevraagd, zoals bijvoorbeeld een auditie of een toelatingstoets. </a:t>
            </a:r>
            <a:r>
              <a:rPr lang="nl-NL" sz="1600" b="0" i="0" dirty="0">
                <a:effectLst/>
                <a:latin typeface="Montserrat"/>
              </a:rPr>
              <a:t>De toelatingseisen van een opleiding vind je op de opleidingspagina’s. </a:t>
            </a:r>
            <a:endParaRPr lang="nl-NL" sz="1600" dirty="0"/>
          </a:p>
        </p:txBody>
      </p:sp>
    </p:spTree>
    <p:extLst>
      <p:ext uri="{BB962C8B-B14F-4D97-AF65-F5344CB8AC3E}">
        <p14:creationId xmlns:p14="http://schemas.microsoft.com/office/powerpoint/2010/main" val="19740374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TotalTime>
  <Words>892</Words>
  <Application>Microsoft Office PowerPoint</Application>
  <PresentationFormat>Breedbeeld</PresentationFormat>
  <Paragraphs>107</Paragraphs>
  <Slides>13</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Lato</vt:lpstr>
      <vt:lpstr>Montserrat</vt:lpstr>
      <vt:lpstr>Kantoorthema</vt:lpstr>
      <vt:lpstr>Het HBO wat is dat eigenlijk?</vt:lpstr>
      <vt:lpstr>Inhoudsopgave</vt:lpstr>
      <vt:lpstr>Verschillen tussen het MBO en HBO</vt:lpstr>
      <vt:lpstr>Verschillen tussen het MBO en HBO</vt:lpstr>
      <vt:lpstr>PowerPoint-presentatie</vt:lpstr>
      <vt:lpstr>Vervolgstudies binnen de gezondheidszorg</vt:lpstr>
      <vt:lpstr>De hogeschool</vt:lpstr>
      <vt:lpstr>Verschillende Hogescholen</vt:lpstr>
      <vt:lpstr>Toelatingseisen</vt:lpstr>
      <vt:lpstr>Opleidingsvormen</vt:lpstr>
      <vt:lpstr>Veel gebruikte termen op de Hogeschool/het HBO</vt:lpstr>
      <vt:lpstr>Type opleidingen </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HBO wat is dat eigenlijk?</dc:title>
  <dc:creator>Nelleke Elskamp</dc:creator>
  <cp:lastModifiedBy>Chamaira Menig</cp:lastModifiedBy>
  <cp:revision>2</cp:revision>
  <dcterms:created xsi:type="dcterms:W3CDTF">2021-07-06T06:52:10Z</dcterms:created>
  <dcterms:modified xsi:type="dcterms:W3CDTF">2023-01-19T18:54:37Z</dcterms:modified>
</cp:coreProperties>
</file>