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72" r:id="rId12"/>
    <p:sldId id="266" r:id="rId13"/>
    <p:sldId id="267" r:id="rId14"/>
    <p:sldId id="270" r:id="rId15"/>
    <p:sldId id="273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C2D2C-ED0C-415F-8A45-981AA32A6597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3E83E-879A-4AF1-A090-AB247A680D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3E83E-879A-4AF1-A090-AB247A680D0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7F19058-36B8-4004-B456-599EEB64C721}" type="datetimeFigureOut">
              <a:rPr lang="nl-NL" smtClean="0"/>
              <a:pPr/>
              <a:t>15-12-2010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7988AA8-6C88-4D13-8939-5E954A7274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kynet.be/thiran/rekentaal/rekenen/tafels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enu%20rekenen.ppt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2285984" y="4000504"/>
            <a:ext cx="3429024" cy="2286016"/>
          </a:xfrm>
          <a:prstGeom prst="roundRect">
            <a:avLst>
              <a:gd name="adj" fmla="val 3645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welke ken je al?</a:t>
            </a:r>
            <a:endParaRPr lang="nl-NL" sz="4000" dirty="0"/>
          </a:p>
        </p:txBody>
      </p:sp>
      <p:sp>
        <p:nvSpPr>
          <p:cNvPr id="4" name="Afgeronde rechthoek 3"/>
          <p:cNvSpPr/>
          <p:nvPr/>
        </p:nvSpPr>
        <p:spPr>
          <a:xfrm>
            <a:off x="2285984" y="714356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6000" dirty="0" smtClean="0"/>
              <a:t>TAFELS</a:t>
            </a:r>
            <a:endParaRPr lang="nl-NL" sz="6000" dirty="0"/>
          </a:p>
        </p:txBody>
      </p:sp>
      <p:sp>
        <p:nvSpPr>
          <p:cNvPr id="5" name="Afgeronde rechthoek 4"/>
          <p:cNvSpPr/>
          <p:nvPr/>
        </p:nvSpPr>
        <p:spPr>
          <a:xfrm>
            <a:off x="928662" y="2571744"/>
            <a:ext cx="2857520" cy="1714512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snel</a:t>
            </a:r>
          </a:p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leren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786314" y="2357430"/>
            <a:ext cx="3429024" cy="2286016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welke hoef je niet te leren?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857620" y="292893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>
                <a:solidFill>
                  <a:srgbClr val="FF0000"/>
                </a:solidFill>
                <a:latin typeface="Arial Black" pitchFamily="34" charset="0"/>
              </a:rPr>
              <a:t>x</a:t>
            </a:r>
            <a:endParaRPr lang="nl-NL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51438" y="135252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tafel van </a:t>
            </a:r>
            <a:r>
              <a:rPr lang="nl-NL" sz="4000" dirty="0" smtClean="0">
                <a:solidFill>
                  <a:srgbClr val="FF0000"/>
                </a:solidFill>
              </a:rPr>
              <a:t>5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1835696" y="260648"/>
            <a:ext cx="7000956" cy="714404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/>
              <a:t>de helft van de tafel van </a:t>
            </a:r>
            <a:r>
              <a:rPr lang="nl-NL" sz="3200" dirty="0" smtClean="0">
                <a:solidFill>
                  <a:srgbClr val="FF0000"/>
                </a:solidFill>
              </a:rPr>
              <a:t>10</a:t>
            </a:r>
            <a:endParaRPr lang="nl-NL" sz="3200" dirty="0">
              <a:solidFill>
                <a:srgbClr val="FF0000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3428992" y="1285860"/>
            <a:ext cx="2857520" cy="5000660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1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2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3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3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4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4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/>
              <a:t>5</a:t>
            </a:r>
            <a:r>
              <a:rPr lang="nl-NL" sz="2800" dirty="0" smtClean="0"/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5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6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6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7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7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8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8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9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9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10= 10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5929322" y="1285860"/>
            <a:ext cx="2857520" cy="5000660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>
                <a:solidFill>
                  <a:srgbClr val="00B0F0"/>
                </a:solidFill>
              </a:rPr>
              <a:t>1</a:t>
            </a:r>
            <a:r>
              <a:rPr lang="nl-NL" sz="2800" dirty="0" smtClean="0"/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 </a:t>
            </a:r>
            <a:r>
              <a:rPr lang="nl-NL" sz="2800" dirty="0" smtClean="0">
                <a:solidFill>
                  <a:srgbClr val="00B0F0"/>
                </a:solidFill>
              </a:rPr>
              <a:t>5</a:t>
            </a: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10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>
                <a:solidFill>
                  <a:srgbClr val="00B0F0"/>
                </a:solidFill>
              </a:rPr>
              <a:t>3</a:t>
            </a:r>
            <a:r>
              <a:rPr lang="nl-NL" sz="2800" dirty="0" smtClean="0"/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1</a:t>
            </a:r>
            <a:r>
              <a:rPr lang="nl-NL" sz="2800" dirty="0" smtClean="0">
                <a:solidFill>
                  <a:srgbClr val="00B0F0"/>
                </a:solidFill>
              </a:rPr>
              <a:t>5</a:t>
            </a:r>
          </a:p>
          <a:p>
            <a:r>
              <a:rPr lang="nl-NL" sz="2800" dirty="0" smtClean="0"/>
              <a:t>4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20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>
                <a:solidFill>
                  <a:srgbClr val="00B0F0"/>
                </a:solidFill>
              </a:rPr>
              <a:t>5</a:t>
            </a:r>
            <a:r>
              <a:rPr lang="nl-NL" sz="2800" dirty="0" smtClean="0"/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2</a:t>
            </a:r>
            <a:r>
              <a:rPr lang="nl-NL" sz="2800" dirty="0" smtClean="0">
                <a:solidFill>
                  <a:srgbClr val="00B0F0"/>
                </a:solidFill>
              </a:rPr>
              <a:t>5</a:t>
            </a:r>
          </a:p>
          <a:p>
            <a:r>
              <a:rPr lang="nl-NL" sz="2800" dirty="0" smtClean="0"/>
              <a:t>6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30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>
                <a:solidFill>
                  <a:srgbClr val="00B0F0"/>
                </a:solidFill>
              </a:rPr>
              <a:t>7</a:t>
            </a:r>
            <a:r>
              <a:rPr lang="nl-NL" sz="2800" dirty="0" smtClean="0"/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3</a:t>
            </a:r>
            <a:r>
              <a:rPr lang="nl-NL" sz="2800" dirty="0" smtClean="0">
                <a:solidFill>
                  <a:srgbClr val="00B0F0"/>
                </a:solidFill>
              </a:rPr>
              <a:t>5</a:t>
            </a:r>
          </a:p>
          <a:p>
            <a:r>
              <a:rPr lang="nl-NL" sz="2800" dirty="0" smtClean="0"/>
              <a:t>8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40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>
                <a:solidFill>
                  <a:srgbClr val="00B0F0"/>
                </a:solidFill>
              </a:rPr>
              <a:t>9</a:t>
            </a:r>
            <a:r>
              <a:rPr lang="nl-NL" sz="2800" dirty="0" smtClean="0"/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 = 4</a:t>
            </a:r>
            <a:r>
              <a:rPr lang="nl-NL" sz="2800" dirty="0" smtClean="0">
                <a:solidFill>
                  <a:srgbClr val="00B0F0"/>
                </a:solidFill>
              </a:rPr>
              <a:t>5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5= 50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28596" y="4357694"/>
            <a:ext cx="2357454" cy="1785950"/>
          </a:xfrm>
          <a:prstGeom prst="roundRect">
            <a:avLst>
              <a:gd name="adj" fmla="val 36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Zo geleerd!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2968" y="131811"/>
            <a:ext cx="3317462" cy="1796991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tafel van </a:t>
            </a:r>
            <a:r>
              <a:rPr lang="nl-NL" sz="4000" dirty="0" smtClean="0">
                <a:solidFill>
                  <a:srgbClr val="FF0000"/>
                </a:solidFill>
              </a:rPr>
              <a:t>5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428596" y="1571612"/>
            <a:ext cx="2500330" cy="4429156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haalt van alle tafels de vijfde af </a:t>
            </a:r>
            <a:endParaRPr lang="nl-N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143240" y="1285860"/>
          <a:ext cx="5357853" cy="5143534"/>
        </p:xfrm>
        <a:graphic>
          <a:graphicData uri="http://schemas.openxmlformats.org/drawingml/2006/table">
            <a:tbl>
              <a:tblPr/>
              <a:tblGrid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549523"/>
              </a:tblGrid>
              <a:tr h="467594"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Afgeronde rechthoek 4"/>
          <p:cNvSpPr/>
          <p:nvPr/>
        </p:nvSpPr>
        <p:spPr>
          <a:xfrm>
            <a:off x="3500430" y="3571876"/>
            <a:ext cx="5214974" cy="642942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5429256" y="1643050"/>
            <a:ext cx="714380" cy="4857784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2968" y="131811"/>
            <a:ext cx="3317462" cy="1796991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leer deze</a:t>
            </a:r>
          </a:p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kwadraten</a:t>
            </a:r>
            <a:endParaRPr lang="nl-N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143240" y="1285860"/>
          <a:ext cx="5357853" cy="5143534"/>
        </p:xfrm>
        <a:graphic>
          <a:graphicData uri="http://schemas.openxmlformats.org/drawingml/2006/table">
            <a:tbl>
              <a:tblPr/>
              <a:tblGrid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549523"/>
              </a:tblGrid>
              <a:tr h="467594"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Ovaal 4"/>
          <p:cNvSpPr/>
          <p:nvPr/>
        </p:nvSpPr>
        <p:spPr>
          <a:xfrm>
            <a:off x="4572000" y="2714620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5000628" y="3214686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5929322" y="4071942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6429388" y="4572008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6929454" y="5000636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7429520" y="5500702"/>
            <a:ext cx="57150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786182" y="357166"/>
            <a:ext cx="142876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3x3=9</a:t>
            </a:r>
            <a:endParaRPr lang="nl-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392007" y="363246"/>
            <a:ext cx="142876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4x4=16</a:t>
            </a:r>
            <a:endParaRPr lang="nl-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7000892" y="357166"/>
            <a:ext cx="142876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6x6=36</a:t>
            </a:r>
            <a:endParaRPr lang="nl-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714348" y="2500306"/>
            <a:ext cx="142876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7x7=49</a:t>
            </a:r>
            <a:endParaRPr lang="nl-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714348" y="3286124"/>
            <a:ext cx="142876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8x8=64</a:t>
            </a:r>
            <a:endParaRPr lang="nl-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14348" y="4071942"/>
            <a:ext cx="1428760" cy="52322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9x9=81</a:t>
            </a:r>
            <a:endParaRPr lang="nl-N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428596" y="4714884"/>
            <a:ext cx="2357454" cy="1785950"/>
          </a:xfrm>
          <a:prstGeom prst="roundRect">
            <a:avLst>
              <a:gd name="adj" fmla="val 36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Even oefenen!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2968" y="131811"/>
            <a:ext cx="3317462" cy="1796991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wat overblijft</a:t>
            </a:r>
            <a:endParaRPr lang="nl-N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143240" y="1285860"/>
          <a:ext cx="5357853" cy="5143534"/>
        </p:xfrm>
        <a:graphic>
          <a:graphicData uri="http://schemas.openxmlformats.org/drawingml/2006/table">
            <a:tbl>
              <a:tblPr/>
              <a:tblGrid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39616"/>
                <a:gridCol w="522050"/>
                <a:gridCol w="549523"/>
              </a:tblGrid>
              <a:tr h="467594"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6" name="Rechte verbindingslijn 5"/>
          <p:cNvCxnSpPr/>
          <p:nvPr/>
        </p:nvCxnSpPr>
        <p:spPr>
          <a:xfrm>
            <a:off x="3143240" y="1285860"/>
            <a:ext cx="5500726" cy="5286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hoekige driehoek 8"/>
          <p:cNvSpPr/>
          <p:nvPr/>
        </p:nvSpPr>
        <p:spPr>
          <a:xfrm>
            <a:off x="3571868" y="1714488"/>
            <a:ext cx="4929222" cy="4714908"/>
          </a:xfrm>
          <a:prstGeom prst="rtTriangle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285720" y="2786058"/>
            <a:ext cx="2786082" cy="1000132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is de helft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357158" y="4500570"/>
            <a:ext cx="2643206" cy="1928826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van deze tabel</a:t>
            </a:r>
          </a:p>
        </p:txBody>
      </p:sp>
      <p:sp>
        <p:nvSpPr>
          <p:cNvPr id="13" name="Afgeronde rechthoek 12"/>
          <p:cNvSpPr/>
          <p:nvPr/>
        </p:nvSpPr>
        <p:spPr>
          <a:xfrm>
            <a:off x="6429388" y="357166"/>
            <a:ext cx="2000264" cy="714380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alles staat er 2 keer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2968" y="131811"/>
            <a:ext cx="5960668" cy="1082611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leer deze uit je hoofd</a:t>
            </a:r>
            <a:endParaRPr lang="nl-N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072066" y="2143116"/>
          <a:ext cx="3365831" cy="3273158"/>
        </p:xfrm>
        <a:graphic>
          <a:graphicData uri="http://schemas.openxmlformats.org/drawingml/2006/table">
            <a:tbl>
              <a:tblPr/>
              <a:tblGrid>
                <a:gridCol w="480833"/>
                <a:gridCol w="480833"/>
                <a:gridCol w="480833"/>
                <a:gridCol w="480833"/>
                <a:gridCol w="480833"/>
                <a:gridCol w="439616"/>
                <a:gridCol w="522050"/>
              </a:tblGrid>
              <a:tr h="467594"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rgbClr val="FFFF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NL" sz="20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500034" y="1785926"/>
          <a:ext cx="1928825" cy="4714875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42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48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56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63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216145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2714612" y="1785926"/>
          <a:ext cx="1928825" cy="4714875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42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48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56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63</a:t>
                      </a:r>
                      <a:endParaRPr lang="nl-NL" sz="2000" b="0" i="0" u="none" strike="noStrike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307733"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Afgeronde rechthoek 9"/>
          <p:cNvSpPr/>
          <p:nvPr/>
        </p:nvSpPr>
        <p:spPr>
          <a:xfrm>
            <a:off x="4786314" y="1000108"/>
            <a:ext cx="3960404" cy="785818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dit blijft over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785786" y="1165124"/>
            <a:ext cx="3643338" cy="619432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deze 2 zijn gelijk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4786314" y="5857892"/>
            <a:ext cx="3643338" cy="642966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15 (moeilijke) dus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63722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Afgeronde rechthoek 2"/>
          <p:cNvSpPr/>
          <p:nvPr/>
        </p:nvSpPr>
        <p:spPr>
          <a:xfrm>
            <a:off x="6072198" y="428604"/>
            <a:ext cx="2857520" cy="58579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000" dirty="0" err="1" smtClean="0"/>
              <a:t>Yes</a:t>
            </a:r>
            <a:r>
              <a:rPr lang="nl-NL" sz="4000" dirty="0" smtClean="0"/>
              <a:t> </a:t>
            </a:r>
          </a:p>
          <a:p>
            <a:pPr algn="ctr"/>
            <a:r>
              <a:rPr lang="nl-NL" sz="4000" dirty="0" smtClean="0"/>
              <a:t>I </a:t>
            </a:r>
          </a:p>
          <a:p>
            <a:pPr algn="ctr"/>
            <a:r>
              <a:rPr lang="nl-NL" sz="4000" dirty="0" err="1" smtClean="0"/>
              <a:t>can</a:t>
            </a:r>
            <a:endParaRPr lang="nl-NL" sz="4000" dirty="0"/>
          </a:p>
        </p:txBody>
      </p:sp>
      <p:sp>
        <p:nvSpPr>
          <p:cNvPr id="2" name="Afgeronde rechthoek 1">
            <a:hlinkClick r:id="rId3"/>
          </p:cNvPr>
          <p:cNvSpPr/>
          <p:nvPr/>
        </p:nvSpPr>
        <p:spPr>
          <a:xfrm>
            <a:off x="3714744" y="4572008"/>
            <a:ext cx="300039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Klik hier voor een online oefenprogramma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4929190" y="6000768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800" b="1" dirty="0" smtClean="0">
                <a:sym typeface="Wingdings"/>
              </a:rPr>
              <a:t></a:t>
            </a:r>
            <a:endParaRPr lang="nl-NL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214546" y="571480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heb je een eigen manier</a:t>
            </a:r>
            <a:endParaRPr lang="nl-NL" sz="4000" dirty="0"/>
          </a:p>
        </p:txBody>
      </p:sp>
      <p:sp>
        <p:nvSpPr>
          <p:cNvPr id="5" name="Afgeronde rechthoek 4"/>
          <p:cNvSpPr/>
          <p:nvPr/>
        </p:nvSpPr>
        <p:spPr>
          <a:xfrm>
            <a:off x="928662" y="2571744"/>
            <a:ext cx="2857520" cy="1714512"/>
          </a:xfrm>
          <a:prstGeom prst="roundRect">
            <a:avLst>
              <a:gd name="adj" fmla="val 3645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die beter werkt</a:t>
            </a:r>
            <a:endParaRPr lang="nl-NL" sz="4000" dirty="0"/>
          </a:p>
        </p:txBody>
      </p:sp>
      <p:sp>
        <p:nvSpPr>
          <p:cNvPr id="6" name="Afgeronde rechthoek 5"/>
          <p:cNvSpPr/>
          <p:nvPr/>
        </p:nvSpPr>
        <p:spPr>
          <a:xfrm>
            <a:off x="4786314" y="2500306"/>
            <a:ext cx="3429024" cy="2286016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doe die dan</a:t>
            </a:r>
            <a:endParaRPr lang="nl-NL" sz="4000" dirty="0"/>
          </a:p>
        </p:txBody>
      </p:sp>
      <p:sp>
        <p:nvSpPr>
          <p:cNvPr id="7" name="Afgeronde rechthoek 6"/>
          <p:cNvSpPr/>
          <p:nvPr/>
        </p:nvSpPr>
        <p:spPr>
          <a:xfrm>
            <a:off x="2214546" y="4071942"/>
            <a:ext cx="3429024" cy="2286016"/>
          </a:xfrm>
          <a:prstGeom prst="roundRect">
            <a:avLst>
              <a:gd name="adj" fmla="val 3645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000" dirty="0" err="1" smtClean="0"/>
              <a:t>your</a:t>
            </a:r>
            <a:r>
              <a:rPr lang="nl-NL" sz="4000" dirty="0" smtClean="0"/>
              <a:t> </a:t>
            </a:r>
            <a:r>
              <a:rPr lang="nl-NL" sz="4000" dirty="0" err="1" smtClean="0"/>
              <a:t>own</a:t>
            </a:r>
            <a:r>
              <a:rPr lang="nl-NL" sz="4000" dirty="0" smtClean="0"/>
              <a:t> </a:t>
            </a:r>
            <a:r>
              <a:rPr lang="nl-NL" sz="4000" dirty="0" err="1" smtClean="0"/>
              <a:t>way</a:t>
            </a:r>
            <a:r>
              <a:rPr lang="nl-NL" sz="4000" dirty="0" smtClean="0"/>
              <a:t> is the best</a:t>
            </a:r>
            <a:endParaRPr lang="nl-NL" sz="4000" dirty="0"/>
          </a:p>
        </p:txBody>
      </p:sp>
      <p:sp>
        <p:nvSpPr>
          <p:cNvPr id="8" name="Tekstvak 7"/>
          <p:cNvSpPr txBox="1"/>
          <p:nvPr/>
        </p:nvSpPr>
        <p:spPr>
          <a:xfrm>
            <a:off x="3929058" y="2928934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>
                <a:solidFill>
                  <a:srgbClr val="FF0000"/>
                </a:solidFill>
                <a:latin typeface="Arial Black" pitchFamily="34" charset="0"/>
              </a:rPr>
              <a:t>x</a:t>
            </a:r>
            <a:endParaRPr lang="nl-NL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6215074" y="428604"/>
            <a:ext cx="2357454" cy="22145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of niet soms?</a:t>
            </a:r>
            <a:endParaRPr lang="nl-NL" sz="2800" dirty="0"/>
          </a:p>
        </p:txBody>
      </p:sp>
      <p:sp>
        <p:nvSpPr>
          <p:cNvPr id="10" name="Afgeronde rechthoek 9">
            <a:hlinkClick r:id="rId2" action="ppaction://hlinkpres?slideindex=1&amp;slidetitle="/>
          </p:cNvPr>
          <p:cNvSpPr/>
          <p:nvPr/>
        </p:nvSpPr>
        <p:spPr>
          <a:xfrm>
            <a:off x="7072330" y="6000768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menu</a:t>
            </a:r>
            <a:endParaRPr lang="nl-NL" sz="2800" dirty="0"/>
          </a:p>
        </p:txBody>
      </p:sp>
      <p:sp>
        <p:nvSpPr>
          <p:cNvPr id="11" name="Rechthoek 10"/>
          <p:cNvSpPr/>
          <p:nvPr/>
        </p:nvSpPr>
        <p:spPr>
          <a:xfrm>
            <a:off x="6962756" y="6027400"/>
            <a:ext cx="404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b="1" dirty="0" smtClean="0">
                <a:sym typeface="Wingdings"/>
              </a:rPr>
              <a:t></a:t>
            </a:r>
            <a:endParaRPr lang="nl-N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0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2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8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80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2.59259E-6 C 0.00295 0.00741 0.00486 0.00602 0.00868 0.0125 C 0.00937 0.01389 0.01128 0.01945 0.01163 0.02037 C 0.01007 0.06181 0.00885 0.10371 0.00555 0.14514 C 0.00399 0.16297 0.00885 0.1882 -0.00938 0.20232 C -0.01181 0.20834 -0.02084 0.21389 -0.02848 0.21597 C -0.02969 0.21713 -0.03021 0.21852 -0.0316 0.21945 C -0.0342 0.22107 -0.04045 0.22385 -0.04045 0.22408 C -0.04601 0.23056 -0.04011 0.225 -0.04792 0.22847 C -0.05104 0.22963 -0.05695 0.2331 -0.05695 0.2331 C -0.06094 0.23773 -0.06285 0.23681 -0.06875 0.23982 C -0.07969 0.25278 -0.09254 0.2507 -0.11337 0.25139 C -0.12969 0.25185 -0.14601 0.25209 -0.16233 0.25255 C -0.18629 0.25371 -0.18507 0.25417 -0.20382 0.25926 C -0.21528 0.2625 -0.22778 0.26019 -0.23959 0.26042 C -0.24792 0.26135 -0.25295 0.26204 -0.26042 0.26389 C -0.2632 0.26597 -0.26476 0.26898 -0.26788 0.27084 C -0.27032 0.27246 -0.27379 0.27222 -0.27674 0.27315 C -0.28889 0.27709 -0.29427 0.27778 -0.30799 0.27871 C -0.31285 0.27986 -0.3165 0.28218 -0.32136 0.28334 C -0.32709 0.28658 -0.33368 0.29051 -0.34063 0.29236 C -0.34167 0.29329 -0.34236 0.29422 -0.34375 0.29468 C -0.34497 0.29537 -0.34792 0.29722 -0.34792 0.29584 C -0.34792 0.29468 -0.34514 0.29445 -0.34375 0.29375 C -0.3415 0.29213 -0.33959 0.29051 -0.33768 0.28912 " pathEditMode="relative" rAng="0" ptsTypes="ffffffffffffffffffffffffA">
                                      <p:cBhvr>
                                        <p:cTn id="5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4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5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/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2214546" y="571480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je mag altijd omkeren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5143504" y="1571612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3 x 4 = 12</a:t>
            </a:r>
          </a:p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4 x 3 = 12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571472" y="2428868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6 x 9 = 54</a:t>
            </a:r>
          </a:p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9 x 6 = 54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3571868" y="3643314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dat scheelt de helft leren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4429124" y="2714620"/>
            <a:ext cx="785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>
                <a:solidFill>
                  <a:srgbClr val="FF0000"/>
                </a:solidFill>
                <a:latin typeface="Arial Black" pitchFamily="34" charset="0"/>
              </a:rPr>
              <a:t>x</a:t>
            </a:r>
            <a:endParaRPr lang="nl-NL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714348" y="285728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tafel van </a:t>
            </a:r>
            <a:r>
              <a:rPr lang="nl-NL" sz="4000" b="1" dirty="0" smtClean="0">
                <a:solidFill>
                  <a:srgbClr val="FF0000"/>
                </a:solidFill>
              </a:rPr>
              <a:t>1</a:t>
            </a:r>
            <a:endParaRPr lang="nl-NL" sz="4000" b="1" dirty="0">
              <a:solidFill>
                <a:srgbClr val="FF0000"/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1428728" y="2071678"/>
            <a:ext cx="2857520" cy="1714512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alles blijft gelijk</a:t>
            </a:r>
            <a:endParaRPr lang="nl-NL" sz="4000" dirty="0"/>
          </a:p>
        </p:txBody>
      </p:sp>
      <p:sp>
        <p:nvSpPr>
          <p:cNvPr id="8" name="Afgeronde rechthoek 7"/>
          <p:cNvSpPr/>
          <p:nvPr/>
        </p:nvSpPr>
        <p:spPr>
          <a:xfrm>
            <a:off x="6500826" y="1357298"/>
            <a:ext cx="2357454" cy="5000660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1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 2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3 =  3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4 =  4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5 =  5 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6 =  6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7 =  7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8 =  8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9 =  9</a:t>
            </a:r>
          </a:p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10= 10</a:t>
            </a:r>
            <a:endParaRPr lang="nl-NL" sz="2800" dirty="0"/>
          </a:p>
        </p:txBody>
      </p:sp>
      <p:sp>
        <p:nvSpPr>
          <p:cNvPr id="9" name="Afgeronde rechthoek 8"/>
          <p:cNvSpPr/>
          <p:nvPr/>
        </p:nvSpPr>
        <p:spPr>
          <a:xfrm>
            <a:off x="4071934" y="1357298"/>
            <a:ext cx="2357454" cy="5000660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1</a:t>
            </a: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2</a:t>
            </a:r>
          </a:p>
          <a:p>
            <a:r>
              <a:rPr lang="nl-NL" sz="2800" dirty="0" smtClean="0"/>
              <a:t>3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3</a:t>
            </a:r>
          </a:p>
          <a:p>
            <a:r>
              <a:rPr lang="nl-NL" sz="2800" dirty="0" smtClean="0"/>
              <a:t>4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4</a:t>
            </a:r>
          </a:p>
          <a:p>
            <a:r>
              <a:rPr lang="nl-NL" sz="2800" dirty="0" smtClean="0"/>
              <a:t>5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5 </a:t>
            </a:r>
          </a:p>
          <a:p>
            <a:r>
              <a:rPr lang="nl-NL" sz="2800" dirty="0" smtClean="0"/>
              <a:t>6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6</a:t>
            </a:r>
          </a:p>
          <a:p>
            <a:r>
              <a:rPr lang="nl-NL" sz="2800" dirty="0" smtClean="0"/>
              <a:t>7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7</a:t>
            </a:r>
          </a:p>
          <a:p>
            <a:r>
              <a:rPr lang="nl-NL" sz="2800" dirty="0" smtClean="0"/>
              <a:t>8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8</a:t>
            </a:r>
          </a:p>
          <a:p>
            <a:r>
              <a:rPr lang="nl-NL" sz="2800" dirty="0" smtClean="0"/>
              <a:t>9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9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1= 10</a:t>
            </a:r>
            <a:endParaRPr lang="nl-NL" sz="2800" dirty="0"/>
          </a:p>
        </p:txBody>
      </p:sp>
      <p:sp>
        <p:nvSpPr>
          <p:cNvPr id="6" name="Afgeronde rechthoek 5"/>
          <p:cNvSpPr/>
          <p:nvPr/>
        </p:nvSpPr>
        <p:spPr>
          <a:xfrm>
            <a:off x="1428728" y="4071942"/>
            <a:ext cx="2357454" cy="1785950"/>
          </a:xfrm>
          <a:prstGeom prst="roundRect">
            <a:avLst>
              <a:gd name="adj" fmla="val 36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Die kent iedereen!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2968" y="131811"/>
            <a:ext cx="3317462" cy="1796991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tafel van 1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571472" y="1571612"/>
            <a:ext cx="2143140" cy="4429156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haalt van alle tafels de eerste af </a:t>
            </a:r>
            <a:endParaRPr lang="nl-N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143240" y="1285860"/>
          <a:ext cx="5357853" cy="5143534"/>
        </p:xfrm>
        <a:graphic>
          <a:graphicData uri="http://schemas.openxmlformats.org/drawingml/2006/table">
            <a:tbl>
              <a:tblPr/>
              <a:tblGrid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549523"/>
              </a:tblGrid>
              <a:tr h="467594"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Afgeronde rechthoek 4"/>
          <p:cNvSpPr/>
          <p:nvPr/>
        </p:nvSpPr>
        <p:spPr>
          <a:xfrm>
            <a:off x="3500430" y="1714488"/>
            <a:ext cx="5214974" cy="642942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3500430" y="1714488"/>
            <a:ext cx="714380" cy="4857784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84780" y="176210"/>
            <a:ext cx="3529964" cy="2214578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tafel van </a:t>
            </a:r>
            <a:r>
              <a:rPr lang="nl-NL" sz="4000" dirty="0" smtClean="0">
                <a:solidFill>
                  <a:srgbClr val="FF0000"/>
                </a:solidFill>
              </a:rPr>
              <a:t>10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571472" y="2357430"/>
            <a:ext cx="2857520" cy="3786214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alles blijft gelijk alleen een </a:t>
            </a:r>
            <a:r>
              <a:rPr lang="nl-NL" sz="4000" dirty="0" smtClean="0">
                <a:solidFill>
                  <a:srgbClr val="FF0000"/>
                </a:solidFill>
              </a:rPr>
              <a:t>0</a:t>
            </a:r>
            <a:r>
              <a:rPr lang="nl-NL" sz="4000" dirty="0" smtClean="0"/>
              <a:t> erbij</a:t>
            </a:r>
            <a:endParaRPr lang="nl-NL" sz="4000" dirty="0"/>
          </a:p>
        </p:txBody>
      </p:sp>
      <p:sp>
        <p:nvSpPr>
          <p:cNvPr id="8" name="Afgeronde rechthoek 7"/>
          <p:cNvSpPr/>
          <p:nvPr/>
        </p:nvSpPr>
        <p:spPr>
          <a:xfrm>
            <a:off x="6072198" y="1285860"/>
            <a:ext cx="2857520" cy="5000660"/>
          </a:xfrm>
          <a:prstGeom prst="roundRect">
            <a:avLst>
              <a:gd name="adj" fmla="val 36452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1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 2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3 =  3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4 =  4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5 =  5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6 =  6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7 =  7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8 =  8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9 =  9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10= 10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3286116" y="1285860"/>
            <a:ext cx="2857520" cy="5000660"/>
          </a:xfrm>
          <a:prstGeom prst="roundRect">
            <a:avLst>
              <a:gd name="adj" fmla="val 36452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1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2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3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nl-NL" sz="2800" dirty="0" smtClean="0"/>
              <a:t>10 =  3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4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4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/>
              <a:t>5</a:t>
            </a:r>
            <a:r>
              <a:rPr lang="nl-NL" sz="2800" dirty="0" smtClean="0"/>
              <a:t>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5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6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6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7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7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8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8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9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 =  9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10= 10</a:t>
            </a:r>
            <a:r>
              <a:rPr lang="nl-NL" sz="2800" dirty="0" smtClean="0">
                <a:solidFill>
                  <a:srgbClr val="FF0000"/>
                </a:solidFill>
              </a:rPr>
              <a:t>0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3857620" y="357166"/>
            <a:ext cx="4786346" cy="857256"/>
          </a:xfrm>
          <a:prstGeom prst="roundRect">
            <a:avLst>
              <a:gd name="adj" fmla="val 36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Wie kent die niet?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2968" y="131811"/>
            <a:ext cx="3317462" cy="1796991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tafel van </a:t>
            </a:r>
            <a:r>
              <a:rPr lang="nl-NL" sz="4000" dirty="0" smtClean="0">
                <a:solidFill>
                  <a:srgbClr val="FF0000"/>
                </a:solidFill>
              </a:rPr>
              <a:t>10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571472" y="1571612"/>
            <a:ext cx="2286016" cy="4429156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haalt van alle tafels de laatste af </a:t>
            </a:r>
            <a:endParaRPr lang="nl-N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143240" y="1285860"/>
          <a:ext cx="5357853" cy="5143534"/>
        </p:xfrm>
        <a:graphic>
          <a:graphicData uri="http://schemas.openxmlformats.org/drawingml/2006/table">
            <a:tbl>
              <a:tblPr/>
              <a:tblGrid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549523"/>
              </a:tblGrid>
              <a:tr h="467594"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Afgeronde rechthoek 4"/>
          <p:cNvSpPr/>
          <p:nvPr/>
        </p:nvSpPr>
        <p:spPr>
          <a:xfrm>
            <a:off x="7858148" y="1714488"/>
            <a:ext cx="714380" cy="4857784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3428992" y="5929330"/>
            <a:ext cx="5214974" cy="642942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79512" y="188640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tafel van </a:t>
            </a:r>
            <a:r>
              <a:rPr lang="nl-NL" sz="4000" dirty="0" smtClean="0">
                <a:solidFill>
                  <a:srgbClr val="FF0000"/>
                </a:solidFill>
              </a:rPr>
              <a:t>2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1428728" y="2143116"/>
            <a:ext cx="5357850" cy="150019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err="1" smtClean="0"/>
              <a:t>verdubbelingstafel</a:t>
            </a:r>
            <a:endParaRPr lang="nl-NL" sz="4000" dirty="0"/>
          </a:p>
        </p:txBody>
      </p:sp>
      <p:sp>
        <p:nvSpPr>
          <p:cNvPr id="4" name="Afgeronde rechthoek 3"/>
          <p:cNvSpPr/>
          <p:nvPr/>
        </p:nvSpPr>
        <p:spPr>
          <a:xfrm>
            <a:off x="642910" y="3500438"/>
            <a:ext cx="2214578" cy="150019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3 </a:t>
            </a:r>
            <a:r>
              <a:rPr lang="nl-NL" sz="4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4000" dirty="0" smtClean="0"/>
              <a:t> 2 </a:t>
            </a:r>
            <a:endParaRPr lang="nl-NL" sz="4000" dirty="0"/>
          </a:p>
        </p:txBody>
      </p:sp>
      <p:sp>
        <p:nvSpPr>
          <p:cNvPr id="5" name="Afgeronde rechthoek 4"/>
          <p:cNvSpPr/>
          <p:nvPr/>
        </p:nvSpPr>
        <p:spPr>
          <a:xfrm>
            <a:off x="5715008" y="3500438"/>
            <a:ext cx="2214578" cy="150019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3 + 3 </a:t>
            </a:r>
            <a:endParaRPr lang="nl-NL" sz="4000" dirty="0"/>
          </a:p>
        </p:txBody>
      </p:sp>
      <p:sp>
        <p:nvSpPr>
          <p:cNvPr id="6" name="Afgeronde rechthoek 5"/>
          <p:cNvSpPr/>
          <p:nvPr/>
        </p:nvSpPr>
        <p:spPr>
          <a:xfrm>
            <a:off x="785786" y="4857760"/>
            <a:ext cx="1857388" cy="150019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6</a:t>
            </a:r>
            <a:endParaRPr lang="nl-NL" sz="4000" dirty="0"/>
          </a:p>
        </p:txBody>
      </p:sp>
      <p:sp>
        <p:nvSpPr>
          <p:cNvPr id="7" name="Afgeronde rechthoek 6"/>
          <p:cNvSpPr/>
          <p:nvPr/>
        </p:nvSpPr>
        <p:spPr>
          <a:xfrm>
            <a:off x="6000760" y="4857760"/>
            <a:ext cx="1785950" cy="150019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6</a:t>
            </a:r>
            <a:endParaRPr lang="nl-NL" sz="4000" dirty="0"/>
          </a:p>
        </p:txBody>
      </p:sp>
      <p:sp>
        <p:nvSpPr>
          <p:cNvPr id="8" name="Afgeronde rechthoek 7"/>
          <p:cNvSpPr/>
          <p:nvPr/>
        </p:nvSpPr>
        <p:spPr>
          <a:xfrm>
            <a:off x="4143372" y="285728"/>
            <a:ext cx="4714908" cy="1785950"/>
          </a:xfrm>
          <a:prstGeom prst="roundRect">
            <a:avLst>
              <a:gd name="adj" fmla="val 36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>
                <a:solidFill>
                  <a:schemeClr val="bg1"/>
                </a:solidFill>
              </a:rPr>
              <a:t>Als je die niet kent leer je hem heel gemakkelijk.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79512" y="188640"/>
            <a:ext cx="3714776" cy="2214578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tafel van </a:t>
            </a:r>
            <a:r>
              <a:rPr lang="nl-NL" sz="4000" dirty="0" smtClean="0">
                <a:solidFill>
                  <a:srgbClr val="FF0000"/>
                </a:solidFill>
              </a:rPr>
              <a:t>2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285720" y="1928802"/>
            <a:ext cx="2857520" cy="3786214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/>
              <a:t>alles wordt dubbel</a:t>
            </a:r>
            <a:endParaRPr lang="nl-NL" sz="4000" dirty="0"/>
          </a:p>
        </p:txBody>
      </p:sp>
      <p:sp>
        <p:nvSpPr>
          <p:cNvPr id="8" name="Afgeronde rechthoek 7"/>
          <p:cNvSpPr/>
          <p:nvPr/>
        </p:nvSpPr>
        <p:spPr>
          <a:xfrm>
            <a:off x="6000760" y="1214422"/>
            <a:ext cx="2714644" cy="5000660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1 =   2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  4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3 =   6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4 =   8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5 =  10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6 =  12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7 =  14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8 =  16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9 =  18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10=  20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3571868" y="1214422"/>
            <a:ext cx="2714644" cy="5000660"/>
          </a:xfrm>
          <a:prstGeom prst="roundRect">
            <a:avLst>
              <a:gd name="adj" fmla="val 3645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800" dirty="0" smtClean="0"/>
              <a:t>1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 2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2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 4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3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 6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4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 8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5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10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6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12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7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14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8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16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9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 2 = 18</a:t>
            </a:r>
            <a:endParaRPr lang="nl-NL" sz="2800" dirty="0" smtClean="0">
              <a:solidFill>
                <a:srgbClr val="FF0000"/>
              </a:solidFill>
            </a:endParaRPr>
          </a:p>
          <a:p>
            <a:r>
              <a:rPr lang="nl-NL" sz="2800" dirty="0" smtClean="0"/>
              <a:t>10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nl-NL" sz="2800" dirty="0" smtClean="0"/>
              <a:t> 2= 20</a:t>
            </a:r>
            <a:endParaRPr lang="nl-NL" sz="2800" dirty="0">
              <a:solidFill>
                <a:srgbClr val="FF00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4143372" y="35716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1+1=2</a:t>
            </a:r>
            <a:endParaRPr lang="nl-NL" sz="2800" dirty="0"/>
          </a:p>
        </p:txBody>
      </p:sp>
      <p:sp>
        <p:nvSpPr>
          <p:cNvPr id="9" name="Rechthoek 8"/>
          <p:cNvSpPr/>
          <p:nvPr/>
        </p:nvSpPr>
        <p:spPr>
          <a:xfrm>
            <a:off x="357158" y="600076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2+2=4</a:t>
            </a:r>
            <a:endParaRPr lang="nl-NL" sz="2800" dirty="0"/>
          </a:p>
        </p:txBody>
      </p:sp>
      <p:sp>
        <p:nvSpPr>
          <p:cNvPr id="10" name="Rechthoek 9"/>
          <p:cNvSpPr/>
          <p:nvPr/>
        </p:nvSpPr>
        <p:spPr>
          <a:xfrm>
            <a:off x="1571604" y="5357826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3+3=6</a:t>
            </a:r>
            <a:endParaRPr lang="nl-NL" sz="2800" dirty="0"/>
          </a:p>
        </p:txBody>
      </p:sp>
      <p:sp>
        <p:nvSpPr>
          <p:cNvPr id="11" name="Rechthoek 10"/>
          <p:cNvSpPr/>
          <p:nvPr/>
        </p:nvSpPr>
        <p:spPr>
          <a:xfrm>
            <a:off x="2428860" y="2285992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5+5=10</a:t>
            </a:r>
            <a:endParaRPr lang="nl-NL" sz="2800" dirty="0"/>
          </a:p>
        </p:txBody>
      </p:sp>
      <p:sp>
        <p:nvSpPr>
          <p:cNvPr id="12" name="Rechthoek 11"/>
          <p:cNvSpPr/>
          <p:nvPr/>
        </p:nvSpPr>
        <p:spPr>
          <a:xfrm>
            <a:off x="5429256" y="1000108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6+6=12</a:t>
            </a:r>
            <a:endParaRPr lang="nl-NL" sz="2800" dirty="0"/>
          </a:p>
        </p:txBody>
      </p:sp>
      <p:sp>
        <p:nvSpPr>
          <p:cNvPr id="13" name="Rechthoek 12"/>
          <p:cNvSpPr/>
          <p:nvPr/>
        </p:nvSpPr>
        <p:spPr>
          <a:xfrm>
            <a:off x="3214678" y="6072206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7+7=14</a:t>
            </a:r>
            <a:endParaRPr lang="nl-NL" sz="2800" dirty="0"/>
          </a:p>
        </p:txBody>
      </p:sp>
      <p:sp>
        <p:nvSpPr>
          <p:cNvPr id="14" name="Rechthoek 13"/>
          <p:cNvSpPr/>
          <p:nvPr/>
        </p:nvSpPr>
        <p:spPr>
          <a:xfrm>
            <a:off x="5786446" y="214290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8+8=16</a:t>
            </a:r>
            <a:endParaRPr lang="nl-NL" sz="2800" dirty="0"/>
          </a:p>
        </p:txBody>
      </p:sp>
      <p:sp>
        <p:nvSpPr>
          <p:cNvPr id="15" name="Rechthoek 14"/>
          <p:cNvSpPr/>
          <p:nvPr/>
        </p:nvSpPr>
        <p:spPr>
          <a:xfrm>
            <a:off x="7072330" y="714356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9+9=18</a:t>
            </a:r>
            <a:endParaRPr lang="nl-NL" sz="2800" dirty="0"/>
          </a:p>
        </p:txBody>
      </p:sp>
      <p:sp>
        <p:nvSpPr>
          <p:cNvPr id="16" name="Rechthoek 15"/>
          <p:cNvSpPr/>
          <p:nvPr/>
        </p:nvSpPr>
        <p:spPr>
          <a:xfrm>
            <a:off x="5500694" y="5857892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10+10=20</a:t>
            </a:r>
            <a:endParaRPr lang="nl-NL" sz="2800" dirty="0"/>
          </a:p>
        </p:txBody>
      </p:sp>
      <p:sp>
        <p:nvSpPr>
          <p:cNvPr id="17" name="Rechthoek 16"/>
          <p:cNvSpPr/>
          <p:nvPr/>
        </p:nvSpPr>
        <p:spPr>
          <a:xfrm>
            <a:off x="428596" y="28572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 smtClean="0"/>
              <a:t>4+4=8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2968" y="131811"/>
            <a:ext cx="3317462" cy="1796991"/>
          </a:xfrm>
          <a:prstGeom prst="roundRect">
            <a:avLst>
              <a:gd name="adj" fmla="val 3645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tafel van </a:t>
            </a:r>
            <a:r>
              <a:rPr lang="nl-NL" sz="4000" dirty="0" smtClean="0">
                <a:solidFill>
                  <a:srgbClr val="FF0000"/>
                </a:solidFill>
              </a:rPr>
              <a:t>2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3" name="Afgeronde rechthoek 2"/>
          <p:cNvSpPr/>
          <p:nvPr/>
        </p:nvSpPr>
        <p:spPr>
          <a:xfrm>
            <a:off x="428596" y="1571612"/>
            <a:ext cx="2500330" cy="4429156"/>
          </a:xfrm>
          <a:prstGeom prst="roundRect">
            <a:avLst>
              <a:gd name="adj" fmla="val 3645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dirty="0" smtClean="0">
                <a:solidFill>
                  <a:schemeClr val="bg1"/>
                </a:solidFill>
              </a:rPr>
              <a:t>haalt van alle tafels de tweede af </a:t>
            </a:r>
            <a:endParaRPr lang="nl-N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143240" y="1285860"/>
          <a:ext cx="5357853" cy="5143534"/>
        </p:xfrm>
        <a:graphic>
          <a:graphicData uri="http://schemas.openxmlformats.org/drawingml/2006/table">
            <a:tbl>
              <a:tblPr/>
              <a:tblGrid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480833"/>
                <a:gridCol w="549523"/>
              </a:tblGrid>
              <a:tr h="467594"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75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Afgeronde rechthoek 4"/>
          <p:cNvSpPr/>
          <p:nvPr/>
        </p:nvSpPr>
        <p:spPr>
          <a:xfrm>
            <a:off x="4000496" y="1714488"/>
            <a:ext cx="714380" cy="4857784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3428992" y="2143116"/>
            <a:ext cx="5214974" cy="642942"/>
          </a:xfrm>
          <a:prstGeom prst="round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1538</Words>
  <Application>Microsoft Office PowerPoint</Application>
  <PresentationFormat>Diavoorstelling (4:3)</PresentationFormat>
  <Paragraphs>1057</Paragraphs>
  <Slides>16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Gieterij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marian</dc:creator>
  <cp:lastModifiedBy>Adrie</cp:lastModifiedBy>
  <cp:revision>46</cp:revision>
  <dcterms:created xsi:type="dcterms:W3CDTF">2010-03-01T22:33:32Z</dcterms:created>
  <dcterms:modified xsi:type="dcterms:W3CDTF">2010-12-15T11:22:39Z</dcterms:modified>
</cp:coreProperties>
</file>