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</p:sldMasterIdLst>
  <p:sldIdLst>
    <p:sldId id="262" r:id="rId5"/>
    <p:sldId id="273" r:id="rId6"/>
    <p:sldId id="263" r:id="rId7"/>
    <p:sldId id="267" r:id="rId8"/>
    <p:sldId id="264" r:id="rId9"/>
    <p:sldId id="268" r:id="rId10"/>
    <p:sldId id="269" r:id="rId11"/>
    <p:sldId id="270" r:id="rId12"/>
    <p:sldId id="272" r:id="rId13"/>
    <p:sldId id="266" r:id="rId14"/>
    <p:sldId id="265" r:id="rId15"/>
    <p:sldId id="271" r:id="rId16"/>
  </p:sldIdLst>
  <p:sldSz cx="9144000" cy="6858000" type="screen4x3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" initials="j" lastIdx="6" clrIdx="0"/>
  <p:cmAuthor id="1" name="Hoevenaars, Nicole" initials="HN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0C8F9-2362-4C70-ADD8-DEAB381990A2}" v="6" dt="2022-07-07T09:26:26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8"/>
  </p:normalViewPr>
  <p:slideViewPr>
    <p:cSldViewPr snapToGrid="0" snapToObjects="1" showGuides="1"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nds, Maayke" userId="8a5af208-3e8c-4d3f-9437-ac691268fb43" providerId="ADAL" clId="{58078BFF-BA3E-48AD-A719-9C58B7791DC5}"/>
    <pc:docChg chg="custSel addSld delSld modSld delMainMaster modMainMaster">
      <pc:chgData name="Arends, Maayke" userId="8a5af208-3e8c-4d3f-9437-ac691268fb43" providerId="ADAL" clId="{58078BFF-BA3E-48AD-A719-9C58B7791DC5}" dt="2022-06-16T11:18:20.657" v="52" actId="1076"/>
      <pc:docMkLst>
        <pc:docMk/>
      </pc:docMkLst>
      <pc:sldChg chg="del">
        <pc:chgData name="Arends, Maayke" userId="8a5af208-3e8c-4d3f-9437-ac691268fb43" providerId="ADAL" clId="{58078BFF-BA3E-48AD-A719-9C58B7791DC5}" dt="2022-06-16T11:17:16.681" v="25" actId="2696"/>
        <pc:sldMkLst>
          <pc:docMk/>
          <pc:sldMk cId="1843889585" sldId="257"/>
        </pc:sldMkLst>
      </pc:sldChg>
      <pc:sldChg chg="addSp delSp modSp mod">
        <pc:chgData name="Arends, Maayke" userId="8a5af208-3e8c-4d3f-9437-ac691268fb43" providerId="ADAL" clId="{58078BFF-BA3E-48AD-A719-9C58B7791DC5}" dt="2022-06-16T11:18:20.657" v="52" actId="1076"/>
        <pc:sldMkLst>
          <pc:docMk/>
          <pc:sldMk cId="1118884717" sldId="262"/>
        </pc:sldMkLst>
        <pc:spChg chg="add mod">
          <ac:chgData name="Arends, Maayke" userId="8a5af208-3e8c-4d3f-9437-ac691268fb43" providerId="ADAL" clId="{58078BFF-BA3E-48AD-A719-9C58B7791DC5}" dt="2022-06-16T11:18:20.657" v="52" actId="1076"/>
          <ac:spMkLst>
            <pc:docMk/>
            <pc:sldMk cId="1118884717" sldId="262"/>
            <ac:spMk id="3" creationId="{70D1154C-6334-35CF-752B-89275D8492CC}"/>
          </ac:spMkLst>
        </pc:spChg>
        <pc:spChg chg="del">
          <ac:chgData name="Arends, Maayke" userId="8a5af208-3e8c-4d3f-9437-ac691268fb43" providerId="ADAL" clId="{58078BFF-BA3E-48AD-A719-9C58B7791DC5}" dt="2022-06-16T11:17:25.157" v="26" actId="478"/>
          <ac:spMkLst>
            <pc:docMk/>
            <pc:sldMk cId="1118884717" sldId="262"/>
            <ac:spMk id="8" creationId="{00000000-0000-0000-0000-000000000000}"/>
          </ac:spMkLst>
        </pc:spChg>
        <pc:picChg chg="add mod">
          <ac:chgData name="Arends, Maayke" userId="8a5af208-3e8c-4d3f-9437-ac691268fb43" providerId="ADAL" clId="{58078BFF-BA3E-48AD-A719-9C58B7791DC5}" dt="2022-06-16T11:18:15.329" v="51" actId="1076"/>
          <ac:picMkLst>
            <pc:docMk/>
            <pc:sldMk cId="1118884717" sldId="262"/>
            <ac:picMk id="6" creationId="{7AC25F42-5A45-5F01-B7C2-B586C0223469}"/>
          </ac:picMkLst>
        </pc:picChg>
      </pc:sldChg>
      <pc:sldChg chg="add">
        <pc:chgData name="Arends, Maayke" userId="8a5af208-3e8c-4d3f-9437-ac691268fb43" providerId="ADAL" clId="{58078BFF-BA3E-48AD-A719-9C58B7791DC5}" dt="2022-06-16T11:17:13.723" v="24" actId="2890"/>
        <pc:sldMkLst>
          <pc:docMk/>
          <pc:sldMk cId="1556787669" sldId="273"/>
        </pc:sldMkLst>
      </pc:sldChg>
      <pc:sldMasterChg chg="del delSldLayout">
        <pc:chgData name="Arends, Maayke" userId="8a5af208-3e8c-4d3f-9437-ac691268fb43" providerId="ADAL" clId="{58078BFF-BA3E-48AD-A719-9C58B7791DC5}" dt="2022-06-16T11:16:00.418" v="1" actId="2696"/>
        <pc:sldMasterMkLst>
          <pc:docMk/>
          <pc:sldMasterMk cId="3250278287" sldId="2147483682"/>
        </pc:sldMasterMkLst>
        <pc:sldLayoutChg chg="del">
          <pc:chgData name="Arends, Maayke" userId="8a5af208-3e8c-4d3f-9437-ac691268fb43" providerId="ADAL" clId="{58078BFF-BA3E-48AD-A719-9C58B7791DC5}" dt="2022-06-16T11:16:00.410" v="0" actId="2696"/>
          <pc:sldLayoutMkLst>
            <pc:docMk/>
            <pc:sldMasterMk cId="3250278287" sldId="2147483682"/>
            <pc:sldLayoutMk cId="356424727" sldId="2147483683"/>
          </pc:sldLayoutMkLst>
        </pc:sldLayoutChg>
      </pc:sldMasterChg>
      <pc:sldMasterChg chg="del delSldLayout">
        <pc:chgData name="Arends, Maayke" userId="8a5af208-3e8c-4d3f-9437-ac691268fb43" providerId="ADAL" clId="{58078BFF-BA3E-48AD-A719-9C58B7791DC5}" dt="2022-06-16T11:16:01.845" v="3" actId="2696"/>
        <pc:sldMasterMkLst>
          <pc:docMk/>
          <pc:sldMasterMk cId="2004244819" sldId="2147483684"/>
        </pc:sldMasterMkLst>
        <pc:sldLayoutChg chg="del">
          <pc:chgData name="Arends, Maayke" userId="8a5af208-3e8c-4d3f-9437-ac691268fb43" providerId="ADAL" clId="{58078BFF-BA3E-48AD-A719-9C58B7791DC5}" dt="2022-06-16T11:16:01.843" v="2" actId="2696"/>
          <pc:sldLayoutMkLst>
            <pc:docMk/>
            <pc:sldMasterMk cId="2004244819" sldId="2147483684"/>
            <pc:sldLayoutMk cId="2717914512" sldId="2147483685"/>
          </pc:sldLayoutMkLst>
        </pc:sldLayoutChg>
      </pc:sldMasterChg>
      <pc:sldMasterChg chg="del delSldLayout">
        <pc:chgData name="Arends, Maayke" userId="8a5af208-3e8c-4d3f-9437-ac691268fb43" providerId="ADAL" clId="{58078BFF-BA3E-48AD-A719-9C58B7791DC5}" dt="2022-06-16T11:16:02.734" v="5" actId="2696"/>
        <pc:sldMasterMkLst>
          <pc:docMk/>
          <pc:sldMasterMk cId="3220422717" sldId="2147483686"/>
        </pc:sldMasterMkLst>
        <pc:sldLayoutChg chg="del">
          <pc:chgData name="Arends, Maayke" userId="8a5af208-3e8c-4d3f-9437-ac691268fb43" providerId="ADAL" clId="{58078BFF-BA3E-48AD-A719-9C58B7791DC5}" dt="2022-06-16T11:16:02.730" v="4" actId="2696"/>
          <pc:sldLayoutMkLst>
            <pc:docMk/>
            <pc:sldMasterMk cId="3220422717" sldId="2147483686"/>
            <pc:sldLayoutMk cId="3045835123" sldId="2147483687"/>
          </pc:sldLayoutMkLst>
        </pc:sldLayoutChg>
      </pc:sldMasterChg>
      <pc:sldMasterChg chg="del delSldLayout">
        <pc:chgData name="Arends, Maayke" userId="8a5af208-3e8c-4d3f-9437-ac691268fb43" providerId="ADAL" clId="{58078BFF-BA3E-48AD-A719-9C58B7791DC5}" dt="2022-06-16T11:16:03.604" v="7" actId="2696"/>
        <pc:sldMasterMkLst>
          <pc:docMk/>
          <pc:sldMasterMk cId="1796024722" sldId="2147483688"/>
        </pc:sldMasterMkLst>
        <pc:sldLayoutChg chg="del">
          <pc:chgData name="Arends, Maayke" userId="8a5af208-3e8c-4d3f-9437-ac691268fb43" providerId="ADAL" clId="{58078BFF-BA3E-48AD-A719-9C58B7791DC5}" dt="2022-06-16T11:16:03.601" v="6" actId="2696"/>
          <pc:sldLayoutMkLst>
            <pc:docMk/>
            <pc:sldMasterMk cId="1796024722" sldId="2147483688"/>
            <pc:sldLayoutMk cId="219101764" sldId="2147483689"/>
          </pc:sldLayoutMkLst>
        </pc:sldLayoutChg>
      </pc:sldMasterChg>
      <pc:sldMasterChg chg="delSp mod delSldLayout modSldLayout">
        <pc:chgData name="Arends, Maayke" userId="8a5af208-3e8c-4d3f-9437-ac691268fb43" providerId="ADAL" clId="{58078BFF-BA3E-48AD-A719-9C58B7791DC5}" dt="2022-06-16T11:17:16.681" v="25" actId="2696"/>
        <pc:sldMasterMkLst>
          <pc:docMk/>
          <pc:sldMasterMk cId="2252869126" sldId="2147483693"/>
        </pc:sldMasterMkLst>
        <pc:picChg chg="del">
          <ac:chgData name="Arends, Maayke" userId="8a5af208-3e8c-4d3f-9437-ac691268fb43" providerId="ADAL" clId="{58078BFF-BA3E-48AD-A719-9C58B7791DC5}" dt="2022-06-16T11:16:08.021" v="8" actId="478"/>
          <ac:picMkLst>
            <pc:docMk/>
            <pc:sldMasterMk cId="2252869126" sldId="2147483693"/>
            <ac:picMk id="2" creationId="{00000000-0000-0000-0000-000000000000}"/>
          </ac:picMkLst>
        </pc:picChg>
        <pc:sldLayoutChg chg="addSp delSp modSp mod">
          <pc:chgData name="Arends, Maayke" userId="8a5af208-3e8c-4d3f-9437-ac691268fb43" providerId="ADAL" clId="{58078BFF-BA3E-48AD-A719-9C58B7791DC5}" dt="2022-06-16T11:17:01.748" v="23" actId="1076"/>
          <pc:sldLayoutMkLst>
            <pc:docMk/>
            <pc:sldMasterMk cId="2252869126" sldId="2147483693"/>
            <pc:sldLayoutMk cId="1075884994" sldId="2147483701"/>
          </pc:sldLayoutMkLst>
          <pc:picChg chg="add mod">
            <ac:chgData name="Arends, Maayke" userId="8a5af208-3e8c-4d3f-9437-ac691268fb43" providerId="ADAL" clId="{58078BFF-BA3E-48AD-A719-9C58B7791DC5}" dt="2022-06-16T11:16:42.128" v="15" actId="14100"/>
            <ac:picMkLst>
              <pc:docMk/>
              <pc:sldMasterMk cId="2252869126" sldId="2147483693"/>
              <pc:sldLayoutMk cId="1075884994" sldId="2147483701"/>
              <ac:picMk id="5" creationId="{1D5505A5-602D-DEC4-22A8-0A57A4A40C98}"/>
            </ac:picMkLst>
          </pc:picChg>
          <pc:picChg chg="del">
            <ac:chgData name="Arends, Maayke" userId="8a5af208-3e8c-4d3f-9437-ac691268fb43" providerId="ADAL" clId="{58078BFF-BA3E-48AD-A719-9C58B7791DC5}" dt="2022-06-16T11:16:09.618" v="9" actId="478"/>
            <ac:picMkLst>
              <pc:docMk/>
              <pc:sldMasterMk cId="2252869126" sldId="2147483693"/>
              <pc:sldLayoutMk cId="1075884994" sldId="2147483701"/>
              <ac:picMk id="8" creationId="{00000000-0000-0000-0000-000000000000}"/>
            </ac:picMkLst>
          </pc:picChg>
          <pc:picChg chg="add mod">
            <ac:chgData name="Arends, Maayke" userId="8a5af208-3e8c-4d3f-9437-ac691268fb43" providerId="ADAL" clId="{58078BFF-BA3E-48AD-A719-9C58B7791DC5}" dt="2022-06-16T11:17:01.748" v="23" actId="1076"/>
            <ac:picMkLst>
              <pc:docMk/>
              <pc:sldMasterMk cId="2252869126" sldId="2147483693"/>
              <pc:sldLayoutMk cId="1075884994" sldId="2147483701"/>
              <ac:picMk id="11" creationId="{4E7F9FEA-3A41-5CE5-BC76-467A42A67B70}"/>
            </ac:picMkLst>
          </pc:picChg>
        </pc:sldLayoutChg>
        <pc:sldLayoutChg chg="del">
          <pc:chgData name="Arends, Maayke" userId="8a5af208-3e8c-4d3f-9437-ac691268fb43" providerId="ADAL" clId="{58078BFF-BA3E-48AD-A719-9C58B7791DC5}" dt="2022-06-16T11:17:16.681" v="25" actId="2696"/>
          <pc:sldLayoutMkLst>
            <pc:docMk/>
            <pc:sldMasterMk cId="2252869126" sldId="2147483693"/>
            <pc:sldLayoutMk cId="3271918581" sldId="214748370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199" y="1008063"/>
            <a:ext cx="5241925" cy="540000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500" b="1" i="0">
                <a:solidFill>
                  <a:schemeClr val="bg2"/>
                </a:solidFill>
                <a:latin typeface="Arial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spc="60">
                <a:latin typeface="Arial"/>
              </a:defRPr>
            </a:lvl3pPr>
            <a:lvl4pPr marL="0" indent="-1440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400">
                <a:latin typeface="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97979" y="592736"/>
            <a:ext cx="4974015" cy="24963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spc="0">
                <a:latin typeface="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Sub titel • havo • samenvatting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8781" y="218425"/>
            <a:ext cx="725723" cy="565235"/>
          </a:xfrm>
        </p:spPr>
        <p:txBody>
          <a:bodyPr/>
          <a:lstStyle>
            <a:lvl1pPr>
              <a:defRPr sz="4800" b="1" i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1AF8-E86D-4B4D-A36B-70D9806E455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571994" y="1008063"/>
            <a:ext cx="2221184" cy="5397500"/>
          </a:xfrm>
          <a:solidFill>
            <a:schemeClr val="bg2">
              <a:alpha val="20000"/>
            </a:schemeClr>
          </a:solidFill>
          <a:ln w="6350">
            <a:solidFill>
              <a:schemeClr val="bg2"/>
            </a:solidFill>
          </a:ln>
        </p:spPr>
        <p:txBody>
          <a:bodyPr lIns="72000" tIns="54000" rIns="72000" bIns="54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300" b="1" i="0">
                <a:solidFill>
                  <a:schemeClr val="bg2"/>
                </a:solidFill>
                <a:latin typeface="Arial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 spc="60">
                <a:latin typeface="Arial"/>
              </a:defRPr>
            </a:lvl3pPr>
            <a:lvl4pPr marL="0" indent="-1440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200">
                <a:latin typeface="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597979" y="218425"/>
            <a:ext cx="7088820" cy="43602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/>
            </a:lvl1pPr>
          </a:lstStyle>
          <a:p>
            <a:r>
              <a:rPr lang="nl-NL" dirty="0"/>
              <a:t>Hoofdstuk titel</a:t>
            </a:r>
            <a:endParaRPr lang="en-US" dirty="0"/>
          </a:p>
        </p:txBody>
      </p:sp>
      <p:pic>
        <p:nvPicPr>
          <p:cNvPr id="5" name="Afbeelding 4" descr="Afbeelding met pijl&#10;&#10;Automatisch gegenereerde beschrijving">
            <a:extLst>
              <a:ext uri="{FF2B5EF4-FFF2-40B4-BE49-F238E27FC236}">
                <a16:creationId xmlns:a16="http://schemas.microsoft.com/office/drawing/2014/main" id="{1D5505A5-602D-DEC4-22A8-0A57A4A40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9553" cy="1008063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4E7F9FEA-3A41-5CE5-BC76-467A42A67B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7881" y="277125"/>
            <a:ext cx="1584238" cy="3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8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274" y="923925"/>
            <a:ext cx="5403851" cy="541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F1AF8-E86D-4B4D-A36B-70D9806E455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techna.nl/Begrippen/Isaac%20Newton/veer%20en%20appel%20vallen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D1154C-6334-35CF-752B-89275D849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79" y="842370"/>
            <a:ext cx="5241925" cy="436028"/>
          </a:xfrm>
        </p:spPr>
        <p:txBody>
          <a:bodyPr>
            <a:normAutofit/>
          </a:bodyPr>
          <a:lstStyle/>
          <a:p>
            <a:r>
              <a:rPr lang="nl-NL" sz="1400" dirty="0"/>
              <a:t>Samenvatting</a:t>
            </a:r>
          </a:p>
        </p:txBody>
      </p:sp>
      <p:pic>
        <p:nvPicPr>
          <p:cNvPr id="6" name="Afbeelding 5" descr="Afbeelding met weg, persoon&#10;&#10;Automatisch gegenereerde beschrijving">
            <a:extLst>
              <a:ext uri="{FF2B5EF4-FFF2-40B4-BE49-F238E27FC236}">
                <a16:creationId xmlns:a16="http://schemas.microsoft.com/office/drawing/2014/main" id="{7AC25F42-5A45-5F01-B7C2-B586C0223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479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9" y="1294672"/>
            <a:ext cx="6213476" cy="496965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1800" dirty="0">
                <a:solidFill>
                  <a:srgbClr val="548DD4"/>
                </a:solidFill>
                <a:latin typeface="+mj-lt"/>
                <a:cs typeface="Arial" pitchFamily="34" charset="0"/>
              </a:rPr>
              <a:t>Valbeweging</a:t>
            </a:r>
          </a:p>
          <a:p>
            <a:pPr>
              <a:spcAft>
                <a:spcPts val="1200"/>
              </a:spcAft>
            </a:pPr>
            <a:r>
              <a:rPr lang="nl-NL" sz="1800" b="0" dirty="0">
                <a:latin typeface="+mj-lt"/>
                <a:cs typeface="Arial" pitchFamily="34" charset="0"/>
              </a:rPr>
              <a:t>Een 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vrije</a:t>
            </a:r>
            <a:r>
              <a:rPr lang="nl-NL" sz="1800" b="0" dirty="0">
                <a:latin typeface="+mj-lt"/>
                <a:cs typeface="Arial" pitchFamily="34" charset="0"/>
              </a:rPr>
              <a:t> val 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is</a:t>
            </a:r>
            <a:r>
              <a:rPr lang="nl-NL" sz="1800" b="0" dirty="0">
                <a:latin typeface="+mj-lt"/>
                <a:cs typeface="Arial" pitchFamily="34" charset="0"/>
              </a:rPr>
              <a:t> een valbeweging waarbij de luchtweerstand te verwaarlozen is (zie figuur 13).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+mj-lt"/>
                <a:cs typeface="Arial" pitchFamily="34" charset="0"/>
              </a:rPr>
              <a:t>●	De enige kracht op het voorwerp is de zwaartekracht.</a:t>
            </a:r>
            <a:endParaRPr lang="nl-NL" sz="1800" b="0" baseline="-25000" dirty="0">
              <a:latin typeface="+mj-lt"/>
              <a:cs typeface="Arial" pitchFamily="34" charset="0"/>
            </a:endParaRP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+mj-lt"/>
                <a:cs typeface="Arial" pitchFamily="34" charset="0"/>
              </a:rPr>
              <a:t>●	De valversnelling op aarde is voor 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elk</a:t>
            </a:r>
            <a:r>
              <a:rPr lang="nl-NL" sz="1800" b="0" dirty="0">
                <a:latin typeface="+mj-lt"/>
                <a:cs typeface="Arial" pitchFamily="34" charset="0"/>
              </a:rPr>
              <a:t> voorwerp gelijk:  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i="1" dirty="0">
                <a:latin typeface="+mj-lt"/>
                <a:cs typeface="Arial" pitchFamily="34" charset="0"/>
              </a:rPr>
              <a:t>	g </a:t>
            </a:r>
            <a:r>
              <a:rPr lang="nl-NL" sz="1800" b="0" dirty="0">
                <a:latin typeface="+mj-lt"/>
                <a:cs typeface="Arial" pitchFamily="34" charset="0"/>
              </a:rPr>
              <a:t>= 9,81 m/s</a:t>
            </a:r>
            <a:r>
              <a:rPr lang="nl-NL" sz="1800" b="0" dirty="0">
                <a:latin typeface="+mj-lt"/>
                <a:cs typeface="Calibri"/>
              </a:rPr>
              <a:t>².</a:t>
            </a:r>
            <a:endParaRPr lang="nl-NL" sz="1800" b="0" dirty="0">
              <a:latin typeface="+mj-lt"/>
              <a:cs typeface="Arial" pitchFamily="34" charset="0"/>
            </a:endParaRP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+mj-lt"/>
                <a:cs typeface="Arial" pitchFamily="34" charset="0"/>
              </a:rPr>
              <a:t>●	De grafiek in het </a:t>
            </a:r>
            <a:r>
              <a:rPr lang="nl-NL" sz="1800" b="0" i="1" dirty="0" err="1">
                <a:latin typeface="+mj-lt"/>
                <a:cs typeface="Arial" pitchFamily="34" charset="0"/>
              </a:rPr>
              <a:t>v,t</a:t>
            </a:r>
            <a:r>
              <a:rPr lang="nl-NL" sz="1800" b="0" i="1" dirty="0">
                <a:latin typeface="+mj-lt"/>
                <a:cs typeface="Arial" pitchFamily="34" charset="0"/>
              </a:rPr>
              <a:t>-</a:t>
            </a:r>
            <a:r>
              <a:rPr lang="nl-NL" sz="1800" b="0" dirty="0">
                <a:latin typeface="+mj-lt"/>
                <a:cs typeface="Arial" pitchFamily="34" charset="0"/>
              </a:rPr>
              <a:t>diagram is een rechte lijn, met een helling van 9,81 m/s</a:t>
            </a:r>
            <a:r>
              <a:rPr lang="nl-NL" sz="1800" b="0" dirty="0">
                <a:latin typeface="+mj-lt"/>
                <a:cs typeface="Calibri"/>
              </a:rPr>
              <a:t>².</a:t>
            </a:r>
            <a:endParaRPr lang="nl-NL" sz="1800" b="0" dirty="0">
              <a:latin typeface="+mj-lt"/>
              <a:cs typeface="Arial" pitchFamily="34" charset="0"/>
            </a:endParaRP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+mj-lt"/>
                <a:cs typeface="Arial" pitchFamily="34" charset="0"/>
              </a:rPr>
              <a:t>●	De grafiek in het </a:t>
            </a:r>
            <a:r>
              <a:rPr lang="nl-NL" sz="1800" b="0" i="1" dirty="0" err="1">
                <a:latin typeface="+mj-lt"/>
                <a:cs typeface="Arial" pitchFamily="34" charset="0"/>
              </a:rPr>
              <a:t>x,t</a:t>
            </a:r>
            <a:r>
              <a:rPr lang="nl-NL" sz="1800" b="0" i="1" dirty="0">
                <a:latin typeface="+mj-lt"/>
                <a:cs typeface="Arial" pitchFamily="34" charset="0"/>
              </a:rPr>
              <a:t>-</a:t>
            </a:r>
            <a:r>
              <a:rPr lang="nl-NL" sz="1800" b="0" dirty="0">
                <a:latin typeface="+mj-lt"/>
                <a:cs typeface="Arial" pitchFamily="34" charset="0"/>
              </a:rPr>
              <a:t>diagram is een toenemende holle kromme lijn (halve parabool).</a:t>
            </a:r>
          </a:p>
          <a:p>
            <a:pPr marL="266700" indent="-266700">
              <a:spcAft>
                <a:spcPts val="1200"/>
              </a:spcAft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pic>
        <p:nvPicPr>
          <p:cNvPr id="6" name="il_fi" descr="Beschrijving: http://www.techna.nl/Begrippen/Isaac%20Newton/veer%20en%20appel%20vallen.jpg"/>
          <p:cNvPicPr>
            <a:picLocks noChangeAspect="1"/>
          </p:cNvPicPr>
          <p:nvPr/>
        </p:nvPicPr>
        <p:blipFill>
          <a:blip r:embed="rId2" r:link="rId3"/>
          <a:srcRect l="8710" r="21445"/>
          <a:stretch>
            <a:fillRect/>
          </a:stretch>
        </p:blipFill>
        <p:spPr bwMode="auto">
          <a:xfrm>
            <a:off x="7387573" y="2547664"/>
            <a:ext cx="1404000" cy="315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7387573" y="5854853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13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92199" y="1294672"/>
                <a:ext cx="4876801" cy="4969656"/>
              </a:xfrm>
            </p:spPr>
            <p:txBody>
              <a:bodyPr>
                <a:normAutofit fontScale="47500" lnSpcReduction="2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3800" dirty="0">
                    <a:solidFill>
                      <a:srgbClr val="548DD4"/>
                    </a:solidFill>
                    <a:latin typeface="+mj-lt"/>
                    <a:cs typeface="Arial" pitchFamily="34" charset="0"/>
                  </a:rPr>
                  <a:t>Beweging waarbij de nettokracht niet constant is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Voorbeeld: valbeweging met luchtweerstand.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●	De grafiek in het </a:t>
                </a:r>
                <a:r>
                  <a:rPr lang="nl-NL" sz="3800" b="0" i="1" dirty="0" err="1">
                    <a:latin typeface="Arial" pitchFamily="34" charset="0"/>
                    <a:cs typeface="Arial" pitchFamily="34" charset="0"/>
                  </a:rPr>
                  <a:t>v,t</a:t>
                </a:r>
                <a:r>
                  <a:rPr lang="nl-NL" sz="3800" b="0" i="1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diagram is een stijgende kromme lijn (zie figuur 14).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●	De valafstand is gelijk aan de oppervlakte onder de grafiek in het </a:t>
                </a:r>
                <a:r>
                  <a:rPr lang="nl-NL" sz="3800" b="0" i="1" dirty="0" err="1">
                    <a:latin typeface="Arial" pitchFamily="34" charset="0"/>
                    <a:cs typeface="Arial" pitchFamily="34" charset="0"/>
                  </a:rPr>
                  <a:t>v,t</a:t>
                </a:r>
                <a:r>
                  <a:rPr lang="nl-NL" sz="3800" b="0" i="1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diagram (de gerasterde oppervlakte in figuur 14).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●	De helling van de raaklijn aan de grafiek in het </a:t>
                </a:r>
                <a:r>
                  <a:rPr lang="nl-NL" sz="3800" b="0" i="1" dirty="0">
                    <a:latin typeface="Arial" pitchFamily="34" charset="0"/>
                    <a:cs typeface="Arial" pitchFamily="34" charset="0"/>
                  </a:rPr>
                  <a:t>v,t-</a:t>
                </a: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diagram is gelijk aan de versnelling (zie figuur 15):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2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𝒂</m:t>
                      </m:r>
                      <m:r>
                        <a:rPr lang="nl-NL" sz="42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4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l-NL" sz="4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4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∆</m:t>
                                  </m:r>
                                  <m:r>
                                    <a:rPr lang="nl-NL" sz="4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𝒗</m:t>
                                  </m:r>
                                </m:num>
                                <m:den>
                                  <m:r>
                                    <a:rPr lang="nl-NL" sz="4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∆</m:t>
                                  </m:r>
                                  <m:r>
                                    <a:rPr lang="nl-NL" sz="4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nl-NL" sz="4200">
                              <a:solidFill>
                                <a:srgbClr val="7030A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𝐫𝐚𝐚𝐤𝐥𝐢𝐣𝐧</m:t>
                          </m:r>
                        </m:sub>
                      </m:sSub>
                    </m:oMath>
                  </m:oMathPara>
                </a14:m>
                <a:endParaRPr lang="nl-NL" sz="4200" dirty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endParaRPr lang="nl-NL" sz="1800" b="0" dirty="0"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199" y="1294672"/>
                <a:ext cx="4876801" cy="4969656"/>
              </a:xfrm>
              <a:blipFill>
                <a:blip r:embed="rId2"/>
                <a:stretch>
                  <a:fillRect l="-2875" t="-1593" r="-21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93" y="4195480"/>
            <a:ext cx="2159812" cy="2068848"/>
          </a:xfrm>
          <a:prstGeom prst="rect">
            <a:avLst/>
          </a:prstGeom>
          <a:ln>
            <a:noFill/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93" y="1537831"/>
            <a:ext cx="2159812" cy="2068848"/>
          </a:xfrm>
          <a:prstGeom prst="rect">
            <a:avLst/>
          </a:prstGeom>
          <a:ln>
            <a:noFill/>
          </a:ln>
        </p:spPr>
      </p:pic>
      <p:sp>
        <p:nvSpPr>
          <p:cNvPr id="20" name="Tekstvak 19"/>
          <p:cNvSpPr txBox="1"/>
          <p:nvPr/>
        </p:nvSpPr>
        <p:spPr>
          <a:xfrm>
            <a:off x="6971433" y="3692678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112084" y="6264328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15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92199" y="1294672"/>
                <a:ext cx="7023101" cy="4969656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1800" dirty="0">
                    <a:solidFill>
                      <a:srgbClr val="548DD4"/>
                    </a:solidFill>
                    <a:latin typeface="+mj-lt"/>
                    <a:cs typeface="Arial" pitchFamily="34" charset="0"/>
                  </a:rPr>
                  <a:t>Beweging waarbij de nettokracht niet constant is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Voorbeeld: valbeweging met luchtweerstand.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●	Er werken twee krachten: de zwaartekracht en de luchtweerstand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nl-NL" sz="2000">
                              <a:solidFill>
                                <a:srgbClr val="7030A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𝐳</m:t>
                          </m:r>
                        </m:sub>
                      </m:sSub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=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𝒎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∙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𝒈</m:t>
                      </m:r>
                    </m:oMath>
                  </m:oMathPara>
                </a14:m>
                <a:endParaRPr lang="nl-NL" sz="2000" dirty="0"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●	De luchtweerstand neemt toe met de snelheid.</a:t>
                </a:r>
                <a:endParaRPr lang="nl-NL" sz="1800" dirty="0"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dirty="0">
                    <a:latin typeface="Arial" pitchFamily="34" charset="0"/>
                    <a:cs typeface="Arial" pitchFamily="34" charset="0"/>
                  </a:rPr>
                  <a:t>●	</a:t>
                </a: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De valsnelheid neemt toe totdat de nettokracht nul is.</a:t>
                </a:r>
              </a:p>
              <a:p>
                <a:pPr marL="266700" indent="-266700">
                  <a:spcAft>
                    <a:spcPts val="12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199" y="1294672"/>
                <a:ext cx="7023101" cy="4969656"/>
              </a:xfrm>
              <a:blipFill>
                <a:blip r:embed="rId2"/>
                <a:stretch>
                  <a:fillRect l="-1997" t="-980" r="-26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9" y="1294672"/>
            <a:ext cx="7032626" cy="496965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1800" dirty="0">
                <a:solidFill>
                  <a:srgbClr val="548DD4"/>
                </a:solidFill>
                <a:latin typeface="+mj-lt"/>
                <a:cs typeface="Arial" pitchFamily="34" charset="0"/>
              </a:rPr>
              <a:t>Kracht en beweging</a:t>
            </a:r>
          </a:p>
          <a:p>
            <a:pPr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De nettokracht of resulterende kracht </a:t>
            </a:r>
            <a:r>
              <a:rPr lang="nl-NL" sz="1800" b="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nl-NL" sz="1800" b="0" baseline="-25000" dirty="0" err="1">
                <a:latin typeface="Arial" pitchFamily="34" charset="0"/>
                <a:cs typeface="Arial" pitchFamily="34" charset="0"/>
              </a:rPr>
              <a:t>res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 heeft invloed op de snelheid waarmee het voorwerp beweegt: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Als de nettokracht nul is, blijft de snelheid constant, of het voorwerp blijft stilstaan (1</a:t>
            </a:r>
            <a:r>
              <a:rPr lang="nl-NL" sz="1800" b="0" baseline="30000" dirty="0">
                <a:latin typeface="Arial" pitchFamily="34" charset="0"/>
                <a:cs typeface="Arial" pitchFamily="34" charset="0"/>
              </a:rPr>
              <a:t>ste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 wet van Newton). Dit heet een eenparige beweging.</a:t>
            </a:r>
            <a:endParaRPr lang="nl-NL" sz="1800" b="0" baseline="-250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Is de nettokracht naar voren gericht, dan zorgt de nettokracht voor een versnelling.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Is de nettokracht naar achteren gericht, dan zorgt de nettokracht voor een vertraging.</a:t>
            </a:r>
          </a:p>
          <a:p>
            <a:pPr marL="266700" indent="-266700"/>
            <a:r>
              <a:rPr lang="nl-NL" sz="1800" b="0" dirty="0">
                <a:latin typeface="Arial" pitchFamily="34" charset="0"/>
                <a:cs typeface="Arial" pitchFamily="34" charset="0"/>
              </a:rPr>
              <a:t>●	Is de </a:t>
            </a:r>
            <a:r>
              <a:rPr lang="nl-NL" sz="1800" b="0" dirty="0" err="1">
                <a:latin typeface="Arial" pitchFamily="34" charset="0"/>
                <a:cs typeface="Arial" pitchFamily="34" charset="0"/>
              </a:rPr>
              <a:t>nettokracht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 constant, dan is de versnelling constant, een eenparig versnelde beweging.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92198" y="1294672"/>
                <a:ext cx="6464301" cy="4969656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1800" dirty="0">
                    <a:solidFill>
                      <a:srgbClr val="548DD4"/>
                    </a:solidFill>
                    <a:latin typeface="+mj-lt"/>
                    <a:cs typeface="Arial" pitchFamily="34" charset="0"/>
                  </a:rPr>
                  <a:t>Eenparige beweging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Een eenparige beweging is een beweging waarbij de snelheid constant is.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●	De krachten op het voorwerp zijn dan in evenwicht:  </a:t>
                </a:r>
                <a:r>
                  <a:rPr lang="nl-NL" sz="1800" i="1" dirty="0" err="1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nl-NL" sz="1800" baseline="-25000" dirty="0" err="1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res</a:t>
                </a:r>
                <a:r>
                  <a:rPr lang="nl-NL" sz="18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= 0</a:t>
                </a:r>
                <a:endParaRPr lang="nl-NL" sz="1800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●	Het voorwerp legt elke seconde een even grote afstand af, dat zie je aan een stroboscoopopname (zie figuur 1).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●	Voor het verband tussen afstand, snelheid en tijd geldt: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𝒔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=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𝒗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∙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𝒕</m:t>
                      </m:r>
                    </m:oMath>
                  </m:oMathPara>
                </a14:m>
                <a:endParaRPr lang="nl-NL" sz="2000" dirty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endParaRPr lang="nl-NL" dirty="0">
                  <a:latin typeface="Arial" pitchFamily="34" charset="0"/>
                  <a:cs typeface="Arial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198" y="1294672"/>
                <a:ext cx="6464301" cy="4969656"/>
              </a:xfrm>
              <a:blipFill>
                <a:blip r:embed="rId2"/>
                <a:stretch>
                  <a:fillRect l="-2168" t="-980" r="-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1594" y="218425"/>
            <a:ext cx="7088820" cy="436028"/>
          </a:xfrm>
        </p:spPr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grpSp>
        <p:nvGrpSpPr>
          <p:cNvPr id="10" name="Groep 9"/>
          <p:cNvGrpSpPr/>
          <p:nvPr/>
        </p:nvGrpSpPr>
        <p:grpSpPr>
          <a:xfrm>
            <a:off x="1260249" y="4959401"/>
            <a:ext cx="5311744" cy="1077218"/>
            <a:chOff x="684212" y="5516563"/>
            <a:chExt cx="5311744" cy="1077218"/>
          </a:xfrm>
        </p:grpSpPr>
        <p:grpSp>
          <p:nvGrpSpPr>
            <p:cNvPr id="11" name="Groep 35"/>
            <p:cNvGrpSpPr/>
            <p:nvPr/>
          </p:nvGrpSpPr>
          <p:grpSpPr>
            <a:xfrm>
              <a:off x="684212" y="5516563"/>
              <a:ext cx="5311744" cy="1077218"/>
              <a:chOff x="684212" y="5516563"/>
              <a:chExt cx="5311744" cy="1077218"/>
            </a:xfrm>
          </p:grpSpPr>
          <p:sp>
            <p:nvSpPr>
              <p:cNvPr id="25" name="Text Box 57"/>
              <p:cNvSpPr txBox="1">
                <a:spLocks noChangeArrowheads="1"/>
              </p:cNvSpPr>
              <p:nvPr/>
            </p:nvSpPr>
            <p:spPr bwMode="auto">
              <a:xfrm>
                <a:off x="684212" y="5516563"/>
                <a:ext cx="634743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s </a:t>
                </a:r>
                <a:r>
                  <a:rPr lang="nl-NL" sz="1600" dirty="0"/>
                  <a:t>= 0</a:t>
                </a:r>
              </a:p>
              <a:p>
                <a:pPr>
                  <a:spcBef>
                    <a:spcPct val="50000"/>
                  </a:spcBef>
                </a:pPr>
                <a:endParaRPr lang="nl-NL" sz="1600" dirty="0"/>
              </a:p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t </a:t>
                </a:r>
                <a:r>
                  <a:rPr lang="nl-NL" sz="1600" dirty="0"/>
                  <a:t>= 0</a:t>
                </a:r>
                <a:endParaRPr lang="nl-BE" sz="1600" dirty="0"/>
              </a:p>
            </p:txBody>
          </p:sp>
          <p:sp>
            <p:nvSpPr>
              <p:cNvPr id="26" name="Text Box 58"/>
              <p:cNvSpPr txBox="1">
                <a:spLocks noChangeArrowheads="1"/>
              </p:cNvSpPr>
              <p:nvPr/>
            </p:nvSpPr>
            <p:spPr bwMode="auto">
              <a:xfrm>
                <a:off x="1763712" y="5516563"/>
                <a:ext cx="992155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s </a:t>
                </a:r>
                <a:r>
                  <a:rPr lang="nl-NL" sz="1600" dirty="0"/>
                  <a:t>= 1,5 m</a:t>
                </a:r>
              </a:p>
              <a:p>
                <a:pPr>
                  <a:spcBef>
                    <a:spcPct val="50000"/>
                  </a:spcBef>
                </a:pPr>
                <a:endParaRPr lang="nl-NL" sz="1600" dirty="0"/>
              </a:p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t </a:t>
                </a:r>
                <a:r>
                  <a:rPr lang="nl-NL" sz="1600" dirty="0"/>
                  <a:t>= 1,0 s</a:t>
                </a:r>
                <a:endParaRPr lang="nl-BE" sz="1600" dirty="0"/>
              </a:p>
            </p:txBody>
          </p:sp>
          <p:sp>
            <p:nvSpPr>
              <p:cNvPr id="27" name="Text Box 59"/>
              <p:cNvSpPr txBox="1">
                <a:spLocks noChangeArrowheads="1"/>
              </p:cNvSpPr>
              <p:nvPr/>
            </p:nvSpPr>
            <p:spPr bwMode="auto">
              <a:xfrm>
                <a:off x="2843212" y="5516563"/>
                <a:ext cx="992153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s </a:t>
                </a:r>
                <a:r>
                  <a:rPr lang="nl-NL" sz="1600" dirty="0"/>
                  <a:t>= 3,0 m</a:t>
                </a:r>
              </a:p>
              <a:p>
                <a:pPr>
                  <a:spcBef>
                    <a:spcPct val="50000"/>
                  </a:spcBef>
                </a:pPr>
                <a:endParaRPr lang="nl-NL" sz="1600" dirty="0"/>
              </a:p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t </a:t>
                </a:r>
                <a:r>
                  <a:rPr lang="nl-NL" sz="1600" dirty="0"/>
                  <a:t>= 2,0 s</a:t>
                </a:r>
                <a:endParaRPr lang="nl-BE" sz="1600" dirty="0"/>
              </a:p>
            </p:txBody>
          </p:sp>
          <p:sp>
            <p:nvSpPr>
              <p:cNvPr id="28" name="Text Box 60"/>
              <p:cNvSpPr txBox="1">
                <a:spLocks noChangeArrowheads="1"/>
              </p:cNvSpPr>
              <p:nvPr/>
            </p:nvSpPr>
            <p:spPr bwMode="auto">
              <a:xfrm>
                <a:off x="3924300" y="5516563"/>
                <a:ext cx="935035" cy="1069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s </a:t>
                </a:r>
                <a:r>
                  <a:rPr lang="nl-NL" sz="1600" dirty="0"/>
                  <a:t>= 4,5 s</a:t>
                </a:r>
              </a:p>
              <a:p>
                <a:pPr>
                  <a:spcBef>
                    <a:spcPct val="50000"/>
                  </a:spcBef>
                </a:pPr>
                <a:endParaRPr lang="nl-NL" sz="1600" dirty="0"/>
              </a:p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t </a:t>
                </a:r>
                <a:r>
                  <a:rPr lang="nl-NL" sz="1600" dirty="0"/>
                  <a:t>= 3,0 s</a:t>
                </a:r>
                <a:endParaRPr lang="nl-BE" sz="1600" dirty="0"/>
              </a:p>
            </p:txBody>
          </p:sp>
          <p:sp>
            <p:nvSpPr>
              <p:cNvPr id="29" name="Text Box 61"/>
              <p:cNvSpPr txBox="1">
                <a:spLocks noChangeArrowheads="1"/>
              </p:cNvSpPr>
              <p:nvPr/>
            </p:nvSpPr>
            <p:spPr bwMode="auto">
              <a:xfrm>
                <a:off x="5003799" y="5516563"/>
                <a:ext cx="992157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s </a:t>
                </a:r>
                <a:r>
                  <a:rPr lang="nl-NL" sz="1600" dirty="0"/>
                  <a:t>= 6,0 m</a:t>
                </a:r>
              </a:p>
              <a:p>
                <a:pPr>
                  <a:spcBef>
                    <a:spcPct val="50000"/>
                  </a:spcBef>
                </a:pPr>
                <a:endParaRPr lang="nl-NL" sz="1600" dirty="0"/>
              </a:p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t </a:t>
                </a:r>
                <a:r>
                  <a:rPr lang="nl-NL" sz="1600" dirty="0"/>
                  <a:t>= 4,0 s</a:t>
                </a:r>
                <a:endParaRPr lang="nl-BE" sz="1600" dirty="0"/>
              </a:p>
            </p:txBody>
          </p:sp>
        </p:grpSp>
        <p:grpSp>
          <p:nvGrpSpPr>
            <p:cNvPr id="12" name="Groep 36"/>
            <p:cNvGrpSpPr/>
            <p:nvPr/>
          </p:nvGrpSpPr>
          <p:grpSpPr>
            <a:xfrm>
              <a:off x="900113" y="5876925"/>
              <a:ext cx="4608512" cy="215900"/>
              <a:chOff x="900113" y="5876925"/>
              <a:chExt cx="4608512" cy="215900"/>
            </a:xfrm>
          </p:grpSpPr>
          <p:sp>
            <p:nvSpPr>
              <p:cNvPr id="13" name="Line 45"/>
              <p:cNvSpPr>
                <a:spLocks noChangeShapeType="1"/>
              </p:cNvSpPr>
              <p:nvPr/>
            </p:nvSpPr>
            <p:spPr bwMode="auto">
              <a:xfrm>
                <a:off x="971550" y="6021388"/>
                <a:ext cx="45370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" name="Line 46"/>
              <p:cNvSpPr>
                <a:spLocks noChangeShapeType="1"/>
              </p:cNvSpPr>
              <p:nvPr/>
            </p:nvSpPr>
            <p:spPr bwMode="auto">
              <a:xfrm>
                <a:off x="971550" y="5949950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" name="Line 47"/>
              <p:cNvSpPr>
                <a:spLocks noChangeShapeType="1"/>
              </p:cNvSpPr>
              <p:nvPr/>
            </p:nvSpPr>
            <p:spPr bwMode="auto">
              <a:xfrm>
                <a:off x="1692275" y="5949950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" name="Line 48"/>
              <p:cNvSpPr>
                <a:spLocks noChangeShapeType="1"/>
              </p:cNvSpPr>
              <p:nvPr/>
            </p:nvSpPr>
            <p:spPr bwMode="auto">
              <a:xfrm>
                <a:off x="2411413" y="5949950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" name="Line 49"/>
              <p:cNvSpPr>
                <a:spLocks noChangeShapeType="1"/>
              </p:cNvSpPr>
              <p:nvPr/>
            </p:nvSpPr>
            <p:spPr bwMode="auto">
              <a:xfrm>
                <a:off x="3132138" y="5949950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" name="Line 50"/>
              <p:cNvSpPr>
                <a:spLocks noChangeShapeType="1"/>
              </p:cNvSpPr>
              <p:nvPr/>
            </p:nvSpPr>
            <p:spPr bwMode="auto">
              <a:xfrm>
                <a:off x="3851275" y="5949950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" name="Line 51"/>
              <p:cNvSpPr>
                <a:spLocks noChangeShapeType="1"/>
              </p:cNvSpPr>
              <p:nvPr/>
            </p:nvSpPr>
            <p:spPr bwMode="auto">
              <a:xfrm>
                <a:off x="4572000" y="5949950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" name="Oval 52"/>
              <p:cNvSpPr>
                <a:spLocks noChangeArrowheads="1"/>
              </p:cNvSpPr>
              <p:nvPr/>
            </p:nvSpPr>
            <p:spPr bwMode="auto">
              <a:xfrm>
                <a:off x="900113" y="5876925"/>
                <a:ext cx="144462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" name="Oval 53"/>
              <p:cNvSpPr>
                <a:spLocks noChangeArrowheads="1"/>
              </p:cNvSpPr>
              <p:nvPr/>
            </p:nvSpPr>
            <p:spPr bwMode="auto">
              <a:xfrm>
                <a:off x="1979613" y="5876925"/>
                <a:ext cx="144462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" name="Oval 54"/>
              <p:cNvSpPr>
                <a:spLocks noChangeArrowheads="1"/>
              </p:cNvSpPr>
              <p:nvPr/>
            </p:nvSpPr>
            <p:spPr bwMode="auto">
              <a:xfrm>
                <a:off x="3059113" y="5876925"/>
                <a:ext cx="144462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3" name="Oval 55"/>
              <p:cNvSpPr>
                <a:spLocks noChangeArrowheads="1"/>
              </p:cNvSpPr>
              <p:nvPr/>
            </p:nvSpPr>
            <p:spPr bwMode="auto">
              <a:xfrm>
                <a:off x="4140200" y="5876925"/>
                <a:ext cx="144463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" name="Oval 56"/>
              <p:cNvSpPr>
                <a:spLocks noChangeArrowheads="1"/>
              </p:cNvSpPr>
              <p:nvPr/>
            </p:nvSpPr>
            <p:spPr bwMode="auto">
              <a:xfrm>
                <a:off x="5219700" y="5876925"/>
                <a:ext cx="144463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  <p:sp>
        <p:nvSpPr>
          <p:cNvPr id="30" name="Tekstvak 29"/>
          <p:cNvSpPr txBox="1"/>
          <p:nvPr/>
        </p:nvSpPr>
        <p:spPr>
          <a:xfrm>
            <a:off x="344878" y="5752377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9" y="1294672"/>
            <a:ext cx="4634297" cy="496965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1800" dirty="0">
                <a:solidFill>
                  <a:srgbClr val="548DD4"/>
                </a:solidFill>
                <a:latin typeface="+mj-lt"/>
                <a:cs typeface="Arial" pitchFamily="34" charset="0"/>
              </a:rPr>
              <a:t>Eenparige beweging</a:t>
            </a:r>
          </a:p>
          <a:p>
            <a:pPr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Een eenparige beweging is een beweging waarbij de snelheid constant is.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grafiek in het </a:t>
            </a:r>
            <a:r>
              <a:rPr lang="nl-NL" sz="1800" b="0" i="1" dirty="0">
                <a:latin typeface="Arial" pitchFamily="34" charset="0"/>
                <a:cs typeface="Arial" pitchFamily="34" charset="0"/>
              </a:rPr>
              <a:t>v,t-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diagram is een horizontale rechte lijn (zie figuur 2).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grafiek in het </a:t>
            </a:r>
            <a:r>
              <a:rPr lang="nl-NL" sz="1800" b="0" i="1" dirty="0" err="1">
                <a:latin typeface="Arial" pitchFamily="34" charset="0"/>
                <a:cs typeface="Arial" pitchFamily="34" charset="0"/>
              </a:rPr>
              <a:t>x,t</a:t>
            </a:r>
            <a:r>
              <a:rPr lang="nl-NL" sz="1800" b="0" i="1" dirty="0">
                <a:latin typeface="Arial" pitchFamily="34" charset="0"/>
                <a:cs typeface="Arial" pitchFamily="34" charset="0"/>
              </a:rPr>
              <a:t>-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diagram is een rechte lijn (zie figuur 3).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helling van de grafiek in het </a:t>
            </a:r>
            <a:r>
              <a:rPr lang="nl-NL" sz="1800" b="0" i="1" dirty="0" err="1">
                <a:latin typeface="Arial" pitchFamily="34" charset="0"/>
                <a:cs typeface="Arial" pitchFamily="34" charset="0"/>
              </a:rPr>
              <a:t>x,t</a:t>
            </a:r>
            <a:r>
              <a:rPr lang="nl-NL" sz="1800" b="0" i="1" dirty="0">
                <a:latin typeface="Arial" pitchFamily="34" charset="0"/>
                <a:cs typeface="Arial" pitchFamily="34" charset="0"/>
              </a:rPr>
              <a:t>-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diagram is gelijk aan de snelheid.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70" y="3885334"/>
            <a:ext cx="2158051" cy="2067162"/>
          </a:xfrm>
          <a:prstGeom prst="rect">
            <a:avLst/>
          </a:prstGeom>
          <a:ln>
            <a:noFill/>
          </a:ln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14" y="1495425"/>
            <a:ext cx="2146363" cy="2055966"/>
          </a:xfrm>
          <a:prstGeom prst="rect">
            <a:avLst/>
          </a:prstGeom>
          <a:ln>
            <a:noFill/>
          </a:ln>
        </p:spPr>
      </p:pic>
      <p:sp>
        <p:nvSpPr>
          <p:cNvPr id="10" name="Tekstvak 9"/>
          <p:cNvSpPr txBox="1"/>
          <p:nvPr/>
        </p:nvSpPr>
        <p:spPr>
          <a:xfrm>
            <a:off x="6908471" y="3608335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2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08471" y="5987329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3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9436" y="1151578"/>
            <a:ext cx="7329489" cy="52016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1800" dirty="0">
                <a:solidFill>
                  <a:srgbClr val="548DD4"/>
                </a:solidFill>
                <a:latin typeface="+mj-lt"/>
                <a:cs typeface="Arial" pitchFamily="34" charset="0"/>
              </a:rPr>
              <a:t>Eenparig versnelde beweging</a:t>
            </a:r>
          </a:p>
          <a:p>
            <a:pPr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Een eenparig versnelde beweging is een beweging waarbij de versnelling constant is.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nettokracht op het voorwerp is constant.</a:t>
            </a:r>
            <a:endParaRPr lang="nl-NL" sz="1800" b="0" baseline="-250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snelheid neemt gelijkmatig toe of af.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afstanden in een stroboscoopopname worden gelijkmatig groter of kleiner (zie figuur 4 en 5).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gemiddelde snelheid is het gemiddelde van de begin- en eindsnelheid.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grpSp>
        <p:nvGrpSpPr>
          <p:cNvPr id="6" name="Groep 5"/>
          <p:cNvGrpSpPr/>
          <p:nvPr/>
        </p:nvGrpSpPr>
        <p:grpSpPr>
          <a:xfrm>
            <a:off x="536575" y="4834513"/>
            <a:ext cx="7885113" cy="861774"/>
            <a:chOff x="0" y="5805488"/>
            <a:chExt cx="7885113" cy="861774"/>
          </a:xfrm>
        </p:grpSpPr>
        <p:grpSp>
          <p:nvGrpSpPr>
            <p:cNvPr id="10" name="Groep 38"/>
            <p:cNvGrpSpPr/>
            <p:nvPr/>
          </p:nvGrpSpPr>
          <p:grpSpPr>
            <a:xfrm>
              <a:off x="0" y="5805488"/>
              <a:ext cx="7729890" cy="861774"/>
              <a:chOff x="0" y="5805488"/>
              <a:chExt cx="7729890" cy="861774"/>
            </a:xfrm>
          </p:grpSpPr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1763713" y="5805488"/>
                <a:ext cx="919862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4,0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2,0 s</a:t>
                </a:r>
                <a:endParaRPr lang="nl-BE" sz="1200" dirty="0"/>
              </a:p>
            </p:txBody>
          </p:sp>
          <p:sp>
            <p:nvSpPr>
              <p:cNvPr id="25" name="Text Box 27"/>
              <p:cNvSpPr txBox="1">
                <a:spLocks noChangeArrowheads="1"/>
              </p:cNvSpPr>
              <p:nvPr/>
            </p:nvSpPr>
            <p:spPr bwMode="auto">
              <a:xfrm>
                <a:off x="3924300" y="5805488"/>
                <a:ext cx="860426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9,0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3,0 s</a:t>
                </a:r>
                <a:endParaRPr lang="nl-BE" sz="1200" dirty="0"/>
              </a:p>
            </p:txBody>
          </p:sp>
          <p:sp>
            <p:nvSpPr>
              <p:cNvPr id="26" name="Text Box 28"/>
              <p:cNvSpPr txBox="1">
                <a:spLocks noChangeArrowheads="1"/>
              </p:cNvSpPr>
              <p:nvPr/>
            </p:nvSpPr>
            <p:spPr bwMode="auto">
              <a:xfrm>
                <a:off x="6877050" y="5805488"/>
                <a:ext cx="852840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16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4,0 s</a:t>
                </a:r>
                <a:endParaRPr lang="nl-BE" sz="1200" dirty="0"/>
              </a:p>
            </p:txBody>
          </p:sp>
          <p:sp>
            <p:nvSpPr>
              <p:cNvPr id="27" name="Text Box 56"/>
              <p:cNvSpPr txBox="1">
                <a:spLocks noChangeArrowheads="1"/>
              </p:cNvSpPr>
              <p:nvPr/>
            </p:nvSpPr>
            <p:spPr bwMode="auto">
              <a:xfrm>
                <a:off x="0" y="5805488"/>
                <a:ext cx="684213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0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0</a:t>
                </a:r>
                <a:endParaRPr lang="nl-BE" sz="1200" dirty="0"/>
              </a:p>
            </p:txBody>
          </p:sp>
          <p:sp>
            <p:nvSpPr>
              <p:cNvPr id="28" name="Text Box 57"/>
              <p:cNvSpPr txBox="1">
                <a:spLocks noChangeArrowheads="1"/>
              </p:cNvSpPr>
              <p:nvPr/>
            </p:nvSpPr>
            <p:spPr bwMode="auto">
              <a:xfrm>
                <a:off x="539749" y="5805488"/>
                <a:ext cx="887411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1,0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1,0 s</a:t>
                </a:r>
                <a:endParaRPr lang="nl-BE" sz="1200" dirty="0"/>
              </a:p>
            </p:txBody>
          </p:sp>
        </p:grpSp>
        <p:grpSp>
          <p:nvGrpSpPr>
            <p:cNvPr id="11" name="Groep 40"/>
            <p:cNvGrpSpPr/>
            <p:nvPr/>
          </p:nvGrpSpPr>
          <p:grpSpPr>
            <a:xfrm>
              <a:off x="179388" y="6165850"/>
              <a:ext cx="7705725" cy="215900"/>
              <a:chOff x="179388" y="6165850"/>
              <a:chExt cx="7705725" cy="215900"/>
            </a:xfrm>
          </p:grpSpPr>
          <p:grpSp>
            <p:nvGrpSpPr>
              <p:cNvPr id="12" name="Groep 39"/>
              <p:cNvGrpSpPr/>
              <p:nvPr/>
            </p:nvGrpSpPr>
            <p:grpSpPr>
              <a:xfrm>
                <a:off x="179388" y="6165850"/>
                <a:ext cx="7705725" cy="144463"/>
                <a:chOff x="179388" y="6165850"/>
                <a:chExt cx="7705725" cy="144463"/>
              </a:xfrm>
            </p:grpSpPr>
            <p:sp>
              <p:nvSpPr>
                <p:cNvPr id="18" name="Oval 31"/>
                <p:cNvSpPr>
                  <a:spLocks noChangeArrowheads="1"/>
                </p:cNvSpPr>
                <p:nvPr/>
              </p:nvSpPr>
              <p:spPr bwMode="auto">
                <a:xfrm>
                  <a:off x="1908175" y="6165850"/>
                  <a:ext cx="144463" cy="1444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19" name="Oval 32"/>
                <p:cNvSpPr>
                  <a:spLocks noChangeArrowheads="1"/>
                </p:cNvSpPr>
                <p:nvPr/>
              </p:nvSpPr>
              <p:spPr bwMode="auto">
                <a:xfrm>
                  <a:off x="4067175" y="6165850"/>
                  <a:ext cx="144463" cy="1444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0" name="Oval 33"/>
                <p:cNvSpPr>
                  <a:spLocks noChangeArrowheads="1"/>
                </p:cNvSpPr>
                <p:nvPr/>
              </p:nvSpPr>
              <p:spPr bwMode="auto">
                <a:xfrm>
                  <a:off x="7092950" y="6165850"/>
                  <a:ext cx="144463" cy="1444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1" name="Oval 51"/>
                <p:cNvSpPr>
                  <a:spLocks noChangeArrowheads="1"/>
                </p:cNvSpPr>
                <p:nvPr/>
              </p:nvSpPr>
              <p:spPr bwMode="auto">
                <a:xfrm>
                  <a:off x="611188" y="6165850"/>
                  <a:ext cx="144462" cy="1444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" name="Oval 52"/>
                <p:cNvSpPr>
                  <a:spLocks noChangeArrowheads="1"/>
                </p:cNvSpPr>
                <p:nvPr/>
              </p:nvSpPr>
              <p:spPr bwMode="auto">
                <a:xfrm>
                  <a:off x="179388" y="6165850"/>
                  <a:ext cx="144462" cy="1444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3" name="Line 53"/>
                <p:cNvSpPr>
                  <a:spLocks noChangeShapeType="1"/>
                </p:cNvSpPr>
                <p:nvPr/>
              </p:nvSpPr>
              <p:spPr bwMode="auto">
                <a:xfrm>
                  <a:off x="250825" y="6308725"/>
                  <a:ext cx="7634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>
                <a:off x="1979613" y="6237288"/>
                <a:ext cx="0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>
                <a:off x="4140200" y="6237288"/>
                <a:ext cx="0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7164388" y="6237288"/>
                <a:ext cx="0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" name="Line 54"/>
              <p:cNvSpPr>
                <a:spLocks noChangeShapeType="1"/>
              </p:cNvSpPr>
              <p:nvPr/>
            </p:nvSpPr>
            <p:spPr bwMode="auto">
              <a:xfrm>
                <a:off x="684213" y="6237288"/>
                <a:ext cx="0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" name="Line 55"/>
              <p:cNvSpPr>
                <a:spLocks noChangeShapeType="1"/>
              </p:cNvSpPr>
              <p:nvPr/>
            </p:nvSpPr>
            <p:spPr bwMode="auto">
              <a:xfrm>
                <a:off x="250825" y="6237288"/>
                <a:ext cx="0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grpSp>
        <p:nvGrpSpPr>
          <p:cNvPr id="51" name="Groep 50"/>
          <p:cNvGrpSpPr/>
          <p:nvPr/>
        </p:nvGrpSpPr>
        <p:grpSpPr>
          <a:xfrm>
            <a:off x="546100" y="5420519"/>
            <a:ext cx="7882825" cy="1138773"/>
            <a:chOff x="431800" y="5534819"/>
            <a:chExt cx="7882825" cy="1138773"/>
          </a:xfrm>
        </p:grpSpPr>
        <p:sp>
          <p:nvSpPr>
            <p:cNvPr id="52" name="Line 30"/>
            <p:cNvSpPr>
              <a:spLocks noChangeShapeType="1"/>
            </p:cNvSpPr>
            <p:nvPr/>
          </p:nvSpPr>
          <p:spPr bwMode="auto">
            <a:xfrm>
              <a:off x="682625" y="6398419"/>
              <a:ext cx="763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grpSp>
          <p:nvGrpSpPr>
            <p:cNvPr id="53" name="Groep 48"/>
            <p:cNvGrpSpPr/>
            <p:nvPr/>
          </p:nvGrpSpPr>
          <p:grpSpPr>
            <a:xfrm>
              <a:off x="431800" y="5534819"/>
              <a:ext cx="7859741" cy="1138773"/>
              <a:chOff x="431800" y="5534819"/>
              <a:chExt cx="7859741" cy="1138773"/>
            </a:xfrm>
          </p:grpSpPr>
          <p:sp>
            <p:nvSpPr>
              <p:cNvPr id="65" name="Text Box 36"/>
              <p:cNvSpPr txBox="1">
                <a:spLocks noChangeArrowheads="1"/>
              </p:cNvSpPr>
              <p:nvPr/>
            </p:nvSpPr>
            <p:spPr bwMode="auto">
              <a:xfrm>
                <a:off x="431800" y="5534819"/>
                <a:ext cx="684212" cy="113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nl-NL" sz="1400" i="1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0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0</a:t>
                </a:r>
                <a:endParaRPr lang="nl-BE" sz="1200" dirty="0"/>
              </a:p>
            </p:txBody>
          </p:sp>
          <p:sp>
            <p:nvSpPr>
              <p:cNvPr id="66" name="Text Box 38"/>
              <p:cNvSpPr txBox="1">
                <a:spLocks noChangeArrowheads="1"/>
              </p:cNvSpPr>
              <p:nvPr/>
            </p:nvSpPr>
            <p:spPr bwMode="auto">
              <a:xfrm>
                <a:off x="3436937" y="5534819"/>
                <a:ext cx="919862" cy="113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nl-NL" sz="1400" i="1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7,0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1,0 s</a:t>
                </a:r>
                <a:endParaRPr lang="nl-BE" sz="1200" dirty="0"/>
              </a:p>
            </p:txBody>
          </p:sp>
          <p:sp>
            <p:nvSpPr>
              <p:cNvPr id="67" name="Text Box 39"/>
              <p:cNvSpPr txBox="1">
                <a:spLocks noChangeArrowheads="1"/>
              </p:cNvSpPr>
              <p:nvPr/>
            </p:nvSpPr>
            <p:spPr bwMode="auto">
              <a:xfrm>
                <a:off x="5603874" y="5534819"/>
                <a:ext cx="884937" cy="113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nl-NL" sz="1400" i="1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12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2,0 s</a:t>
                </a:r>
                <a:endParaRPr lang="nl-BE" sz="1200" dirty="0"/>
              </a:p>
            </p:txBody>
          </p:sp>
          <p:sp>
            <p:nvSpPr>
              <p:cNvPr id="68" name="Text Box 40"/>
              <p:cNvSpPr txBox="1">
                <a:spLocks noChangeArrowheads="1"/>
              </p:cNvSpPr>
              <p:nvPr/>
            </p:nvSpPr>
            <p:spPr bwMode="auto">
              <a:xfrm>
                <a:off x="6769099" y="5534819"/>
                <a:ext cx="848275" cy="113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nl-NL" sz="1400" i="1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15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3,0 s</a:t>
                </a:r>
                <a:endParaRPr lang="nl-BE" sz="1200" dirty="0"/>
              </a:p>
            </p:txBody>
          </p:sp>
          <p:sp>
            <p:nvSpPr>
              <p:cNvPr id="69" name="Text Box 41"/>
              <p:cNvSpPr txBox="1">
                <a:spLocks noChangeArrowheads="1"/>
              </p:cNvSpPr>
              <p:nvPr/>
            </p:nvSpPr>
            <p:spPr bwMode="auto">
              <a:xfrm>
                <a:off x="7443268" y="5534819"/>
                <a:ext cx="848273" cy="113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400" i="1" dirty="0"/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=16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4,0 s</a:t>
                </a:r>
                <a:endParaRPr lang="nl-BE" sz="1200" dirty="0"/>
              </a:p>
            </p:txBody>
          </p:sp>
        </p:grpSp>
        <p:grpSp>
          <p:nvGrpSpPr>
            <p:cNvPr id="54" name="Groep 47"/>
            <p:cNvGrpSpPr/>
            <p:nvPr/>
          </p:nvGrpSpPr>
          <p:grpSpPr>
            <a:xfrm>
              <a:off x="620713" y="6233318"/>
              <a:ext cx="7062467" cy="215900"/>
              <a:chOff x="620713" y="5547518"/>
              <a:chExt cx="7062467" cy="215900"/>
            </a:xfrm>
          </p:grpSpPr>
          <p:sp>
            <p:nvSpPr>
              <p:cNvPr id="55" name="Oval 37"/>
              <p:cNvSpPr>
                <a:spLocks noChangeArrowheads="1"/>
              </p:cNvSpPr>
              <p:nvPr/>
            </p:nvSpPr>
            <p:spPr bwMode="auto">
              <a:xfrm>
                <a:off x="620713" y="5547518"/>
                <a:ext cx="144000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6" name="Oval 42"/>
              <p:cNvSpPr>
                <a:spLocks noChangeArrowheads="1"/>
              </p:cNvSpPr>
              <p:nvPr/>
            </p:nvSpPr>
            <p:spPr bwMode="auto">
              <a:xfrm>
                <a:off x="3647065" y="5547518"/>
                <a:ext cx="144000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7" name="Oval 43"/>
              <p:cNvSpPr>
                <a:spLocks noChangeArrowheads="1"/>
              </p:cNvSpPr>
              <p:nvPr/>
            </p:nvSpPr>
            <p:spPr bwMode="auto">
              <a:xfrm>
                <a:off x="5809563" y="5547518"/>
                <a:ext cx="144000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8" name="Oval 44"/>
              <p:cNvSpPr>
                <a:spLocks noChangeArrowheads="1"/>
              </p:cNvSpPr>
              <p:nvPr/>
            </p:nvSpPr>
            <p:spPr bwMode="auto">
              <a:xfrm>
                <a:off x="7020486" y="5547518"/>
                <a:ext cx="144000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9" name="Oval 45"/>
              <p:cNvSpPr>
                <a:spLocks noChangeArrowheads="1"/>
              </p:cNvSpPr>
              <p:nvPr/>
            </p:nvSpPr>
            <p:spPr bwMode="auto">
              <a:xfrm>
                <a:off x="7539180" y="5547518"/>
                <a:ext cx="144000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0" name="Line 31"/>
              <p:cNvSpPr>
                <a:spLocks noChangeShapeType="1"/>
              </p:cNvSpPr>
              <p:nvPr/>
            </p:nvSpPr>
            <p:spPr bwMode="auto">
              <a:xfrm flipV="1">
                <a:off x="697001" y="5620543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" name="Line 32"/>
              <p:cNvSpPr>
                <a:spLocks noChangeShapeType="1"/>
              </p:cNvSpPr>
              <p:nvPr/>
            </p:nvSpPr>
            <p:spPr bwMode="auto">
              <a:xfrm flipV="1">
                <a:off x="7617375" y="5620543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" name="Line 33"/>
              <p:cNvSpPr>
                <a:spLocks noChangeShapeType="1"/>
              </p:cNvSpPr>
              <p:nvPr/>
            </p:nvSpPr>
            <p:spPr bwMode="auto">
              <a:xfrm flipV="1">
                <a:off x="3725260" y="5620543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" name="Line 34"/>
              <p:cNvSpPr>
                <a:spLocks noChangeShapeType="1"/>
              </p:cNvSpPr>
              <p:nvPr/>
            </p:nvSpPr>
            <p:spPr bwMode="auto">
              <a:xfrm flipV="1">
                <a:off x="5887758" y="5620543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" name="Line 35"/>
              <p:cNvSpPr>
                <a:spLocks noChangeShapeType="1"/>
              </p:cNvSpPr>
              <p:nvPr/>
            </p:nvSpPr>
            <p:spPr bwMode="auto">
              <a:xfrm flipV="1">
                <a:off x="7098681" y="5620543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46" name="Tekstvak 45"/>
          <p:cNvSpPr txBox="1"/>
          <p:nvPr/>
        </p:nvSpPr>
        <p:spPr>
          <a:xfrm>
            <a:off x="8377528" y="5174387"/>
            <a:ext cx="747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Arial" pitchFamily="34" charset="0"/>
                <a:cs typeface="Arial" pitchFamily="34" charset="0"/>
              </a:rPr>
              <a:t>Figuur 4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8391706" y="6123238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latin typeface="Arial" pitchFamily="34" charset="0"/>
                <a:cs typeface="Arial" pitchFamily="34" charset="0"/>
              </a:rPr>
              <a:t>Figuur 5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92198" y="1294672"/>
                <a:ext cx="5006055" cy="5201662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2600" dirty="0">
                    <a:solidFill>
                      <a:srgbClr val="548DD4"/>
                    </a:solidFill>
                    <a:latin typeface="+mj-lt"/>
                    <a:cs typeface="Arial" pitchFamily="34" charset="0"/>
                  </a:rPr>
                  <a:t>Eenparig versnelde beweging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Een eenparig versnelde beweging is een beweging waarbij de versnelling constant is.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●	De grafiek in het </a:t>
                </a:r>
                <a:r>
                  <a:rPr lang="nl-NL" sz="2600" b="0" i="1" dirty="0">
                    <a:latin typeface="Arial" pitchFamily="34" charset="0"/>
                    <a:cs typeface="Arial" pitchFamily="34" charset="0"/>
                  </a:rPr>
                  <a:t>v,t-</a:t>
                </a: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diagram is een rechte lijn (zie figuur 6 en 7).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●	De helling van de grafiek in het </a:t>
                </a:r>
                <a:r>
                  <a:rPr lang="nl-NL" sz="2600" b="0" i="1" dirty="0">
                    <a:latin typeface="Arial" pitchFamily="34" charset="0"/>
                    <a:cs typeface="Arial" pitchFamily="34" charset="0"/>
                  </a:rPr>
                  <a:t>v,t-</a:t>
                </a: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diagram is gelijk aan de versnelling: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9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2900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nl-NL" sz="290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𝐠𝐞𝐦</m:t>
                          </m:r>
                        </m:sub>
                      </m:sSub>
                      <m:r>
                        <a:rPr lang="nl-NL" sz="29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nl-NL" sz="29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nl-NL" sz="29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nl-NL" sz="29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𝒗</m:t>
                          </m:r>
                        </m:num>
                        <m:den>
                          <m:r>
                            <a:rPr lang="nl-NL" sz="29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nl-NL" sz="29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nl-NL" sz="2900" b="0" dirty="0"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endParaRPr lang="nl-NL" sz="1800" b="0" dirty="0"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●	</a:t>
                </a: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Het verband tussen massa, </a:t>
                </a:r>
                <a:r>
                  <a:rPr lang="nl-NL" sz="2600" b="0" dirty="0" err="1">
                    <a:latin typeface="Arial" pitchFamily="34" charset="0"/>
                    <a:cs typeface="Arial" pitchFamily="34" charset="0"/>
                  </a:rPr>
                  <a:t>nettokracht</a:t>
                </a: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 en versnelling is (2</a:t>
                </a:r>
                <a:r>
                  <a:rPr lang="nl-NL" sz="2600" b="0" baseline="30000" dirty="0">
                    <a:latin typeface="Arial" pitchFamily="34" charset="0"/>
                    <a:cs typeface="Arial" pitchFamily="34" charset="0"/>
                  </a:rPr>
                  <a:t>de</a:t>
                </a: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 wet van Newton):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9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nl-NL" sz="29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NL" sz="2900">
                              <a:solidFill>
                                <a:srgbClr val="7030A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𝐫𝐞𝐬</m:t>
                          </m:r>
                        </m:sub>
                      </m:sSub>
                      <m:r>
                        <a:rPr lang="nl-NL" sz="29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nl-NL" sz="29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𝒎</m:t>
                      </m:r>
                      <m:r>
                        <a:rPr lang="nl-NL" sz="29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∙</m:t>
                      </m:r>
                      <m:r>
                        <a:rPr lang="nl-NL" sz="29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𝒂</m:t>
                      </m:r>
                    </m:oMath>
                  </m:oMathPara>
                </a14:m>
                <a:endParaRPr lang="nl-NL" sz="2900" dirty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endParaRPr lang="nl-NL" sz="1800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198" y="1294672"/>
                <a:ext cx="5006055" cy="5201662"/>
              </a:xfrm>
              <a:blipFill>
                <a:blip r:embed="rId2"/>
                <a:stretch>
                  <a:fillRect l="-2801" t="-1522" r="-8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58" y="1543052"/>
            <a:ext cx="2156182" cy="2065371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02" y="4018460"/>
            <a:ext cx="2153106" cy="2062425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6891337" y="3528117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6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005637" y="6133285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7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992605" y="1322519"/>
                <a:ext cx="4708283" cy="5201662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7200" dirty="0">
                    <a:solidFill>
                      <a:srgbClr val="548DD4"/>
                    </a:solidFill>
                    <a:latin typeface="+mj-lt"/>
                    <a:ea typeface="Cambria Math" pitchFamily="18" charset="0"/>
                    <a:cs typeface="Arial" pitchFamily="34" charset="0"/>
                  </a:rPr>
                  <a:t>Eenparig versnelde beweging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Een eenparig versnelde beweging is een beweging waarbij de versnelling constant is.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●	De grafiek in het </a:t>
                </a:r>
                <a:r>
                  <a:rPr lang="nl-NL" sz="7200" b="0" i="1" dirty="0">
                    <a:latin typeface="Arial" pitchFamily="34" charset="0"/>
                    <a:cs typeface="Arial" pitchFamily="34" charset="0"/>
                  </a:rPr>
                  <a:t>v,t-</a:t>
                </a: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diagram is een rechte lijn (zie figuur 8).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●	De afstand bereken je in het </a:t>
                </a:r>
                <a:r>
                  <a:rPr lang="nl-NL" sz="7200" b="0" i="1" dirty="0" err="1">
                    <a:latin typeface="Arial" pitchFamily="34" charset="0"/>
                    <a:cs typeface="Arial" pitchFamily="34" charset="0"/>
                  </a:rPr>
                  <a:t>v,t</a:t>
                </a:r>
                <a:r>
                  <a:rPr lang="nl-NL" sz="7200" b="0" i="1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diagram met de oppervlaktemethode of met de gemiddelde snelheid (zie figuur 9):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8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8000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nl-NL" sz="800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𝐠𝐞𝐦</m:t>
                          </m:r>
                        </m:sub>
                      </m:sSub>
                      <m:r>
                        <a:rPr lang="nl-NL" sz="8000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nl-NL" sz="8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nl-NL" sz="8000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𝒔</m:t>
                          </m:r>
                        </m:num>
                        <m:den>
                          <m:r>
                            <a:rPr lang="nl-NL" sz="8000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nl-NL" sz="8000" b="0" dirty="0"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8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8000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nl-NL" sz="800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𝐠𝐞𝐦</m:t>
                          </m:r>
                        </m:sub>
                      </m:sSub>
                      <m:r>
                        <a:rPr lang="nl-NL" sz="8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nl-NL" sz="8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sz="8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nl-NL" sz="8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nl-NL" sz="800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𝐛</m:t>
                              </m:r>
                            </m:sub>
                          </m:sSub>
                          <m:r>
                            <a:rPr lang="nl-NL" sz="8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sz="8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nl-NL" sz="8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nl-NL" sz="800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𝐞</m:t>
                              </m:r>
                            </m:sub>
                          </m:sSub>
                        </m:num>
                        <m:den>
                          <m:r>
                            <a:rPr lang="nl-NL" sz="8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nl-NL" sz="8000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2605" y="1322519"/>
                <a:ext cx="4708283" cy="5201662"/>
              </a:xfrm>
              <a:blipFill>
                <a:blip r:embed="rId2"/>
                <a:stretch>
                  <a:fillRect l="-3109" t="-152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64" y="1533526"/>
            <a:ext cx="2156182" cy="2065371"/>
          </a:xfrm>
          <a:prstGeom prst="rect">
            <a:avLst/>
          </a:prstGeom>
          <a:ln>
            <a:noFill/>
          </a:ln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02" y="3932361"/>
            <a:ext cx="2153106" cy="2062425"/>
          </a:xfrm>
          <a:prstGeom prst="rect">
            <a:avLst/>
          </a:prstGeom>
          <a:ln>
            <a:noFill/>
          </a:ln>
        </p:spPr>
      </p:pic>
      <p:sp>
        <p:nvSpPr>
          <p:cNvPr id="15" name="Tekstvak 14"/>
          <p:cNvSpPr txBox="1"/>
          <p:nvPr/>
        </p:nvSpPr>
        <p:spPr>
          <a:xfrm>
            <a:off x="6736043" y="3598897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8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02718" y="5994786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9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54" y="3994183"/>
            <a:ext cx="2151887" cy="2061257"/>
          </a:xfrm>
          <a:prstGeom prst="rect">
            <a:avLst/>
          </a:prstGeom>
          <a:ln>
            <a:noFill/>
          </a:ln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57" y="1456108"/>
            <a:ext cx="2161684" cy="2070642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92198" y="1294671"/>
                <a:ext cx="4965701" cy="5028827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7200" dirty="0">
                    <a:solidFill>
                      <a:srgbClr val="548DD4"/>
                    </a:solidFill>
                    <a:latin typeface="+mj-lt"/>
                    <a:cs typeface="Arial" pitchFamily="34" charset="0"/>
                  </a:rPr>
                  <a:t>Eenparig versnelde beweging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Een eenparig versnelde beweging is een beweging waarbij de versnelling constant is.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●	De grafiek in het </a:t>
                </a:r>
                <a:r>
                  <a:rPr lang="nl-NL" sz="7200" b="0" i="1" dirty="0" err="1">
                    <a:latin typeface="Arial" pitchFamily="34" charset="0"/>
                    <a:cs typeface="Arial" pitchFamily="34" charset="0"/>
                  </a:rPr>
                  <a:t>x,t</a:t>
                </a:r>
                <a:r>
                  <a:rPr lang="nl-NL" sz="7200" b="0" i="1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diagram is een stijgende kromme lijn (zie figuur 10).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●	Bij een versnelde beweging wordt de grafiek steeds steiler, bij een vertraagde beweging steeds minder steil.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●	De helling van de raaklijn aan de grafiek van het </a:t>
                </a:r>
                <a:r>
                  <a:rPr lang="nl-NL" sz="7200" b="0" i="1" dirty="0" err="1">
                    <a:latin typeface="Arial" pitchFamily="34" charset="0"/>
                    <a:cs typeface="Arial" pitchFamily="34" charset="0"/>
                  </a:rPr>
                  <a:t>x,t</a:t>
                </a:r>
                <a:r>
                  <a:rPr lang="nl-NL" sz="7200" b="0" i="1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diagram is gelijk aan de snelheid (zie figuur 11).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8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𝒗</m:t>
                      </m:r>
                      <m:r>
                        <a:rPr lang="nl-NL" sz="8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8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l-NL" sz="8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8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8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∆</m:t>
                                  </m:r>
                                  <m:r>
                                    <a:rPr lang="nl-NL" sz="8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𝒔</m:t>
                                  </m:r>
                                </m:num>
                                <m:den>
                                  <m:r>
                                    <a:rPr lang="nl-NL" sz="8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∆</m:t>
                                  </m:r>
                                  <m:r>
                                    <a:rPr lang="nl-NL" sz="8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nl-NL" sz="8000">
                              <a:solidFill>
                                <a:srgbClr val="7030A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𝐫𝐚𝐚𝐤𝐥𝐢𝐣𝐧</m:t>
                          </m:r>
                        </m:sub>
                      </m:sSub>
                    </m:oMath>
                  </m:oMathPara>
                </a14:m>
                <a:endParaRPr lang="nl-NL" sz="8000" dirty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endParaRPr lang="nl-NL" sz="1800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198" y="1294671"/>
                <a:ext cx="4965701" cy="5028827"/>
              </a:xfrm>
              <a:blipFill>
                <a:blip r:embed="rId4"/>
                <a:stretch>
                  <a:fillRect l="-2822" t="-1576" r="-6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6898787" y="3544247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10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10200" y="6046499"/>
            <a:ext cx="82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11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8" y="1294672"/>
            <a:ext cx="5080002" cy="52016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1800" dirty="0">
                <a:solidFill>
                  <a:srgbClr val="548DD4"/>
                </a:solidFill>
                <a:latin typeface="+mj-lt"/>
                <a:ea typeface="Cambria Math" pitchFamily="18" charset="0"/>
                <a:cs typeface="Arial" pitchFamily="34" charset="0"/>
              </a:rPr>
              <a:t>Toepassing: remweg en stopafstand</a:t>
            </a:r>
          </a:p>
          <a:p>
            <a:pPr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Het </a:t>
            </a:r>
            <a:r>
              <a:rPr lang="nl-NL" sz="1800" b="0" i="1" dirty="0">
                <a:latin typeface="Arial" pitchFamily="34" charset="0"/>
                <a:cs typeface="Arial" pitchFamily="34" charset="0"/>
              </a:rPr>
              <a:t>v,t-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diagram van een remmende auto is vaak een combinatie van een eenparige beweging en een eenparig vertraagde beweging (zie figuur 12).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remtijd hangt af van de beginsnelheid en </a:t>
            </a:r>
            <a:br>
              <a:rPr lang="nl-NL" sz="1800" b="0" dirty="0">
                <a:latin typeface="Arial" pitchFamily="34" charset="0"/>
                <a:cs typeface="Arial" pitchFamily="34" charset="0"/>
              </a:rPr>
            </a:br>
            <a:r>
              <a:rPr lang="nl-NL" sz="1800" b="0" dirty="0">
                <a:latin typeface="Arial" pitchFamily="34" charset="0"/>
                <a:cs typeface="Arial" pitchFamily="34" charset="0"/>
              </a:rPr>
              <a:t>de remvertraging.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remvertraging bepaal je met de helling van de grafiek.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afstand bepaal je met de oppervlakte-methode of de gemiddelde snelheid.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926" y="3762375"/>
            <a:ext cx="2166846" cy="207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7040209" y="5915972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12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theme/theme1.xml><?xml version="1.0" encoding="utf-8"?>
<a:theme xmlns:a="http://schemas.openxmlformats.org/drawingml/2006/main" name="TMH 4h lopende pagina's">
  <a:themeElements>
    <a:clrScheme name="Aangepast 2">
      <a:dk1>
        <a:sysClr val="windowText" lastClr="000000"/>
      </a:dk1>
      <a:lt1>
        <a:sysClr val="window" lastClr="FFFFFF"/>
      </a:lt1>
      <a:dk2>
        <a:srgbClr val="000000"/>
      </a:dk2>
      <a:lt2>
        <a:srgbClr val="792872"/>
      </a:lt2>
      <a:accent1>
        <a:srgbClr val="EBBD1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B8AA38A7AF0489A7E61A0280E8C10" ma:contentTypeVersion="18" ma:contentTypeDescription="Een nieuw document maken." ma:contentTypeScope="" ma:versionID="2798b982aef0d1b13a0c5b62f74f2e22">
  <xsd:schema xmlns:xsd="http://www.w3.org/2001/XMLSchema" xmlns:xs="http://www.w3.org/2001/XMLSchema" xmlns:p="http://schemas.microsoft.com/office/2006/metadata/properties" xmlns:ns1="http://schemas.microsoft.com/sharepoint/v3" xmlns:ns2="e1dcb873-0d1d-4238-80d7-fb04f5851256" xmlns:ns3="ca0ac107-fa11-47ac-a53b-2565e7ca93ff" xmlns:ns4="0a9adc60-dd5d-4a76-b710-cbc5b80390da" targetNamespace="http://schemas.microsoft.com/office/2006/metadata/properties" ma:root="true" ma:fieldsID="f6f578c15289f927aa30b4ff4fb426fc" ns1:_="" ns2:_="" ns3:_="" ns4:_="">
    <xsd:import namespace="http://schemas.microsoft.com/sharepoint/v3"/>
    <xsd:import namespace="e1dcb873-0d1d-4238-80d7-fb04f5851256"/>
    <xsd:import namespace="ca0ac107-fa11-47ac-a53b-2565e7ca93ff"/>
    <xsd:import namespace="0a9adc60-dd5d-4a76-b710-cbc5b80390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cb873-0d1d-4238-80d7-fb04f58512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259e68e0-ed62-46e5-948c-b5e133e98b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ac107-fa11-47ac-a53b-2565e7ca93f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adc60-dd5d-4a76-b710-cbc5b80390da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5a810d0e-9e1d-4011-8a91-82d030a1a54b}" ma:internalName="TaxCatchAll" ma:showField="CatchAllData" ma:web="ca0ac107-fa11-47ac-a53b-2565e7ca93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0a9adc60-dd5d-4a76-b710-cbc5b80390da" xsi:nil="true"/>
    <_ip_UnifiedCompliancePolicyProperties xmlns="http://schemas.microsoft.com/sharepoint/v3" xsi:nil="true"/>
    <lcf76f155ced4ddcb4097134ff3c332f xmlns="e1dcb873-0d1d-4238-80d7-fb04f585125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E6F0C4-F7C9-4DDA-8B97-E6CF40CB6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dcb873-0d1d-4238-80d7-fb04f5851256"/>
    <ds:schemaRef ds:uri="ca0ac107-fa11-47ac-a53b-2565e7ca93ff"/>
    <ds:schemaRef ds:uri="0a9adc60-dd5d-4a76-b710-cbc5b80390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3E32AC-49CE-422A-91D1-DE200C80FAC2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purl.org/dc/dcmitype/"/>
    <ds:schemaRef ds:uri="e1dcb873-0d1d-4238-80d7-fb04f5851256"/>
    <ds:schemaRef ds:uri="http://schemas.microsoft.com/office/2006/documentManagement/types"/>
    <ds:schemaRef ds:uri="0a9adc60-dd5d-4a76-b710-cbc5b80390da"/>
    <ds:schemaRef ds:uri="http://schemas.microsoft.com/office/2006/metadata/properties"/>
    <ds:schemaRef ds:uri="http://purl.org/dc/elements/1.1/"/>
    <ds:schemaRef ds:uri="http://schemas.microsoft.com/office/infopath/2007/PartnerControls"/>
    <ds:schemaRef ds:uri="ca0ac107-fa11-47ac-a53b-2565e7ca93f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3CE6D8-0F1C-4B03-B289-0ECAF6736C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TMH_NW4h_samenvatting.thmx</Template>
  <TotalTime>694</TotalTime>
  <Words>1091</Words>
  <Application>Microsoft Office PowerPoint</Application>
  <PresentationFormat>Diavoorstelling (4:3)</PresentationFormat>
  <Paragraphs>169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Cambria Math</vt:lpstr>
      <vt:lpstr>Times New Roman</vt:lpstr>
      <vt:lpstr>TMH 4h lopende pagina's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en verkeer</dc:title>
  <dc:creator/>
  <cp:lastModifiedBy>Arends, Maayke</cp:lastModifiedBy>
  <cp:revision>61</cp:revision>
  <cp:lastPrinted>2017-12-01T11:14:05Z</cp:lastPrinted>
  <dcterms:created xsi:type="dcterms:W3CDTF">2012-12-10T11:51:25Z</dcterms:created>
  <dcterms:modified xsi:type="dcterms:W3CDTF">2022-07-07T09:26:27Z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0x010100038B8AA38A7AF0489A7E61A0280E8C10</vt:lpwstr>
  </property>
  <property fmtid="{D5CDD505-2E9C-101B-9397-08002B2CF9AE}" pid="3" name="Order">
    <vt:r8>73621000</vt:r8>
  </property>
  <property fmtid="{D5CDD505-2E9C-101B-9397-08002B2CF9AE}" pid="4" name="MediaServiceImageTags">
    <vt:lpwstr/>
  </property>
</Properties>
</file>