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2" r:id="rId7"/>
    <p:sldId id="261" r:id="rId8"/>
    <p:sldId id="263" r:id="rId9"/>
    <p:sldId id="264" r:id="rId10"/>
    <p:sldId id="266" r:id="rId11"/>
    <p:sldId id="265"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93" autoAdjust="0"/>
  </p:normalViewPr>
  <p:slideViewPr>
    <p:cSldViewPr snapToGrid="0">
      <p:cViewPr varScale="1">
        <p:scale>
          <a:sx n="45" d="100"/>
          <a:sy n="45" d="100"/>
        </p:scale>
        <p:origin x="9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8CC86-4649-46F1-9377-6A89ACEBDC79}" type="datetimeFigureOut">
              <a:rPr lang="nl-NL" smtClean="0"/>
              <a:t>29-11-2022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06FB0-940B-44E9-B168-8B9F70F0CCC7}" type="slidenum">
              <a:rPr lang="nl-NL" smtClean="0"/>
              <a:t>‹nr.›</a:t>
            </a:fld>
            <a:endParaRPr lang="nl-NL"/>
          </a:p>
        </p:txBody>
      </p:sp>
    </p:spTree>
    <p:extLst>
      <p:ext uri="{BB962C8B-B14F-4D97-AF65-F5344CB8AC3E}">
        <p14:creationId xmlns:p14="http://schemas.microsoft.com/office/powerpoint/2010/main" val="269891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506FB0-940B-44E9-B168-8B9F70F0CCC7}" type="slidenum">
              <a:rPr lang="nl-NL" smtClean="0"/>
              <a:t>2</a:t>
            </a:fld>
            <a:endParaRPr lang="nl-NL"/>
          </a:p>
        </p:txBody>
      </p:sp>
    </p:spTree>
    <p:extLst>
      <p:ext uri="{BB962C8B-B14F-4D97-AF65-F5344CB8AC3E}">
        <p14:creationId xmlns:p14="http://schemas.microsoft.com/office/powerpoint/2010/main" val="59134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Schapen worden op een leeftijd van 7 tot 15 maanden voor het eerst </a:t>
            </a:r>
            <a:r>
              <a:rPr lang="nl-NL" dirty="0" err="1"/>
              <a:t>rams</a:t>
            </a:r>
            <a:r>
              <a:rPr lang="nl-NL" dirty="0"/>
              <a:t>. Wanneer ze </a:t>
            </a:r>
            <a:r>
              <a:rPr lang="nl-NL" dirty="0" err="1"/>
              <a:t>rams</a:t>
            </a:r>
            <a:r>
              <a:rPr lang="nl-NL" dirty="0"/>
              <a:t> zijn, zijn ze 7 tot 20 dagen </a:t>
            </a:r>
            <a:r>
              <a:rPr lang="nl-NL" dirty="0" err="1"/>
              <a:t>dekrijp</a:t>
            </a:r>
            <a:r>
              <a:rPr lang="nl-NL" dirty="0"/>
              <a:t>. Je herkent een </a:t>
            </a:r>
            <a:r>
              <a:rPr lang="nl-NL" dirty="0" err="1"/>
              <a:t>rams</a:t>
            </a:r>
            <a:r>
              <a:rPr lang="nl-NL" dirty="0"/>
              <a:t> schaap doordat ze met de staart gaan schudden en een ram gaan opzoeken.</a:t>
            </a:r>
          </a:p>
          <a:p>
            <a:endParaRPr lang="nl-NL" dirty="0"/>
          </a:p>
          <a:p>
            <a:r>
              <a:rPr lang="nl-NL" dirty="0"/>
              <a:t>Schapen worden meestal gedekt in de maanden oktober tot december. Dit gebeurt meestal via natuurlijke dekking. Als hulpmiddelen om te zien welke ooien zijn gedekt draagt de ram een </a:t>
            </a:r>
            <a:r>
              <a:rPr lang="nl-NL" dirty="0" err="1"/>
              <a:t>dektuig</a:t>
            </a:r>
            <a:r>
              <a:rPr lang="nl-NL" dirty="0"/>
              <a:t>. Dit is een harnas met een blok gekleurde wax. Wanneer de ram dekt geeft hij automatisch de kleur door op de kont van de ooi. Zo kun je gemakkelijk zien welke ooien wel of niet gedekt zijn.</a:t>
            </a:r>
          </a:p>
          <a:p>
            <a:endParaRPr lang="nl-NL" dirty="0"/>
          </a:p>
        </p:txBody>
      </p:sp>
      <p:sp>
        <p:nvSpPr>
          <p:cNvPr id="4" name="Tijdelijke aanduiding voor dianummer 3"/>
          <p:cNvSpPr>
            <a:spLocks noGrp="1"/>
          </p:cNvSpPr>
          <p:nvPr>
            <p:ph type="sldNum" sz="quarter" idx="5"/>
          </p:nvPr>
        </p:nvSpPr>
        <p:spPr/>
        <p:txBody>
          <a:bodyPr/>
          <a:lstStyle/>
          <a:p>
            <a:fld id="{5F506FB0-940B-44E9-B168-8B9F70F0CCC7}" type="slidenum">
              <a:rPr lang="nl-NL" smtClean="0"/>
              <a:t>4</a:t>
            </a:fld>
            <a:endParaRPr lang="nl-NL"/>
          </a:p>
        </p:txBody>
      </p:sp>
    </p:spTree>
    <p:extLst>
      <p:ext uri="{BB962C8B-B14F-4D97-AF65-F5344CB8AC3E}">
        <p14:creationId xmlns:p14="http://schemas.microsoft.com/office/powerpoint/2010/main" val="352486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Vaak is het schaap er onrustig en loopt wat rond, gaat weer liggen, gaat weer staan en loopt rondjes. Ze zondert zich af van de rest van de kudde. Het schaap moet vaak plassen en de uier is groot, bol en rood. De vulva is dik en rood, en er vormt zich een laag slijm op de vulva.</a:t>
            </a:r>
          </a:p>
          <a:p>
            <a:endParaRPr lang="nl-NL" dirty="0"/>
          </a:p>
          <a:p>
            <a:r>
              <a:rPr lang="nl-NL" dirty="0"/>
              <a:t>Na de bevalling word het schaap met een lam in een kraamhok geplaatst.</a:t>
            </a:r>
          </a:p>
        </p:txBody>
      </p:sp>
      <p:sp>
        <p:nvSpPr>
          <p:cNvPr id="4" name="Tijdelijke aanduiding voor dianummer 3"/>
          <p:cNvSpPr>
            <a:spLocks noGrp="1"/>
          </p:cNvSpPr>
          <p:nvPr>
            <p:ph type="sldNum" sz="quarter" idx="5"/>
          </p:nvPr>
        </p:nvSpPr>
        <p:spPr/>
        <p:txBody>
          <a:bodyPr/>
          <a:lstStyle/>
          <a:p>
            <a:fld id="{5F506FB0-940B-44E9-B168-8B9F70F0CCC7}" type="slidenum">
              <a:rPr lang="nl-NL" smtClean="0"/>
              <a:t>5</a:t>
            </a:fld>
            <a:endParaRPr lang="nl-NL"/>
          </a:p>
        </p:txBody>
      </p:sp>
    </p:spTree>
    <p:extLst>
      <p:ext uri="{BB962C8B-B14F-4D97-AF65-F5344CB8AC3E}">
        <p14:creationId xmlns:p14="http://schemas.microsoft.com/office/powerpoint/2010/main" val="195377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Schapen zijn herkauwers en hebben hierdoor 4 maagdelen. Deze vier maagdelen zijn de pens, netmaag, boekmaag en lebmaag. Een schaap eet allereerst een grote hoeveelheid voeding die slecht vermalen wordt. Nadat de pens gevuld is stopt het schaap met eten en gaat het over tot herkauwen. Herkauwen wordt vaak uitgevoerd in een liggende positie. Tijdens dit proces wordt de voeding weer naar de bek gebracht en vervolgens uitgebreider gekauwd en vermalen. Hierna gaat de voeding pas door naar de andere 3 magen. </a:t>
            </a:r>
          </a:p>
          <a:p>
            <a:endParaRPr lang="nl-NL" dirty="0"/>
          </a:p>
          <a:p>
            <a:r>
              <a:rPr lang="nl-NL" dirty="0"/>
              <a:t>Een schaap herkauwt gemiddeld vier tot zes keer per dag 10 tot 50 minuten. </a:t>
            </a:r>
          </a:p>
          <a:p>
            <a:endParaRPr lang="nl-NL" dirty="0"/>
          </a:p>
          <a:p>
            <a:r>
              <a:rPr lang="nl-NL" dirty="0"/>
              <a:t>Schapen voeding zichzelf met ruwvoer. Schapen krijgen soms ook krachtvoer genaamd schapenbrok. Schapenbrok wordt echter alleen ingezet bij drachtige, zogende ooien, schapen die nog in de groei zijn of rammen die moeten presteren tijdens het dek seizoen. Schapen die in een slechte conditie zijn kunnen bijgevoerd worden met schapenbrok om ze sneller in een betere conditie te krijgen</a:t>
            </a:r>
          </a:p>
        </p:txBody>
      </p:sp>
      <p:sp>
        <p:nvSpPr>
          <p:cNvPr id="4" name="Tijdelijke aanduiding voor dianummer 3"/>
          <p:cNvSpPr>
            <a:spLocks noGrp="1"/>
          </p:cNvSpPr>
          <p:nvPr>
            <p:ph type="sldNum" sz="quarter" idx="5"/>
          </p:nvPr>
        </p:nvSpPr>
        <p:spPr/>
        <p:txBody>
          <a:bodyPr/>
          <a:lstStyle/>
          <a:p>
            <a:fld id="{5F506FB0-940B-44E9-B168-8B9F70F0CCC7}" type="slidenum">
              <a:rPr lang="nl-NL" smtClean="0"/>
              <a:t>6</a:t>
            </a:fld>
            <a:endParaRPr lang="nl-NL"/>
          </a:p>
        </p:txBody>
      </p:sp>
    </p:spTree>
    <p:extLst>
      <p:ext uri="{BB962C8B-B14F-4D97-AF65-F5344CB8AC3E}">
        <p14:creationId xmlns:p14="http://schemas.microsoft.com/office/powerpoint/2010/main" val="66881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schaap is een grazer en dit is te zien aan de beweging van een schaap. Een schaap loopt vaak kleine stukjes en graast tussendoor. Daarnaast zijn het kuddedieren. Als de leidende dieren van de kudde in beweging loopt de kudde erachteraan. Een schaap zou zelden zonder gezondheidsproblemen afgezonderd staan van de groep. Op deze manier blijft een schaap de hele dag in beweging. </a:t>
            </a:r>
          </a:p>
        </p:txBody>
      </p:sp>
      <p:sp>
        <p:nvSpPr>
          <p:cNvPr id="4" name="Tijdelijke aanduiding voor dianummer 3"/>
          <p:cNvSpPr>
            <a:spLocks noGrp="1"/>
          </p:cNvSpPr>
          <p:nvPr>
            <p:ph type="sldNum" sz="quarter" idx="5"/>
          </p:nvPr>
        </p:nvSpPr>
        <p:spPr/>
        <p:txBody>
          <a:bodyPr/>
          <a:lstStyle/>
          <a:p>
            <a:fld id="{5F506FB0-940B-44E9-B168-8B9F70F0CCC7}" type="slidenum">
              <a:rPr lang="nl-NL" smtClean="0"/>
              <a:t>7</a:t>
            </a:fld>
            <a:endParaRPr lang="nl-NL"/>
          </a:p>
        </p:txBody>
      </p:sp>
    </p:spTree>
    <p:extLst>
      <p:ext uri="{BB962C8B-B14F-4D97-AF65-F5344CB8AC3E}">
        <p14:creationId xmlns:p14="http://schemas.microsoft.com/office/powerpoint/2010/main" val="190896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Schapen liggen regelmatig zonder dat ze dier slapen. Dit doen ze om uit te rusten, maar voornamelijk om te kunnen herkauwen. Schapen hoeven maar 4 uur per dag diep te slapen om aan voldoende rust te komen. </a:t>
            </a:r>
          </a:p>
        </p:txBody>
      </p:sp>
      <p:sp>
        <p:nvSpPr>
          <p:cNvPr id="4" name="Tijdelijke aanduiding voor dianummer 3"/>
          <p:cNvSpPr>
            <a:spLocks noGrp="1"/>
          </p:cNvSpPr>
          <p:nvPr>
            <p:ph type="sldNum" sz="quarter" idx="5"/>
          </p:nvPr>
        </p:nvSpPr>
        <p:spPr/>
        <p:txBody>
          <a:bodyPr/>
          <a:lstStyle/>
          <a:p>
            <a:fld id="{5F506FB0-940B-44E9-B168-8B9F70F0CCC7}" type="slidenum">
              <a:rPr lang="nl-NL" smtClean="0"/>
              <a:t>8</a:t>
            </a:fld>
            <a:endParaRPr lang="nl-NL"/>
          </a:p>
        </p:txBody>
      </p:sp>
    </p:spTree>
    <p:extLst>
      <p:ext uri="{BB962C8B-B14F-4D97-AF65-F5344CB8AC3E}">
        <p14:creationId xmlns:p14="http://schemas.microsoft.com/office/powerpoint/2010/main" val="405343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Schapen vertonen territoriumgericht gedrag. Dat komt tot uiting in de paartijd of als ze op een te klein stuk land staan. Rammen lopen eerst een paar passen achteruit voor ze in de aanval gaan. </a:t>
            </a:r>
          </a:p>
        </p:txBody>
      </p:sp>
      <p:sp>
        <p:nvSpPr>
          <p:cNvPr id="4" name="Tijdelijke aanduiding voor dianummer 3"/>
          <p:cNvSpPr>
            <a:spLocks noGrp="1"/>
          </p:cNvSpPr>
          <p:nvPr>
            <p:ph type="sldNum" sz="quarter" idx="5"/>
          </p:nvPr>
        </p:nvSpPr>
        <p:spPr/>
        <p:txBody>
          <a:bodyPr/>
          <a:lstStyle/>
          <a:p>
            <a:fld id="{5F506FB0-940B-44E9-B168-8B9F70F0CCC7}" type="slidenum">
              <a:rPr lang="nl-NL" smtClean="0"/>
              <a:t>9</a:t>
            </a:fld>
            <a:endParaRPr lang="nl-NL"/>
          </a:p>
        </p:txBody>
      </p:sp>
    </p:spTree>
    <p:extLst>
      <p:ext uri="{BB962C8B-B14F-4D97-AF65-F5344CB8AC3E}">
        <p14:creationId xmlns:p14="http://schemas.microsoft.com/office/powerpoint/2010/main" val="364745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Schapen lopen eigenlijk het hele jaar buiten. Alleen bij het </a:t>
            </a:r>
            <a:r>
              <a:rPr lang="nl-NL" dirty="0" err="1"/>
              <a:t>aflammeren</a:t>
            </a:r>
            <a:r>
              <a:rPr lang="nl-NL" dirty="0"/>
              <a:t> gaan ze naar binnen.</a:t>
            </a:r>
          </a:p>
        </p:txBody>
      </p:sp>
      <p:sp>
        <p:nvSpPr>
          <p:cNvPr id="4" name="Tijdelijke aanduiding voor dianummer 3"/>
          <p:cNvSpPr>
            <a:spLocks noGrp="1"/>
          </p:cNvSpPr>
          <p:nvPr>
            <p:ph type="sldNum" sz="quarter" idx="5"/>
          </p:nvPr>
        </p:nvSpPr>
        <p:spPr/>
        <p:txBody>
          <a:bodyPr/>
          <a:lstStyle/>
          <a:p>
            <a:fld id="{5F506FB0-940B-44E9-B168-8B9F70F0CCC7}" type="slidenum">
              <a:rPr lang="nl-NL" smtClean="0"/>
              <a:t>10</a:t>
            </a:fld>
            <a:endParaRPr lang="nl-NL"/>
          </a:p>
        </p:txBody>
      </p:sp>
    </p:spTree>
    <p:extLst>
      <p:ext uri="{BB962C8B-B14F-4D97-AF65-F5344CB8AC3E}">
        <p14:creationId xmlns:p14="http://schemas.microsoft.com/office/powerpoint/2010/main" val="245016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15F74-83C4-4CE8-014D-E98B2625E48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4F00BA7-A3A0-BDE7-28A9-DDFBEA3B24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3B65BA5-951D-ACA2-2DA0-B6F245174290}"/>
              </a:ext>
            </a:extLst>
          </p:cNvPr>
          <p:cNvSpPr>
            <a:spLocks noGrp="1"/>
          </p:cNvSpPr>
          <p:nvPr>
            <p:ph type="dt" sz="half" idx="10"/>
          </p:nvPr>
        </p:nvSpPr>
        <p:spPr/>
        <p:txBody>
          <a:bodyPr/>
          <a:lstStyle/>
          <a:p>
            <a:fld id="{97ED952A-8939-48D4-A78B-0D880BC650D3}"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52220A6A-3236-2F10-154A-B8CC83C449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F1F4EE-8888-F689-AE27-08423292FCE7}"/>
              </a:ext>
            </a:extLst>
          </p:cNvPr>
          <p:cNvSpPr>
            <a:spLocks noGrp="1"/>
          </p:cNvSpPr>
          <p:nvPr>
            <p:ph type="sldNum" sz="quarter" idx="12"/>
          </p:nvPr>
        </p:nvSpPr>
        <p:spPr/>
        <p:txBody>
          <a:bodyPr/>
          <a:lstStyle/>
          <a:p>
            <a:fld id="{4E6E0B24-59A4-4BEE-992E-C8CF242F3D70}" type="slidenum">
              <a:rPr lang="nl-NL" smtClean="0"/>
              <a:t>‹nr.›</a:t>
            </a:fld>
            <a:endParaRPr lang="nl-NL"/>
          </a:p>
        </p:txBody>
      </p:sp>
    </p:spTree>
    <p:extLst>
      <p:ext uri="{BB962C8B-B14F-4D97-AF65-F5344CB8AC3E}">
        <p14:creationId xmlns:p14="http://schemas.microsoft.com/office/powerpoint/2010/main" val="405922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3812A-3F68-9321-5BE5-AB61FA9ED63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198CD55-F0A9-AB7D-9C08-C926100E177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22BE7BA-1FFC-AD2C-AEE8-8987C3597B4C}"/>
              </a:ext>
            </a:extLst>
          </p:cNvPr>
          <p:cNvSpPr>
            <a:spLocks noGrp="1"/>
          </p:cNvSpPr>
          <p:nvPr>
            <p:ph type="dt" sz="half" idx="10"/>
          </p:nvPr>
        </p:nvSpPr>
        <p:spPr/>
        <p:txBody>
          <a:bodyPr/>
          <a:lstStyle/>
          <a:p>
            <a:fld id="{97ED952A-8939-48D4-A78B-0D880BC650D3}"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C410AE7A-9F42-4808-44E2-B6A1F6B86F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C0C77D-7016-2A14-C490-82E94631BD19}"/>
              </a:ext>
            </a:extLst>
          </p:cNvPr>
          <p:cNvSpPr>
            <a:spLocks noGrp="1"/>
          </p:cNvSpPr>
          <p:nvPr>
            <p:ph type="sldNum" sz="quarter" idx="12"/>
          </p:nvPr>
        </p:nvSpPr>
        <p:spPr/>
        <p:txBody>
          <a:bodyPr/>
          <a:lstStyle/>
          <a:p>
            <a:fld id="{4E6E0B24-59A4-4BEE-992E-C8CF242F3D70}" type="slidenum">
              <a:rPr lang="nl-NL" smtClean="0"/>
              <a:t>‹nr.›</a:t>
            </a:fld>
            <a:endParaRPr lang="nl-NL"/>
          </a:p>
        </p:txBody>
      </p:sp>
    </p:spTree>
    <p:extLst>
      <p:ext uri="{BB962C8B-B14F-4D97-AF65-F5344CB8AC3E}">
        <p14:creationId xmlns:p14="http://schemas.microsoft.com/office/powerpoint/2010/main" val="181437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7951E6B-544F-ACB8-354C-3CE081D0934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6073A36-D82B-8F68-B477-64417EAD59B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2338EB-6145-051B-2AC7-C27EF7569791}"/>
              </a:ext>
            </a:extLst>
          </p:cNvPr>
          <p:cNvSpPr>
            <a:spLocks noGrp="1"/>
          </p:cNvSpPr>
          <p:nvPr>
            <p:ph type="dt" sz="half" idx="10"/>
          </p:nvPr>
        </p:nvSpPr>
        <p:spPr/>
        <p:txBody>
          <a:bodyPr/>
          <a:lstStyle/>
          <a:p>
            <a:fld id="{97ED952A-8939-48D4-A78B-0D880BC650D3}"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E6FB7BD2-11DF-5224-278D-8C08E22BAF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08CDF4-DD6A-B05E-92CA-8951FA439063}"/>
              </a:ext>
            </a:extLst>
          </p:cNvPr>
          <p:cNvSpPr>
            <a:spLocks noGrp="1"/>
          </p:cNvSpPr>
          <p:nvPr>
            <p:ph type="sldNum" sz="quarter" idx="12"/>
          </p:nvPr>
        </p:nvSpPr>
        <p:spPr/>
        <p:txBody>
          <a:bodyPr/>
          <a:lstStyle/>
          <a:p>
            <a:fld id="{4E6E0B24-59A4-4BEE-992E-C8CF242F3D70}" type="slidenum">
              <a:rPr lang="nl-NL" smtClean="0"/>
              <a:t>‹nr.›</a:t>
            </a:fld>
            <a:endParaRPr lang="nl-NL"/>
          </a:p>
        </p:txBody>
      </p:sp>
    </p:spTree>
    <p:extLst>
      <p:ext uri="{BB962C8B-B14F-4D97-AF65-F5344CB8AC3E}">
        <p14:creationId xmlns:p14="http://schemas.microsoft.com/office/powerpoint/2010/main" val="26559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EA47C-31B0-0D22-EA02-68DE8913534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1B56AC0-32DD-4620-31D0-42F2D1CD0D0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CB9870-9E97-BDAF-B659-8FD5A9632D92}"/>
              </a:ext>
            </a:extLst>
          </p:cNvPr>
          <p:cNvSpPr>
            <a:spLocks noGrp="1"/>
          </p:cNvSpPr>
          <p:nvPr>
            <p:ph type="dt" sz="half" idx="10"/>
          </p:nvPr>
        </p:nvSpPr>
        <p:spPr/>
        <p:txBody>
          <a:bodyPr/>
          <a:lstStyle/>
          <a:p>
            <a:fld id="{97ED952A-8939-48D4-A78B-0D880BC650D3}"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ED30F01A-4090-BD8B-9BEA-EBFF49C4B9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B17DB7-3625-3AFC-EC71-70A582FA121C}"/>
              </a:ext>
            </a:extLst>
          </p:cNvPr>
          <p:cNvSpPr>
            <a:spLocks noGrp="1"/>
          </p:cNvSpPr>
          <p:nvPr>
            <p:ph type="sldNum" sz="quarter" idx="12"/>
          </p:nvPr>
        </p:nvSpPr>
        <p:spPr/>
        <p:txBody>
          <a:bodyPr/>
          <a:lstStyle/>
          <a:p>
            <a:fld id="{4E6E0B24-59A4-4BEE-992E-C8CF242F3D70}" type="slidenum">
              <a:rPr lang="nl-NL" smtClean="0"/>
              <a:t>‹nr.›</a:t>
            </a:fld>
            <a:endParaRPr lang="nl-NL"/>
          </a:p>
        </p:txBody>
      </p:sp>
    </p:spTree>
    <p:extLst>
      <p:ext uri="{BB962C8B-B14F-4D97-AF65-F5344CB8AC3E}">
        <p14:creationId xmlns:p14="http://schemas.microsoft.com/office/powerpoint/2010/main" val="310254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DDFC9-912D-9DCA-0B06-8387DF0E2A8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4FDFBAA-137D-1CB4-39C5-29CBA65E2C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ADDDB1-D51F-90C8-3C2F-8620826D2985}"/>
              </a:ext>
            </a:extLst>
          </p:cNvPr>
          <p:cNvSpPr>
            <a:spLocks noGrp="1"/>
          </p:cNvSpPr>
          <p:nvPr>
            <p:ph type="dt" sz="half" idx="10"/>
          </p:nvPr>
        </p:nvSpPr>
        <p:spPr/>
        <p:txBody>
          <a:bodyPr/>
          <a:lstStyle/>
          <a:p>
            <a:fld id="{97ED952A-8939-48D4-A78B-0D880BC650D3}"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1C43966D-8D8D-DD17-D5C2-4E55CF7240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A5060E-4D3F-D1D8-05AA-9B8DAC8730FF}"/>
              </a:ext>
            </a:extLst>
          </p:cNvPr>
          <p:cNvSpPr>
            <a:spLocks noGrp="1"/>
          </p:cNvSpPr>
          <p:nvPr>
            <p:ph type="sldNum" sz="quarter" idx="12"/>
          </p:nvPr>
        </p:nvSpPr>
        <p:spPr/>
        <p:txBody>
          <a:bodyPr/>
          <a:lstStyle/>
          <a:p>
            <a:fld id="{4E6E0B24-59A4-4BEE-992E-C8CF242F3D70}" type="slidenum">
              <a:rPr lang="nl-NL" smtClean="0"/>
              <a:t>‹nr.›</a:t>
            </a:fld>
            <a:endParaRPr lang="nl-NL"/>
          </a:p>
        </p:txBody>
      </p:sp>
    </p:spTree>
    <p:extLst>
      <p:ext uri="{BB962C8B-B14F-4D97-AF65-F5344CB8AC3E}">
        <p14:creationId xmlns:p14="http://schemas.microsoft.com/office/powerpoint/2010/main" val="215151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477AC-F625-4735-4811-9C37DA05A0B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C6D6E1C-D1EE-A2D5-6905-56A58E16723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BBE4815-FEBE-297E-C663-890C41D1988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6B45322-6A35-9CBC-4623-0C6C0FAFF6D5}"/>
              </a:ext>
            </a:extLst>
          </p:cNvPr>
          <p:cNvSpPr>
            <a:spLocks noGrp="1"/>
          </p:cNvSpPr>
          <p:nvPr>
            <p:ph type="dt" sz="half" idx="10"/>
          </p:nvPr>
        </p:nvSpPr>
        <p:spPr/>
        <p:txBody>
          <a:bodyPr/>
          <a:lstStyle/>
          <a:p>
            <a:fld id="{97ED952A-8939-48D4-A78B-0D880BC650D3}" type="datetimeFigureOut">
              <a:rPr lang="nl-NL" smtClean="0"/>
              <a:t>29-11-2022</a:t>
            </a:fld>
            <a:endParaRPr lang="nl-NL"/>
          </a:p>
        </p:txBody>
      </p:sp>
      <p:sp>
        <p:nvSpPr>
          <p:cNvPr id="6" name="Tijdelijke aanduiding voor voettekst 5">
            <a:extLst>
              <a:ext uri="{FF2B5EF4-FFF2-40B4-BE49-F238E27FC236}">
                <a16:creationId xmlns:a16="http://schemas.microsoft.com/office/drawing/2014/main" id="{4E02F973-B652-0C3D-F11F-3AE62BFFA1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4FDEEE-D0E4-75AB-8D67-6C9CAAC07212}"/>
              </a:ext>
            </a:extLst>
          </p:cNvPr>
          <p:cNvSpPr>
            <a:spLocks noGrp="1"/>
          </p:cNvSpPr>
          <p:nvPr>
            <p:ph type="sldNum" sz="quarter" idx="12"/>
          </p:nvPr>
        </p:nvSpPr>
        <p:spPr/>
        <p:txBody>
          <a:bodyPr/>
          <a:lstStyle/>
          <a:p>
            <a:fld id="{4E6E0B24-59A4-4BEE-992E-C8CF242F3D70}" type="slidenum">
              <a:rPr lang="nl-NL" smtClean="0"/>
              <a:t>‹nr.›</a:t>
            </a:fld>
            <a:endParaRPr lang="nl-NL"/>
          </a:p>
        </p:txBody>
      </p:sp>
    </p:spTree>
    <p:extLst>
      <p:ext uri="{BB962C8B-B14F-4D97-AF65-F5344CB8AC3E}">
        <p14:creationId xmlns:p14="http://schemas.microsoft.com/office/powerpoint/2010/main" val="368127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1AAE-E0F0-267F-E0B1-2EE91056403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DCB62FC-3425-3D98-234F-D9200A084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C86C1FD-4D02-C5E7-9C98-A7CBBC86105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EAAA29F-17A5-1B8B-940C-107DF10471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CEEC9A-EDFD-E940-E5F6-DE61E927C2D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33D22C4-317E-5743-5965-FD41D44061F2}"/>
              </a:ext>
            </a:extLst>
          </p:cNvPr>
          <p:cNvSpPr>
            <a:spLocks noGrp="1"/>
          </p:cNvSpPr>
          <p:nvPr>
            <p:ph type="dt" sz="half" idx="10"/>
          </p:nvPr>
        </p:nvSpPr>
        <p:spPr/>
        <p:txBody>
          <a:bodyPr/>
          <a:lstStyle/>
          <a:p>
            <a:fld id="{97ED952A-8939-48D4-A78B-0D880BC650D3}" type="datetimeFigureOut">
              <a:rPr lang="nl-NL" smtClean="0"/>
              <a:t>29-11-2022</a:t>
            </a:fld>
            <a:endParaRPr lang="nl-NL"/>
          </a:p>
        </p:txBody>
      </p:sp>
      <p:sp>
        <p:nvSpPr>
          <p:cNvPr id="8" name="Tijdelijke aanduiding voor voettekst 7">
            <a:extLst>
              <a:ext uri="{FF2B5EF4-FFF2-40B4-BE49-F238E27FC236}">
                <a16:creationId xmlns:a16="http://schemas.microsoft.com/office/drawing/2014/main" id="{A63C1556-CB6C-AEEE-900A-7B4142EEF09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1C97621-B2B2-F7C9-3D81-49091AE04071}"/>
              </a:ext>
            </a:extLst>
          </p:cNvPr>
          <p:cNvSpPr>
            <a:spLocks noGrp="1"/>
          </p:cNvSpPr>
          <p:nvPr>
            <p:ph type="sldNum" sz="quarter" idx="12"/>
          </p:nvPr>
        </p:nvSpPr>
        <p:spPr/>
        <p:txBody>
          <a:bodyPr/>
          <a:lstStyle/>
          <a:p>
            <a:fld id="{4E6E0B24-59A4-4BEE-992E-C8CF242F3D70}" type="slidenum">
              <a:rPr lang="nl-NL" smtClean="0"/>
              <a:t>‹nr.›</a:t>
            </a:fld>
            <a:endParaRPr lang="nl-NL"/>
          </a:p>
        </p:txBody>
      </p:sp>
    </p:spTree>
    <p:extLst>
      <p:ext uri="{BB962C8B-B14F-4D97-AF65-F5344CB8AC3E}">
        <p14:creationId xmlns:p14="http://schemas.microsoft.com/office/powerpoint/2010/main" val="330069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D0D5D-DC7A-330C-3F1B-E3BBB76718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DC1F62-F56B-ABC6-273C-EAAE7ACDCCA8}"/>
              </a:ext>
            </a:extLst>
          </p:cNvPr>
          <p:cNvSpPr>
            <a:spLocks noGrp="1"/>
          </p:cNvSpPr>
          <p:nvPr>
            <p:ph type="dt" sz="half" idx="10"/>
          </p:nvPr>
        </p:nvSpPr>
        <p:spPr/>
        <p:txBody>
          <a:bodyPr/>
          <a:lstStyle/>
          <a:p>
            <a:fld id="{97ED952A-8939-48D4-A78B-0D880BC650D3}" type="datetimeFigureOut">
              <a:rPr lang="nl-NL" smtClean="0"/>
              <a:t>29-11-2022</a:t>
            </a:fld>
            <a:endParaRPr lang="nl-NL"/>
          </a:p>
        </p:txBody>
      </p:sp>
      <p:sp>
        <p:nvSpPr>
          <p:cNvPr id="4" name="Tijdelijke aanduiding voor voettekst 3">
            <a:extLst>
              <a:ext uri="{FF2B5EF4-FFF2-40B4-BE49-F238E27FC236}">
                <a16:creationId xmlns:a16="http://schemas.microsoft.com/office/drawing/2014/main" id="{B11A4172-29ED-DC5F-220D-3FB1F0B9DC5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FD3FBE8-9F98-89F0-D7B0-73D366FB5519}"/>
              </a:ext>
            </a:extLst>
          </p:cNvPr>
          <p:cNvSpPr>
            <a:spLocks noGrp="1"/>
          </p:cNvSpPr>
          <p:nvPr>
            <p:ph type="sldNum" sz="quarter" idx="12"/>
          </p:nvPr>
        </p:nvSpPr>
        <p:spPr/>
        <p:txBody>
          <a:bodyPr/>
          <a:lstStyle/>
          <a:p>
            <a:fld id="{4E6E0B24-59A4-4BEE-992E-C8CF242F3D70}" type="slidenum">
              <a:rPr lang="nl-NL" smtClean="0"/>
              <a:t>‹nr.›</a:t>
            </a:fld>
            <a:endParaRPr lang="nl-NL"/>
          </a:p>
        </p:txBody>
      </p:sp>
    </p:spTree>
    <p:extLst>
      <p:ext uri="{BB962C8B-B14F-4D97-AF65-F5344CB8AC3E}">
        <p14:creationId xmlns:p14="http://schemas.microsoft.com/office/powerpoint/2010/main" val="358533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08033F1-C0C2-9CEB-F295-760C5F90019E}"/>
              </a:ext>
            </a:extLst>
          </p:cNvPr>
          <p:cNvSpPr>
            <a:spLocks noGrp="1"/>
          </p:cNvSpPr>
          <p:nvPr>
            <p:ph type="dt" sz="half" idx="10"/>
          </p:nvPr>
        </p:nvSpPr>
        <p:spPr/>
        <p:txBody>
          <a:bodyPr/>
          <a:lstStyle/>
          <a:p>
            <a:fld id="{97ED952A-8939-48D4-A78B-0D880BC650D3}" type="datetimeFigureOut">
              <a:rPr lang="nl-NL" smtClean="0"/>
              <a:t>29-11-2022</a:t>
            </a:fld>
            <a:endParaRPr lang="nl-NL"/>
          </a:p>
        </p:txBody>
      </p:sp>
      <p:sp>
        <p:nvSpPr>
          <p:cNvPr id="3" name="Tijdelijke aanduiding voor voettekst 2">
            <a:extLst>
              <a:ext uri="{FF2B5EF4-FFF2-40B4-BE49-F238E27FC236}">
                <a16:creationId xmlns:a16="http://schemas.microsoft.com/office/drawing/2014/main" id="{E4710168-24CB-B336-284C-AEBB5B64329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0B3A128-8840-FF9A-B960-BB123917136A}"/>
              </a:ext>
            </a:extLst>
          </p:cNvPr>
          <p:cNvSpPr>
            <a:spLocks noGrp="1"/>
          </p:cNvSpPr>
          <p:nvPr>
            <p:ph type="sldNum" sz="quarter" idx="12"/>
          </p:nvPr>
        </p:nvSpPr>
        <p:spPr/>
        <p:txBody>
          <a:bodyPr/>
          <a:lstStyle/>
          <a:p>
            <a:fld id="{4E6E0B24-59A4-4BEE-992E-C8CF242F3D70}" type="slidenum">
              <a:rPr lang="nl-NL" smtClean="0"/>
              <a:t>‹nr.›</a:t>
            </a:fld>
            <a:endParaRPr lang="nl-NL"/>
          </a:p>
        </p:txBody>
      </p:sp>
    </p:spTree>
    <p:extLst>
      <p:ext uri="{BB962C8B-B14F-4D97-AF65-F5344CB8AC3E}">
        <p14:creationId xmlns:p14="http://schemas.microsoft.com/office/powerpoint/2010/main" val="167389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88CBF-D653-B26B-35D1-8710A02CB61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E1D5E00-3B6C-D9A8-3B00-9EA499B90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6C9AF59-EE0A-87F7-E9FB-4C55DE6CB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D12E2FA-E8B0-E101-3DD7-DF49D89DE704}"/>
              </a:ext>
            </a:extLst>
          </p:cNvPr>
          <p:cNvSpPr>
            <a:spLocks noGrp="1"/>
          </p:cNvSpPr>
          <p:nvPr>
            <p:ph type="dt" sz="half" idx="10"/>
          </p:nvPr>
        </p:nvSpPr>
        <p:spPr/>
        <p:txBody>
          <a:bodyPr/>
          <a:lstStyle/>
          <a:p>
            <a:fld id="{97ED952A-8939-48D4-A78B-0D880BC650D3}" type="datetimeFigureOut">
              <a:rPr lang="nl-NL" smtClean="0"/>
              <a:t>29-11-2022</a:t>
            </a:fld>
            <a:endParaRPr lang="nl-NL"/>
          </a:p>
        </p:txBody>
      </p:sp>
      <p:sp>
        <p:nvSpPr>
          <p:cNvPr id="6" name="Tijdelijke aanduiding voor voettekst 5">
            <a:extLst>
              <a:ext uri="{FF2B5EF4-FFF2-40B4-BE49-F238E27FC236}">
                <a16:creationId xmlns:a16="http://schemas.microsoft.com/office/drawing/2014/main" id="{71B94819-96F3-595E-F13B-52A64EA8CB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ABBFD5D-0A0A-FC9C-6B10-CCC28A406F30}"/>
              </a:ext>
            </a:extLst>
          </p:cNvPr>
          <p:cNvSpPr>
            <a:spLocks noGrp="1"/>
          </p:cNvSpPr>
          <p:nvPr>
            <p:ph type="sldNum" sz="quarter" idx="12"/>
          </p:nvPr>
        </p:nvSpPr>
        <p:spPr/>
        <p:txBody>
          <a:bodyPr/>
          <a:lstStyle/>
          <a:p>
            <a:fld id="{4E6E0B24-59A4-4BEE-992E-C8CF242F3D70}" type="slidenum">
              <a:rPr lang="nl-NL" smtClean="0"/>
              <a:t>‹nr.›</a:t>
            </a:fld>
            <a:endParaRPr lang="nl-NL"/>
          </a:p>
        </p:txBody>
      </p:sp>
    </p:spTree>
    <p:extLst>
      <p:ext uri="{BB962C8B-B14F-4D97-AF65-F5344CB8AC3E}">
        <p14:creationId xmlns:p14="http://schemas.microsoft.com/office/powerpoint/2010/main" val="185230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6F4B2-CE9C-2648-3CDA-FF436718454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0B7DBD3-D190-95F6-DE9A-EEF3B7B8C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4A601AD-B34B-66FC-22FF-FE77A27DC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B4F5C00-F26C-BA51-CDF7-7866D0F23905}"/>
              </a:ext>
            </a:extLst>
          </p:cNvPr>
          <p:cNvSpPr>
            <a:spLocks noGrp="1"/>
          </p:cNvSpPr>
          <p:nvPr>
            <p:ph type="dt" sz="half" idx="10"/>
          </p:nvPr>
        </p:nvSpPr>
        <p:spPr/>
        <p:txBody>
          <a:bodyPr/>
          <a:lstStyle/>
          <a:p>
            <a:fld id="{97ED952A-8939-48D4-A78B-0D880BC650D3}" type="datetimeFigureOut">
              <a:rPr lang="nl-NL" smtClean="0"/>
              <a:t>29-11-2022</a:t>
            </a:fld>
            <a:endParaRPr lang="nl-NL"/>
          </a:p>
        </p:txBody>
      </p:sp>
      <p:sp>
        <p:nvSpPr>
          <p:cNvPr id="6" name="Tijdelijke aanduiding voor voettekst 5">
            <a:extLst>
              <a:ext uri="{FF2B5EF4-FFF2-40B4-BE49-F238E27FC236}">
                <a16:creationId xmlns:a16="http://schemas.microsoft.com/office/drawing/2014/main" id="{37D0F17E-4AD0-4E38-98E4-FEF3E660CC1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A3F6983-8F67-9A43-29C6-62F7BF96FB42}"/>
              </a:ext>
            </a:extLst>
          </p:cNvPr>
          <p:cNvSpPr>
            <a:spLocks noGrp="1"/>
          </p:cNvSpPr>
          <p:nvPr>
            <p:ph type="sldNum" sz="quarter" idx="12"/>
          </p:nvPr>
        </p:nvSpPr>
        <p:spPr/>
        <p:txBody>
          <a:bodyPr/>
          <a:lstStyle/>
          <a:p>
            <a:fld id="{4E6E0B24-59A4-4BEE-992E-C8CF242F3D70}" type="slidenum">
              <a:rPr lang="nl-NL" smtClean="0"/>
              <a:t>‹nr.›</a:t>
            </a:fld>
            <a:endParaRPr lang="nl-NL"/>
          </a:p>
        </p:txBody>
      </p:sp>
    </p:spTree>
    <p:extLst>
      <p:ext uri="{BB962C8B-B14F-4D97-AF65-F5344CB8AC3E}">
        <p14:creationId xmlns:p14="http://schemas.microsoft.com/office/powerpoint/2010/main" val="355253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7AE4383-E73C-FDE0-9CE9-2633E9614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7B1FBD2-25DE-8AEB-D6CB-830748A584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B2103F-69C6-69ED-56DB-FD6C6499D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D952A-8939-48D4-A78B-0D880BC650D3}" type="datetimeFigureOut">
              <a:rPr lang="nl-NL" smtClean="0"/>
              <a:t>29-11-2022</a:t>
            </a:fld>
            <a:endParaRPr lang="nl-NL"/>
          </a:p>
        </p:txBody>
      </p:sp>
      <p:sp>
        <p:nvSpPr>
          <p:cNvPr id="5" name="Tijdelijke aanduiding voor voettekst 4">
            <a:extLst>
              <a:ext uri="{FF2B5EF4-FFF2-40B4-BE49-F238E27FC236}">
                <a16:creationId xmlns:a16="http://schemas.microsoft.com/office/drawing/2014/main" id="{557A906E-B787-44CD-58E6-94ABF1548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B545041-ACEB-8B54-FAED-E8B776415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E0B24-59A4-4BEE-992E-C8CF242F3D70}" type="slidenum">
              <a:rPr lang="nl-NL" smtClean="0"/>
              <a:t>‹nr.›</a:t>
            </a:fld>
            <a:endParaRPr lang="nl-NL"/>
          </a:p>
        </p:txBody>
      </p:sp>
    </p:spTree>
    <p:extLst>
      <p:ext uri="{BB962C8B-B14F-4D97-AF65-F5344CB8AC3E}">
        <p14:creationId xmlns:p14="http://schemas.microsoft.com/office/powerpoint/2010/main" val="1794947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CED1A6EC-2D2E-422F-1231-3F4609E3436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a:stretch/>
        </p:blipFill>
        <p:spPr>
          <a:xfrm>
            <a:off x="20" y="10"/>
            <a:ext cx="12188930" cy="6857990"/>
          </a:xfrm>
          <a:prstGeom prst="rect">
            <a:avLst/>
          </a:prstGeom>
        </p:spPr>
      </p:pic>
      <p:sp>
        <p:nvSpPr>
          <p:cNvPr id="2" name="Titel 1">
            <a:extLst>
              <a:ext uri="{FF2B5EF4-FFF2-40B4-BE49-F238E27FC236}">
                <a16:creationId xmlns:a16="http://schemas.microsoft.com/office/drawing/2014/main" id="{369472B9-588A-69EC-4F16-6A9D4261D709}"/>
              </a:ext>
            </a:extLst>
          </p:cNvPr>
          <p:cNvSpPr>
            <a:spLocks noGrp="1"/>
          </p:cNvSpPr>
          <p:nvPr>
            <p:ph type="ctrTitle"/>
          </p:nvPr>
        </p:nvSpPr>
        <p:spPr>
          <a:xfrm>
            <a:off x="1524000" y="1122363"/>
            <a:ext cx="9144000" cy="3063240"/>
          </a:xfrm>
        </p:spPr>
        <p:txBody>
          <a:bodyPr>
            <a:normAutofit/>
          </a:bodyPr>
          <a:lstStyle/>
          <a:p>
            <a:r>
              <a:rPr lang="nl-NL" sz="6600">
                <a:solidFill>
                  <a:srgbClr val="FFFFFF"/>
                </a:solidFill>
              </a:rPr>
              <a:t>Schaap.</a:t>
            </a:r>
          </a:p>
        </p:txBody>
      </p:sp>
      <p:sp>
        <p:nvSpPr>
          <p:cNvPr id="3" name="Ondertitel 2">
            <a:extLst>
              <a:ext uri="{FF2B5EF4-FFF2-40B4-BE49-F238E27FC236}">
                <a16:creationId xmlns:a16="http://schemas.microsoft.com/office/drawing/2014/main" id="{2246A217-8BC9-EC38-3FCD-1935FAC999D9}"/>
              </a:ext>
            </a:extLst>
          </p:cNvPr>
          <p:cNvSpPr>
            <a:spLocks noGrp="1"/>
          </p:cNvSpPr>
          <p:nvPr>
            <p:ph type="subTitle" idx="1"/>
          </p:nvPr>
        </p:nvSpPr>
        <p:spPr>
          <a:xfrm>
            <a:off x="1527048" y="4599432"/>
            <a:ext cx="9144000" cy="1536192"/>
          </a:xfrm>
        </p:spPr>
        <p:txBody>
          <a:bodyPr>
            <a:normAutofit/>
          </a:bodyPr>
          <a:lstStyle/>
          <a:p>
            <a:r>
              <a:rPr lang="nl-NL">
                <a:solidFill>
                  <a:srgbClr val="FFFFFF"/>
                </a:solidFill>
              </a:rPr>
              <a:t>Anneli de Krijger.</a:t>
            </a:r>
          </a:p>
          <a:p>
            <a:r>
              <a:rPr lang="nl-NL">
                <a:solidFill>
                  <a:srgbClr val="FFFFFF"/>
                </a:solidFill>
              </a:rPr>
              <a:t>Danique Hessink.</a:t>
            </a:r>
          </a:p>
          <a:p>
            <a:r>
              <a:rPr lang="nl-NL">
                <a:solidFill>
                  <a:srgbClr val="FFFFFF"/>
                </a:solidFill>
              </a:rPr>
              <a:t>22-11-2022</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9560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C30BFB-9972-944D-9715-EEFD4BC5CCD2}"/>
              </a:ext>
            </a:extLst>
          </p:cNvPr>
          <p:cNvSpPr>
            <a:spLocks noGrp="1"/>
          </p:cNvSpPr>
          <p:nvPr>
            <p:ph type="title"/>
          </p:nvPr>
        </p:nvSpPr>
        <p:spPr>
          <a:xfrm>
            <a:off x="8006085" y="1129084"/>
            <a:ext cx="3689091" cy="1960157"/>
          </a:xfrm>
        </p:spPr>
        <p:txBody>
          <a:bodyPr anchor="b">
            <a:normAutofit/>
          </a:bodyPr>
          <a:lstStyle/>
          <a:p>
            <a:r>
              <a:rPr lang="nl-NL" sz="4000"/>
              <a:t>Huisvesting.</a:t>
            </a:r>
          </a:p>
        </p:txBody>
      </p:sp>
      <p:pic>
        <p:nvPicPr>
          <p:cNvPr id="4" name="Afbeelding 3">
            <a:extLst>
              <a:ext uri="{FF2B5EF4-FFF2-40B4-BE49-F238E27FC236}">
                <a16:creationId xmlns:a16="http://schemas.microsoft.com/office/drawing/2014/main" id="{9032FC7C-0CC0-0399-8F13-D578BAEACBC5}"/>
              </a:ext>
            </a:extLst>
          </p:cNvPr>
          <p:cNvPicPr>
            <a:picLocks noChangeAspect="1"/>
          </p:cNvPicPr>
          <p:nvPr/>
        </p:nvPicPr>
        <p:blipFill rotWithShape="1">
          <a:blip r:embed="rId3">
            <a:extLst>
              <a:ext uri="{28A0092B-C50C-407E-A947-70E740481C1C}">
                <a14:useLocalDpi xmlns:a14="http://schemas.microsoft.com/office/drawing/2010/main" val="0"/>
              </a:ext>
            </a:extLst>
          </a:blip>
          <a:srcRect b="-2"/>
          <a:stretch/>
        </p:blipFill>
        <p:spPr>
          <a:xfrm>
            <a:off x="5355120" y="1519571"/>
            <a:ext cx="2294762" cy="2009922"/>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p:spPr>
      </p:pic>
      <p:pic>
        <p:nvPicPr>
          <p:cNvPr id="5" name="Afbeelding 4">
            <a:extLst>
              <a:ext uri="{FF2B5EF4-FFF2-40B4-BE49-F238E27FC236}">
                <a16:creationId xmlns:a16="http://schemas.microsoft.com/office/drawing/2014/main" id="{70DE4CE7-3769-3215-918F-42313309DBFE}"/>
              </a:ext>
            </a:extLst>
          </p:cNvPr>
          <p:cNvPicPr>
            <a:picLocks noChangeAspect="1"/>
          </p:cNvPicPr>
          <p:nvPr/>
        </p:nvPicPr>
        <p:blipFill rotWithShape="1">
          <a:blip r:embed="rId4">
            <a:extLst>
              <a:ext uri="{28A0092B-C50C-407E-A947-70E740481C1C}">
                <a14:useLocalDpi xmlns:a14="http://schemas.microsoft.com/office/drawing/2010/main" val="0"/>
              </a:ext>
            </a:extLst>
          </a:blip>
          <a:srcRect r="-1"/>
          <a:stretch/>
        </p:blipFill>
        <p:spPr>
          <a:xfrm>
            <a:off x="20" y="1"/>
            <a:ext cx="6770047" cy="2456679"/>
          </a:xfrm>
          <a:custGeom>
            <a:avLst/>
            <a:gdLst/>
            <a:ahLst/>
            <a:cxnLst/>
            <a:rect l="l" t="t" r="r" b="b"/>
            <a:pathLst>
              <a:path w="6770067" h="2456679">
                <a:moveTo>
                  <a:pt x="6770067" y="603033"/>
                </a:moveTo>
                <a:lnTo>
                  <a:pt x="6770067" y="617220"/>
                </a:lnTo>
                <a:lnTo>
                  <a:pt x="6768113" y="610127"/>
                </a:lnTo>
                <a:close/>
                <a:moveTo>
                  <a:pt x="0" y="0"/>
                </a:moveTo>
                <a:lnTo>
                  <a:pt x="6588505" y="0"/>
                </a:lnTo>
                <a:lnTo>
                  <a:pt x="6460879" y="219780"/>
                </a:lnTo>
                <a:cubicBezTo>
                  <a:pt x="5374128" y="2091240"/>
                  <a:pt x="5374128" y="2091240"/>
                  <a:pt x="5374128" y="2091240"/>
                </a:cubicBezTo>
                <a:cubicBezTo>
                  <a:pt x="5251862" y="2317464"/>
                  <a:pt x="5007334" y="2456679"/>
                  <a:pt x="4754071" y="2456679"/>
                </a:cubicBezTo>
                <a:cubicBezTo>
                  <a:pt x="710608" y="2456679"/>
                  <a:pt x="710608" y="2456679"/>
                  <a:pt x="710608" y="2456679"/>
                </a:cubicBezTo>
                <a:cubicBezTo>
                  <a:pt x="448613" y="2456679"/>
                  <a:pt x="212817" y="2317464"/>
                  <a:pt x="81819" y="2091240"/>
                </a:cubicBezTo>
                <a:lnTo>
                  <a:pt x="0" y="1949732"/>
                </a:lnTo>
                <a:close/>
              </a:path>
            </a:pathLst>
          </a:custGeom>
        </p:spPr>
      </p:pic>
      <p:pic>
        <p:nvPicPr>
          <p:cNvPr id="6" name="Afbeelding 5">
            <a:extLst>
              <a:ext uri="{FF2B5EF4-FFF2-40B4-BE49-F238E27FC236}">
                <a16:creationId xmlns:a16="http://schemas.microsoft.com/office/drawing/2014/main" id="{DA977249-DC6A-3132-1CB9-97729131215B}"/>
              </a:ext>
            </a:extLst>
          </p:cNvPr>
          <p:cNvPicPr>
            <a:picLocks noChangeAspect="1"/>
          </p:cNvPicPr>
          <p:nvPr/>
        </p:nvPicPr>
        <p:blipFill rotWithShape="1">
          <a:blip r:embed="rId5">
            <a:extLst>
              <a:ext uri="{28A0092B-C50C-407E-A947-70E740481C1C}">
                <a14:useLocalDpi xmlns:a14="http://schemas.microsoft.com/office/drawing/2010/main" val="0"/>
              </a:ext>
            </a:extLst>
          </a:blip>
          <a:srcRect r="-1"/>
          <a:stretch/>
        </p:blipFill>
        <p:spPr>
          <a:xfrm>
            <a:off x="20" y="2619612"/>
            <a:ext cx="7498453" cy="4238389"/>
          </a:xfrm>
          <a:custGeom>
            <a:avLst/>
            <a:gdLst/>
            <a:ahLst/>
            <a:cxnLst/>
            <a:rect l="l" t="t" r="r" b="b"/>
            <a:pathLst>
              <a:path w="7498473" h="4238389">
                <a:moveTo>
                  <a:pt x="6770067" y="1839459"/>
                </a:moveTo>
                <a:lnTo>
                  <a:pt x="6770067" y="1853646"/>
                </a:lnTo>
                <a:lnTo>
                  <a:pt x="6768113" y="1846552"/>
                </a:lnTo>
                <a:close/>
                <a:moveTo>
                  <a:pt x="710608" y="0"/>
                </a:moveTo>
                <a:cubicBezTo>
                  <a:pt x="710608" y="0"/>
                  <a:pt x="710608" y="0"/>
                  <a:pt x="4754071" y="0"/>
                </a:cubicBezTo>
                <a:cubicBezTo>
                  <a:pt x="5007334" y="0"/>
                  <a:pt x="5251862" y="139215"/>
                  <a:pt x="5374128" y="365439"/>
                </a:cubicBezTo>
                <a:cubicBezTo>
                  <a:pt x="5374128" y="365439"/>
                  <a:pt x="5374128" y="365439"/>
                  <a:pt x="7400224" y="3854515"/>
                </a:cubicBezTo>
                <a:cubicBezTo>
                  <a:pt x="7465723" y="3963277"/>
                  <a:pt x="7498473" y="4087266"/>
                  <a:pt x="7498473" y="4211255"/>
                </a:cubicBezTo>
                <a:lnTo>
                  <a:pt x="7494852" y="4238389"/>
                </a:lnTo>
                <a:lnTo>
                  <a:pt x="0" y="4238389"/>
                </a:lnTo>
                <a:lnTo>
                  <a:pt x="0" y="506947"/>
                </a:lnTo>
                <a:lnTo>
                  <a:pt x="81819" y="365439"/>
                </a:lnTo>
                <a:cubicBezTo>
                  <a:pt x="212817" y="139215"/>
                  <a:pt x="448613" y="0"/>
                  <a:pt x="710608" y="0"/>
                </a:cubicBezTo>
                <a:close/>
              </a:path>
            </a:pathLst>
          </a:custGeom>
        </p:spPr>
      </p:pic>
      <p:sp>
        <p:nvSpPr>
          <p:cNvPr id="3" name="Tijdelijke aanduiding voor inhoud 2">
            <a:extLst>
              <a:ext uri="{FF2B5EF4-FFF2-40B4-BE49-F238E27FC236}">
                <a16:creationId xmlns:a16="http://schemas.microsoft.com/office/drawing/2014/main" id="{99C5537D-66AE-BED4-A6A5-6A731CC67E18}"/>
              </a:ext>
            </a:extLst>
          </p:cNvPr>
          <p:cNvSpPr>
            <a:spLocks noGrp="1"/>
          </p:cNvSpPr>
          <p:nvPr>
            <p:ph idx="1"/>
          </p:nvPr>
        </p:nvSpPr>
        <p:spPr>
          <a:xfrm>
            <a:off x="8006085" y="3236181"/>
            <a:ext cx="3689091" cy="2195515"/>
          </a:xfrm>
        </p:spPr>
        <p:txBody>
          <a:bodyPr>
            <a:normAutofit/>
          </a:bodyPr>
          <a:lstStyle/>
          <a:p>
            <a:r>
              <a:rPr lang="nl-NL" sz="2400"/>
              <a:t>Huisvesting rond het lammeren.</a:t>
            </a:r>
          </a:p>
          <a:p>
            <a:pPr lvl="1"/>
            <a:r>
              <a:rPr lang="nl-NL"/>
              <a:t>Kraamhokken.</a:t>
            </a:r>
          </a:p>
          <a:p>
            <a:r>
              <a:rPr lang="nl-NL" sz="2400"/>
              <a:t>Rest van het jaar buiten.</a:t>
            </a:r>
          </a:p>
          <a:p>
            <a:r>
              <a:rPr lang="nl-NL" sz="2400"/>
              <a:t>Potstal.</a:t>
            </a:r>
          </a:p>
        </p:txBody>
      </p:sp>
    </p:spTree>
    <p:extLst>
      <p:ext uri="{BB962C8B-B14F-4D97-AF65-F5344CB8AC3E}">
        <p14:creationId xmlns:p14="http://schemas.microsoft.com/office/powerpoint/2010/main" val="123125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D95260C-5973-9BCA-C108-A6B340F1860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36AF675-918B-C314-F7FD-E1D7E174ED2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a:solidFill>
                  <a:schemeClr val="tx1">
                    <a:lumMod val="85000"/>
                    <a:lumOff val="15000"/>
                  </a:schemeClr>
                </a:solidFill>
              </a:rPr>
              <a:t>Einde.</a:t>
            </a:r>
            <a:br>
              <a:rPr lang="en-US" sz="2300">
                <a:solidFill>
                  <a:schemeClr val="tx1">
                    <a:lumMod val="85000"/>
                    <a:lumOff val="15000"/>
                  </a:schemeClr>
                </a:solidFill>
              </a:rPr>
            </a:br>
            <a:r>
              <a:rPr lang="en-US" sz="2300">
                <a:solidFill>
                  <a:schemeClr val="tx1">
                    <a:lumMod val="85000"/>
                    <a:lumOff val="15000"/>
                  </a:schemeClr>
                </a:solidFill>
              </a:rPr>
              <a:t>Bedankt voor het luisteren!</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78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B27BA8-5DA5-5063-DB77-FDCA0E2A1676}"/>
              </a:ext>
            </a:extLst>
          </p:cNvPr>
          <p:cNvSpPr>
            <a:spLocks noGrp="1"/>
          </p:cNvSpPr>
          <p:nvPr>
            <p:ph type="title"/>
          </p:nvPr>
        </p:nvSpPr>
        <p:spPr>
          <a:xfrm>
            <a:off x="640080" y="325369"/>
            <a:ext cx="4368602" cy="1956841"/>
          </a:xfrm>
        </p:spPr>
        <p:txBody>
          <a:bodyPr anchor="b">
            <a:normAutofit/>
          </a:bodyPr>
          <a:lstStyle/>
          <a:p>
            <a:r>
              <a:rPr lang="nl-NL" sz="5400"/>
              <a:t>Inhoud.</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2E52BA0-F2E5-3BED-8056-877371C72E91}"/>
              </a:ext>
            </a:extLst>
          </p:cNvPr>
          <p:cNvSpPr>
            <a:spLocks noGrp="1"/>
          </p:cNvSpPr>
          <p:nvPr>
            <p:ph idx="1"/>
          </p:nvPr>
        </p:nvSpPr>
        <p:spPr>
          <a:xfrm>
            <a:off x="640080" y="2872899"/>
            <a:ext cx="4243589" cy="3320668"/>
          </a:xfrm>
        </p:spPr>
        <p:txBody>
          <a:bodyPr>
            <a:normAutofit/>
          </a:bodyPr>
          <a:lstStyle/>
          <a:p>
            <a:r>
              <a:rPr lang="nl-NL" sz="2200" dirty="0"/>
              <a:t>Schaap algemeen.</a:t>
            </a:r>
          </a:p>
          <a:p>
            <a:r>
              <a:rPr lang="nl-NL" sz="2200" dirty="0"/>
              <a:t>Voortplanting.</a:t>
            </a:r>
          </a:p>
          <a:p>
            <a:r>
              <a:rPr lang="nl-NL" sz="2200" dirty="0"/>
              <a:t>Foerageergedrag.</a:t>
            </a:r>
          </a:p>
          <a:p>
            <a:r>
              <a:rPr lang="nl-NL" sz="2200" dirty="0"/>
              <a:t>Beweging.</a:t>
            </a:r>
          </a:p>
          <a:p>
            <a:r>
              <a:rPr lang="nl-NL" sz="2200" dirty="0"/>
              <a:t>Rustgedrag.</a:t>
            </a:r>
          </a:p>
          <a:p>
            <a:r>
              <a:rPr lang="nl-NL" sz="2200" dirty="0"/>
              <a:t>Territoriumgedrag.</a:t>
            </a:r>
          </a:p>
          <a:p>
            <a:r>
              <a:rPr lang="nl-NL" sz="2200" dirty="0"/>
              <a:t>Huisvesting.</a:t>
            </a:r>
          </a:p>
          <a:p>
            <a:endParaRPr lang="nl-NL" sz="2200" dirty="0"/>
          </a:p>
          <a:p>
            <a:endParaRPr lang="nl-NL" sz="2200" dirty="0"/>
          </a:p>
          <a:p>
            <a:endParaRPr lang="nl-NL" sz="2200" dirty="0"/>
          </a:p>
        </p:txBody>
      </p:sp>
      <p:pic>
        <p:nvPicPr>
          <p:cNvPr id="4" name="Afbeelding 3">
            <a:extLst>
              <a:ext uri="{FF2B5EF4-FFF2-40B4-BE49-F238E27FC236}">
                <a16:creationId xmlns:a16="http://schemas.microsoft.com/office/drawing/2014/main" id="{B7104CCE-763D-51E8-CBCE-F6693C7A3F6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0520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el 1">
            <a:extLst>
              <a:ext uri="{FF2B5EF4-FFF2-40B4-BE49-F238E27FC236}">
                <a16:creationId xmlns:a16="http://schemas.microsoft.com/office/drawing/2014/main" id="{2A7B2EDF-CC1D-2BA6-6CEB-8F948EA19EE3}"/>
              </a:ext>
            </a:extLst>
          </p:cNvPr>
          <p:cNvSpPr>
            <a:spLocks noGrp="1"/>
          </p:cNvSpPr>
          <p:nvPr>
            <p:ph type="title"/>
          </p:nvPr>
        </p:nvSpPr>
        <p:spPr>
          <a:xfrm>
            <a:off x="838200" y="448721"/>
            <a:ext cx="4707671" cy="1225650"/>
          </a:xfrm>
        </p:spPr>
        <p:txBody>
          <a:bodyPr anchor="b">
            <a:normAutofit/>
          </a:bodyPr>
          <a:lstStyle/>
          <a:p>
            <a:r>
              <a:rPr lang="nl-NL" sz="3800">
                <a:solidFill>
                  <a:schemeClr val="bg1"/>
                </a:solidFill>
              </a:rPr>
              <a:t>Schaap algemeen.</a:t>
            </a: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A5D2D9B-A3B2-2A9E-8070-C27D182325FF}"/>
              </a:ext>
            </a:extLst>
          </p:cNvPr>
          <p:cNvSpPr>
            <a:spLocks noGrp="1"/>
          </p:cNvSpPr>
          <p:nvPr>
            <p:ph idx="1"/>
          </p:nvPr>
        </p:nvSpPr>
        <p:spPr>
          <a:xfrm>
            <a:off x="897769" y="1909192"/>
            <a:ext cx="4586513" cy="3647710"/>
          </a:xfrm>
        </p:spPr>
        <p:txBody>
          <a:bodyPr>
            <a:normAutofit/>
          </a:bodyPr>
          <a:lstStyle/>
          <a:p>
            <a:r>
              <a:rPr lang="nl-NL" sz="2000" dirty="0" err="1">
                <a:solidFill>
                  <a:schemeClr val="bg1"/>
                </a:solidFill>
              </a:rPr>
              <a:t>Ovis</a:t>
            </a:r>
            <a:r>
              <a:rPr lang="nl-NL" sz="2000" dirty="0">
                <a:solidFill>
                  <a:schemeClr val="bg1"/>
                </a:solidFill>
              </a:rPr>
              <a:t> </a:t>
            </a:r>
            <a:r>
              <a:rPr lang="nl-NL" sz="2000" dirty="0" err="1">
                <a:solidFill>
                  <a:schemeClr val="bg1"/>
                </a:solidFill>
              </a:rPr>
              <a:t>aries</a:t>
            </a:r>
            <a:r>
              <a:rPr lang="nl-NL" sz="2000" dirty="0">
                <a:solidFill>
                  <a:schemeClr val="bg1"/>
                </a:solidFill>
              </a:rPr>
              <a:t>.</a:t>
            </a:r>
          </a:p>
          <a:p>
            <a:r>
              <a:rPr lang="nl-NL" sz="2000" dirty="0">
                <a:solidFill>
                  <a:schemeClr val="bg1"/>
                </a:solidFill>
              </a:rPr>
              <a:t>Herkauwende hoefdieren.</a:t>
            </a:r>
          </a:p>
          <a:p>
            <a:r>
              <a:rPr lang="nl-NL" sz="2000" dirty="0">
                <a:solidFill>
                  <a:schemeClr val="bg1"/>
                </a:solidFill>
              </a:rPr>
              <a:t>Productiedier – hobbydier.</a:t>
            </a:r>
          </a:p>
          <a:p>
            <a:r>
              <a:rPr lang="nl-NL" sz="2000" dirty="0">
                <a:solidFill>
                  <a:schemeClr val="bg1"/>
                </a:solidFill>
              </a:rPr>
              <a:t>Leeft in een kudde.</a:t>
            </a:r>
          </a:p>
          <a:p>
            <a:r>
              <a:rPr lang="nl-NL" sz="2000" dirty="0">
                <a:solidFill>
                  <a:schemeClr val="bg1"/>
                </a:solidFill>
              </a:rPr>
              <a:t>1 ram.</a:t>
            </a:r>
          </a:p>
          <a:p>
            <a:r>
              <a:rPr lang="nl-NL" sz="2000" dirty="0">
                <a:solidFill>
                  <a:schemeClr val="bg1"/>
                </a:solidFill>
              </a:rPr>
              <a:t>15 tot 20 jaar oud.</a:t>
            </a:r>
          </a:p>
          <a:p>
            <a:endParaRPr lang="nl-NL" sz="2000" dirty="0">
              <a:solidFill>
                <a:schemeClr val="bg1"/>
              </a:solidFill>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2A9AB705-1B36-1525-525F-32FF47C26F6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525453" y="10"/>
            <a:ext cx="5666547" cy="6857990"/>
          </a:xfrm>
          <a:prstGeom prst="rect">
            <a:avLst/>
          </a:prstGeom>
        </p:spPr>
      </p:pic>
    </p:spTree>
    <p:extLst>
      <p:ext uri="{BB962C8B-B14F-4D97-AF65-F5344CB8AC3E}">
        <p14:creationId xmlns:p14="http://schemas.microsoft.com/office/powerpoint/2010/main" val="15141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0FD614-78E1-CB35-7FFE-F730F36B87F7}"/>
              </a:ext>
            </a:extLst>
          </p:cNvPr>
          <p:cNvSpPr>
            <a:spLocks noGrp="1"/>
          </p:cNvSpPr>
          <p:nvPr>
            <p:ph type="title"/>
          </p:nvPr>
        </p:nvSpPr>
        <p:spPr>
          <a:xfrm>
            <a:off x="838201" y="345810"/>
            <a:ext cx="5120561" cy="1325563"/>
          </a:xfrm>
        </p:spPr>
        <p:txBody>
          <a:bodyPr>
            <a:normAutofit/>
          </a:bodyPr>
          <a:lstStyle/>
          <a:p>
            <a:r>
              <a:rPr lang="nl-NL" dirty="0"/>
              <a:t>Voortplanting.</a:t>
            </a:r>
          </a:p>
        </p:txBody>
      </p:sp>
      <p:sp>
        <p:nvSpPr>
          <p:cNvPr id="3" name="Tijdelijke aanduiding voor inhoud 2">
            <a:extLst>
              <a:ext uri="{FF2B5EF4-FFF2-40B4-BE49-F238E27FC236}">
                <a16:creationId xmlns:a16="http://schemas.microsoft.com/office/drawing/2014/main" id="{610DFD1E-FC3F-240A-B4CC-04FD91C05312}"/>
              </a:ext>
            </a:extLst>
          </p:cNvPr>
          <p:cNvSpPr>
            <a:spLocks noGrp="1"/>
          </p:cNvSpPr>
          <p:nvPr>
            <p:ph idx="1"/>
          </p:nvPr>
        </p:nvSpPr>
        <p:spPr>
          <a:xfrm>
            <a:off x="838201" y="1825625"/>
            <a:ext cx="5092194" cy="4351338"/>
          </a:xfrm>
        </p:spPr>
        <p:txBody>
          <a:bodyPr>
            <a:normAutofit/>
          </a:bodyPr>
          <a:lstStyle/>
          <a:p>
            <a:r>
              <a:rPr lang="nl-NL" sz="1700"/>
              <a:t>Cyclus.</a:t>
            </a:r>
          </a:p>
          <a:p>
            <a:pPr lvl="1"/>
            <a:r>
              <a:rPr lang="nl-NL" sz="1700"/>
              <a:t>Leeftijd van 7 tot 15 maanden. 1</a:t>
            </a:r>
            <a:r>
              <a:rPr lang="nl-NL" sz="1700" baseline="30000"/>
              <a:t>e</a:t>
            </a:r>
            <a:r>
              <a:rPr lang="nl-NL" sz="1700"/>
              <a:t> keer </a:t>
            </a:r>
            <a:r>
              <a:rPr lang="nl-NL" sz="1700" err="1"/>
              <a:t>rams</a:t>
            </a:r>
            <a:r>
              <a:rPr lang="nl-NL" sz="1700"/>
              <a:t>.</a:t>
            </a:r>
          </a:p>
          <a:p>
            <a:pPr lvl="1"/>
            <a:r>
              <a:rPr lang="nl-NL" sz="1700"/>
              <a:t>7 tot 20 dagen </a:t>
            </a:r>
            <a:r>
              <a:rPr lang="nl-NL" sz="1700" err="1"/>
              <a:t>dekrijp</a:t>
            </a:r>
            <a:r>
              <a:rPr lang="nl-NL" sz="1700"/>
              <a:t>.</a:t>
            </a:r>
          </a:p>
          <a:p>
            <a:pPr lvl="1"/>
            <a:r>
              <a:rPr lang="nl-NL" sz="1700"/>
              <a:t>Ram opzoeken en schudden met de staart.</a:t>
            </a:r>
          </a:p>
          <a:p>
            <a:r>
              <a:rPr lang="nl-NL" sz="1700"/>
              <a:t>De dekking.</a:t>
            </a:r>
          </a:p>
          <a:p>
            <a:pPr lvl="1"/>
            <a:r>
              <a:rPr lang="nl-NL" sz="1700"/>
              <a:t>Oktober tot december.</a:t>
            </a:r>
          </a:p>
          <a:p>
            <a:pPr lvl="1"/>
            <a:r>
              <a:rPr lang="nl-NL" sz="1700"/>
              <a:t>Natuurlijke dekking.</a:t>
            </a:r>
          </a:p>
          <a:p>
            <a:r>
              <a:rPr lang="nl-NL" sz="1700"/>
              <a:t>Harnas/</a:t>
            </a:r>
            <a:r>
              <a:rPr lang="nl-NL" sz="1700" err="1"/>
              <a:t>dektuig</a:t>
            </a:r>
            <a:r>
              <a:rPr lang="nl-NL" sz="1700"/>
              <a:t> -&gt; gekleurde wax.</a:t>
            </a:r>
          </a:p>
          <a:p>
            <a:endParaRPr lang="nl-NL" sz="1700"/>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9F691811-F041-E8EC-7EE0-0B25CA35F03F}"/>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Afbeelding 4">
            <a:extLst>
              <a:ext uri="{FF2B5EF4-FFF2-40B4-BE49-F238E27FC236}">
                <a16:creationId xmlns:a16="http://schemas.microsoft.com/office/drawing/2014/main" id="{779BB794-3ED3-B6FE-1EFD-30887D0288EA}"/>
              </a:ext>
            </a:extLst>
          </p:cNvPr>
          <p:cNvPicPr>
            <a:picLocks noChangeAspect="1"/>
          </p:cNvPicPr>
          <p:nvPr/>
        </p:nvPicPr>
        <p:blipFill rotWithShape="1">
          <a:blip r:embed="rId4">
            <a:extLst>
              <a:ext uri="{28A0092B-C50C-407E-A947-70E740481C1C}">
                <a14:useLocalDpi xmlns:a14="http://schemas.microsoft.com/office/drawing/2010/main" val="0"/>
              </a:ext>
            </a:extLst>
          </a:blip>
          <a:srcRect r="-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70067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39CF1-4CC0-9CD7-89E2-9FD57D23CDE6}"/>
              </a:ext>
            </a:extLst>
          </p:cNvPr>
          <p:cNvSpPr>
            <a:spLocks noGrp="1"/>
          </p:cNvSpPr>
          <p:nvPr>
            <p:ph type="title"/>
          </p:nvPr>
        </p:nvSpPr>
        <p:spPr>
          <a:xfrm>
            <a:off x="6940295" y="1396289"/>
            <a:ext cx="4668257" cy="1325563"/>
          </a:xfrm>
        </p:spPr>
        <p:txBody>
          <a:bodyPr>
            <a:normAutofit/>
          </a:bodyPr>
          <a:lstStyle/>
          <a:p>
            <a:r>
              <a:rPr lang="nl-NL" dirty="0"/>
              <a:t>Voorplanting.</a:t>
            </a:r>
          </a:p>
        </p:txBody>
      </p:sp>
      <p:sp>
        <p:nvSpPr>
          <p:cNvPr id="11" name="Freeform: Shape 1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5F7D93F4-AE5A-D635-3D22-98FCFBD7844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Afbeelding 3">
            <a:extLst>
              <a:ext uri="{FF2B5EF4-FFF2-40B4-BE49-F238E27FC236}">
                <a16:creationId xmlns:a16="http://schemas.microsoft.com/office/drawing/2014/main" id="{C530F29E-F27A-A71F-D641-BBA3E10D9C7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Afbeelding 4">
            <a:extLst>
              <a:ext uri="{FF2B5EF4-FFF2-40B4-BE49-F238E27FC236}">
                <a16:creationId xmlns:a16="http://schemas.microsoft.com/office/drawing/2014/main" id="{8B10804E-1F18-A638-4194-8F3FB66A5D2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Tijdelijke aanduiding voor inhoud 2">
            <a:extLst>
              <a:ext uri="{FF2B5EF4-FFF2-40B4-BE49-F238E27FC236}">
                <a16:creationId xmlns:a16="http://schemas.microsoft.com/office/drawing/2014/main" id="{207AA928-7E12-8E4C-E6DC-535E3493521A}"/>
              </a:ext>
            </a:extLst>
          </p:cNvPr>
          <p:cNvSpPr>
            <a:spLocks noGrp="1"/>
          </p:cNvSpPr>
          <p:nvPr>
            <p:ph idx="1"/>
          </p:nvPr>
        </p:nvSpPr>
        <p:spPr>
          <a:xfrm>
            <a:off x="6940296" y="2871982"/>
            <a:ext cx="4668256" cy="3181684"/>
          </a:xfrm>
        </p:spPr>
        <p:txBody>
          <a:bodyPr anchor="t">
            <a:normAutofit/>
          </a:bodyPr>
          <a:lstStyle/>
          <a:p>
            <a:r>
              <a:rPr lang="nl-NL" sz="1800" dirty="0"/>
              <a:t>Gedrag rond bevalling.</a:t>
            </a:r>
          </a:p>
          <a:p>
            <a:pPr lvl="1"/>
            <a:r>
              <a:rPr lang="nl-NL" sz="1800" dirty="0"/>
              <a:t>Onrustig.</a:t>
            </a:r>
          </a:p>
          <a:p>
            <a:pPr lvl="1"/>
            <a:r>
              <a:rPr lang="nl-NL" sz="1800" dirty="0"/>
              <a:t>Rondlopen.</a:t>
            </a:r>
          </a:p>
          <a:p>
            <a:pPr lvl="1"/>
            <a:r>
              <a:rPr lang="nl-NL" sz="1800" dirty="0"/>
              <a:t>Staan, liggen.</a:t>
            </a:r>
          </a:p>
          <a:p>
            <a:pPr lvl="1"/>
            <a:r>
              <a:rPr lang="nl-NL" sz="1800" dirty="0"/>
              <a:t>Zondert zich af.</a:t>
            </a:r>
          </a:p>
          <a:p>
            <a:pPr lvl="1"/>
            <a:r>
              <a:rPr lang="nl-NL" sz="1800" dirty="0"/>
              <a:t>Uier is groot, bol en rood.</a:t>
            </a:r>
          </a:p>
          <a:p>
            <a:pPr lvl="1"/>
            <a:r>
              <a:rPr lang="nl-NL" sz="1800" dirty="0"/>
              <a:t>Vulva is dik en rood -&gt; laag slijm.</a:t>
            </a:r>
          </a:p>
          <a:p>
            <a:r>
              <a:rPr lang="nl-NL" sz="1800" dirty="0"/>
              <a:t>Maternaal gedrag.</a:t>
            </a:r>
          </a:p>
          <a:p>
            <a:pPr lvl="1"/>
            <a:r>
              <a:rPr lang="nl-NL" sz="1400" dirty="0"/>
              <a:t>Kraamhokken.</a:t>
            </a:r>
          </a:p>
        </p:txBody>
      </p:sp>
    </p:spTree>
    <p:extLst>
      <p:ext uri="{BB962C8B-B14F-4D97-AF65-F5344CB8AC3E}">
        <p14:creationId xmlns:p14="http://schemas.microsoft.com/office/powerpoint/2010/main" val="29848052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a:extLst>
              <a:ext uri="{FF2B5EF4-FFF2-40B4-BE49-F238E27FC236}">
                <a16:creationId xmlns:a16="http://schemas.microsoft.com/office/drawing/2014/main" id="{AAB11200-6AE2-82D7-9CCD-4E64A3286C97}"/>
              </a:ext>
            </a:extLst>
          </p:cNvPr>
          <p:cNvSpPr>
            <a:spLocks noGrp="1"/>
          </p:cNvSpPr>
          <p:nvPr>
            <p:ph type="title"/>
          </p:nvPr>
        </p:nvSpPr>
        <p:spPr>
          <a:xfrm>
            <a:off x="1295400" y="669925"/>
            <a:ext cx="4800600" cy="1325563"/>
          </a:xfrm>
        </p:spPr>
        <p:txBody>
          <a:bodyPr anchor="b">
            <a:normAutofit/>
          </a:bodyPr>
          <a:lstStyle/>
          <a:p>
            <a:r>
              <a:rPr lang="nl-NL">
                <a:solidFill>
                  <a:schemeClr val="bg1"/>
                </a:solidFill>
              </a:rPr>
              <a:t>Foerageergedrag.</a:t>
            </a: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DC4CE0F-7DE8-3BC4-1066-BDE767317D53}"/>
              </a:ext>
            </a:extLst>
          </p:cNvPr>
          <p:cNvSpPr>
            <a:spLocks noGrp="1"/>
          </p:cNvSpPr>
          <p:nvPr>
            <p:ph idx="1"/>
          </p:nvPr>
        </p:nvSpPr>
        <p:spPr>
          <a:xfrm>
            <a:off x="1295400" y="2288833"/>
            <a:ext cx="4800600" cy="3711571"/>
          </a:xfrm>
        </p:spPr>
        <p:txBody>
          <a:bodyPr>
            <a:normAutofit/>
          </a:bodyPr>
          <a:lstStyle/>
          <a:p>
            <a:r>
              <a:rPr lang="nl-NL" sz="2000">
                <a:solidFill>
                  <a:schemeClr val="bg1"/>
                </a:solidFill>
              </a:rPr>
              <a:t>Herkauwers.</a:t>
            </a:r>
          </a:p>
          <a:p>
            <a:pPr lvl="1"/>
            <a:r>
              <a:rPr lang="nl-NL" sz="2000">
                <a:solidFill>
                  <a:schemeClr val="bg1"/>
                </a:solidFill>
              </a:rPr>
              <a:t>Liggende positie.</a:t>
            </a:r>
          </a:p>
          <a:p>
            <a:pPr lvl="1"/>
            <a:r>
              <a:rPr lang="nl-NL" sz="2000">
                <a:solidFill>
                  <a:schemeClr val="bg1"/>
                </a:solidFill>
              </a:rPr>
              <a:t>4 tot 6 keer per dag.</a:t>
            </a:r>
          </a:p>
          <a:p>
            <a:pPr lvl="1"/>
            <a:r>
              <a:rPr lang="nl-NL" sz="2000">
                <a:solidFill>
                  <a:schemeClr val="bg1"/>
                </a:solidFill>
              </a:rPr>
              <a:t>10 tot 50 min.</a:t>
            </a:r>
          </a:p>
          <a:p>
            <a:r>
              <a:rPr lang="nl-NL" sz="2000">
                <a:solidFill>
                  <a:schemeClr val="bg1"/>
                </a:solidFill>
              </a:rPr>
              <a:t>4 maagdelen.</a:t>
            </a:r>
          </a:p>
          <a:p>
            <a:pPr lvl="1"/>
            <a:r>
              <a:rPr lang="nl-NL" sz="2000">
                <a:solidFill>
                  <a:schemeClr val="bg1"/>
                </a:solidFill>
              </a:rPr>
              <a:t>Pens, netmaag, boekmaag en lebmaag.</a:t>
            </a:r>
          </a:p>
          <a:p>
            <a:r>
              <a:rPr lang="nl-NL" sz="2000">
                <a:solidFill>
                  <a:schemeClr val="bg1"/>
                </a:solidFill>
              </a:rPr>
              <a:t>Ruwvoer.</a:t>
            </a:r>
          </a:p>
          <a:p>
            <a:r>
              <a:rPr lang="nl-NL" sz="2000">
                <a:solidFill>
                  <a:schemeClr val="bg1"/>
                </a:solidFill>
              </a:rPr>
              <a:t>Krachtvoer. Schapenbrok.</a:t>
            </a:r>
          </a:p>
          <a:p>
            <a:pPr lvl="1"/>
            <a:r>
              <a:rPr lang="nl-NL" sz="2000">
                <a:solidFill>
                  <a:schemeClr val="bg1"/>
                </a:solidFill>
              </a:rPr>
              <a:t>Dekrammen en zogende ooien.</a:t>
            </a:r>
          </a:p>
        </p:txBody>
      </p:sp>
      <p:pic>
        <p:nvPicPr>
          <p:cNvPr id="4" name="Afbeelding 3">
            <a:extLst>
              <a:ext uri="{FF2B5EF4-FFF2-40B4-BE49-F238E27FC236}">
                <a16:creationId xmlns:a16="http://schemas.microsoft.com/office/drawing/2014/main" id="{FC82B452-F3B1-98D4-4AAD-1A6BE16DB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020" y="369913"/>
            <a:ext cx="3062985" cy="2784532"/>
          </a:xfrm>
          <a:prstGeom prst="rect">
            <a:avLst/>
          </a:prstGeom>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uiten, sneeuw, schapen, zoogdier&#10;&#10;Automatisch gegenereerde beschrijving">
            <a:extLst>
              <a:ext uri="{FF2B5EF4-FFF2-40B4-BE49-F238E27FC236}">
                <a16:creationId xmlns:a16="http://schemas.microsoft.com/office/drawing/2014/main" id="{32E1D548-F5DA-167D-5BBC-DF6BFC847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661" y="3924824"/>
            <a:ext cx="3588640" cy="2395417"/>
          </a:xfrm>
          <a:prstGeom prst="rect">
            <a:avLst/>
          </a:prstGeom>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49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E7F5BA-74CF-0B3A-1181-7C795A026E39}"/>
              </a:ext>
            </a:extLst>
          </p:cNvPr>
          <p:cNvSpPr>
            <a:spLocks noGrp="1"/>
          </p:cNvSpPr>
          <p:nvPr>
            <p:ph type="title"/>
          </p:nvPr>
        </p:nvSpPr>
        <p:spPr>
          <a:xfrm>
            <a:off x="838201" y="365125"/>
            <a:ext cx="3816095" cy="1938076"/>
          </a:xfrm>
        </p:spPr>
        <p:txBody>
          <a:bodyPr>
            <a:normAutofit/>
          </a:bodyPr>
          <a:lstStyle/>
          <a:p>
            <a:r>
              <a:rPr lang="nl-NL" dirty="0"/>
              <a:t>Beweging.</a:t>
            </a:r>
          </a:p>
        </p:txBody>
      </p:sp>
      <p:sp>
        <p:nvSpPr>
          <p:cNvPr id="3" name="Tijdelijke aanduiding voor inhoud 2">
            <a:extLst>
              <a:ext uri="{FF2B5EF4-FFF2-40B4-BE49-F238E27FC236}">
                <a16:creationId xmlns:a16="http://schemas.microsoft.com/office/drawing/2014/main" id="{C02B8A98-864E-71E7-0656-3474FF0B3DA4}"/>
              </a:ext>
            </a:extLst>
          </p:cNvPr>
          <p:cNvSpPr>
            <a:spLocks noGrp="1"/>
          </p:cNvSpPr>
          <p:nvPr>
            <p:ph idx="1"/>
          </p:nvPr>
        </p:nvSpPr>
        <p:spPr>
          <a:xfrm>
            <a:off x="838201" y="2482589"/>
            <a:ext cx="3816096" cy="3694373"/>
          </a:xfrm>
        </p:spPr>
        <p:txBody>
          <a:bodyPr>
            <a:normAutofit/>
          </a:bodyPr>
          <a:lstStyle/>
          <a:p>
            <a:r>
              <a:rPr lang="nl-NL" sz="2000"/>
              <a:t>Grazer.</a:t>
            </a:r>
          </a:p>
          <a:p>
            <a:r>
              <a:rPr lang="nl-NL" sz="2000"/>
              <a:t>Kuddedieren.</a:t>
            </a:r>
          </a:p>
          <a:p>
            <a:r>
              <a:rPr lang="nl-NL" sz="2000"/>
              <a:t>Hele dag in beweging.</a:t>
            </a:r>
          </a:p>
        </p:txBody>
      </p:sp>
      <p:pic>
        <p:nvPicPr>
          <p:cNvPr id="5" name="Afbeelding 4" descr="Afbeelding met gras, schapen, grazen, berg&#10;&#10;Automatisch gegenereerde beschrijving">
            <a:extLst>
              <a:ext uri="{FF2B5EF4-FFF2-40B4-BE49-F238E27FC236}">
                <a16:creationId xmlns:a16="http://schemas.microsoft.com/office/drawing/2014/main" id="{0B83772D-6483-1790-00C6-428E6D7B7754}"/>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Afbeelding 3">
            <a:extLst>
              <a:ext uri="{FF2B5EF4-FFF2-40B4-BE49-F238E27FC236}">
                <a16:creationId xmlns:a16="http://schemas.microsoft.com/office/drawing/2014/main" id="{41B68CDB-A5CA-E67A-9776-2F78A7D3AD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54543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EE8E92-A567-6258-FD55-EC73D68CB26B}"/>
              </a:ext>
            </a:extLst>
          </p:cNvPr>
          <p:cNvSpPr>
            <a:spLocks noGrp="1"/>
          </p:cNvSpPr>
          <p:nvPr>
            <p:ph type="title"/>
          </p:nvPr>
        </p:nvSpPr>
        <p:spPr>
          <a:xfrm>
            <a:off x="838201" y="365125"/>
            <a:ext cx="5251316" cy="1807305"/>
          </a:xfrm>
        </p:spPr>
        <p:txBody>
          <a:bodyPr>
            <a:normAutofit/>
          </a:bodyPr>
          <a:lstStyle/>
          <a:p>
            <a:r>
              <a:rPr lang="nl-NL" dirty="0"/>
              <a:t>Rustgedrag.</a:t>
            </a:r>
          </a:p>
        </p:txBody>
      </p:sp>
      <p:sp>
        <p:nvSpPr>
          <p:cNvPr id="3" name="Tijdelijke aanduiding voor inhoud 2">
            <a:extLst>
              <a:ext uri="{FF2B5EF4-FFF2-40B4-BE49-F238E27FC236}">
                <a16:creationId xmlns:a16="http://schemas.microsoft.com/office/drawing/2014/main" id="{F6130C60-B8FC-337C-4FC9-8E28977A0EF3}"/>
              </a:ext>
            </a:extLst>
          </p:cNvPr>
          <p:cNvSpPr>
            <a:spLocks noGrp="1"/>
          </p:cNvSpPr>
          <p:nvPr>
            <p:ph idx="1"/>
          </p:nvPr>
        </p:nvSpPr>
        <p:spPr>
          <a:xfrm>
            <a:off x="838200" y="2333297"/>
            <a:ext cx="4619621" cy="3843666"/>
          </a:xfrm>
        </p:spPr>
        <p:txBody>
          <a:bodyPr>
            <a:normAutofit/>
          </a:bodyPr>
          <a:lstStyle/>
          <a:p>
            <a:r>
              <a:rPr lang="nl-NL" sz="2000"/>
              <a:t>4 uur slapen.</a:t>
            </a:r>
          </a:p>
          <a:p>
            <a:r>
              <a:rPr lang="nl-NL" sz="2000"/>
              <a:t>Veel liggen.</a:t>
            </a:r>
          </a:p>
        </p:txBody>
      </p:sp>
      <p:pic>
        <p:nvPicPr>
          <p:cNvPr id="4" name="Afbeelding 3" descr="Afbeelding met schapen, buiten, gras, zoogdier&#10;&#10;Automatisch gegenereerde beschrijving">
            <a:extLst>
              <a:ext uri="{FF2B5EF4-FFF2-40B4-BE49-F238E27FC236}">
                <a16:creationId xmlns:a16="http://schemas.microsoft.com/office/drawing/2014/main" id="{5193E446-2290-B6FC-22F7-CD934A495DB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3697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19A2CB-331C-01A8-BFAC-2A4413DF3A85}"/>
              </a:ext>
            </a:extLst>
          </p:cNvPr>
          <p:cNvSpPr>
            <a:spLocks noGrp="1"/>
          </p:cNvSpPr>
          <p:nvPr>
            <p:ph type="title"/>
          </p:nvPr>
        </p:nvSpPr>
        <p:spPr>
          <a:xfrm>
            <a:off x="640080" y="325369"/>
            <a:ext cx="4368602" cy="1956841"/>
          </a:xfrm>
        </p:spPr>
        <p:txBody>
          <a:bodyPr anchor="b">
            <a:normAutofit/>
          </a:bodyPr>
          <a:lstStyle/>
          <a:p>
            <a:r>
              <a:rPr lang="nl-NL" sz="5400" dirty="0"/>
              <a:t>Territorium gedrag.</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AD5ED5F-D519-DBAC-3521-9E097BF5BD02}"/>
              </a:ext>
            </a:extLst>
          </p:cNvPr>
          <p:cNvSpPr>
            <a:spLocks noGrp="1"/>
          </p:cNvSpPr>
          <p:nvPr>
            <p:ph idx="1"/>
          </p:nvPr>
        </p:nvSpPr>
        <p:spPr>
          <a:xfrm>
            <a:off x="640080" y="2872899"/>
            <a:ext cx="4243589" cy="3320668"/>
          </a:xfrm>
        </p:spPr>
        <p:txBody>
          <a:bodyPr>
            <a:normAutofit/>
          </a:bodyPr>
          <a:lstStyle/>
          <a:p>
            <a:r>
              <a:rPr lang="nl-NL" sz="2200"/>
              <a:t>Paartijd.</a:t>
            </a:r>
          </a:p>
          <a:p>
            <a:r>
              <a:rPr lang="nl-NL" sz="2200"/>
              <a:t>Te klein stuk land.</a:t>
            </a:r>
          </a:p>
          <a:p>
            <a:r>
              <a:rPr lang="nl-NL" sz="2200"/>
              <a:t>Rammen -&gt; paar passen achteruit -&gt; aanval.</a:t>
            </a:r>
          </a:p>
        </p:txBody>
      </p:sp>
      <p:pic>
        <p:nvPicPr>
          <p:cNvPr id="4" name="Afbeelding 3">
            <a:extLst>
              <a:ext uri="{FF2B5EF4-FFF2-40B4-BE49-F238E27FC236}">
                <a16:creationId xmlns:a16="http://schemas.microsoft.com/office/drawing/2014/main" id="{54CF30C3-B3CE-BA34-D6DF-66C1984E4C7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7233093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785</Words>
  <Application>Microsoft Office PowerPoint</Application>
  <PresentationFormat>Breedbeeld</PresentationFormat>
  <Paragraphs>89</Paragraphs>
  <Slides>11</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Schaap.</vt:lpstr>
      <vt:lpstr>Inhoud.</vt:lpstr>
      <vt:lpstr>Schaap algemeen.</vt:lpstr>
      <vt:lpstr>Voortplanting.</vt:lpstr>
      <vt:lpstr>Voorplanting.</vt:lpstr>
      <vt:lpstr>Foerageergedrag.</vt:lpstr>
      <vt:lpstr>Beweging.</vt:lpstr>
      <vt:lpstr>Rustgedrag.</vt:lpstr>
      <vt:lpstr>Territorium gedrag.</vt:lpstr>
      <vt:lpstr>Huisvesting.</vt:lpstr>
      <vt:lpstr>Einde. Bedankt voor het luisteren!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Schaap.</dc:title>
  <dc:creator>Danique H</dc:creator>
  <cp:lastModifiedBy>Angelique Withaar</cp:lastModifiedBy>
  <cp:revision>7</cp:revision>
  <dcterms:created xsi:type="dcterms:W3CDTF">2022-11-22T11:06:23Z</dcterms:created>
  <dcterms:modified xsi:type="dcterms:W3CDTF">2022-11-29T15:19:01Z</dcterms:modified>
</cp:coreProperties>
</file>