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266" r:id="rId3"/>
    <p:sldId id="265" r:id="rId4"/>
    <p:sldId id="258" r:id="rId5"/>
    <p:sldId id="257" r:id="rId6"/>
    <p:sldId id="259" r:id="rId7"/>
    <p:sldId id="260" r:id="rId8"/>
    <p:sldId id="267" r:id="rId9"/>
    <p:sldId id="261" r:id="rId10"/>
    <p:sldId id="270" r:id="rId11"/>
    <p:sldId id="271" r:id="rId12"/>
    <p:sldId id="268" r:id="rId13"/>
    <p:sldId id="263" r:id="rId14"/>
    <p:sldId id="273" r:id="rId15"/>
    <p:sldId id="269"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F114C-A29B-451B-A9EE-34226F9F845A}" v="2" dt="2022-11-17T11:29:04.93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0315" autoAdjust="0"/>
  </p:normalViewPr>
  <p:slideViewPr>
    <p:cSldViewPr snapToGrid="0">
      <p:cViewPr varScale="1">
        <p:scale>
          <a:sx n="50" d="100"/>
          <a:sy n="50" d="100"/>
        </p:scale>
        <p:origin x="14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4a824095-c99e-4397-b98c-ef710206c2cb" providerId="ADAL" clId="{324F114C-A29B-451B-A9EE-34226F9F845A}"/>
    <pc:docChg chg="custSel modSld">
      <pc:chgData name="Henrike Bosman - Bannink" userId="4a824095-c99e-4397-b98c-ef710206c2cb" providerId="ADAL" clId="{324F114C-A29B-451B-A9EE-34226F9F845A}" dt="2022-11-17T11:29:09.493" v="6"/>
      <pc:docMkLst>
        <pc:docMk/>
      </pc:docMkLst>
      <pc:sldChg chg="addSp delSp modSp mod setBg addAnim delDesignElem">
        <pc:chgData name="Henrike Bosman - Bannink" userId="4a824095-c99e-4397-b98c-ef710206c2cb" providerId="ADAL" clId="{324F114C-A29B-451B-A9EE-34226F9F845A}" dt="2022-11-17T11:29:09.493" v="6"/>
        <pc:sldMkLst>
          <pc:docMk/>
          <pc:sldMk cId="1438810593" sldId="256"/>
        </pc:sldMkLst>
        <pc:spChg chg="mod">
          <ac:chgData name="Henrike Bosman - Bannink" userId="4a824095-c99e-4397-b98c-ef710206c2cb" providerId="ADAL" clId="{324F114C-A29B-451B-A9EE-34226F9F845A}" dt="2022-11-17T11:29:09.492" v="4" actId="26606"/>
          <ac:spMkLst>
            <pc:docMk/>
            <pc:sldMk cId="1438810593" sldId="256"/>
            <ac:spMk id="2" creationId="{B201FE3F-1D63-4A08-8F45-906800BE17B9}"/>
          </ac:spMkLst>
        </pc:spChg>
        <pc:spChg chg="mod">
          <ac:chgData name="Henrike Bosman - Bannink" userId="4a824095-c99e-4397-b98c-ef710206c2cb" providerId="ADAL" clId="{324F114C-A29B-451B-A9EE-34226F9F845A}" dt="2022-11-17T11:29:09.492" v="4" actId="26606"/>
          <ac:spMkLst>
            <pc:docMk/>
            <pc:sldMk cId="1438810593" sldId="256"/>
            <ac:spMk id="3" creationId="{00408D9A-D139-4C66-93A4-1CD91BB976F1}"/>
          </ac:spMkLst>
        </pc:spChg>
        <pc:spChg chg="del">
          <ac:chgData name="Henrike Bosman - Bannink" userId="4a824095-c99e-4397-b98c-ef710206c2cb" providerId="ADAL" clId="{324F114C-A29B-451B-A9EE-34226F9F845A}" dt="2022-11-17T11:29:02.534" v="1"/>
          <ac:spMkLst>
            <pc:docMk/>
            <pc:sldMk cId="1438810593" sldId="256"/>
            <ac:spMk id="71" creationId="{F452A527-3631-41ED-858D-3777A7D1496A}"/>
          </ac:spMkLst>
        </pc:spChg>
        <pc:spChg chg="del">
          <ac:chgData name="Henrike Bosman - Bannink" userId="4a824095-c99e-4397-b98c-ef710206c2cb" providerId="ADAL" clId="{324F114C-A29B-451B-A9EE-34226F9F845A}" dt="2022-11-17T11:29:02.534" v="1"/>
          <ac:spMkLst>
            <pc:docMk/>
            <pc:sldMk cId="1438810593" sldId="256"/>
            <ac:spMk id="75" creationId="{F85B92BC-678C-4E14-97E6-3227DEF86371}"/>
          </ac:spMkLst>
        </pc:spChg>
        <pc:spChg chg="del">
          <ac:chgData name="Henrike Bosman - Bannink" userId="4a824095-c99e-4397-b98c-ef710206c2cb" providerId="ADAL" clId="{324F114C-A29B-451B-A9EE-34226F9F845A}" dt="2022-11-17T11:29:02.534" v="1"/>
          <ac:spMkLst>
            <pc:docMk/>
            <pc:sldMk cId="1438810593" sldId="256"/>
            <ac:spMk id="77" creationId="{D2644120-A6B9-4D5C-8A60-E2F4CC220E77}"/>
          </ac:spMkLst>
        </pc:spChg>
        <pc:spChg chg="add">
          <ac:chgData name="Henrike Bosman - Bannink" userId="4a824095-c99e-4397-b98c-ef710206c2cb" providerId="ADAL" clId="{324F114C-A29B-451B-A9EE-34226F9F845A}" dt="2022-11-17T11:29:09.492" v="4" actId="26606"/>
          <ac:spMkLst>
            <pc:docMk/>
            <pc:sldMk cId="1438810593" sldId="256"/>
            <ac:spMk id="3079" creationId="{C6A81905-F480-46A4-BC10-215D24EA1AE6}"/>
          </ac:spMkLst>
        </pc:spChg>
        <pc:spChg chg="add">
          <ac:chgData name="Henrike Bosman - Bannink" userId="4a824095-c99e-4397-b98c-ef710206c2cb" providerId="ADAL" clId="{324F114C-A29B-451B-A9EE-34226F9F845A}" dt="2022-11-17T11:29:09.492" v="4" actId="26606"/>
          <ac:spMkLst>
            <pc:docMk/>
            <pc:sldMk cId="1438810593" sldId="256"/>
            <ac:spMk id="3081" creationId="{36FD4D9D-3784-41E8-8405-A42B72F51331}"/>
          </ac:spMkLst>
        </pc:spChg>
        <pc:spChg chg="add">
          <ac:chgData name="Henrike Bosman - Bannink" userId="4a824095-c99e-4397-b98c-ef710206c2cb" providerId="ADAL" clId="{324F114C-A29B-451B-A9EE-34226F9F845A}" dt="2022-11-17T11:29:09.492" v="4" actId="26606"/>
          <ac:spMkLst>
            <pc:docMk/>
            <pc:sldMk cId="1438810593" sldId="256"/>
            <ac:spMk id="3083" creationId="{60817A52-B891-4228-A61E-0C0A57632DDA}"/>
          </ac:spMkLst>
        </pc:spChg>
        <pc:picChg chg="mod">
          <ac:chgData name="Henrike Bosman - Bannink" userId="4a824095-c99e-4397-b98c-ef710206c2cb" providerId="ADAL" clId="{324F114C-A29B-451B-A9EE-34226F9F845A}" dt="2022-11-17T11:29:09.492" v="4" actId="26606"/>
          <ac:picMkLst>
            <pc:docMk/>
            <pc:sldMk cId="1438810593" sldId="256"/>
            <ac:picMk id="3074" creationId="{D6DB9EE9-59EF-41DF-B606-078C67C9BBD0}"/>
          </ac:picMkLst>
        </pc:picChg>
        <pc:cxnChg chg="del">
          <ac:chgData name="Henrike Bosman - Bannink" userId="4a824095-c99e-4397-b98c-ef710206c2cb" providerId="ADAL" clId="{324F114C-A29B-451B-A9EE-34226F9F845A}" dt="2022-11-17T11:29:02.534" v="1"/>
          <ac:cxnSpMkLst>
            <pc:docMk/>
            <pc:sldMk cId="1438810593" sldId="256"/>
            <ac:cxnSpMk id="73" creationId="{D28A9C89-B313-458F-9C85-515930A51A93}"/>
          </ac:cxnSpMkLst>
        </pc:cxnChg>
      </pc:sldChg>
      <pc:sldChg chg="modSp">
        <pc:chgData name="Henrike Bosman - Bannink" userId="4a824095-c99e-4397-b98c-ef710206c2cb" providerId="ADAL" clId="{324F114C-A29B-451B-A9EE-34226F9F845A}" dt="2022-11-17T11:29:04.934" v="3"/>
        <pc:sldMkLst>
          <pc:docMk/>
          <pc:sldMk cId="3215492264" sldId="257"/>
        </pc:sldMkLst>
        <pc:spChg chg="mod">
          <ac:chgData name="Henrike Bosman - Bannink" userId="4a824095-c99e-4397-b98c-ef710206c2cb" providerId="ADAL" clId="{324F114C-A29B-451B-A9EE-34226F9F845A}" dt="2022-11-17T11:29:04.934" v="3"/>
          <ac:spMkLst>
            <pc:docMk/>
            <pc:sldMk cId="3215492264" sldId="257"/>
            <ac:spMk id="2" creationId="{EBD18F6D-8098-4790-99BA-481920FA4735}"/>
          </ac:spMkLst>
        </pc:spChg>
        <pc:spChg chg="mod">
          <ac:chgData name="Henrike Bosman - Bannink" userId="4a824095-c99e-4397-b98c-ef710206c2cb" providerId="ADAL" clId="{324F114C-A29B-451B-A9EE-34226F9F845A}" dt="2022-11-17T11:29:04.934" v="3"/>
          <ac:spMkLst>
            <pc:docMk/>
            <pc:sldMk cId="3215492264" sldId="257"/>
            <ac:spMk id="3" creationId="{51811994-D5A4-42BC-A735-601902B9444B}"/>
          </ac:spMkLst>
        </pc:spChg>
      </pc:sldChg>
      <pc:sldChg chg="modSp">
        <pc:chgData name="Henrike Bosman - Bannink" userId="4a824095-c99e-4397-b98c-ef710206c2cb" providerId="ADAL" clId="{324F114C-A29B-451B-A9EE-34226F9F845A}" dt="2022-11-17T11:29:04.934" v="3"/>
        <pc:sldMkLst>
          <pc:docMk/>
          <pc:sldMk cId="420766347" sldId="258"/>
        </pc:sldMkLst>
        <pc:spChg chg="mod">
          <ac:chgData name="Henrike Bosman - Bannink" userId="4a824095-c99e-4397-b98c-ef710206c2cb" providerId="ADAL" clId="{324F114C-A29B-451B-A9EE-34226F9F845A}" dt="2022-11-17T11:29:04.934" v="3"/>
          <ac:spMkLst>
            <pc:docMk/>
            <pc:sldMk cId="420766347" sldId="258"/>
            <ac:spMk id="2" creationId="{BD0AE7A2-7A14-435C-8EF7-3E26BDDC6E84}"/>
          </ac:spMkLst>
        </pc:spChg>
      </pc:sldChg>
      <pc:sldChg chg="modSp">
        <pc:chgData name="Henrike Bosman - Bannink" userId="4a824095-c99e-4397-b98c-ef710206c2cb" providerId="ADAL" clId="{324F114C-A29B-451B-A9EE-34226F9F845A}" dt="2022-11-17T11:29:04.934" v="3"/>
        <pc:sldMkLst>
          <pc:docMk/>
          <pc:sldMk cId="3904828475" sldId="259"/>
        </pc:sldMkLst>
        <pc:spChg chg="mod">
          <ac:chgData name="Henrike Bosman - Bannink" userId="4a824095-c99e-4397-b98c-ef710206c2cb" providerId="ADAL" clId="{324F114C-A29B-451B-A9EE-34226F9F845A}" dt="2022-11-17T11:29:04.934" v="3"/>
          <ac:spMkLst>
            <pc:docMk/>
            <pc:sldMk cId="3904828475" sldId="259"/>
            <ac:spMk id="2" creationId="{36453DA4-5765-4BA5-93E1-2058A4B13E2B}"/>
          </ac:spMkLst>
        </pc:spChg>
      </pc:sldChg>
      <pc:sldChg chg="modSp">
        <pc:chgData name="Henrike Bosman - Bannink" userId="4a824095-c99e-4397-b98c-ef710206c2cb" providerId="ADAL" clId="{324F114C-A29B-451B-A9EE-34226F9F845A}" dt="2022-11-17T11:29:04.934" v="3"/>
        <pc:sldMkLst>
          <pc:docMk/>
          <pc:sldMk cId="3927369680" sldId="260"/>
        </pc:sldMkLst>
        <pc:spChg chg="mod">
          <ac:chgData name="Henrike Bosman - Bannink" userId="4a824095-c99e-4397-b98c-ef710206c2cb" providerId="ADAL" clId="{324F114C-A29B-451B-A9EE-34226F9F845A}" dt="2022-11-17T11:29:04.934" v="3"/>
          <ac:spMkLst>
            <pc:docMk/>
            <pc:sldMk cId="3927369680" sldId="260"/>
            <ac:spMk id="2" creationId="{180E54CF-8F30-452E-9457-F15A006800C9}"/>
          </ac:spMkLst>
        </pc:spChg>
        <pc:spChg chg="mod">
          <ac:chgData name="Henrike Bosman - Bannink" userId="4a824095-c99e-4397-b98c-ef710206c2cb" providerId="ADAL" clId="{324F114C-A29B-451B-A9EE-34226F9F845A}" dt="2022-11-17T11:29:04.934" v="3"/>
          <ac:spMkLst>
            <pc:docMk/>
            <pc:sldMk cId="3927369680" sldId="260"/>
            <ac:spMk id="3" creationId="{C18039E1-EBA8-4F7F-B033-C4B1F45CD769}"/>
          </ac:spMkLst>
        </pc:spChg>
      </pc:sldChg>
      <pc:sldChg chg="modSp">
        <pc:chgData name="Henrike Bosman - Bannink" userId="4a824095-c99e-4397-b98c-ef710206c2cb" providerId="ADAL" clId="{324F114C-A29B-451B-A9EE-34226F9F845A}" dt="2022-11-17T11:29:04.934" v="3"/>
        <pc:sldMkLst>
          <pc:docMk/>
          <pc:sldMk cId="4165118447" sldId="261"/>
        </pc:sldMkLst>
        <pc:spChg chg="mod">
          <ac:chgData name="Henrike Bosman - Bannink" userId="4a824095-c99e-4397-b98c-ef710206c2cb" providerId="ADAL" clId="{324F114C-A29B-451B-A9EE-34226F9F845A}" dt="2022-11-17T11:29:04.934" v="3"/>
          <ac:spMkLst>
            <pc:docMk/>
            <pc:sldMk cId="4165118447" sldId="261"/>
            <ac:spMk id="2" creationId="{D1DC6658-EAE1-42EB-92E3-C165CFAA212F}"/>
          </ac:spMkLst>
        </pc:spChg>
        <pc:spChg chg="mod">
          <ac:chgData name="Henrike Bosman - Bannink" userId="4a824095-c99e-4397-b98c-ef710206c2cb" providerId="ADAL" clId="{324F114C-A29B-451B-A9EE-34226F9F845A}" dt="2022-11-17T11:29:04.934" v="3"/>
          <ac:spMkLst>
            <pc:docMk/>
            <pc:sldMk cId="4165118447" sldId="261"/>
            <ac:spMk id="3" creationId="{C04DCA4B-97AA-4B9E-B24B-807936C690C5}"/>
          </ac:spMkLst>
        </pc:spChg>
      </pc:sldChg>
      <pc:sldChg chg="modSp">
        <pc:chgData name="Henrike Bosman - Bannink" userId="4a824095-c99e-4397-b98c-ef710206c2cb" providerId="ADAL" clId="{324F114C-A29B-451B-A9EE-34226F9F845A}" dt="2022-11-17T11:29:04.934" v="3"/>
        <pc:sldMkLst>
          <pc:docMk/>
          <pc:sldMk cId="3430365789" sldId="263"/>
        </pc:sldMkLst>
        <pc:spChg chg="mod">
          <ac:chgData name="Henrike Bosman - Bannink" userId="4a824095-c99e-4397-b98c-ef710206c2cb" providerId="ADAL" clId="{324F114C-A29B-451B-A9EE-34226F9F845A}" dt="2022-11-17T11:29:04.934" v="3"/>
          <ac:spMkLst>
            <pc:docMk/>
            <pc:sldMk cId="3430365789" sldId="263"/>
            <ac:spMk id="2" creationId="{C7B639F2-13B8-452F-910A-37CFC441C46E}"/>
          </ac:spMkLst>
        </pc:spChg>
      </pc:sldChg>
      <pc:sldChg chg="modSp">
        <pc:chgData name="Henrike Bosman - Bannink" userId="4a824095-c99e-4397-b98c-ef710206c2cb" providerId="ADAL" clId="{324F114C-A29B-451B-A9EE-34226F9F845A}" dt="2022-11-17T11:29:04.934" v="3"/>
        <pc:sldMkLst>
          <pc:docMk/>
          <pc:sldMk cId="1277260324" sldId="266"/>
        </pc:sldMkLst>
        <pc:spChg chg="mod">
          <ac:chgData name="Henrike Bosman - Bannink" userId="4a824095-c99e-4397-b98c-ef710206c2cb" providerId="ADAL" clId="{324F114C-A29B-451B-A9EE-34226F9F845A}" dt="2022-11-17T11:29:04.934" v="3"/>
          <ac:spMkLst>
            <pc:docMk/>
            <pc:sldMk cId="1277260324" sldId="266"/>
            <ac:spMk id="2" creationId="{307B2C1D-2E82-4EC8-8215-F35F1500AB44}"/>
          </ac:spMkLst>
        </pc:spChg>
        <pc:spChg chg="mod">
          <ac:chgData name="Henrike Bosman - Bannink" userId="4a824095-c99e-4397-b98c-ef710206c2cb" providerId="ADAL" clId="{324F114C-A29B-451B-A9EE-34226F9F845A}" dt="2022-11-17T11:29:04.934" v="3"/>
          <ac:spMkLst>
            <pc:docMk/>
            <pc:sldMk cId="1277260324" sldId="266"/>
            <ac:spMk id="3" creationId="{76E07D38-B997-4BDB-8EF0-26F4874A73C3}"/>
          </ac:spMkLst>
        </pc:spChg>
      </pc:sldChg>
      <pc:sldChg chg="modSp">
        <pc:chgData name="Henrike Bosman - Bannink" userId="4a824095-c99e-4397-b98c-ef710206c2cb" providerId="ADAL" clId="{324F114C-A29B-451B-A9EE-34226F9F845A}" dt="2022-11-17T11:29:04.934" v="3"/>
        <pc:sldMkLst>
          <pc:docMk/>
          <pc:sldMk cId="3126462320" sldId="267"/>
        </pc:sldMkLst>
        <pc:spChg chg="mod">
          <ac:chgData name="Henrike Bosman - Bannink" userId="4a824095-c99e-4397-b98c-ef710206c2cb" providerId="ADAL" clId="{324F114C-A29B-451B-A9EE-34226F9F845A}" dt="2022-11-17T11:29:04.934" v="3"/>
          <ac:spMkLst>
            <pc:docMk/>
            <pc:sldMk cId="3126462320" sldId="267"/>
            <ac:spMk id="3" creationId="{FFD9B02C-EFD6-4E42-8759-BC44C6762543}"/>
          </ac:spMkLst>
        </pc:spChg>
      </pc:sldChg>
      <pc:sldChg chg="modSp">
        <pc:chgData name="Henrike Bosman - Bannink" userId="4a824095-c99e-4397-b98c-ef710206c2cb" providerId="ADAL" clId="{324F114C-A29B-451B-A9EE-34226F9F845A}" dt="2022-11-17T11:29:04.934" v="3"/>
        <pc:sldMkLst>
          <pc:docMk/>
          <pc:sldMk cId="202158907" sldId="268"/>
        </pc:sldMkLst>
        <pc:spChg chg="mod">
          <ac:chgData name="Henrike Bosman - Bannink" userId="4a824095-c99e-4397-b98c-ef710206c2cb" providerId="ADAL" clId="{324F114C-A29B-451B-A9EE-34226F9F845A}" dt="2022-11-17T11:29:04.934" v="3"/>
          <ac:spMkLst>
            <pc:docMk/>
            <pc:sldMk cId="202158907" sldId="268"/>
            <ac:spMk id="2" creationId="{B863965E-4EED-421F-8548-353AAA2B4AF5}"/>
          </ac:spMkLst>
        </pc:spChg>
        <pc:spChg chg="mod">
          <ac:chgData name="Henrike Bosman - Bannink" userId="4a824095-c99e-4397-b98c-ef710206c2cb" providerId="ADAL" clId="{324F114C-A29B-451B-A9EE-34226F9F845A}" dt="2022-11-17T11:29:04.934" v="3"/>
          <ac:spMkLst>
            <pc:docMk/>
            <pc:sldMk cId="202158907" sldId="268"/>
            <ac:spMk id="3" creationId="{7266C76A-EABA-4CF9-9C0A-0993DD1930D7}"/>
          </ac:spMkLst>
        </pc:spChg>
      </pc:sldChg>
      <pc:sldChg chg="modSp">
        <pc:chgData name="Henrike Bosman - Bannink" userId="4a824095-c99e-4397-b98c-ef710206c2cb" providerId="ADAL" clId="{324F114C-A29B-451B-A9EE-34226F9F845A}" dt="2022-11-17T11:29:04.934" v="3"/>
        <pc:sldMkLst>
          <pc:docMk/>
          <pc:sldMk cId="3824486658" sldId="270"/>
        </pc:sldMkLst>
        <pc:spChg chg="mod">
          <ac:chgData name="Henrike Bosman - Bannink" userId="4a824095-c99e-4397-b98c-ef710206c2cb" providerId="ADAL" clId="{324F114C-A29B-451B-A9EE-34226F9F845A}" dt="2022-11-17T11:29:04.934" v="3"/>
          <ac:spMkLst>
            <pc:docMk/>
            <pc:sldMk cId="3824486658" sldId="270"/>
            <ac:spMk id="2" creationId="{77BFF1EB-06DE-46E9-A3A7-DF8DF2F3BF84}"/>
          </ac:spMkLst>
        </pc:spChg>
        <pc:spChg chg="mod">
          <ac:chgData name="Henrike Bosman - Bannink" userId="4a824095-c99e-4397-b98c-ef710206c2cb" providerId="ADAL" clId="{324F114C-A29B-451B-A9EE-34226F9F845A}" dt="2022-11-17T11:29:04.934" v="3"/>
          <ac:spMkLst>
            <pc:docMk/>
            <pc:sldMk cId="3824486658" sldId="270"/>
            <ac:spMk id="3" creationId="{16F78697-DD8B-4D96-B46C-8BE69A4FF792}"/>
          </ac:spMkLst>
        </pc:spChg>
      </pc:sldChg>
      <pc:sldChg chg="modSp mod">
        <pc:chgData name="Henrike Bosman - Bannink" userId="4a824095-c99e-4397-b98c-ef710206c2cb" providerId="ADAL" clId="{324F114C-A29B-451B-A9EE-34226F9F845A}" dt="2022-11-17T11:29:04.934" v="3"/>
        <pc:sldMkLst>
          <pc:docMk/>
          <pc:sldMk cId="2789940180" sldId="271"/>
        </pc:sldMkLst>
        <pc:spChg chg="mod">
          <ac:chgData name="Henrike Bosman - Bannink" userId="4a824095-c99e-4397-b98c-ef710206c2cb" providerId="ADAL" clId="{324F114C-A29B-451B-A9EE-34226F9F845A}" dt="2022-11-17T11:29:04.934" v="3"/>
          <ac:spMkLst>
            <pc:docMk/>
            <pc:sldMk cId="2789940180" sldId="271"/>
            <ac:spMk id="2" creationId="{A2D5D18D-A0B8-4B2D-874E-8E047FB3A3F6}"/>
          </ac:spMkLst>
        </pc:spChg>
        <pc:spChg chg="mod">
          <ac:chgData name="Henrike Bosman - Bannink" userId="4a824095-c99e-4397-b98c-ef710206c2cb" providerId="ADAL" clId="{324F114C-A29B-451B-A9EE-34226F9F845A}" dt="2022-11-17T11:29:02.960" v="2" actId="27636"/>
          <ac:spMkLst>
            <pc:docMk/>
            <pc:sldMk cId="2789940180" sldId="271"/>
            <ac:spMk id="3" creationId="{67C3789A-F52C-4D70-BCE5-D3A66A7EE1DB}"/>
          </ac:spMkLst>
        </pc:spChg>
      </pc:sldChg>
      <pc:sldChg chg="modSp">
        <pc:chgData name="Henrike Bosman - Bannink" userId="4a824095-c99e-4397-b98c-ef710206c2cb" providerId="ADAL" clId="{324F114C-A29B-451B-A9EE-34226F9F845A}" dt="2022-11-17T11:29:04.934" v="3"/>
        <pc:sldMkLst>
          <pc:docMk/>
          <pc:sldMk cId="2676456662" sldId="272"/>
        </pc:sldMkLst>
        <pc:spChg chg="mod">
          <ac:chgData name="Henrike Bosman - Bannink" userId="4a824095-c99e-4397-b98c-ef710206c2cb" providerId="ADAL" clId="{324F114C-A29B-451B-A9EE-34226F9F845A}" dt="2022-11-17T11:29:04.934" v="3"/>
          <ac:spMkLst>
            <pc:docMk/>
            <pc:sldMk cId="2676456662" sldId="272"/>
            <ac:spMk id="2" creationId="{BF2D6732-D168-41A3-8D88-EB36A286740F}"/>
          </ac:spMkLst>
        </pc:spChg>
        <pc:spChg chg="mod">
          <ac:chgData name="Henrike Bosman - Bannink" userId="4a824095-c99e-4397-b98c-ef710206c2cb" providerId="ADAL" clId="{324F114C-A29B-451B-A9EE-34226F9F845A}" dt="2022-11-17T11:29:04.934" v="3"/>
          <ac:spMkLst>
            <pc:docMk/>
            <pc:sldMk cId="2676456662" sldId="272"/>
            <ac:spMk id="3" creationId="{FB7C2A71-2B5C-4EEC-863A-832EF5109E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8BE1E-84DC-4ABE-81DF-84B6FC963D23}" type="datetimeFigureOut">
              <a:rPr lang="nl-NL" smtClean="0"/>
              <a:t>21-11-2022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0CB91-1534-497A-AA28-C2316984F571}" type="slidenum">
              <a:rPr lang="nl-NL" smtClean="0"/>
              <a:t>‹nr.›</a:t>
            </a:fld>
            <a:endParaRPr lang="nl-NL"/>
          </a:p>
        </p:txBody>
      </p:sp>
    </p:spTree>
    <p:extLst>
      <p:ext uri="{BB962C8B-B14F-4D97-AF65-F5344CB8AC3E}">
        <p14:creationId xmlns:p14="http://schemas.microsoft.com/office/powerpoint/2010/main" val="131844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Times New Roman" panose="02020603050405020304" pitchFamily="18" charset="0"/>
              </a:rPr>
              <a:t>Het antibioticagebruik in de veehouderij staat namelijk flink ter discussie. Dit komt doordat er resistentie ontstaat.</a:t>
            </a:r>
            <a:endParaRPr lang="nl-NL" dirty="0"/>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4</a:t>
            </a:fld>
            <a:endParaRPr lang="nl-NL"/>
          </a:p>
        </p:txBody>
      </p:sp>
    </p:spTree>
    <p:extLst>
      <p:ext uri="{BB962C8B-B14F-4D97-AF65-F5344CB8AC3E}">
        <p14:creationId xmlns:p14="http://schemas.microsoft.com/office/powerpoint/2010/main" val="240681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Staat weergegeven op het potje of de verpakking. </a:t>
            </a:r>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5</a:t>
            </a:fld>
            <a:endParaRPr lang="nl-NL"/>
          </a:p>
        </p:txBody>
      </p:sp>
    </p:spTree>
    <p:extLst>
      <p:ext uri="{BB962C8B-B14F-4D97-AF65-F5344CB8AC3E}">
        <p14:creationId xmlns:p14="http://schemas.microsoft.com/office/powerpoint/2010/main" val="200516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Antibiotica werkt alleen tegen bacteriën, niet tegen virussen of parasieten. Toch wordt er soms wel een antibioticakuur voorgeschreven op het moment dat er geen sprake is van een bacterie. Waarom? Om de weerstand te ondersteunen zodat er geen bacteriële ontsteking bij komt. </a:t>
            </a:r>
          </a:p>
          <a:p>
            <a:endParaRPr lang="nl-NL" dirty="0"/>
          </a:p>
          <a:p>
            <a:r>
              <a:rPr lang="nl-NL" dirty="0"/>
              <a:t>Voorbeeld van bactericide = penicilline </a:t>
            </a:r>
          </a:p>
          <a:p>
            <a:endParaRPr lang="nl-NL" dirty="0"/>
          </a:p>
          <a:p>
            <a:r>
              <a:rPr lang="nl-NL" dirty="0"/>
              <a:t>Indien er sprake is van resistentie, dan is de bacterie niet meer gevoelig voor de antibiotica. De koe (of ander dier) is niet resistent! </a:t>
            </a:r>
          </a:p>
          <a:p>
            <a:r>
              <a:rPr lang="nl-NL" dirty="0"/>
              <a:t>Omdat er de laatste jaren niet veel nieuwe antibiotica worden uitgevonden, moeten we zuinig zijn met de AB die we hebben. Daarom mag je dieren niet zomaar meer behandelen (geldt ook voor mensen). </a:t>
            </a:r>
          </a:p>
          <a:p>
            <a:endParaRPr lang="nl-NL" dirty="0"/>
          </a:p>
          <a:p>
            <a:r>
              <a:rPr lang="nl-NL" dirty="0"/>
              <a:t>Wat je wel of niet mag gebruiken staat weergegeven op het bedrijfsbehandelplan of het </a:t>
            </a:r>
            <a:r>
              <a:rPr lang="nl-NL" dirty="0" err="1"/>
              <a:t>bedrijfsgezondheidplan</a:t>
            </a:r>
            <a:r>
              <a:rPr lang="nl-NL" dirty="0"/>
              <a:t>. Dit wordt jaarlijks in overleg tussen de veehouder en veearts vastgelegd. Dit plan is dan een jaar geldig, waarna er weer een nieuw plan gemaakt dient te worden. </a:t>
            </a:r>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7</a:t>
            </a:fld>
            <a:endParaRPr lang="nl-NL"/>
          </a:p>
        </p:txBody>
      </p:sp>
    </p:spTree>
    <p:extLst>
      <p:ext uri="{BB962C8B-B14F-4D97-AF65-F5344CB8AC3E}">
        <p14:creationId xmlns:p14="http://schemas.microsoft.com/office/powerpoint/2010/main" val="282776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Antibiotica werkt alleen tegen bacteriën, niet tegen virussen of parasieten. Toch wordt er soms wel een antibioticakuur voorgeschreven op het moment dat er geen sprake is van een bacterie. Waarom? Om de weerstand te ondersteunen zodat er geen bacteriële ontsteking bij komt. </a:t>
            </a:r>
          </a:p>
          <a:p>
            <a:endParaRPr lang="nl-NL" dirty="0"/>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8</a:t>
            </a:fld>
            <a:endParaRPr lang="nl-NL"/>
          </a:p>
        </p:txBody>
      </p:sp>
    </p:spTree>
    <p:extLst>
      <p:ext uri="{BB962C8B-B14F-4D97-AF65-F5344CB8AC3E}">
        <p14:creationId xmlns:p14="http://schemas.microsoft.com/office/powerpoint/2010/main" val="417943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antibiotica zijn er natuurlijk meerdere middelen die ingezet kunnen worden in de veehouderij. </a:t>
            </a:r>
          </a:p>
          <a:p>
            <a:r>
              <a:rPr lang="nl-NL" dirty="0" err="1"/>
              <a:t>NSAID’s</a:t>
            </a:r>
            <a:r>
              <a:rPr lang="nl-NL" dirty="0"/>
              <a:t> </a:t>
            </a:r>
            <a:r>
              <a:rPr lang="nl-NL" dirty="0">
                <a:sym typeface="Wingdings" panose="05000000000000000000" pitchFamily="2" charset="2"/>
              </a:rPr>
              <a:t> Non </a:t>
            </a:r>
            <a:r>
              <a:rPr lang="nl-NL" dirty="0" err="1">
                <a:sym typeface="Wingdings" panose="05000000000000000000" pitchFamily="2" charset="2"/>
              </a:rPr>
              <a:t>Steroïd</a:t>
            </a:r>
            <a:r>
              <a:rPr lang="nl-NL" dirty="0">
                <a:sym typeface="Wingdings" panose="05000000000000000000" pitchFamily="2" charset="2"/>
              </a:rPr>
              <a:t> Anti-</a:t>
            </a:r>
            <a:r>
              <a:rPr lang="nl-NL" dirty="0" err="1">
                <a:sym typeface="Wingdings" panose="05000000000000000000" pitchFamily="2" charset="2"/>
              </a:rPr>
              <a:t>Inflammatory</a:t>
            </a:r>
            <a:r>
              <a:rPr lang="nl-NL" dirty="0">
                <a:sym typeface="Wingdings" panose="05000000000000000000" pitchFamily="2" charset="2"/>
              </a:rPr>
              <a:t> Drug  pijnstillers met een ontstekingsremmende werking, </a:t>
            </a:r>
            <a:r>
              <a:rPr lang="nl-NL" dirty="0" err="1">
                <a:sym typeface="Wingdings" panose="05000000000000000000" pitchFamily="2" charset="2"/>
              </a:rPr>
              <a:t>koortsonderdrukkend</a:t>
            </a:r>
            <a:r>
              <a:rPr lang="nl-NL" dirty="0">
                <a:sym typeface="Wingdings" panose="05000000000000000000" pitchFamily="2" charset="2"/>
              </a:rPr>
              <a:t>. Beetje vergelijkbaar met Ibuprofen bij mensen. </a:t>
            </a:r>
          </a:p>
          <a:p>
            <a:r>
              <a:rPr lang="nl-NL" sz="1800" dirty="0">
                <a:effectLst/>
                <a:latin typeface="Calibri" panose="020F0502020204030204" pitchFamily="34" charset="0"/>
                <a:ea typeface="Times New Roman" panose="02020603050405020304" pitchFamily="18" charset="0"/>
              </a:rPr>
              <a:t>Het virus wordt niet gedood, maar de ontsteking wordt aangepakt en door de pijnstilling voelt de koe zich snel beter. Hierdoor gaan ze ook beter vreten. </a:t>
            </a:r>
          </a:p>
          <a:p>
            <a:r>
              <a:rPr lang="nl-NL" sz="1800" dirty="0">
                <a:effectLst/>
                <a:latin typeface="Calibri" panose="020F0502020204030204" pitchFamily="34" charset="0"/>
              </a:rPr>
              <a:t>Niet alleen bij virusziekten maar ook bij andere ziekten kunnen </a:t>
            </a:r>
            <a:r>
              <a:rPr lang="nl-NL" sz="1800" dirty="0" err="1">
                <a:effectLst/>
                <a:latin typeface="Calibri" panose="020F0502020204030204" pitchFamily="34" charset="0"/>
              </a:rPr>
              <a:t>NSAIDs</a:t>
            </a:r>
            <a:r>
              <a:rPr lang="nl-NL" sz="1800" dirty="0">
                <a:effectLst/>
                <a:latin typeface="Calibri" panose="020F0502020204030204" pitchFamily="34" charset="0"/>
              </a:rPr>
              <a:t> het herstel bevorderen. </a:t>
            </a:r>
          </a:p>
          <a:p>
            <a:endParaRPr lang="nl-NL" sz="1800" dirty="0">
              <a:effectLst/>
              <a:latin typeface="Calibri" panose="020F0502020204030204" pitchFamily="34" charset="0"/>
            </a:endParaRPr>
          </a:p>
          <a:p>
            <a:r>
              <a:rPr lang="nl-NL" sz="1800" dirty="0">
                <a:effectLst/>
                <a:latin typeface="Calibri" panose="020F0502020204030204" pitchFamily="34" charset="0"/>
              </a:rPr>
              <a:t>Virusziekten kun je wel preventief tegen vaccineren. Sommige </a:t>
            </a:r>
            <a:r>
              <a:rPr lang="nl-NL" sz="1800" dirty="0" err="1">
                <a:effectLst/>
                <a:latin typeface="Calibri" panose="020F0502020204030204" pitchFamily="34" charset="0"/>
              </a:rPr>
              <a:t>bacterien</a:t>
            </a:r>
            <a:r>
              <a:rPr lang="nl-NL" sz="1800" dirty="0">
                <a:effectLst/>
                <a:latin typeface="Calibri" panose="020F0502020204030204" pitchFamily="34" charset="0"/>
              </a:rPr>
              <a:t> ook. </a:t>
            </a:r>
          </a:p>
          <a:p>
            <a:endParaRPr lang="nl-NL" sz="1800" dirty="0">
              <a:effectLst/>
              <a:latin typeface="Calibri" panose="020F0502020204030204" pitchFamily="34" charset="0"/>
            </a:endParaRPr>
          </a:p>
          <a:p>
            <a:r>
              <a:rPr lang="nl-NL" sz="1800" dirty="0">
                <a:effectLst/>
                <a:latin typeface="Calibri" panose="020F0502020204030204" pitchFamily="34" charset="0"/>
              </a:rPr>
              <a:t>Cyste: vochtblaasje op de eierstok, waardoor de vruchtbaarheid van een koe vermindert. </a:t>
            </a:r>
          </a:p>
          <a:p>
            <a:endParaRPr lang="nl-NL" sz="1800" dirty="0">
              <a:effectLst/>
              <a:latin typeface="Calibri" panose="020F0502020204030204" pitchFamily="34" charset="0"/>
            </a:endParaRPr>
          </a:p>
          <a:p>
            <a:r>
              <a:rPr lang="nl-NL" sz="1800" dirty="0">
                <a:effectLst/>
                <a:latin typeface="Calibri" panose="020F0502020204030204" pitchFamily="34" charset="0"/>
              </a:rPr>
              <a:t>Calciumpillen </a:t>
            </a:r>
            <a:r>
              <a:rPr lang="nl-NL" sz="1800" dirty="0">
                <a:effectLst/>
                <a:latin typeface="Calibri" panose="020F0502020204030204" pitchFamily="34" charset="0"/>
                <a:sym typeface="Wingdings" panose="05000000000000000000" pitchFamily="2" charset="2"/>
              </a:rPr>
              <a:t> koeien met melkziekte</a:t>
            </a:r>
          </a:p>
          <a:p>
            <a:r>
              <a:rPr lang="nl-NL" sz="1800" dirty="0">
                <a:effectLst/>
                <a:latin typeface="Calibri" panose="020F0502020204030204" pitchFamily="34" charset="0"/>
                <a:sym typeface="Wingdings" panose="05000000000000000000" pitchFamily="2" charset="2"/>
              </a:rPr>
              <a:t>Energiepillen  koeien met slepende melkziekte </a:t>
            </a:r>
          </a:p>
          <a:p>
            <a:endParaRPr lang="nl-NL" sz="1800" dirty="0">
              <a:effectLst/>
              <a:latin typeface="Calibri" panose="020F0502020204030204" pitchFamily="34" charset="0"/>
              <a:sym typeface="Wingdings" panose="05000000000000000000" pitchFamily="2" charset="2"/>
            </a:endParaRPr>
          </a:p>
          <a:p>
            <a:r>
              <a:rPr lang="nl-NL" sz="1800" dirty="0">
                <a:effectLst/>
                <a:latin typeface="Calibri" panose="020F0502020204030204" pitchFamily="34" charset="0"/>
                <a:sym typeface="Wingdings" panose="05000000000000000000" pitchFamily="2" charset="2"/>
              </a:rPr>
              <a:t>Koe met melkziekte  calciummagnesium infuus, in de melkader. Enige medicijn wat de veehouder in het bloed mag ingeven. </a:t>
            </a:r>
          </a:p>
          <a:p>
            <a:r>
              <a:rPr lang="nl-NL" sz="1800" dirty="0">
                <a:effectLst/>
                <a:latin typeface="Calibri" panose="020F0502020204030204" pitchFamily="34" charset="0"/>
                <a:sym typeface="Wingdings" panose="05000000000000000000" pitchFamily="2" charset="2"/>
              </a:rPr>
              <a:t>Koe met melkziekte  calciumgebrek </a:t>
            </a:r>
            <a:endParaRPr lang="nl-NL" sz="1800" dirty="0">
              <a:effectLst/>
              <a:latin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9</a:t>
            </a:fld>
            <a:endParaRPr lang="nl-NL"/>
          </a:p>
        </p:txBody>
      </p:sp>
    </p:spTree>
    <p:extLst>
      <p:ext uri="{BB962C8B-B14F-4D97-AF65-F5344CB8AC3E}">
        <p14:creationId xmlns:p14="http://schemas.microsoft.com/office/powerpoint/2010/main" val="43000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rPr>
              <a:t>Omdat de meeste dieren in Nederland gehouden worden voor de productie van voedsel voor de mens, zijn er regels verbonden aan het medicijngebruik</a:t>
            </a:r>
            <a:endParaRPr lang="nl-NL" sz="12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Times New Roman" panose="02020603050405020304" pitchFamily="18" charset="0"/>
              </a:rPr>
              <a:t>De wachttijd is gebaseerd op een gemiddelde dier en op basis van de voorgeschreven dosis en toedieningswijze. Er kunnen dus verschillen bestaan tussen dieren. </a:t>
            </a:r>
            <a:endParaRPr lang="nl-NL" dirty="0"/>
          </a:p>
          <a:p>
            <a:endParaRPr lang="nl-NL" dirty="0"/>
          </a:p>
          <a:p>
            <a:r>
              <a:rPr lang="nl-NL" dirty="0"/>
              <a:t>Dit logboek is anders dan welke de veehouder van </a:t>
            </a:r>
            <a:r>
              <a:rPr lang="nl-NL" dirty="0" err="1"/>
              <a:t>van</a:t>
            </a:r>
            <a:r>
              <a:rPr lang="nl-NL" dirty="0"/>
              <a:t> de DAP meekrijgt.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11</a:t>
            </a:fld>
            <a:endParaRPr lang="nl-NL"/>
          </a:p>
        </p:txBody>
      </p:sp>
    </p:spTree>
    <p:extLst>
      <p:ext uri="{BB962C8B-B14F-4D97-AF65-F5344CB8AC3E}">
        <p14:creationId xmlns:p14="http://schemas.microsoft.com/office/powerpoint/2010/main" val="382421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Nederlandse zuivel organisatie is een kwaliteitssysteem wat ervoor zorgt dat de kwaliteit van de melk wordt geborgd. De basis voor dit kwaliteitssysteem ligt in de Europese en Nederlandse wetgeving. Hierin zijn onder andere eisen vastgelegd omtrent diergezondheid, bedrijfshygiëne, melkwinning, melkopslag en melkkwaliteit. </a:t>
            </a:r>
          </a:p>
          <a:p>
            <a:r>
              <a:rPr lang="nl-NL" dirty="0"/>
              <a:t>Het is belangrijk dat veehouders correct omgaan met medicijngebruik, omdat anders één of meerdere punten van de NZO in het geding kunnen komen en dit gevolgen kan hebben voor de afnemers. </a:t>
            </a:r>
          </a:p>
          <a:p>
            <a:r>
              <a:rPr lang="nl-NL" dirty="0"/>
              <a:t>De melkfabriek is één van de afnemers van productiedieren (koeien, geiten, schapen etc.). Op het moment dat de melk wordt opgehaald door de RMO wordt er een monster genomen van de melk en die wordt getest op antibiotica. Als deze test positief blijkt te zijn, krijgt de veehouder een boete en mag de melk niet verwerkt worden en wordt dus weggespoeld. De veehouder krijgt melk uitbetaald naar kwaliteit en hoeveelheid. (Penicilline in de melk, dan kun je bijv. geen kaas meer maken). </a:t>
            </a:r>
          </a:p>
          <a:p>
            <a:endParaRPr lang="nl-NL" dirty="0"/>
          </a:p>
          <a:p>
            <a:r>
              <a:rPr lang="nl-NL" dirty="0" err="1"/>
              <a:t>Koekompas</a:t>
            </a:r>
            <a:r>
              <a:rPr lang="nl-NL" dirty="0"/>
              <a:t> is een managementsysteem dat de diergezondheid, het dierenwelzijn en de mogelijke risico’s op het bedrijf in kaart brengt. Het kan daarmee invulling geven aan het wettelijk vereiste bedrijfsgezondheidsplan. </a:t>
            </a:r>
            <a:r>
              <a:rPr lang="nl-NL" dirty="0" err="1"/>
              <a:t>Koekompas</a:t>
            </a:r>
            <a:r>
              <a:rPr lang="nl-NL" dirty="0"/>
              <a:t> laat zien wat goed gaat, waar mogelijke risico’s liggen en wat nog beter kan in de technische bedrijfsvoering. De punten waar op gecontroleerd wordt staat weergegeven op het kompas. Wat heeft dit te maken met de eisen van de afnemers? </a:t>
            </a:r>
          </a:p>
          <a:p>
            <a:r>
              <a:rPr lang="nl-NL" dirty="0"/>
              <a:t>In de reglementen uit 2019 is opgenomen dat deelname aan het Continue Diergezondheidsmonitor (CDM) en </a:t>
            </a:r>
            <a:r>
              <a:rPr lang="nl-NL" dirty="0" err="1"/>
              <a:t>Koekompas</a:t>
            </a:r>
            <a:r>
              <a:rPr lang="nl-NL" dirty="0"/>
              <a:t> verplicht wordt voor alle Friesland Campina melkveehouders. </a:t>
            </a:r>
          </a:p>
          <a:p>
            <a:pPr algn="l"/>
            <a:endParaRPr lang="nl-NL" b="0" i="0" dirty="0">
              <a:solidFill>
                <a:srgbClr val="202124"/>
              </a:solidFill>
              <a:effectLst/>
              <a:latin typeface="arial" panose="020B0604020202020204" pitchFamily="34" charset="0"/>
            </a:endParaRPr>
          </a:p>
          <a:p>
            <a:pPr algn="l"/>
            <a:r>
              <a:rPr lang="nl-NL" b="0" i="0" dirty="0">
                <a:solidFill>
                  <a:srgbClr val="202124"/>
                </a:solidFill>
                <a:effectLst/>
                <a:latin typeface="arial" panose="020B0604020202020204" pitchFamily="34" charset="0"/>
              </a:rPr>
              <a:t>Slachthuis: dier mag geen koorts hebben, maar wel lokaal een afwijking. Een koe mag ook niet geslacht worden als het nog in het wachttermijn van medicatie zit.  </a:t>
            </a:r>
          </a:p>
          <a:p>
            <a:endParaRPr lang="nl-NL" dirty="0"/>
          </a:p>
          <a:p>
            <a:r>
              <a:rPr lang="nl-NL" dirty="0"/>
              <a:t>Naast de eisen vanuit afnemers voor melkvee, zijn er ook eisen voor andere productiedieren, denkende aan kippen</a:t>
            </a:r>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13</a:t>
            </a:fld>
            <a:endParaRPr lang="nl-NL"/>
          </a:p>
        </p:txBody>
      </p:sp>
    </p:spTree>
    <p:extLst>
      <p:ext uri="{BB962C8B-B14F-4D97-AF65-F5344CB8AC3E}">
        <p14:creationId xmlns:p14="http://schemas.microsoft.com/office/powerpoint/2010/main" val="175274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Praktijkles: studenten opdelen in drie groepjes, elk groepje één medicijn behandelen, daarna </a:t>
            </a:r>
            <a:r>
              <a:rPr lang="nl-NL" dirty="0" err="1"/>
              <a:t>doorwisselen</a:t>
            </a:r>
            <a:r>
              <a:rPr lang="nl-NL" dirty="0"/>
              <a:t> totdat alle drie de medicijnen zijn behandeld. </a:t>
            </a:r>
          </a:p>
          <a:p>
            <a:endParaRPr lang="nl-NL" dirty="0"/>
          </a:p>
        </p:txBody>
      </p:sp>
      <p:sp>
        <p:nvSpPr>
          <p:cNvPr id="4" name="Tijdelijke aanduiding voor dianummer 3"/>
          <p:cNvSpPr>
            <a:spLocks noGrp="1"/>
          </p:cNvSpPr>
          <p:nvPr>
            <p:ph type="sldNum" sz="quarter" idx="5"/>
          </p:nvPr>
        </p:nvSpPr>
        <p:spPr/>
        <p:txBody>
          <a:bodyPr/>
          <a:lstStyle/>
          <a:p>
            <a:fld id="{8050CB91-1534-497A-AA28-C2316984F571}" type="slidenum">
              <a:rPr lang="nl-NL" smtClean="0"/>
              <a:t>16</a:t>
            </a:fld>
            <a:endParaRPr lang="nl-NL"/>
          </a:p>
        </p:txBody>
      </p:sp>
    </p:spTree>
    <p:extLst>
      <p:ext uri="{BB962C8B-B14F-4D97-AF65-F5344CB8AC3E}">
        <p14:creationId xmlns:p14="http://schemas.microsoft.com/office/powerpoint/2010/main" val="98020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331353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9EBD4B9-82D7-4898-B670-25C1628C154D}"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337447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223626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0004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358067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1098622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270042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34129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67236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322508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41414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9EBD4B9-82D7-4898-B670-25C1628C154D}"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243047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9EBD4B9-82D7-4898-B670-25C1628C154D}" type="datetimeFigureOut">
              <a:rPr lang="nl-NL" smtClean="0"/>
              <a:t>21-11-2022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2405453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39298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15981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29EBD4B9-82D7-4898-B670-25C1628C154D}" type="datetimeFigureOut">
              <a:rPr lang="nl-NL" smtClean="0"/>
              <a:t>21-11-2022</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158685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9EBD4B9-82D7-4898-B670-25C1628C154D}" type="datetimeFigureOut">
              <a:rPr lang="nl-NL" smtClean="0"/>
              <a:t>21-11-2022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9260D82-3656-46F6-80DB-AA223C9D806F}" type="slidenum">
              <a:rPr lang="nl-NL" smtClean="0"/>
              <a:t>‹nr.›</a:t>
            </a:fld>
            <a:endParaRPr lang="nl-NL"/>
          </a:p>
        </p:txBody>
      </p:sp>
    </p:spTree>
    <p:extLst>
      <p:ext uri="{BB962C8B-B14F-4D97-AF65-F5344CB8AC3E}">
        <p14:creationId xmlns:p14="http://schemas.microsoft.com/office/powerpoint/2010/main" val="310289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EBD4B9-82D7-4898-B670-25C1628C154D}" type="datetimeFigureOut">
              <a:rPr lang="nl-NL" smtClean="0"/>
              <a:t>21-11-2022</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9260D82-3656-46F6-80DB-AA223C9D806F}" type="slidenum">
              <a:rPr lang="nl-NL" smtClean="0"/>
              <a:t>‹nr.›</a:t>
            </a:fld>
            <a:endParaRPr lang="nl-NL"/>
          </a:p>
        </p:txBody>
      </p:sp>
    </p:spTree>
    <p:extLst>
      <p:ext uri="{BB962C8B-B14F-4D97-AF65-F5344CB8AC3E}">
        <p14:creationId xmlns:p14="http://schemas.microsoft.com/office/powerpoint/2010/main" val="383576351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aken.wikiwijs.nl/16721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01FE3F-1D63-4A08-8F45-906800BE17B9}"/>
              </a:ext>
            </a:extLst>
          </p:cNvPr>
          <p:cNvSpPr>
            <a:spLocks noGrp="1"/>
          </p:cNvSpPr>
          <p:nvPr>
            <p:ph type="ctrTitle"/>
          </p:nvPr>
        </p:nvSpPr>
        <p:spPr>
          <a:xfrm>
            <a:off x="4872012" y="1447800"/>
            <a:ext cx="5222325" cy="3329581"/>
          </a:xfrm>
        </p:spPr>
        <p:txBody>
          <a:bodyPr>
            <a:normAutofit/>
          </a:bodyPr>
          <a:lstStyle/>
          <a:p>
            <a:r>
              <a:rPr lang="nl-NL" sz="5600">
                <a:solidFill>
                  <a:srgbClr val="EBEBEB"/>
                </a:solidFill>
                <a:latin typeface="Arial" panose="020B0604020202020204" pitchFamily="34" charset="0"/>
                <a:cs typeface="Arial" panose="020B0604020202020204" pitchFamily="34" charset="0"/>
              </a:rPr>
              <a:t>Medicijngebruik</a:t>
            </a:r>
          </a:p>
        </p:txBody>
      </p:sp>
      <p:sp>
        <p:nvSpPr>
          <p:cNvPr id="3" name="Ondertitel 2">
            <a:extLst>
              <a:ext uri="{FF2B5EF4-FFF2-40B4-BE49-F238E27FC236}">
                <a16:creationId xmlns:a16="http://schemas.microsoft.com/office/drawing/2014/main" id="{00408D9A-D139-4C66-93A4-1CD91BB976F1}"/>
              </a:ext>
            </a:extLst>
          </p:cNvPr>
          <p:cNvSpPr>
            <a:spLocks noGrp="1"/>
          </p:cNvSpPr>
          <p:nvPr>
            <p:ph type="subTitle" idx="1"/>
          </p:nvPr>
        </p:nvSpPr>
        <p:spPr>
          <a:xfrm>
            <a:off x="4872012" y="4777380"/>
            <a:ext cx="5222326" cy="861420"/>
          </a:xfrm>
        </p:spPr>
        <p:txBody>
          <a:bodyPr>
            <a:normAutofit/>
          </a:bodyPr>
          <a:lstStyle/>
          <a:p>
            <a:r>
              <a:rPr lang="nl-NL">
                <a:solidFill>
                  <a:schemeClr val="tx2">
                    <a:lumMod val="40000"/>
                    <a:lumOff val="60000"/>
                  </a:schemeClr>
                </a:solidFill>
              </a:rPr>
              <a:t>Keuzedeel landbouwhuisdieren</a:t>
            </a:r>
          </a:p>
          <a:p>
            <a:endParaRPr lang="nl-NL">
              <a:solidFill>
                <a:schemeClr val="tx2">
                  <a:lumMod val="40000"/>
                  <a:lumOff val="60000"/>
                </a:schemeClr>
              </a:solidFill>
            </a:endParaRPr>
          </a:p>
        </p:txBody>
      </p:sp>
      <p:sp>
        <p:nvSpPr>
          <p:cNvPr id="308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4" name="Picture 2" descr="Dierenarts Met Spuit Het Inenten Koeien Op Landbouwbedrijf Stock Afbeelding  - Image of geneeskunde, schuur: 84822849">
            <a:extLst>
              <a:ext uri="{FF2B5EF4-FFF2-40B4-BE49-F238E27FC236}">
                <a16:creationId xmlns:a16="http://schemas.microsoft.com/office/drawing/2014/main" id="{D6DB9EE9-59EF-41DF-B606-078C67C9BB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09" r="30067" b="-1"/>
          <a:stretch/>
        </p:blipFill>
        <p:spPr bwMode="auto">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881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FF1EB-06DE-46E9-A3A7-DF8DF2F3BF84}"/>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Medicijnregistratie</a:t>
            </a:r>
          </a:p>
        </p:txBody>
      </p:sp>
      <p:sp>
        <p:nvSpPr>
          <p:cNvPr id="3" name="Tijdelijke aanduiding voor inhoud 2">
            <a:extLst>
              <a:ext uri="{FF2B5EF4-FFF2-40B4-BE49-F238E27FC236}">
                <a16:creationId xmlns:a16="http://schemas.microsoft.com/office/drawing/2014/main" id="{16F78697-DD8B-4D96-B46C-8BE69A4FF792}"/>
              </a:ext>
            </a:extLst>
          </p:cNvPr>
          <p:cNvSpPr>
            <a:spLocks noGrp="1"/>
          </p:cNvSpPr>
          <p:nvPr>
            <p:ph idx="1"/>
          </p:nvPr>
        </p:nvSpPr>
        <p:spPr/>
        <p:txBody>
          <a:bodyPr/>
          <a:lstStyle/>
          <a:p>
            <a:pPr marL="0" indent="0">
              <a:buNone/>
            </a:pPr>
            <a:r>
              <a:rPr lang="nl-NL" dirty="0">
                <a:latin typeface="Arial" panose="020B0604020202020204" pitchFamily="34" charset="0"/>
                <a:cs typeface="Arial" panose="020B0604020202020204" pitchFamily="34" charset="0"/>
              </a:rPr>
              <a:t>Op de dierenartspraktijk: altijd logboek / </a:t>
            </a:r>
            <a:r>
              <a:rPr lang="nl-NL" dirty="0" err="1">
                <a:latin typeface="Arial" panose="020B0604020202020204" pitchFamily="34" charset="0"/>
                <a:cs typeface="Arial" panose="020B0604020202020204" pitchFamily="34" charset="0"/>
              </a:rPr>
              <a:t>afgiftebon</a:t>
            </a:r>
            <a:r>
              <a:rPr lang="nl-NL" dirty="0">
                <a:latin typeface="Arial" panose="020B0604020202020204" pitchFamily="34" charset="0"/>
                <a:cs typeface="Arial" panose="020B0604020202020204" pitchFamily="34" charset="0"/>
              </a:rPr>
              <a:t> meegeven! </a:t>
            </a:r>
          </a:p>
          <a:p>
            <a:pPr marL="0" indent="0">
              <a:buNone/>
            </a:pPr>
            <a:endParaRPr lang="nl-NL" dirty="0">
              <a:latin typeface="Arial" panose="020B0604020202020204" pitchFamily="34" charset="0"/>
              <a:cs typeface="Arial" panose="020B0604020202020204" pitchFamily="34" charset="0"/>
            </a:endParaRPr>
          </a:p>
          <a:p>
            <a:pPr marL="0">
              <a:buNone/>
            </a:pPr>
            <a:r>
              <a:rPr lang="nl-NL" dirty="0">
                <a:latin typeface="Arial" panose="020B0604020202020204" pitchFamily="34" charset="0"/>
                <a:cs typeface="Arial" panose="020B0604020202020204" pitchFamily="34" charset="0"/>
                <a:sym typeface="Wingdings" panose="05000000000000000000" pitchFamily="2" charset="2"/>
              </a:rPr>
              <a:t>De minimale gegevens die hierop moeten staan:</a:t>
            </a:r>
          </a:p>
          <a:p>
            <a:pPr marL="635508" lvl="1" indent="-342900" algn="just">
              <a:lnSpc>
                <a:spcPct val="115000"/>
              </a:lnSpc>
              <a:buFont typeface="Calibri" panose="020F0502020204030204" pitchFamily="34" charset="0"/>
              <a:buChar char="-"/>
            </a:pPr>
            <a:r>
              <a:rPr lang="nl-NL" dirty="0">
                <a:effectLst/>
                <a:latin typeface="Arial" panose="020B0604020202020204" pitchFamily="34" charset="0"/>
                <a:ea typeface="Times New Roman" panose="02020603050405020304" pitchFamily="18" charset="0"/>
                <a:cs typeface="Arial" panose="020B0604020202020204" pitchFamily="34" charset="0"/>
              </a:rPr>
              <a:t>Naam van het middel</a:t>
            </a:r>
          </a:p>
          <a:p>
            <a:pPr marL="635508" lvl="1" indent="-342900" algn="just">
              <a:lnSpc>
                <a:spcPct val="115000"/>
              </a:lnSpc>
              <a:buFont typeface="Calibri" panose="020F0502020204030204" pitchFamily="34" charset="0"/>
              <a:buChar char="-"/>
            </a:pPr>
            <a:r>
              <a:rPr lang="nl-NL" dirty="0">
                <a:effectLst/>
                <a:latin typeface="Arial" panose="020B0604020202020204" pitchFamily="34" charset="0"/>
                <a:ea typeface="Times New Roman" panose="02020603050405020304" pitchFamily="18" charset="0"/>
                <a:cs typeface="Arial" panose="020B0604020202020204" pitchFamily="34" charset="0"/>
              </a:rPr>
              <a:t>Hoeveelheid</a:t>
            </a:r>
          </a:p>
          <a:p>
            <a:pPr marL="635508" lvl="1" indent="-342900" algn="just">
              <a:lnSpc>
                <a:spcPct val="115000"/>
              </a:lnSpc>
              <a:spcAft>
                <a:spcPts val="1000"/>
              </a:spcAft>
              <a:buFont typeface="Calibri" panose="020F0502020204030204" pitchFamily="34" charset="0"/>
              <a:buChar char="-"/>
            </a:pPr>
            <a:r>
              <a:rPr lang="nl-NL" dirty="0">
                <a:effectLst/>
                <a:latin typeface="Arial" panose="020B0604020202020204" pitchFamily="34" charset="0"/>
                <a:ea typeface="Times New Roman" panose="02020603050405020304" pitchFamily="18" charset="0"/>
                <a:cs typeface="Arial" panose="020B0604020202020204" pitchFamily="34" charset="0"/>
              </a:rPr>
              <a:t>Datum van levering</a:t>
            </a:r>
          </a:p>
          <a:p>
            <a:endParaRPr lang="nl-NL" dirty="0">
              <a:latin typeface="Arial" panose="020B0604020202020204" pitchFamily="34" charset="0"/>
              <a:cs typeface="Arial" panose="020B0604020202020204" pitchFamily="34" charset="0"/>
            </a:endParaRPr>
          </a:p>
        </p:txBody>
      </p:sp>
      <p:pic>
        <p:nvPicPr>
          <p:cNvPr id="3074" name="Picture 2" descr="Medicijn Stock Illustrations, Vectors, &amp;amp; Clipart – (128,429 Stock  Illustrations)">
            <a:extLst>
              <a:ext uri="{FF2B5EF4-FFF2-40B4-BE49-F238E27FC236}">
                <a16:creationId xmlns:a16="http://schemas.microsoft.com/office/drawing/2014/main" id="{31E86379-F557-4DB6-8987-E0C1613D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044" y="2630112"/>
            <a:ext cx="3347356" cy="334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8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5D18D-A0B8-4B2D-874E-8E047FB3A3F6}"/>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Medicijnregistratie</a:t>
            </a:r>
          </a:p>
        </p:txBody>
      </p:sp>
      <p:sp>
        <p:nvSpPr>
          <p:cNvPr id="3" name="Tijdelijke aanduiding voor inhoud 2">
            <a:extLst>
              <a:ext uri="{FF2B5EF4-FFF2-40B4-BE49-F238E27FC236}">
                <a16:creationId xmlns:a16="http://schemas.microsoft.com/office/drawing/2014/main" id="{67C3789A-F52C-4D70-BCE5-D3A66A7EE1DB}"/>
              </a:ext>
            </a:extLst>
          </p:cNvPr>
          <p:cNvSpPr>
            <a:spLocks noGrp="1"/>
          </p:cNvSpPr>
          <p:nvPr>
            <p:ph idx="1"/>
          </p:nvPr>
        </p:nvSpPr>
        <p:spPr>
          <a:xfrm>
            <a:off x="1097280" y="1845733"/>
            <a:ext cx="10058400" cy="4310137"/>
          </a:xfrm>
        </p:spPr>
        <p:txBody>
          <a:bodyPr>
            <a:normAutofit lnSpcReduction="10000"/>
          </a:bodyPr>
          <a:lstStyle/>
          <a:p>
            <a:r>
              <a:rPr lang="nl-NL" dirty="0">
                <a:latin typeface="Arial" panose="020B0604020202020204" pitchFamily="34" charset="0"/>
                <a:cs typeface="Arial" panose="020B0604020202020204" pitchFamily="34" charset="0"/>
              </a:rPr>
              <a:t>Veehouder: verplicht om medicijnregistratie / logboek bij te houden.</a:t>
            </a:r>
          </a:p>
          <a:p>
            <a:r>
              <a:rPr lang="nl-NL" dirty="0">
                <a:latin typeface="Arial" panose="020B0604020202020204" pitchFamily="34" charset="0"/>
                <a:cs typeface="Arial" panose="020B0604020202020204" pitchFamily="34" charset="0"/>
              </a:rPr>
              <a:t>- Wanneer welk dier met welk medicijn behandeld.  </a:t>
            </a:r>
          </a:p>
          <a:p>
            <a:endParaRPr lang="nl-NL" dirty="0">
              <a:latin typeface="Arial" panose="020B0604020202020204" pitchFamily="34" charset="0"/>
              <a:cs typeface="Arial" panose="020B0604020202020204" pitchFamily="34" charset="0"/>
            </a:endParaRPr>
          </a:p>
          <a:p>
            <a:pPr marL="0" indent="0" algn="just">
              <a:lnSpc>
                <a:spcPct val="115000"/>
              </a:lnSpc>
              <a:spcAft>
                <a:spcPts val="1000"/>
              </a:spcAft>
              <a:buNone/>
            </a:pPr>
            <a:r>
              <a:rPr lang="nl-NL" dirty="0">
                <a:latin typeface="Arial" panose="020B0604020202020204" pitchFamily="34" charset="0"/>
                <a:ea typeface="Times New Roman" panose="02020603050405020304" pitchFamily="18" charset="0"/>
                <a:cs typeface="Arial" panose="020B0604020202020204" pitchFamily="34" charset="0"/>
              </a:rPr>
              <a:t>Logboek van de veehouder: </a:t>
            </a:r>
          </a:p>
          <a:p>
            <a:pPr marL="342900" lvl="0" indent="-342900" algn="just">
              <a:lnSpc>
                <a:spcPct val="120000"/>
              </a:lnSpc>
              <a:buFont typeface="Calibri" panose="020F0502020204030204" pitchFamily="34" charset="0"/>
              <a:buChar char="-"/>
            </a:pPr>
            <a:r>
              <a:rPr lang="nl-NL" sz="2000" dirty="0">
                <a:effectLst/>
                <a:latin typeface="Arial" panose="020B0604020202020204" pitchFamily="34" charset="0"/>
                <a:ea typeface="Times New Roman" panose="02020603050405020304" pitchFamily="18" charset="0"/>
                <a:cs typeface="Arial" panose="020B0604020202020204" pitchFamily="34" charset="0"/>
              </a:rPr>
              <a:t>Datum van behandeling</a:t>
            </a:r>
          </a:p>
          <a:p>
            <a:pPr marL="342900" lvl="0" indent="-342900" algn="just">
              <a:lnSpc>
                <a:spcPct val="120000"/>
              </a:lnSpc>
              <a:buFont typeface="Calibri" panose="020F0502020204030204" pitchFamily="34" charset="0"/>
              <a:buChar char="-"/>
            </a:pPr>
            <a:r>
              <a:rPr lang="nl-NL" sz="2000" dirty="0">
                <a:effectLst/>
                <a:latin typeface="Arial" panose="020B0604020202020204" pitchFamily="34" charset="0"/>
                <a:ea typeface="Times New Roman" panose="02020603050405020304" pitchFamily="18" charset="0"/>
                <a:cs typeface="Arial" panose="020B0604020202020204" pitchFamily="34" charset="0"/>
              </a:rPr>
              <a:t>Identificatienummer van het dier</a:t>
            </a:r>
          </a:p>
          <a:p>
            <a:pPr marL="342900" lvl="0" indent="-342900" algn="just">
              <a:lnSpc>
                <a:spcPct val="120000"/>
              </a:lnSpc>
              <a:buFont typeface="Calibri" panose="020F0502020204030204" pitchFamily="34" charset="0"/>
              <a:buChar char="-"/>
            </a:pPr>
            <a:r>
              <a:rPr lang="nl-NL" sz="2000" dirty="0">
                <a:effectLst/>
                <a:latin typeface="Arial" panose="020B0604020202020204" pitchFamily="34" charset="0"/>
                <a:ea typeface="Times New Roman" panose="02020603050405020304" pitchFamily="18" charset="0"/>
                <a:cs typeface="Arial" panose="020B0604020202020204" pitchFamily="34" charset="0"/>
              </a:rPr>
              <a:t>Naam van het diergeneesmiddel</a:t>
            </a:r>
          </a:p>
          <a:p>
            <a:pPr marL="342900" lvl="0" indent="-342900" algn="just">
              <a:lnSpc>
                <a:spcPct val="120000"/>
              </a:lnSpc>
              <a:buFont typeface="Calibri" panose="020F0502020204030204" pitchFamily="34" charset="0"/>
              <a:buChar char="-"/>
            </a:pPr>
            <a:r>
              <a:rPr lang="nl-NL" sz="2000" dirty="0">
                <a:effectLst/>
                <a:latin typeface="Arial" panose="020B0604020202020204" pitchFamily="34" charset="0"/>
                <a:ea typeface="Times New Roman" panose="02020603050405020304" pitchFamily="18" charset="0"/>
                <a:cs typeface="Arial" panose="020B0604020202020204" pitchFamily="34" charset="0"/>
              </a:rPr>
              <a:t>Wachttijd </a:t>
            </a:r>
          </a:p>
          <a:p>
            <a:pPr marL="342900" lvl="0" indent="-342900" algn="just">
              <a:lnSpc>
                <a:spcPct val="120000"/>
              </a:lnSpc>
              <a:spcAft>
                <a:spcPts val="1000"/>
              </a:spcAft>
              <a:buFont typeface="Calibri" panose="020F0502020204030204" pitchFamily="34" charset="0"/>
              <a:buChar char="-"/>
            </a:pPr>
            <a:r>
              <a:rPr lang="nl-NL" sz="2000" dirty="0">
                <a:effectLst/>
                <a:latin typeface="Arial" panose="020B0604020202020204" pitchFamily="34" charset="0"/>
                <a:ea typeface="Times New Roman" panose="02020603050405020304" pitchFamily="18" charset="0"/>
                <a:cs typeface="Arial" panose="020B0604020202020204" pitchFamily="34" charset="0"/>
              </a:rPr>
              <a:t>Dosering </a:t>
            </a:r>
          </a:p>
          <a:p>
            <a:endParaRPr lang="nl-NL" dirty="0">
              <a:latin typeface="Arial" panose="020B0604020202020204" pitchFamily="34" charset="0"/>
              <a:cs typeface="Arial" panose="020B0604020202020204" pitchFamily="34" charset="0"/>
            </a:endParaRPr>
          </a:p>
        </p:txBody>
      </p:sp>
      <p:pic>
        <p:nvPicPr>
          <p:cNvPr id="4" name="Picture 2" descr="Gezondheid en zuivelproducten: wat zijn de feiten? - Gezond.be">
            <a:extLst>
              <a:ext uri="{FF2B5EF4-FFF2-40B4-BE49-F238E27FC236}">
                <a16:creationId xmlns:a16="http://schemas.microsoft.com/office/drawing/2014/main" id="{A1DE054A-38E9-4472-A9A4-D3CAFFA39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970" y="4215256"/>
            <a:ext cx="3589752" cy="238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4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3965E-4EED-421F-8548-353AAA2B4AF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Medicijnregistratie</a:t>
            </a:r>
          </a:p>
        </p:txBody>
      </p:sp>
      <p:sp>
        <p:nvSpPr>
          <p:cNvPr id="3" name="Tijdelijke aanduiding voor inhoud 2">
            <a:extLst>
              <a:ext uri="{FF2B5EF4-FFF2-40B4-BE49-F238E27FC236}">
                <a16:creationId xmlns:a16="http://schemas.microsoft.com/office/drawing/2014/main" id="{7266C76A-EABA-4CF9-9C0A-0993DD1930D7}"/>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Waarom is deze medicijnregistratie zo belangrijk? </a:t>
            </a:r>
          </a:p>
          <a:p>
            <a:pPr>
              <a:buFont typeface="Arial" panose="020B0604020202020204" pitchFamily="34" charset="0"/>
              <a:buChar char="•"/>
            </a:pPr>
            <a:r>
              <a:rPr lang="nl-NL" dirty="0">
                <a:latin typeface="Arial" panose="020B0604020202020204" pitchFamily="34" charset="0"/>
                <a:cs typeface="Arial" panose="020B0604020202020204" pitchFamily="34" charset="0"/>
              </a:rPr>
              <a:t> </a:t>
            </a:r>
            <a:r>
              <a:rPr lang="nl-NL" i="1" dirty="0">
                <a:latin typeface="Arial" panose="020B0604020202020204" pitchFamily="34" charset="0"/>
                <a:cs typeface="Arial" panose="020B0604020202020204" pitchFamily="34" charset="0"/>
              </a:rPr>
              <a:t>Controle NVWA of andere controlerende instantie</a:t>
            </a:r>
          </a:p>
          <a:p>
            <a:pPr>
              <a:buFont typeface="Arial" panose="020B0604020202020204" pitchFamily="34" charset="0"/>
              <a:buChar char="•"/>
            </a:pPr>
            <a:r>
              <a:rPr lang="nl-NL" i="1" dirty="0">
                <a:latin typeface="Arial" panose="020B0604020202020204" pitchFamily="34" charset="0"/>
                <a:cs typeface="Arial" panose="020B0604020202020204" pitchFamily="34" charset="0"/>
              </a:rPr>
              <a:t> Voor de veehouder zelf</a:t>
            </a:r>
          </a:p>
          <a:p>
            <a:endParaRPr lang="nl-NL" dirty="0">
              <a:latin typeface="Arial" panose="020B0604020202020204" pitchFamily="34" charset="0"/>
              <a:cs typeface="Arial" panose="020B0604020202020204" pitchFamily="34" charset="0"/>
              <a:sym typeface="Wingdings" panose="05000000000000000000" pitchFamily="2" charset="2"/>
            </a:endParaRPr>
          </a:p>
          <a:p>
            <a:r>
              <a:rPr lang="nl-NL" dirty="0">
                <a:latin typeface="Arial" panose="020B0604020202020204" pitchFamily="34" charset="0"/>
                <a:cs typeface="Arial" panose="020B0604020202020204" pitchFamily="34" charset="0"/>
                <a:sym typeface="Wingdings" panose="05000000000000000000" pitchFamily="2" charset="2"/>
              </a:rPr>
              <a:t>Medicijnen op speciale plek, met aanprikdatum erop. </a:t>
            </a:r>
          </a:p>
          <a:p>
            <a:r>
              <a:rPr lang="nl-NL" dirty="0">
                <a:latin typeface="Arial" panose="020B0604020202020204" pitchFamily="34" charset="0"/>
                <a:cs typeface="Arial" panose="020B0604020202020204" pitchFamily="34" charset="0"/>
                <a:sym typeface="Wingdings" panose="05000000000000000000" pitchFamily="2" charset="2"/>
              </a:rPr>
              <a:t>Wachttijden: </a:t>
            </a:r>
          </a:p>
          <a:p>
            <a:pPr lvl="1"/>
            <a:r>
              <a:rPr lang="nl-NL" dirty="0">
                <a:latin typeface="Arial" panose="020B0604020202020204" pitchFamily="34" charset="0"/>
                <a:cs typeface="Arial" panose="020B0604020202020204" pitchFamily="34" charset="0"/>
                <a:sym typeface="Wingdings" panose="05000000000000000000" pitchFamily="2" charset="2"/>
              </a:rPr>
              <a:t>Product mag niet geleverd worden (melk, eieren etc.) </a:t>
            </a:r>
          </a:p>
          <a:p>
            <a:pPr lvl="1"/>
            <a:r>
              <a:rPr lang="nl-NL" dirty="0">
                <a:latin typeface="Arial" panose="020B0604020202020204" pitchFamily="34" charset="0"/>
                <a:cs typeface="Arial" panose="020B0604020202020204" pitchFamily="34" charset="0"/>
                <a:sym typeface="Wingdings" panose="05000000000000000000" pitchFamily="2" charset="2"/>
              </a:rPr>
              <a:t>Dier mag niet geslacht worden.  </a:t>
            </a:r>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021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639F2-13B8-452F-910A-37CFC441C46E}"/>
              </a:ext>
            </a:extLst>
          </p:cNvPr>
          <p:cNvSpPr>
            <a:spLocks noGrp="1"/>
          </p:cNvSpPr>
          <p:nvPr>
            <p:ph type="title"/>
          </p:nvPr>
        </p:nvSpPr>
        <p:spPr/>
        <p:txBody>
          <a:bodyPr>
            <a:normAutofit/>
          </a:bodyPr>
          <a:lstStyle/>
          <a:p>
            <a:r>
              <a:rPr lang="nl-NL" dirty="0">
                <a:latin typeface="Arial" panose="020B0604020202020204" pitchFamily="34" charset="0"/>
                <a:cs typeface="Arial" panose="020B0604020202020204" pitchFamily="34" charset="0"/>
              </a:rPr>
              <a:t>Eisen vanuit afnemers </a:t>
            </a:r>
          </a:p>
        </p:txBody>
      </p:sp>
      <p:sp>
        <p:nvSpPr>
          <p:cNvPr id="3" name="Tijdelijke aanduiding voor inhoud 2">
            <a:extLst>
              <a:ext uri="{FF2B5EF4-FFF2-40B4-BE49-F238E27FC236}">
                <a16:creationId xmlns:a16="http://schemas.microsoft.com/office/drawing/2014/main" id="{9D73C2CA-D6DE-416C-88E1-7A3CA3DD3594}"/>
              </a:ext>
            </a:extLst>
          </p:cNvPr>
          <p:cNvSpPr>
            <a:spLocks noGrp="1"/>
          </p:cNvSpPr>
          <p:nvPr>
            <p:ph idx="1"/>
          </p:nvPr>
        </p:nvSpPr>
        <p:spPr>
          <a:xfrm>
            <a:off x="1097279" y="1845734"/>
            <a:ext cx="6454987" cy="4023360"/>
          </a:xfrm>
        </p:spPr>
        <p:txBody>
          <a:bodyPr>
            <a:normAutofit/>
          </a:bodyPr>
          <a:lstStyle/>
          <a:p>
            <a:r>
              <a:rPr lang="nl-NL" dirty="0">
                <a:latin typeface="Arial" panose="020B0604020202020204" pitchFamily="34" charset="0"/>
                <a:cs typeface="Arial" panose="020B0604020202020204" pitchFamily="34" charset="0"/>
              </a:rPr>
              <a:t>- Nederlandse zuivel organisatie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Melkfabriek: melkauto test melk op antibiotica </a:t>
            </a:r>
          </a:p>
          <a:p>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Koekompas</a:t>
            </a:r>
            <a:r>
              <a:rPr lang="nl-NL" dirty="0">
                <a:latin typeface="Arial" panose="020B0604020202020204" pitchFamily="34" charset="0"/>
                <a:cs typeface="Arial" panose="020B0604020202020204" pitchFamily="34" charset="0"/>
              </a:rPr>
              <a:t>: samenwerking tussen veehouder, veearts en melkfabriek.</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 Slachthuis</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Kwaliteitssystemen eieren (IKB Ei), vlees etc.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1028" name="Picture 4" descr="Over KoeKompas | KoeKompas">
            <a:extLst>
              <a:ext uri="{FF2B5EF4-FFF2-40B4-BE49-F238E27FC236}">
                <a16:creationId xmlns:a16="http://schemas.microsoft.com/office/drawing/2014/main" id="{914C53A9-D377-4AC8-9C74-4AAD027CFC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2267" y="2347858"/>
            <a:ext cx="4408018" cy="323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6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FB1E4-998F-5F1A-4EEC-A53157589B56}"/>
              </a:ext>
            </a:extLst>
          </p:cNvPr>
          <p:cNvSpPr>
            <a:spLocks noGrp="1"/>
          </p:cNvSpPr>
          <p:nvPr>
            <p:ph type="title"/>
          </p:nvPr>
        </p:nvSpPr>
        <p:spPr/>
        <p:txBody>
          <a:bodyPr/>
          <a:lstStyle/>
          <a:p>
            <a:r>
              <a:rPr lang="nl-NL" dirty="0"/>
              <a:t>Opdracht theorie medicijngebruik</a:t>
            </a:r>
            <a:br>
              <a:rPr lang="nl-NL" dirty="0"/>
            </a:br>
            <a:endParaRPr lang="nl-NL" dirty="0"/>
          </a:p>
        </p:txBody>
      </p:sp>
      <p:sp>
        <p:nvSpPr>
          <p:cNvPr id="3" name="Tijdelijke aanduiding voor inhoud 2">
            <a:extLst>
              <a:ext uri="{FF2B5EF4-FFF2-40B4-BE49-F238E27FC236}">
                <a16:creationId xmlns:a16="http://schemas.microsoft.com/office/drawing/2014/main" id="{D8C91D91-36AA-FB77-FD5A-31079A03EE48}"/>
              </a:ext>
            </a:extLst>
          </p:cNvPr>
          <p:cNvSpPr>
            <a:spLocks noGrp="1"/>
          </p:cNvSpPr>
          <p:nvPr>
            <p:ph idx="1"/>
          </p:nvPr>
        </p:nvSpPr>
        <p:spPr/>
        <p:txBody>
          <a:bodyPr/>
          <a:lstStyle/>
          <a:p>
            <a:r>
              <a:rPr lang="nl-NL" dirty="0"/>
              <a:t>Zie wikiwijs</a:t>
            </a:r>
          </a:p>
        </p:txBody>
      </p:sp>
    </p:spTree>
    <p:extLst>
      <p:ext uri="{BB962C8B-B14F-4D97-AF65-F5344CB8AC3E}">
        <p14:creationId xmlns:p14="http://schemas.microsoft.com/office/powerpoint/2010/main" val="205027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 knopen van Emoticon vector illustratie. Illustration of boos - 29242813">
            <a:extLst>
              <a:ext uri="{FF2B5EF4-FFF2-40B4-BE49-F238E27FC236}">
                <a16:creationId xmlns:a16="http://schemas.microsoft.com/office/drawing/2014/main" id="{6243B4FB-B091-4343-A97A-4844CF8E5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6" r="70000" b="17402"/>
          <a:stretch/>
        </p:blipFill>
        <p:spPr bwMode="auto">
          <a:xfrm>
            <a:off x="1079848" y="143088"/>
            <a:ext cx="1776460" cy="1954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knopen van Emoticon vector illustratie. Illustration of boos - 29242813">
            <a:extLst>
              <a:ext uri="{FF2B5EF4-FFF2-40B4-BE49-F238E27FC236}">
                <a16:creationId xmlns:a16="http://schemas.microsoft.com/office/drawing/2014/main" id="{C2E96CCA-CDF9-450A-842E-9F320377B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14" t="8224" r="35446" b="18351"/>
          <a:stretch/>
        </p:blipFill>
        <p:spPr bwMode="auto">
          <a:xfrm>
            <a:off x="977063" y="2192925"/>
            <a:ext cx="1879244" cy="18631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knopen van Emoticon vector illustratie. Illustration of boos - 29242813">
            <a:extLst>
              <a:ext uri="{FF2B5EF4-FFF2-40B4-BE49-F238E27FC236}">
                <a16:creationId xmlns:a16="http://schemas.microsoft.com/office/drawing/2014/main" id="{CFE18986-7F98-4664-8474-004DB8368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36" t="10123" b="6957"/>
          <a:stretch/>
        </p:blipFill>
        <p:spPr bwMode="auto">
          <a:xfrm>
            <a:off x="1076230" y="4315130"/>
            <a:ext cx="1780077" cy="195410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45B88BE2-93B8-4A52-8FF1-B41E7B0A117B}"/>
              </a:ext>
            </a:extLst>
          </p:cNvPr>
          <p:cNvSpPr txBox="1"/>
          <p:nvPr/>
        </p:nvSpPr>
        <p:spPr>
          <a:xfrm>
            <a:off x="3167743" y="666347"/>
            <a:ext cx="8262257"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Ik weet veel over medicijngebruik bij landbouwhuisdieren (</a:t>
            </a:r>
            <a:r>
              <a:rPr lang="nl-NL" dirty="0" err="1">
                <a:latin typeface="Arial" panose="020B0604020202020204" pitchFamily="34" charset="0"/>
                <a:cs typeface="Arial" panose="020B0604020202020204" pitchFamily="34" charset="0"/>
              </a:rPr>
              <a:t>kanalisatiestatussen</a:t>
            </a:r>
            <a:r>
              <a:rPr lang="nl-NL" dirty="0">
                <a:latin typeface="Arial" panose="020B0604020202020204" pitchFamily="34" charset="0"/>
                <a:cs typeface="Arial" panose="020B0604020202020204" pitchFamily="34" charset="0"/>
              </a:rPr>
              <a:t>, toedieningswijze, registratie etc.)   </a:t>
            </a:r>
          </a:p>
        </p:txBody>
      </p:sp>
      <p:sp>
        <p:nvSpPr>
          <p:cNvPr id="7" name="Tekstvak 6">
            <a:extLst>
              <a:ext uri="{FF2B5EF4-FFF2-40B4-BE49-F238E27FC236}">
                <a16:creationId xmlns:a16="http://schemas.microsoft.com/office/drawing/2014/main" id="{8118DF41-6DE1-4A0B-A0C8-03FF24799D40}"/>
              </a:ext>
            </a:extLst>
          </p:cNvPr>
          <p:cNvSpPr txBox="1"/>
          <p:nvPr/>
        </p:nvSpPr>
        <p:spPr>
          <a:xfrm>
            <a:off x="3167743" y="2677886"/>
            <a:ext cx="8490857" cy="923330"/>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Ik heb wel eens wat over medicijngebruik bij landbouwhuisdieren gehoord, maar ik weet niet precies meer hoe het zit (</a:t>
            </a:r>
            <a:r>
              <a:rPr lang="nl-NL" dirty="0" err="1">
                <a:latin typeface="Arial" panose="020B0604020202020204" pitchFamily="34" charset="0"/>
                <a:cs typeface="Arial" panose="020B0604020202020204" pitchFamily="34" charset="0"/>
              </a:rPr>
              <a:t>kanalisatiestatussen</a:t>
            </a:r>
            <a:r>
              <a:rPr lang="nl-NL" dirty="0">
                <a:latin typeface="Arial" panose="020B0604020202020204" pitchFamily="34" charset="0"/>
                <a:cs typeface="Arial" panose="020B0604020202020204" pitchFamily="34" charset="0"/>
              </a:rPr>
              <a:t>, toedieningswijze, registratie etc.). </a:t>
            </a:r>
          </a:p>
        </p:txBody>
      </p:sp>
      <p:sp>
        <p:nvSpPr>
          <p:cNvPr id="8" name="Tekstvak 7">
            <a:extLst>
              <a:ext uri="{FF2B5EF4-FFF2-40B4-BE49-F238E27FC236}">
                <a16:creationId xmlns:a16="http://schemas.microsoft.com/office/drawing/2014/main" id="{6EF02400-E4A4-4534-9BE4-07CAA90A874E}"/>
              </a:ext>
            </a:extLst>
          </p:cNvPr>
          <p:cNvSpPr txBox="1"/>
          <p:nvPr/>
        </p:nvSpPr>
        <p:spPr>
          <a:xfrm>
            <a:off x="3167743" y="4689425"/>
            <a:ext cx="8115300"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Ik heb nog nooit te maken gehad met medicijngebruik bij landbouwhuisdieren (</a:t>
            </a:r>
            <a:r>
              <a:rPr lang="nl-NL" dirty="0" err="1">
                <a:latin typeface="Arial" panose="020B0604020202020204" pitchFamily="34" charset="0"/>
                <a:cs typeface="Arial" panose="020B0604020202020204" pitchFamily="34" charset="0"/>
              </a:rPr>
              <a:t>kanalisatiestatussen</a:t>
            </a:r>
            <a:r>
              <a:rPr lang="nl-NL" dirty="0">
                <a:latin typeface="Arial" panose="020B0604020202020204" pitchFamily="34" charset="0"/>
                <a:cs typeface="Arial" panose="020B0604020202020204" pitchFamily="34" charset="0"/>
              </a:rPr>
              <a:t>, toedieningswijze, registratie etc.) </a:t>
            </a:r>
          </a:p>
        </p:txBody>
      </p:sp>
    </p:spTree>
    <p:extLst>
      <p:ext uri="{BB962C8B-B14F-4D97-AF65-F5344CB8AC3E}">
        <p14:creationId xmlns:p14="http://schemas.microsoft.com/office/powerpoint/2010/main" val="205080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D6732-D168-41A3-8D88-EB36A286740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Praktijkopdracht medicijngebruik </a:t>
            </a:r>
          </a:p>
        </p:txBody>
      </p:sp>
      <p:sp>
        <p:nvSpPr>
          <p:cNvPr id="3" name="Tijdelijke aanduiding voor inhoud 2">
            <a:extLst>
              <a:ext uri="{FF2B5EF4-FFF2-40B4-BE49-F238E27FC236}">
                <a16:creationId xmlns:a16="http://schemas.microsoft.com/office/drawing/2014/main" id="{FB7C2A71-2B5C-4EEC-863A-832EF5109ECF}"/>
              </a:ext>
            </a:extLst>
          </p:cNvPr>
          <p:cNvSpPr>
            <a:spLocks noGrp="1"/>
          </p:cNvSpPr>
          <p:nvPr>
            <p:ph idx="1"/>
          </p:nvPr>
        </p:nvSpPr>
        <p:spPr/>
        <p:txBody>
          <a:bodyPr/>
          <a:lstStyle/>
          <a:p>
            <a:pPr marL="0" indent="0">
              <a:buNone/>
            </a:pPr>
            <a:r>
              <a:rPr lang="nl-NL" dirty="0">
                <a:latin typeface="Arial" panose="020B0604020202020204" pitchFamily="34" charset="0"/>
                <a:cs typeface="Arial" panose="020B0604020202020204" pitchFamily="34" charset="0"/>
                <a:hlinkClick r:id="rId3"/>
              </a:rPr>
              <a:t>https://maken.wikiwijs.nl/167214</a:t>
            </a: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a:buFont typeface="Courier New" panose="02070309020205020404" pitchFamily="49" charset="0"/>
              <a:buChar char="o"/>
            </a:pPr>
            <a:r>
              <a:rPr lang="nl-NL" dirty="0">
                <a:latin typeface="Arial" panose="020B0604020202020204" pitchFamily="34" charset="0"/>
                <a:cs typeface="Arial" panose="020B0604020202020204" pitchFamily="34" charset="0"/>
              </a:rPr>
              <a:t> Praktijkles medicijngebruik </a:t>
            </a:r>
          </a:p>
          <a:p>
            <a:pPr>
              <a:buFont typeface="Courier New" panose="02070309020205020404" pitchFamily="49" charset="0"/>
              <a:buChar char="o"/>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45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B2C1D-2E82-4EC8-8215-F35F1500AB44}"/>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Lesdoelen</a:t>
            </a:r>
          </a:p>
        </p:txBody>
      </p:sp>
      <p:sp>
        <p:nvSpPr>
          <p:cNvPr id="3" name="Tijdelijke aanduiding voor inhoud 2">
            <a:extLst>
              <a:ext uri="{FF2B5EF4-FFF2-40B4-BE49-F238E27FC236}">
                <a16:creationId xmlns:a16="http://schemas.microsoft.com/office/drawing/2014/main" id="{76E07D38-B997-4BDB-8EF0-26F4874A73C3}"/>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De student weet na de les medicijngebruik:</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 De verschillende kanalisatie statussen en wat de betekenis hierbij is. </a:t>
            </a:r>
          </a:p>
          <a:p>
            <a:r>
              <a:rPr lang="nl-NL" dirty="0">
                <a:latin typeface="Arial" panose="020B0604020202020204" pitchFamily="34" charset="0"/>
                <a:cs typeface="Arial" panose="020B0604020202020204" pitchFamily="34" charset="0"/>
              </a:rPr>
              <a:t>- Welke verschillende toedieningswijzen er zijn en hoe deze worden toegepast. </a:t>
            </a:r>
          </a:p>
          <a:p>
            <a:r>
              <a:rPr lang="nl-NL" dirty="0">
                <a:latin typeface="Arial" panose="020B0604020202020204" pitchFamily="34" charset="0"/>
                <a:cs typeface="Arial" panose="020B0604020202020204" pitchFamily="34" charset="0"/>
              </a:rPr>
              <a:t>- Hoe het zit met antibioticagebruik en overige medicijnen bij landbouwhuisdieren. </a:t>
            </a:r>
          </a:p>
          <a:p>
            <a:r>
              <a:rPr lang="nl-NL" dirty="0">
                <a:latin typeface="Arial" panose="020B0604020202020204" pitchFamily="34" charset="0"/>
                <a:cs typeface="Arial" panose="020B0604020202020204" pitchFamily="34" charset="0"/>
              </a:rPr>
              <a:t>- Welke belangrijke aspecten bij medicijnregistratie van toepassing zijn. </a:t>
            </a:r>
          </a:p>
          <a:p>
            <a:r>
              <a:rPr lang="nl-NL" dirty="0">
                <a:latin typeface="Arial" panose="020B0604020202020204" pitchFamily="34" charset="0"/>
                <a:cs typeface="Arial" panose="020B0604020202020204" pitchFamily="34" charset="0"/>
              </a:rPr>
              <a:t>- Wat het bedrijfsbehandelplan en bedrijfsgezondheidsplan zijn en waarvoor deze dienen. </a:t>
            </a:r>
          </a:p>
        </p:txBody>
      </p:sp>
    </p:spTree>
    <p:extLst>
      <p:ext uri="{BB962C8B-B14F-4D97-AF65-F5344CB8AC3E}">
        <p14:creationId xmlns:p14="http://schemas.microsoft.com/office/powerpoint/2010/main" val="127726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 knopen van Emoticon vector illustratie. Illustration of boos - 29242813">
            <a:extLst>
              <a:ext uri="{FF2B5EF4-FFF2-40B4-BE49-F238E27FC236}">
                <a16:creationId xmlns:a16="http://schemas.microsoft.com/office/drawing/2014/main" id="{6243B4FB-B091-4343-A97A-4844CF8E50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6" r="70000" b="17402"/>
          <a:stretch/>
        </p:blipFill>
        <p:spPr bwMode="auto">
          <a:xfrm>
            <a:off x="1079848" y="143088"/>
            <a:ext cx="1776460" cy="1954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knopen van Emoticon vector illustratie. Illustration of boos - 29242813">
            <a:extLst>
              <a:ext uri="{FF2B5EF4-FFF2-40B4-BE49-F238E27FC236}">
                <a16:creationId xmlns:a16="http://schemas.microsoft.com/office/drawing/2014/main" id="{C2E96CCA-CDF9-450A-842E-9F320377BF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14" t="8224" r="35446" b="18351"/>
          <a:stretch/>
        </p:blipFill>
        <p:spPr bwMode="auto">
          <a:xfrm>
            <a:off x="977063" y="2192925"/>
            <a:ext cx="1879244" cy="18631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knopen van Emoticon vector illustratie. Illustration of boos - 29242813">
            <a:extLst>
              <a:ext uri="{FF2B5EF4-FFF2-40B4-BE49-F238E27FC236}">
                <a16:creationId xmlns:a16="http://schemas.microsoft.com/office/drawing/2014/main" id="{CFE18986-7F98-4664-8474-004DB83687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36" t="10123" b="6957"/>
          <a:stretch/>
        </p:blipFill>
        <p:spPr bwMode="auto">
          <a:xfrm>
            <a:off x="1076230" y="4315130"/>
            <a:ext cx="1780077" cy="195410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45B88BE2-93B8-4A52-8FF1-B41E7B0A117B}"/>
              </a:ext>
            </a:extLst>
          </p:cNvPr>
          <p:cNvSpPr txBox="1"/>
          <p:nvPr/>
        </p:nvSpPr>
        <p:spPr>
          <a:xfrm>
            <a:off x="3167743" y="666347"/>
            <a:ext cx="8262257"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Ik weet veel over medicijngebruik bij landbouwhuisdieren (</a:t>
            </a:r>
            <a:r>
              <a:rPr lang="nl-NL" dirty="0" err="1">
                <a:latin typeface="Arial" panose="020B0604020202020204" pitchFamily="34" charset="0"/>
                <a:cs typeface="Arial" panose="020B0604020202020204" pitchFamily="34" charset="0"/>
              </a:rPr>
              <a:t>kanalisatiestatussen</a:t>
            </a:r>
            <a:r>
              <a:rPr lang="nl-NL" dirty="0">
                <a:latin typeface="Arial" panose="020B0604020202020204" pitchFamily="34" charset="0"/>
                <a:cs typeface="Arial" panose="020B0604020202020204" pitchFamily="34" charset="0"/>
              </a:rPr>
              <a:t>, toedieningswijze, registratie etc.)   </a:t>
            </a:r>
          </a:p>
        </p:txBody>
      </p:sp>
      <p:sp>
        <p:nvSpPr>
          <p:cNvPr id="7" name="Tekstvak 6">
            <a:extLst>
              <a:ext uri="{FF2B5EF4-FFF2-40B4-BE49-F238E27FC236}">
                <a16:creationId xmlns:a16="http://schemas.microsoft.com/office/drawing/2014/main" id="{8118DF41-6DE1-4A0B-A0C8-03FF24799D40}"/>
              </a:ext>
            </a:extLst>
          </p:cNvPr>
          <p:cNvSpPr txBox="1"/>
          <p:nvPr/>
        </p:nvSpPr>
        <p:spPr>
          <a:xfrm>
            <a:off x="3167743" y="2677886"/>
            <a:ext cx="8441871" cy="923330"/>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Ik heb wel eens wat over medicijngebruik bij landbouwhuisdieren gehoord, maar ik weet niet precies meer hoe het zit (</a:t>
            </a:r>
            <a:r>
              <a:rPr lang="nl-NL" dirty="0" err="1">
                <a:latin typeface="Arial" panose="020B0604020202020204" pitchFamily="34" charset="0"/>
                <a:cs typeface="Arial" panose="020B0604020202020204" pitchFamily="34" charset="0"/>
              </a:rPr>
              <a:t>kanalisatiestatussen</a:t>
            </a:r>
            <a:r>
              <a:rPr lang="nl-NL" dirty="0">
                <a:latin typeface="Arial" panose="020B0604020202020204" pitchFamily="34" charset="0"/>
                <a:cs typeface="Arial" panose="020B0604020202020204" pitchFamily="34" charset="0"/>
              </a:rPr>
              <a:t>, toedieningswijze, registratie etc.). </a:t>
            </a:r>
          </a:p>
        </p:txBody>
      </p:sp>
      <p:sp>
        <p:nvSpPr>
          <p:cNvPr id="8" name="Tekstvak 7">
            <a:extLst>
              <a:ext uri="{FF2B5EF4-FFF2-40B4-BE49-F238E27FC236}">
                <a16:creationId xmlns:a16="http://schemas.microsoft.com/office/drawing/2014/main" id="{6EF02400-E4A4-4534-9BE4-07CAA90A874E}"/>
              </a:ext>
            </a:extLst>
          </p:cNvPr>
          <p:cNvSpPr txBox="1"/>
          <p:nvPr/>
        </p:nvSpPr>
        <p:spPr>
          <a:xfrm>
            <a:off x="3167743" y="4689425"/>
            <a:ext cx="8115300"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Ik heb nog nooit te maken gehad met medicijngebruik bij landbouwhuisdieren (</a:t>
            </a:r>
            <a:r>
              <a:rPr lang="nl-NL" dirty="0" err="1">
                <a:latin typeface="Arial" panose="020B0604020202020204" pitchFamily="34" charset="0"/>
                <a:cs typeface="Arial" panose="020B0604020202020204" pitchFamily="34" charset="0"/>
              </a:rPr>
              <a:t>kanalisatiestatussen</a:t>
            </a:r>
            <a:r>
              <a:rPr lang="nl-NL" dirty="0">
                <a:latin typeface="Arial" panose="020B0604020202020204" pitchFamily="34" charset="0"/>
                <a:cs typeface="Arial" panose="020B0604020202020204" pitchFamily="34" charset="0"/>
              </a:rPr>
              <a:t>, toedieningswijze, registratie etc.) </a:t>
            </a:r>
          </a:p>
        </p:txBody>
      </p:sp>
    </p:spTree>
    <p:extLst>
      <p:ext uri="{BB962C8B-B14F-4D97-AF65-F5344CB8AC3E}">
        <p14:creationId xmlns:p14="http://schemas.microsoft.com/office/powerpoint/2010/main" val="360369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AE7A2-7A14-435C-8EF7-3E26BDDC6E84}"/>
              </a:ext>
            </a:extLst>
          </p:cNvPr>
          <p:cNvSpPr>
            <a:spLocks noGrp="1"/>
          </p:cNvSpPr>
          <p:nvPr>
            <p:ph type="title"/>
          </p:nvPr>
        </p:nvSpPr>
        <p:spPr/>
        <p:txBody>
          <a:bodyPr/>
          <a:lstStyle/>
          <a:p>
            <a:endParaRPr lang="nl-NL"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AB5E16AE-3330-4EC3-88D8-0469A3433D25}"/>
              </a:ext>
            </a:extLst>
          </p:cNvPr>
          <p:cNvPicPr>
            <a:picLocks noChangeAspect="1"/>
          </p:cNvPicPr>
          <p:nvPr/>
        </p:nvPicPr>
        <p:blipFill rotWithShape="1">
          <a:blip r:embed="rId3"/>
          <a:srcRect l="9001" t="52883" r="43347" b="26523"/>
          <a:stretch/>
        </p:blipFill>
        <p:spPr>
          <a:xfrm rot="21336141">
            <a:off x="107658" y="1020800"/>
            <a:ext cx="5809706" cy="1411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Afbeelding 4">
            <a:extLst>
              <a:ext uri="{FF2B5EF4-FFF2-40B4-BE49-F238E27FC236}">
                <a16:creationId xmlns:a16="http://schemas.microsoft.com/office/drawing/2014/main" id="{5F4FBB8D-2A26-40AF-A703-D84E4C2E8F77}"/>
              </a:ext>
            </a:extLst>
          </p:cNvPr>
          <p:cNvPicPr>
            <a:picLocks noChangeAspect="1"/>
          </p:cNvPicPr>
          <p:nvPr/>
        </p:nvPicPr>
        <p:blipFill rotWithShape="1">
          <a:blip r:embed="rId4"/>
          <a:srcRect l="8750" t="46973" r="36673" b="22037"/>
          <a:stretch/>
        </p:blipFill>
        <p:spPr>
          <a:xfrm>
            <a:off x="5213189" y="2317750"/>
            <a:ext cx="6654018" cy="21242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Afbeelding 6">
            <a:extLst>
              <a:ext uri="{FF2B5EF4-FFF2-40B4-BE49-F238E27FC236}">
                <a16:creationId xmlns:a16="http://schemas.microsoft.com/office/drawing/2014/main" id="{901EA612-A347-4750-B8CD-C8F000376E27}"/>
              </a:ext>
            </a:extLst>
          </p:cNvPr>
          <p:cNvPicPr>
            <a:picLocks noChangeAspect="1"/>
          </p:cNvPicPr>
          <p:nvPr/>
        </p:nvPicPr>
        <p:blipFill rotWithShape="1">
          <a:blip r:embed="rId5"/>
          <a:srcRect l="5758" t="58576" r="36117" b="20260"/>
          <a:stretch/>
        </p:blipFill>
        <p:spPr>
          <a:xfrm rot="196191">
            <a:off x="4745000" y="286602"/>
            <a:ext cx="7086600" cy="1450758"/>
          </a:xfrm>
          <a:prstGeom prst="rect">
            <a:avLst/>
          </a:prstGeom>
          <a:ln>
            <a:noFill/>
          </a:ln>
          <a:effectLst>
            <a:outerShdw blurRad="190500" algn="tl" rotWithShape="0">
              <a:srgbClr val="000000">
                <a:alpha val="70000"/>
              </a:srgbClr>
            </a:outerShdw>
          </a:effectLst>
        </p:spPr>
      </p:pic>
      <p:sp>
        <p:nvSpPr>
          <p:cNvPr id="8" name="Rechthoek 7">
            <a:extLst>
              <a:ext uri="{FF2B5EF4-FFF2-40B4-BE49-F238E27FC236}">
                <a16:creationId xmlns:a16="http://schemas.microsoft.com/office/drawing/2014/main" id="{0947CD20-D5C7-472E-B0C3-7F7030FCBEBD}"/>
              </a:ext>
            </a:extLst>
          </p:cNvPr>
          <p:cNvSpPr/>
          <p:nvPr/>
        </p:nvSpPr>
        <p:spPr>
          <a:xfrm rot="232673">
            <a:off x="4823092" y="343192"/>
            <a:ext cx="4781483" cy="295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8F598BBA-B7C8-4FD3-9A2E-AA48C91F0FBF}"/>
              </a:ext>
            </a:extLst>
          </p:cNvPr>
          <p:cNvPicPr>
            <a:picLocks noChangeAspect="1"/>
          </p:cNvPicPr>
          <p:nvPr/>
        </p:nvPicPr>
        <p:blipFill rotWithShape="1">
          <a:blip r:embed="rId6"/>
          <a:srcRect l="5873" t="25322" r="39550" b="55240"/>
          <a:stretch/>
        </p:blipFill>
        <p:spPr>
          <a:xfrm rot="21406622">
            <a:off x="3632904" y="4539454"/>
            <a:ext cx="6654019" cy="1332411"/>
          </a:xfrm>
          <a:prstGeom prst="rect">
            <a:avLst/>
          </a:prstGeom>
          <a:ln>
            <a:noFill/>
          </a:ln>
          <a:effectLst>
            <a:outerShdw blurRad="190500" algn="tl" rotWithShape="0">
              <a:srgbClr val="000000">
                <a:alpha val="70000"/>
              </a:srgbClr>
            </a:outerShdw>
          </a:effectLst>
        </p:spPr>
      </p:pic>
      <p:pic>
        <p:nvPicPr>
          <p:cNvPr id="1028" name="Picture 4" descr="Landbouwhuisdieren | Dierenkliniek Vechtdal">
            <a:extLst>
              <a:ext uri="{FF2B5EF4-FFF2-40B4-BE49-F238E27FC236}">
                <a16:creationId xmlns:a16="http://schemas.microsoft.com/office/drawing/2014/main" id="{673194F4-B42B-493F-B5A5-51400544E0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781" y="2884096"/>
            <a:ext cx="4615329" cy="325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18F6D-8098-4790-99BA-481920FA473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Kanalisatiestatus</a:t>
            </a:r>
          </a:p>
        </p:txBody>
      </p:sp>
      <p:sp>
        <p:nvSpPr>
          <p:cNvPr id="3" name="Tijdelijke aanduiding voor inhoud 2">
            <a:extLst>
              <a:ext uri="{FF2B5EF4-FFF2-40B4-BE49-F238E27FC236}">
                <a16:creationId xmlns:a16="http://schemas.microsoft.com/office/drawing/2014/main" id="{51811994-D5A4-42BC-A735-601902B9444B}"/>
              </a:ext>
            </a:extLst>
          </p:cNvPr>
          <p:cNvSpPr>
            <a:spLocks noGrp="1"/>
          </p:cNvSpPr>
          <p:nvPr>
            <p:ph idx="1"/>
          </p:nvPr>
        </p:nvSpPr>
        <p:spPr/>
        <p:txBody>
          <a:bodyPr/>
          <a:lstStyle/>
          <a:p>
            <a:pPr>
              <a:buFont typeface="Wingdings" panose="05000000000000000000" pitchFamily="2" charset="2"/>
              <a:buChar char="§"/>
            </a:pPr>
            <a:r>
              <a:rPr lang="nl-NL" dirty="0">
                <a:latin typeface="Arial" panose="020B0604020202020204" pitchFamily="34" charset="0"/>
                <a:cs typeface="Arial" panose="020B0604020202020204" pitchFamily="34" charset="0"/>
              </a:rPr>
              <a:t> Veehouder mag niet elk medicijn zelf toedienen bij de dieren. </a:t>
            </a:r>
          </a:p>
          <a:p>
            <a:pPr>
              <a:buFont typeface="Wingdings" panose="05000000000000000000" pitchFamily="2" charset="2"/>
              <a:buChar char="§"/>
            </a:pPr>
            <a:r>
              <a:rPr lang="nl-NL" dirty="0">
                <a:latin typeface="Arial" panose="020B0604020202020204" pitchFamily="34" charset="0"/>
                <a:cs typeface="Arial" panose="020B0604020202020204" pitchFamily="34" charset="0"/>
              </a:rPr>
              <a:t> Kanalisatiestatus bepaald welk medicijn wel toegediend mag worden, of welke door de dierenarts toegediend moet worden. </a:t>
            </a:r>
          </a:p>
        </p:txBody>
      </p:sp>
      <p:graphicFrame>
        <p:nvGraphicFramePr>
          <p:cNvPr id="4" name="Tabel 4">
            <a:extLst>
              <a:ext uri="{FF2B5EF4-FFF2-40B4-BE49-F238E27FC236}">
                <a16:creationId xmlns:a16="http://schemas.microsoft.com/office/drawing/2014/main" id="{84A7DB42-6971-4B62-A71E-889B3D31882D}"/>
              </a:ext>
            </a:extLst>
          </p:cNvPr>
          <p:cNvGraphicFramePr>
            <a:graphicFrameLocks noGrp="1"/>
          </p:cNvGraphicFramePr>
          <p:nvPr>
            <p:extLst>
              <p:ext uri="{D42A27DB-BD31-4B8C-83A1-F6EECF244321}">
                <p14:modId xmlns:p14="http://schemas.microsoft.com/office/powerpoint/2010/main" val="438524946"/>
              </p:ext>
            </p:extLst>
          </p:nvPr>
        </p:nvGraphicFramePr>
        <p:xfrm>
          <a:off x="1097280" y="3207174"/>
          <a:ext cx="9997440" cy="2661920"/>
        </p:xfrm>
        <a:graphic>
          <a:graphicData uri="http://schemas.openxmlformats.org/drawingml/2006/table">
            <a:tbl>
              <a:tblPr firstRow="1" bandRow="1">
                <a:tableStyleId>{5C22544A-7EE6-4342-B048-85BDC9FD1C3A}</a:tableStyleId>
              </a:tblPr>
              <a:tblGrid>
                <a:gridCol w="2070463">
                  <a:extLst>
                    <a:ext uri="{9D8B030D-6E8A-4147-A177-3AD203B41FA5}">
                      <a16:colId xmlns:a16="http://schemas.microsoft.com/office/drawing/2014/main" val="2351291700"/>
                    </a:ext>
                  </a:extLst>
                </a:gridCol>
                <a:gridCol w="7926977">
                  <a:extLst>
                    <a:ext uri="{9D8B030D-6E8A-4147-A177-3AD203B41FA5}">
                      <a16:colId xmlns:a16="http://schemas.microsoft.com/office/drawing/2014/main" val="3021038094"/>
                    </a:ext>
                  </a:extLst>
                </a:gridCol>
              </a:tblGrid>
              <a:tr h="370840">
                <a:tc>
                  <a:txBody>
                    <a:bodyPr/>
                    <a:lstStyle/>
                    <a:p>
                      <a:r>
                        <a:rPr lang="nl-NL" dirty="0">
                          <a:latin typeface="Arial" panose="020B0604020202020204" pitchFamily="34" charset="0"/>
                          <a:cs typeface="Arial" panose="020B0604020202020204" pitchFamily="34" charset="0"/>
                        </a:rPr>
                        <a:t>Kanalisatiestatus </a:t>
                      </a:r>
                    </a:p>
                  </a:txBody>
                  <a:tcPr/>
                </a:tc>
                <a:tc>
                  <a:txBody>
                    <a:bodyPr/>
                    <a:lstStyle/>
                    <a:p>
                      <a:r>
                        <a:rPr lang="nl-NL" dirty="0">
                          <a:latin typeface="Arial" panose="020B0604020202020204" pitchFamily="34" charset="0"/>
                          <a:cs typeface="Arial" panose="020B0604020202020204" pitchFamily="34" charset="0"/>
                        </a:rPr>
                        <a:t>Betekenis</a:t>
                      </a:r>
                    </a:p>
                  </a:txBody>
                  <a:tcPr/>
                </a:tc>
                <a:extLst>
                  <a:ext uri="{0D108BD9-81ED-4DB2-BD59-A6C34878D82A}">
                    <a16:rowId xmlns:a16="http://schemas.microsoft.com/office/drawing/2014/main" val="681147386"/>
                  </a:ext>
                </a:extLst>
              </a:tr>
              <a:tr h="370840">
                <a:tc>
                  <a:txBody>
                    <a:bodyPr/>
                    <a:lstStyle/>
                    <a:p>
                      <a:r>
                        <a:rPr lang="nl-NL" dirty="0">
                          <a:latin typeface="Arial" panose="020B0604020202020204" pitchFamily="34" charset="0"/>
                          <a:cs typeface="Arial" panose="020B0604020202020204" pitchFamily="34" charset="0"/>
                        </a:rPr>
                        <a:t>UDD</a:t>
                      </a:r>
                    </a:p>
                  </a:txBody>
                  <a:tcPr/>
                </a:tc>
                <a:tc>
                  <a:txBody>
                    <a:bodyPr/>
                    <a:lstStyle/>
                    <a:p>
                      <a:r>
                        <a:rPr lang="nl-NL" dirty="0">
                          <a:latin typeface="Arial" panose="020B0604020202020204" pitchFamily="34" charset="0"/>
                          <a:cs typeface="Arial" panose="020B0604020202020204" pitchFamily="34" charset="0"/>
                        </a:rPr>
                        <a:t>Uitsluitend door de dierenarts worden toegediend.</a:t>
                      </a:r>
                    </a:p>
                  </a:txBody>
                  <a:tcPr/>
                </a:tc>
                <a:extLst>
                  <a:ext uri="{0D108BD9-81ED-4DB2-BD59-A6C34878D82A}">
                    <a16:rowId xmlns:a16="http://schemas.microsoft.com/office/drawing/2014/main" val="3522343029"/>
                  </a:ext>
                </a:extLst>
              </a:tr>
              <a:tr h="370840">
                <a:tc>
                  <a:txBody>
                    <a:bodyPr/>
                    <a:lstStyle/>
                    <a:p>
                      <a:r>
                        <a:rPr lang="nl-NL" dirty="0">
                          <a:latin typeface="Arial" panose="020B0604020202020204" pitchFamily="34" charset="0"/>
                          <a:cs typeface="Arial" panose="020B0604020202020204" pitchFamily="34" charset="0"/>
                        </a:rPr>
                        <a:t>UDA</a:t>
                      </a:r>
                    </a:p>
                  </a:txBody>
                  <a:tcPr/>
                </a:tc>
                <a:tc>
                  <a:txBody>
                    <a:bodyPr/>
                    <a:lstStyle/>
                    <a:p>
                      <a:r>
                        <a:rPr lang="nl-NL" dirty="0">
                          <a:latin typeface="Arial" panose="020B0604020202020204" pitchFamily="34" charset="0"/>
                          <a:cs typeface="Arial" panose="020B0604020202020204" pitchFamily="34" charset="0"/>
                        </a:rPr>
                        <a:t>Door de dierenarts afgegeven en mogen op voorschrift van de dierenarts door de eigenaar zelf worden gegeven. </a:t>
                      </a:r>
                    </a:p>
                  </a:txBody>
                  <a:tcPr/>
                </a:tc>
                <a:extLst>
                  <a:ext uri="{0D108BD9-81ED-4DB2-BD59-A6C34878D82A}">
                    <a16:rowId xmlns:a16="http://schemas.microsoft.com/office/drawing/2014/main" val="697868782"/>
                  </a:ext>
                </a:extLst>
              </a:tr>
              <a:tr h="370840">
                <a:tc>
                  <a:txBody>
                    <a:bodyPr/>
                    <a:lstStyle/>
                    <a:p>
                      <a:r>
                        <a:rPr lang="nl-NL" dirty="0">
                          <a:latin typeface="Arial" panose="020B0604020202020204" pitchFamily="34" charset="0"/>
                          <a:cs typeface="Arial" panose="020B0604020202020204" pitchFamily="34" charset="0"/>
                        </a:rPr>
                        <a:t>URA </a:t>
                      </a:r>
                    </a:p>
                  </a:txBody>
                  <a:tcPr/>
                </a:tc>
                <a:tc>
                  <a:txBody>
                    <a:bodyPr/>
                    <a:lstStyle/>
                    <a:p>
                      <a:r>
                        <a:rPr lang="nl-NL" dirty="0">
                          <a:latin typeface="Arial" panose="020B0604020202020204" pitchFamily="34" charset="0"/>
                          <a:cs typeface="Arial" panose="020B0604020202020204" pitchFamily="34" charset="0"/>
                        </a:rPr>
                        <a:t>Alleen noodzakelijk dat dierenarts een recept uitschrijft. Het middel kan op een andere plek gekocht worden.  </a:t>
                      </a:r>
                    </a:p>
                  </a:txBody>
                  <a:tcPr/>
                </a:tc>
                <a:extLst>
                  <a:ext uri="{0D108BD9-81ED-4DB2-BD59-A6C34878D82A}">
                    <a16:rowId xmlns:a16="http://schemas.microsoft.com/office/drawing/2014/main" val="1553629504"/>
                  </a:ext>
                </a:extLst>
              </a:tr>
              <a:tr h="370840">
                <a:tc>
                  <a:txBody>
                    <a:bodyPr/>
                    <a:lstStyle/>
                    <a:p>
                      <a:r>
                        <a:rPr lang="nl-NL" dirty="0">
                          <a:latin typeface="Arial" panose="020B0604020202020204" pitchFamily="34" charset="0"/>
                          <a:cs typeface="Arial" panose="020B0604020202020204" pitchFamily="34" charset="0"/>
                        </a:rPr>
                        <a:t>VRIJ</a:t>
                      </a:r>
                    </a:p>
                  </a:txBody>
                  <a:tcPr/>
                </a:tc>
                <a:tc>
                  <a:txBody>
                    <a:bodyPr/>
                    <a:lstStyle/>
                    <a:p>
                      <a:r>
                        <a:rPr lang="nl-NL" dirty="0">
                          <a:latin typeface="Arial" panose="020B0604020202020204" pitchFamily="34" charset="0"/>
                          <a:cs typeface="Arial" panose="020B0604020202020204" pitchFamily="34" charset="0"/>
                        </a:rPr>
                        <a:t>Kunnen zonder tussenkomst van de dierenarts aangeschaft worden. Er is ook geen recept nodig. </a:t>
                      </a:r>
                    </a:p>
                  </a:txBody>
                  <a:tcPr/>
                </a:tc>
                <a:extLst>
                  <a:ext uri="{0D108BD9-81ED-4DB2-BD59-A6C34878D82A}">
                    <a16:rowId xmlns:a16="http://schemas.microsoft.com/office/drawing/2014/main" val="2320981657"/>
                  </a:ext>
                </a:extLst>
              </a:tr>
            </a:tbl>
          </a:graphicData>
        </a:graphic>
      </p:graphicFrame>
    </p:spTree>
    <p:extLst>
      <p:ext uri="{BB962C8B-B14F-4D97-AF65-F5344CB8AC3E}">
        <p14:creationId xmlns:p14="http://schemas.microsoft.com/office/powerpoint/2010/main" val="321549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53DA4-5765-4BA5-93E1-2058A4B13E2B}"/>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Toedieningswijze </a:t>
            </a:r>
          </a:p>
        </p:txBody>
      </p:sp>
      <p:graphicFrame>
        <p:nvGraphicFramePr>
          <p:cNvPr id="4" name="Tijdelijke aanduiding voor inhoud 3">
            <a:extLst>
              <a:ext uri="{FF2B5EF4-FFF2-40B4-BE49-F238E27FC236}">
                <a16:creationId xmlns:a16="http://schemas.microsoft.com/office/drawing/2014/main" id="{8E3E8C38-7CCB-4288-AF5C-BA17A4DD2674}"/>
              </a:ext>
            </a:extLst>
          </p:cNvPr>
          <p:cNvGraphicFramePr>
            <a:graphicFrameLocks noGrp="1"/>
          </p:cNvGraphicFramePr>
          <p:nvPr>
            <p:ph idx="1"/>
            <p:extLst>
              <p:ext uri="{D42A27DB-BD31-4B8C-83A1-F6EECF244321}">
                <p14:modId xmlns:p14="http://schemas.microsoft.com/office/powerpoint/2010/main" val="753646417"/>
              </p:ext>
            </p:extLst>
          </p:nvPr>
        </p:nvGraphicFramePr>
        <p:xfrm>
          <a:off x="1097280" y="1894113"/>
          <a:ext cx="10058401" cy="4245426"/>
        </p:xfrm>
        <a:graphic>
          <a:graphicData uri="http://schemas.openxmlformats.org/drawingml/2006/table">
            <a:tbl>
              <a:tblPr firstRow="1" firstCol="1" bandRow="1">
                <a:tableStyleId>{5C22544A-7EE6-4342-B048-85BDC9FD1C3A}</a:tableStyleId>
              </a:tblPr>
              <a:tblGrid>
                <a:gridCol w="2128872">
                  <a:extLst>
                    <a:ext uri="{9D8B030D-6E8A-4147-A177-3AD203B41FA5}">
                      <a16:colId xmlns:a16="http://schemas.microsoft.com/office/drawing/2014/main" val="545204190"/>
                    </a:ext>
                  </a:extLst>
                </a:gridCol>
                <a:gridCol w="1701133">
                  <a:extLst>
                    <a:ext uri="{9D8B030D-6E8A-4147-A177-3AD203B41FA5}">
                      <a16:colId xmlns:a16="http://schemas.microsoft.com/office/drawing/2014/main" val="224949798"/>
                    </a:ext>
                  </a:extLst>
                </a:gridCol>
                <a:gridCol w="1243933">
                  <a:extLst>
                    <a:ext uri="{9D8B030D-6E8A-4147-A177-3AD203B41FA5}">
                      <a16:colId xmlns:a16="http://schemas.microsoft.com/office/drawing/2014/main" val="3522402750"/>
                    </a:ext>
                  </a:extLst>
                </a:gridCol>
                <a:gridCol w="4984463">
                  <a:extLst>
                    <a:ext uri="{9D8B030D-6E8A-4147-A177-3AD203B41FA5}">
                      <a16:colId xmlns:a16="http://schemas.microsoft.com/office/drawing/2014/main" val="2057995538"/>
                    </a:ext>
                  </a:extLst>
                </a:gridCol>
              </a:tblGrid>
              <a:tr h="46847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Nederlandse term</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Latijnse term</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Afkorting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Toelichting/ voorbeeld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64159548"/>
                  </a:ext>
                </a:extLst>
              </a:tr>
              <a:tr h="96612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 de spier</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Intramusculair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i.m.</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Gebruikt bij veel medicijnen, bijvoorbeeld in de hals of in de bil</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58721192"/>
                  </a:ext>
                </a:extLst>
              </a:tr>
              <a:tr h="46847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Onder de huid</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Subcutaan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s.c.</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dirty="0">
                          <a:effectLst/>
                          <a:latin typeface="Arial" panose="020B0604020202020204" pitchFamily="34" charset="0"/>
                          <a:cs typeface="Arial" panose="020B0604020202020204" pitchFamily="34" charset="0"/>
                        </a:rPr>
                        <a:t>Gebruikt bij veel medicijnen </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56271663"/>
                  </a:ext>
                </a:extLst>
              </a:tr>
              <a:tr h="46847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 de ader</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Intraveneus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i.v.</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dirty="0">
                          <a:effectLst/>
                          <a:latin typeface="Arial" panose="020B0604020202020204" pitchFamily="34" charset="0"/>
                          <a:cs typeface="Arial" panose="020B0604020202020204" pitchFamily="34" charset="0"/>
                        </a:rPr>
                        <a:t>Melkziekte-infuus in melkader</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11243647"/>
                  </a:ext>
                </a:extLst>
              </a:tr>
              <a:tr h="46847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 het uier</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Intramammair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imm.</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Droogzetters/ mastitisinjectoren</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10056014"/>
                  </a:ext>
                </a:extLst>
              </a:tr>
              <a:tr h="46847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 de baarmoeder</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Intra-uterien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i.u.</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Nageboortepil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76784365"/>
                  </a:ext>
                </a:extLst>
              </a:tr>
              <a:tr h="46847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In de bek</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Per os/ oraal</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dirty="0">
                          <a:effectLst/>
                          <a:latin typeface="Arial" panose="020B0604020202020204" pitchFamily="34" charset="0"/>
                          <a:cs typeface="Arial" panose="020B0604020202020204" pitchFamily="34" charset="0"/>
                        </a:rPr>
                        <a:t>Propyleenglycol, pillen, poeders</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04746798"/>
                  </a:ext>
                </a:extLst>
              </a:tr>
              <a:tr h="468472">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Over de rug</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Pour on</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a:effectLst/>
                          <a:latin typeface="Arial" panose="020B0604020202020204" pitchFamily="34" charset="0"/>
                          <a:cs typeface="Arial" panose="020B0604020202020204" pitchFamily="34" charset="0"/>
                        </a:rPr>
                        <a:t> </a:t>
                      </a:r>
                      <a:endParaRPr lang="nl-NL"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nl-NL" sz="1800" dirty="0">
                          <a:effectLst/>
                          <a:latin typeface="Arial" panose="020B0604020202020204" pitchFamily="34" charset="0"/>
                          <a:cs typeface="Arial" panose="020B0604020202020204" pitchFamily="34" charset="0"/>
                        </a:rPr>
                        <a:t>Wormmiddelen </a:t>
                      </a:r>
                      <a:endParaRPr lang="nl-NL"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72072084"/>
                  </a:ext>
                </a:extLst>
              </a:tr>
            </a:tbl>
          </a:graphicData>
        </a:graphic>
      </p:graphicFrame>
    </p:spTree>
    <p:extLst>
      <p:ext uri="{BB962C8B-B14F-4D97-AF65-F5344CB8AC3E}">
        <p14:creationId xmlns:p14="http://schemas.microsoft.com/office/powerpoint/2010/main" val="390482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E54CF-8F30-452E-9457-F15A006800C9}"/>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Antibiotica</a:t>
            </a:r>
          </a:p>
        </p:txBody>
      </p:sp>
      <p:sp>
        <p:nvSpPr>
          <p:cNvPr id="3" name="Tijdelijke aanduiding voor inhoud 2">
            <a:extLst>
              <a:ext uri="{FF2B5EF4-FFF2-40B4-BE49-F238E27FC236}">
                <a16:creationId xmlns:a16="http://schemas.microsoft.com/office/drawing/2014/main" id="{C18039E1-EBA8-4F7F-B033-C4B1F45CD769}"/>
              </a:ext>
            </a:extLst>
          </p:cNvPr>
          <p:cNvSpPr>
            <a:spLocks noGrp="1"/>
          </p:cNvSpPr>
          <p:nvPr>
            <p:ph idx="1"/>
          </p:nvPr>
        </p:nvSpPr>
        <p:spPr/>
        <p:txBody>
          <a:bodyPr/>
          <a:lstStyle/>
          <a:p>
            <a:pPr>
              <a:buFont typeface="Wingdings" panose="05000000000000000000" pitchFamily="2" charset="2"/>
              <a:buChar char="§"/>
            </a:pPr>
            <a:r>
              <a:rPr lang="nl-NL" dirty="0">
                <a:latin typeface="Arial" panose="020B0604020202020204" pitchFamily="34" charset="0"/>
                <a:cs typeface="Arial" panose="020B0604020202020204" pitchFamily="34" charset="0"/>
              </a:rPr>
              <a:t> Bacterieziekten, geen virus of parasieten. </a:t>
            </a:r>
          </a:p>
          <a:p>
            <a:pPr marL="0" indent="0">
              <a:buNone/>
            </a:pPr>
            <a:r>
              <a:rPr lang="nl-NL" dirty="0">
                <a:latin typeface="Arial" panose="020B0604020202020204" pitchFamily="34" charset="0"/>
                <a:cs typeface="Arial" panose="020B0604020202020204" pitchFamily="34" charset="0"/>
              </a:rPr>
              <a:t>			Bactericide = doden de bacteriën</a:t>
            </a:r>
          </a:p>
          <a:p>
            <a:pPr>
              <a:buFont typeface="Wingdings" panose="05000000000000000000" pitchFamily="2" charset="2"/>
              <a:buChar char="§"/>
            </a:pPr>
            <a:r>
              <a:rPr lang="nl-NL" dirty="0">
                <a:latin typeface="Arial" panose="020B0604020202020204" pitchFamily="34" charset="0"/>
                <a:cs typeface="Arial" panose="020B0604020202020204" pitchFamily="34" charset="0"/>
              </a:rPr>
              <a:t> Antibiotica </a:t>
            </a:r>
          </a:p>
          <a:p>
            <a:pPr marL="0" indent="0">
              <a:buNone/>
            </a:pPr>
            <a:r>
              <a:rPr lang="nl-NL" dirty="0">
                <a:latin typeface="Arial" panose="020B0604020202020204" pitchFamily="34" charset="0"/>
                <a:cs typeface="Arial" panose="020B0604020202020204" pitchFamily="34" charset="0"/>
              </a:rPr>
              <a:t>			Bacteriostatisch = remmen de groei</a:t>
            </a:r>
          </a:p>
          <a:p>
            <a:pPr marL="0" indent="0">
              <a:buNone/>
            </a:pPr>
            <a:endParaRPr lang="nl-NL" dirty="0">
              <a:latin typeface="Arial" panose="020B0604020202020204" pitchFamily="34" charset="0"/>
              <a:cs typeface="Arial" panose="020B0604020202020204" pitchFamily="34" charset="0"/>
            </a:endParaRPr>
          </a:p>
          <a:p>
            <a:pPr>
              <a:buFont typeface="Wingdings" panose="05000000000000000000" pitchFamily="2" charset="2"/>
              <a:buChar char="§"/>
            </a:pPr>
            <a:r>
              <a:rPr lang="nl-NL" dirty="0">
                <a:latin typeface="Arial" panose="020B0604020202020204" pitchFamily="34" charset="0"/>
                <a:cs typeface="Arial" panose="020B0604020202020204" pitchFamily="34" charset="0"/>
              </a:rPr>
              <a:t> Resistentie </a:t>
            </a:r>
            <a:r>
              <a:rPr lang="nl-NL" dirty="0">
                <a:latin typeface="Arial" panose="020B0604020202020204" pitchFamily="34" charset="0"/>
                <a:cs typeface="Arial" panose="020B0604020202020204" pitchFamily="34" charset="0"/>
                <a:sym typeface="Wingdings" panose="05000000000000000000" pitchFamily="2" charset="2"/>
              </a:rPr>
              <a:t> bacterie niet meer gevoelig voor antibiotica.</a:t>
            </a:r>
          </a:p>
          <a:p>
            <a:pPr>
              <a:buFont typeface="Wingdings" panose="05000000000000000000" pitchFamily="2" charset="2"/>
              <a:buChar char="§"/>
            </a:pPr>
            <a:endParaRPr lang="nl-NL" dirty="0">
              <a:latin typeface="Arial" panose="020B0604020202020204" pitchFamily="34" charset="0"/>
              <a:cs typeface="Arial" panose="020B0604020202020204" pitchFamily="34" charset="0"/>
              <a:sym typeface="Wingdings" panose="05000000000000000000" pitchFamily="2" charset="2"/>
            </a:endParaRPr>
          </a:p>
          <a:p>
            <a:pPr>
              <a:buFont typeface="Wingdings" panose="05000000000000000000" pitchFamily="2" charset="2"/>
              <a:buChar char="§"/>
            </a:pPr>
            <a:r>
              <a:rPr lang="nl-NL" dirty="0">
                <a:latin typeface="Arial" panose="020B0604020202020204" pitchFamily="34" charset="0"/>
                <a:cs typeface="Arial" panose="020B0604020202020204" pitchFamily="34" charset="0"/>
                <a:sym typeface="Wingdings" panose="05000000000000000000" pitchFamily="2" charset="2"/>
              </a:rPr>
              <a:t> Bedrijfsbehandelplan / bedrijfsgezondheidsplan  </a:t>
            </a:r>
            <a:r>
              <a:rPr lang="nl-NL" dirty="0">
                <a:latin typeface="Arial" panose="020B0604020202020204" pitchFamily="34" charset="0"/>
                <a:cs typeface="Arial" panose="020B0604020202020204" pitchFamily="34" charset="0"/>
              </a:rPr>
              <a:t> </a:t>
            </a:r>
          </a:p>
        </p:txBody>
      </p:sp>
      <p:cxnSp>
        <p:nvCxnSpPr>
          <p:cNvPr id="5" name="Rechte verbindingslijn met pijl 4">
            <a:extLst>
              <a:ext uri="{FF2B5EF4-FFF2-40B4-BE49-F238E27FC236}">
                <a16:creationId xmlns:a16="http://schemas.microsoft.com/office/drawing/2014/main" id="{F30B9926-1B50-4782-8EE0-F83D6AA8911C}"/>
              </a:ext>
            </a:extLst>
          </p:cNvPr>
          <p:cNvCxnSpPr/>
          <p:nvPr/>
        </p:nvCxnSpPr>
        <p:spPr>
          <a:xfrm flipV="1">
            <a:off x="2579914" y="2498271"/>
            <a:ext cx="1094015" cy="4408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Rechte verbindingslijn met pijl 6">
            <a:extLst>
              <a:ext uri="{FF2B5EF4-FFF2-40B4-BE49-F238E27FC236}">
                <a16:creationId xmlns:a16="http://schemas.microsoft.com/office/drawing/2014/main" id="{A74E673D-6C9C-4A19-A0E0-F58C917F4213}"/>
              </a:ext>
            </a:extLst>
          </p:cNvPr>
          <p:cNvCxnSpPr/>
          <p:nvPr/>
        </p:nvCxnSpPr>
        <p:spPr>
          <a:xfrm>
            <a:off x="2563586" y="2939143"/>
            <a:ext cx="1126671" cy="4898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7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D9B02C-EFD6-4E42-8759-BC44C6762543}"/>
              </a:ext>
            </a:extLst>
          </p:cNvPr>
          <p:cNvSpPr>
            <a:spLocks noGrp="1"/>
          </p:cNvSpPr>
          <p:nvPr>
            <p:ph idx="1"/>
          </p:nvPr>
        </p:nvSpPr>
        <p:spPr/>
        <p:txBody>
          <a:bodyPr/>
          <a:lstStyle/>
          <a:p>
            <a:pPr algn="ctr"/>
            <a:endParaRPr lang="nl-NL" dirty="0">
              <a:latin typeface="Arial" panose="020B0604020202020204" pitchFamily="34" charset="0"/>
              <a:cs typeface="Arial" panose="020B0604020202020204" pitchFamily="34" charset="0"/>
            </a:endParaRPr>
          </a:p>
          <a:p>
            <a:pPr marL="0" indent="0" algn="ctr">
              <a:buNone/>
            </a:pPr>
            <a:endParaRPr lang="nl-NL" dirty="0">
              <a:latin typeface="Arial" panose="020B0604020202020204" pitchFamily="34" charset="0"/>
              <a:cs typeface="Arial" panose="020B0604020202020204" pitchFamily="34" charset="0"/>
            </a:endParaRPr>
          </a:p>
          <a:p>
            <a:pPr algn="ctr"/>
            <a:r>
              <a:rPr lang="nl-NL" sz="3600" dirty="0">
                <a:latin typeface="Arial" panose="020B0604020202020204" pitchFamily="34" charset="0"/>
                <a:cs typeface="Arial" panose="020B0604020202020204" pitchFamily="34" charset="0"/>
              </a:rPr>
              <a:t>Waarom wordt er soms toch antibiotica toegediend/voorgeschreven terwijl er geen bacteriële infectie is? </a:t>
            </a:r>
          </a:p>
        </p:txBody>
      </p:sp>
    </p:spTree>
    <p:extLst>
      <p:ext uri="{BB962C8B-B14F-4D97-AF65-F5344CB8AC3E}">
        <p14:creationId xmlns:p14="http://schemas.microsoft.com/office/powerpoint/2010/main" val="3126462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C6658-EAE1-42EB-92E3-C165CFAA212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Overige medicijnen</a:t>
            </a:r>
          </a:p>
        </p:txBody>
      </p:sp>
      <p:sp>
        <p:nvSpPr>
          <p:cNvPr id="3" name="Tijdelijke aanduiding voor inhoud 2">
            <a:extLst>
              <a:ext uri="{FF2B5EF4-FFF2-40B4-BE49-F238E27FC236}">
                <a16:creationId xmlns:a16="http://schemas.microsoft.com/office/drawing/2014/main" id="{C04DCA4B-97AA-4B9E-B24B-807936C690C5}"/>
              </a:ext>
            </a:extLst>
          </p:cNvPr>
          <p:cNvSpPr>
            <a:spLocks noGrp="1"/>
          </p:cNvSpPr>
          <p:nvPr>
            <p:ph idx="1"/>
          </p:nvPr>
        </p:nvSpPr>
        <p:spPr/>
        <p:txBody>
          <a:bodyPr/>
          <a:lstStyle/>
          <a:p>
            <a:pPr lvl="1">
              <a:buFont typeface="Wingdings" panose="05000000000000000000" pitchFamily="2" charset="2"/>
              <a:buChar char="§"/>
            </a:pPr>
            <a:endParaRPr lang="nl-NL"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nl-NL"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nl-NL"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nl-NL" dirty="0">
              <a:latin typeface="Arial" panose="020B0604020202020204" pitchFamily="34" charset="0"/>
              <a:cs typeface="Arial" panose="020B0604020202020204" pitchFamily="34" charset="0"/>
            </a:endParaRPr>
          </a:p>
          <a:p>
            <a:pPr marL="201168" lvl="1" indent="0">
              <a:buNone/>
            </a:pPr>
            <a:endParaRPr lang="nl-NL"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nl-NL" dirty="0">
                <a:latin typeface="Arial" panose="020B0604020202020204" pitchFamily="34" charset="0"/>
                <a:cs typeface="Arial" panose="020B0604020202020204" pitchFamily="34" charset="0"/>
              </a:rPr>
              <a:t>Non-</a:t>
            </a:r>
            <a:r>
              <a:rPr lang="nl-NL" dirty="0" err="1">
                <a:latin typeface="Arial" panose="020B0604020202020204" pitchFamily="34" charset="0"/>
                <a:cs typeface="Arial" panose="020B0604020202020204" pitchFamily="34" charset="0"/>
              </a:rPr>
              <a:t>Steroïd</a:t>
            </a:r>
            <a:r>
              <a:rPr lang="nl-NL" dirty="0">
                <a:latin typeface="Arial" panose="020B0604020202020204" pitchFamily="34" charset="0"/>
                <a:cs typeface="Arial" panose="020B0604020202020204" pitchFamily="34" charset="0"/>
              </a:rPr>
              <a:t> Anti-</a:t>
            </a:r>
            <a:r>
              <a:rPr lang="nl-NL" dirty="0" err="1">
                <a:latin typeface="Arial" panose="020B0604020202020204" pitchFamily="34" charset="0"/>
                <a:cs typeface="Arial" panose="020B0604020202020204" pitchFamily="34" charset="0"/>
              </a:rPr>
              <a:t>Inflammatory</a:t>
            </a:r>
            <a:r>
              <a:rPr lang="nl-NL" dirty="0">
                <a:latin typeface="Arial" panose="020B0604020202020204" pitchFamily="34" charset="0"/>
                <a:cs typeface="Arial" panose="020B0604020202020204" pitchFamily="34" charset="0"/>
              </a:rPr>
              <a:t> Drug </a:t>
            </a:r>
            <a:r>
              <a:rPr lang="nl-NL" dirty="0">
                <a:latin typeface="Arial" panose="020B0604020202020204" pitchFamily="34" charset="0"/>
                <a:cs typeface="Arial" panose="020B0604020202020204" pitchFamily="34" charset="0"/>
                <a:sym typeface="Wingdings" panose="05000000000000000000" pitchFamily="2" charset="2"/>
              </a:rPr>
              <a:t> pijnstiller met ontstekingsremmende werking. </a:t>
            </a:r>
            <a:r>
              <a:rPr lang="nl-NL" dirty="0">
                <a:latin typeface="Arial" panose="020B0604020202020204" pitchFamily="34" charset="0"/>
                <a:cs typeface="Arial" panose="020B0604020202020204" pitchFamily="34" charset="0"/>
              </a:rPr>
              <a:t> </a:t>
            </a:r>
          </a:p>
          <a:p>
            <a:pPr lvl="1">
              <a:buFont typeface="Wingdings" panose="05000000000000000000" pitchFamily="2" charset="2"/>
              <a:buChar char="§"/>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p:txBody>
      </p:sp>
      <p:graphicFrame>
        <p:nvGraphicFramePr>
          <p:cNvPr id="13" name="Tabel 13">
            <a:extLst>
              <a:ext uri="{FF2B5EF4-FFF2-40B4-BE49-F238E27FC236}">
                <a16:creationId xmlns:a16="http://schemas.microsoft.com/office/drawing/2014/main" id="{7F89340F-97EE-43FA-9592-B23DF89EE532}"/>
              </a:ext>
            </a:extLst>
          </p:cNvPr>
          <p:cNvGraphicFramePr>
            <a:graphicFrameLocks noGrp="1"/>
          </p:cNvGraphicFramePr>
          <p:nvPr>
            <p:extLst>
              <p:ext uri="{D42A27DB-BD31-4B8C-83A1-F6EECF244321}">
                <p14:modId xmlns:p14="http://schemas.microsoft.com/office/powerpoint/2010/main" val="2202184465"/>
              </p:ext>
            </p:extLst>
          </p:nvPr>
        </p:nvGraphicFramePr>
        <p:xfrm>
          <a:off x="1036320" y="1845734"/>
          <a:ext cx="10119360" cy="1483360"/>
        </p:xfrm>
        <a:graphic>
          <a:graphicData uri="http://schemas.openxmlformats.org/drawingml/2006/table">
            <a:tbl>
              <a:tblPr firstRow="1" bandRow="1">
                <a:tableStyleId>{5C22544A-7EE6-4342-B048-85BDC9FD1C3A}</a:tableStyleId>
              </a:tblPr>
              <a:tblGrid>
                <a:gridCol w="5059680">
                  <a:extLst>
                    <a:ext uri="{9D8B030D-6E8A-4147-A177-3AD203B41FA5}">
                      <a16:colId xmlns:a16="http://schemas.microsoft.com/office/drawing/2014/main" val="3239217756"/>
                    </a:ext>
                  </a:extLst>
                </a:gridCol>
                <a:gridCol w="5059680">
                  <a:extLst>
                    <a:ext uri="{9D8B030D-6E8A-4147-A177-3AD203B41FA5}">
                      <a16:colId xmlns:a16="http://schemas.microsoft.com/office/drawing/2014/main" val="3667365436"/>
                    </a:ext>
                  </a:extLst>
                </a:gridCol>
              </a:tblGrid>
              <a:tr h="370840">
                <a:tc>
                  <a:txBody>
                    <a:bodyPr/>
                    <a:lstStyle/>
                    <a:p>
                      <a:r>
                        <a:rPr lang="nl-NL" dirty="0">
                          <a:latin typeface="Arial" panose="020B0604020202020204" pitchFamily="34" charset="0"/>
                          <a:cs typeface="Arial" panose="020B0604020202020204" pitchFamily="34" charset="0"/>
                        </a:rPr>
                        <a:t>Ziekteverwekker </a:t>
                      </a:r>
                    </a:p>
                  </a:txBody>
                  <a:tcPr/>
                </a:tc>
                <a:tc>
                  <a:txBody>
                    <a:bodyPr/>
                    <a:lstStyle/>
                    <a:p>
                      <a:r>
                        <a:rPr lang="nl-NL" dirty="0">
                          <a:latin typeface="Arial" panose="020B0604020202020204" pitchFamily="34" charset="0"/>
                          <a:cs typeface="Arial" panose="020B0604020202020204" pitchFamily="34" charset="0"/>
                        </a:rPr>
                        <a:t>Medicijn</a:t>
                      </a:r>
                    </a:p>
                  </a:txBody>
                  <a:tcPr/>
                </a:tc>
                <a:extLst>
                  <a:ext uri="{0D108BD9-81ED-4DB2-BD59-A6C34878D82A}">
                    <a16:rowId xmlns:a16="http://schemas.microsoft.com/office/drawing/2014/main" val="4052738492"/>
                  </a:ext>
                </a:extLst>
              </a:tr>
              <a:tr h="370840">
                <a:tc>
                  <a:txBody>
                    <a:bodyPr/>
                    <a:lstStyle/>
                    <a:p>
                      <a:r>
                        <a:rPr lang="nl-NL" dirty="0">
                          <a:latin typeface="Arial" panose="020B0604020202020204" pitchFamily="34" charset="0"/>
                          <a:cs typeface="Arial" panose="020B0604020202020204" pitchFamily="34" charset="0"/>
                        </a:rPr>
                        <a:t>Bacterieziekten</a:t>
                      </a:r>
                    </a:p>
                  </a:txBody>
                  <a:tcPr/>
                </a:tc>
                <a:tc>
                  <a:txBody>
                    <a:bodyPr/>
                    <a:lstStyle/>
                    <a:p>
                      <a:r>
                        <a:rPr lang="nl-NL" dirty="0">
                          <a:latin typeface="Arial" panose="020B0604020202020204" pitchFamily="34" charset="0"/>
                          <a:cs typeface="Arial" panose="020B0604020202020204" pitchFamily="34" charset="0"/>
                        </a:rPr>
                        <a:t>Antibiotica</a:t>
                      </a:r>
                    </a:p>
                  </a:txBody>
                  <a:tcPr/>
                </a:tc>
                <a:extLst>
                  <a:ext uri="{0D108BD9-81ED-4DB2-BD59-A6C34878D82A}">
                    <a16:rowId xmlns:a16="http://schemas.microsoft.com/office/drawing/2014/main" val="200302764"/>
                  </a:ext>
                </a:extLst>
              </a:tr>
              <a:tr h="370840">
                <a:tc>
                  <a:txBody>
                    <a:bodyPr/>
                    <a:lstStyle/>
                    <a:p>
                      <a:r>
                        <a:rPr lang="nl-NL" dirty="0">
                          <a:latin typeface="Arial" panose="020B0604020202020204" pitchFamily="34" charset="0"/>
                          <a:cs typeface="Arial" panose="020B0604020202020204" pitchFamily="34" charset="0"/>
                        </a:rPr>
                        <a:t>Virusziekten</a:t>
                      </a:r>
                    </a:p>
                  </a:txBody>
                  <a:tcPr/>
                </a:tc>
                <a:tc>
                  <a:txBody>
                    <a:bodyPr/>
                    <a:lstStyle/>
                    <a:p>
                      <a:r>
                        <a:rPr lang="nl-NL" dirty="0">
                          <a:latin typeface="Arial" panose="020B0604020202020204" pitchFamily="34" charset="0"/>
                          <a:cs typeface="Arial" panose="020B0604020202020204" pitchFamily="34" charset="0"/>
                        </a:rPr>
                        <a:t>Geen, ondersteuning vanuit </a:t>
                      </a:r>
                      <a:r>
                        <a:rPr lang="nl-NL" dirty="0" err="1">
                          <a:latin typeface="Arial" panose="020B0604020202020204" pitchFamily="34" charset="0"/>
                          <a:cs typeface="Arial" panose="020B0604020202020204" pitchFamily="34" charset="0"/>
                        </a:rPr>
                        <a:t>NSAID’s</a:t>
                      </a:r>
                      <a:r>
                        <a:rPr lang="nl-NL"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593244283"/>
                  </a:ext>
                </a:extLst>
              </a:tr>
              <a:tr h="370840">
                <a:tc>
                  <a:txBody>
                    <a:bodyPr/>
                    <a:lstStyle/>
                    <a:p>
                      <a:r>
                        <a:rPr lang="nl-NL" dirty="0">
                          <a:latin typeface="Arial" panose="020B0604020202020204" pitchFamily="34" charset="0"/>
                          <a:cs typeface="Arial" panose="020B0604020202020204" pitchFamily="34" charset="0"/>
                        </a:rPr>
                        <a:t>Parasieten, schimmels en mijten</a:t>
                      </a:r>
                    </a:p>
                  </a:txBody>
                  <a:tcPr/>
                </a:tc>
                <a:tc>
                  <a:txBody>
                    <a:bodyPr/>
                    <a:lstStyle/>
                    <a:p>
                      <a:r>
                        <a:rPr lang="nl-NL" dirty="0">
                          <a:latin typeface="Arial" panose="020B0604020202020204" pitchFamily="34" charset="0"/>
                          <a:cs typeface="Arial" panose="020B0604020202020204" pitchFamily="34" charset="0"/>
                        </a:rPr>
                        <a:t>Bolus, pour-on, shampoo </a:t>
                      </a:r>
                    </a:p>
                  </a:txBody>
                  <a:tcPr/>
                </a:tc>
                <a:extLst>
                  <a:ext uri="{0D108BD9-81ED-4DB2-BD59-A6C34878D82A}">
                    <a16:rowId xmlns:a16="http://schemas.microsoft.com/office/drawing/2014/main" val="3830253760"/>
                  </a:ext>
                </a:extLst>
              </a:tr>
            </a:tbl>
          </a:graphicData>
        </a:graphic>
      </p:graphicFrame>
      <p:graphicFrame>
        <p:nvGraphicFramePr>
          <p:cNvPr id="14" name="Tabel 14">
            <a:extLst>
              <a:ext uri="{FF2B5EF4-FFF2-40B4-BE49-F238E27FC236}">
                <a16:creationId xmlns:a16="http://schemas.microsoft.com/office/drawing/2014/main" id="{DDF6EBA6-3E93-4898-A5DA-089F04645696}"/>
              </a:ext>
            </a:extLst>
          </p:cNvPr>
          <p:cNvGraphicFramePr>
            <a:graphicFrameLocks noGrp="1"/>
          </p:cNvGraphicFramePr>
          <p:nvPr>
            <p:extLst>
              <p:ext uri="{D42A27DB-BD31-4B8C-83A1-F6EECF244321}">
                <p14:modId xmlns:p14="http://schemas.microsoft.com/office/powerpoint/2010/main" val="1665957541"/>
              </p:ext>
            </p:extLst>
          </p:nvPr>
        </p:nvGraphicFramePr>
        <p:xfrm>
          <a:off x="1036319" y="4015979"/>
          <a:ext cx="10119360" cy="1483360"/>
        </p:xfrm>
        <a:graphic>
          <a:graphicData uri="http://schemas.openxmlformats.org/drawingml/2006/table">
            <a:tbl>
              <a:tblPr firstRow="1" bandRow="1">
                <a:tableStyleId>{5C22544A-7EE6-4342-B048-85BDC9FD1C3A}</a:tableStyleId>
              </a:tblPr>
              <a:tblGrid>
                <a:gridCol w="5059680">
                  <a:extLst>
                    <a:ext uri="{9D8B030D-6E8A-4147-A177-3AD203B41FA5}">
                      <a16:colId xmlns:a16="http://schemas.microsoft.com/office/drawing/2014/main" val="92246879"/>
                    </a:ext>
                  </a:extLst>
                </a:gridCol>
                <a:gridCol w="5059680">
                  <a:extLst>
                    <a:ext uri="{9D8B030D-6E8A-4147-A177-3AD203B41FA5}">
                      <a16:colId xmlns:a16="http://schemas.microsoft.com/office/drawing/2014/main" val="4097938634"/>
                    </a:ext>
                  </a:extLst>
                </a:gridCol>
              </a:tblGrid>
              <a:tr h="370840">
                <a:tc>
                  <a:txBody>
                    <a:bodyPr/>
                    <a:lstStyle/>
                    <a:p>
                      <a:r>
                        <a:rPr lang="nl-NL" dirty="0">
                          <a:latin typeface="Arial" panose="020B0604020202020204" pitchFamily="34" charset="0"/>
                          <a:cs typeface="Arial" panose="020B0604020202020204" pitchFamily="34" charset="0"/>
                        </a:rPr>
                        <a:t>Aandoening</a:t>
                      </a:r>
                    </a:p>
                  </a:txBody>
                  <a:tcPr/>
                </a:tc>
                <a:tc>
                  <a:txBody>
                    <a:bodyPr/>
                    <a:lstStyle/>
                    <a:p>
                      <a:r>
                        <a:rPr lang="nl-NL" dirty="0">
                          <a:latin typeface="Arial" panose="020B0604020202020204" pitchFamily="34" charset="0"/>
                          <a:cs typeface="Arial" panose="020B0604020202020204" pitchFamily="34" charset="0"/>
                        </a:rPr>
                        <a:t>Medicijn </a:t>
                      </a:r>
                    </a:p>
                  </a:txBody>
                  <a:tcPr/>
                </a:tc>
                <a:extLst>
                  <a:ext uri="{0D108BD9-81ED-4DB2-BD59-A6C34878D82A}">
                    <a16:rowId xmlns:a16="http://schemas.microsoft.com/office/drawing/2014/main" val="471373577"/>
                  </a:ext>
                </a:extLst>
              </a:tr>
              <a:tr h="370840">
                <a:tc>
                  <a:txBody>
                    <a:bodyPr/>
                    <a:lstStyle/>
                    <a:p>
                      <a:r>
                        <a:rPr lang="nl-NL" dirty="0">
                          <a:latin typeface="Arial" panose="020B0604020202020204" pitchFamily="34" charset="0"/>
                          <a:cs typeface="Arial" panose="020B0604020202020204" pitchFamily="34" charset="0"/>
                        </a:rPr>
                        <a:t>Cyste, tochtig spuiten, melk laten schieten</a:t>
                      </a:r>
                    </a:p>
                  </a:txBody>
                  <a:tcPr/>
                </a:tc>
                <a:tc>
                  <a:txBody>
                    <a:bodyPr/>
                    <a:lstStyle/>
                    <a:p>
                      <a:r>
                        <a:rPr lang="nl-NL" dirty="0">
                          <a:latin typeface="Arial" panose="020B0604020202020204" pitchFamily="34" charset="0"/>
                          <a:cs typeface="Arial" panose="020B0604020202020204" pitchFamily="34" charset="0"/>
                        </a:rPr>
                        <a:t>Hormonen</a:t>
                      </a:r>
                    </a:p>
                  </a:txBody>
                  <a:tcPr/>
                </a:tc>
                <a:extLst>
                  <a:ext uri="{0D108BD9-81ED-4DB2-BD59-A6C34878D82A}">
                    <a16:rowId xmlns:a16="http://schemas.microsoft.com/office/drawing/2014/main" val="1473480732"/>
                  </a:ext>
                </a:extLst>
              </a:tr>
              <a:tr h="370840">
                <a:tc>
                  <a:txBody>
                    <a:bodyPr/>
                    <a:lstStyle/>
                    <a:p>
                      <a:r>
                        <a:rPr lang="nl-NL" dirty="0">
                          <a:latin typeface="Arial" panose="020B0604020202020204" pitchFamily="34" charset="0"/>
                          <a:cs typeface="Arial" panose="020B0604020202020204" pitchFamily="34" charset="0"/>
                        </a:rPr>
                        <a:t>Ondersteuning zieke koeien</a:t>
                      </a:r>
                    </a:p>
                  </a:txBody>
                  <a:tcPr/>
                </a:tc>
                <a:tc>
                  <a:txBody>
                    <a:bodyPr/>
                    <a:lstStyle/>
                    <a:p>
                      <a:r>
                        <a:rPr lang="nl-NL" dirty="0">
                          <a:latin typeface="Arial" panose="020B0604020202020204" pitchFamily="34" charset="0"/>
                          <a:cs typeface="Arial" panose="020B0604020202020204" pitchFamily="34" charset="0"/>
                        </a:rPr>
                        <a:t>Poeders, pillen (orale toediening) </a:t>
                      </a:r>
                    </a:p>
                  </a:txBody>
                  <a:tcPr/>
                </a:tc>
                <a:extLst>
                  <a:ext uri="{0D108BD9-81ED-4DB2-BD59-A6C34878D82A}">
                    <a16:rowId xmlns:a16="http://schemas.microsoft.com/office/drawing/2014/main" val="2950003133"/>
                  </a:ext>
                </a:extLst>
              </a:tr>
              <a:tr h="370840">
                <a:tc>
                  <a:txBody>
                    <a:bodyPr/>
                    <a:lstStyle/>
                    <a:p>
                      <a:r>
                        <a:rPr lang="nl-NL" dirty="0">
                          <a:latin typeface="Arial" panose="020B0604020202020204" pitchFamily="34" charset="0"/>
                          <a:cs typeface="Arial" panose="020B0604020202020204" pitchFamily="34" charset="0"/>
                        </a:rPr>
                        <a:t>Koe met melkziekte </a:t>
                      </a:r>
                    </a:p>
                  </a:txBody>
                  <a:tcPr/>
                </a:tc>
                <a:tc>
                  <a:txBody>
                    <a:bodyPr/>
                    <a:lstStyle/>
                    <a:p>
                      <a:r>
                        <a:rPr lang="nl-NL" dirty="0">
                          <a:latin typeface="Arial" panose="020B0604020202020204" pitchFamily="34" charset="0"/>
                          <a:cs typeface="Arial" panose="020B0604020202020204" pitchFamily="34" charset="0"/>
                        </a:rPr>
                        <a:t>Calciummagnesium-infuus </a:t>
                      </a:r>
                      <a:r>
                        <a:rPr lang="nl-NL" dirty="0">
                          <a:latin typeface="Arial" panose="020B0604020202020204" pitchFamily="34" charset="0"/>
                          <a:cs typeface="Arial" panose="020B0604020202020204" pitchFamily="34" charset="0"/>
                          <a:sym typeface="Wingdings" panose="05000000000000000000" pitchFamily="2" charset="2"/>
                        </a:rPr>
                        <a:t> melkader </a:t>
                      </a:r>
                      <a:endParaRPr lang="nl-N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67672068"/>
                  </a:ext>
                </a:extLst>
              </a:tr>
            </a:tbl>
          </a:graphicData>
        </a:graphic>
      </p:graphicFrame>
    </p:spTree>
    <p:extLst>
      <p:ext uri="{BB962C8B-B14F-4D97-AF65-F5344CB8AC3E}">
        <p14:creationId xmlns:p14="http://schemas.microsoft.com/office/powerpoint/2010/main" val="416511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500</TotalTime>
  <Words>1477</Words>
  <Application>Microsoft Office PowerPoint</Application>
  <PresentationFormat>Breedbeeld</PresentationFormat>
  <Paragraphs>186</Paragraphs>
  <Slides>16</Slides>
  <Notes>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16</vt:i4>
      </vt:variant>
    </vt:vector>
  </HeadingPairs>
  <TitlesOfParts>
    <vt:vector size="24" baseType="lpstr">
      <vt:lpstr>arial</vt:lpstr>
      <vt:lpstr>arial</vt:lpstr>
      <vt:lpstr>Calibri</vt:lpstr>
      <vt:lpstr>Century Gothic</vt:lpstr>
      <vt:lpstr>Courier New</vt:lpstr>
      <vt:lpstr>Wingdings</vt:lpstr>
      <vt:lpstr>Wingdings 3</vt:lpstr>
      <vt:lpstr>Ion</vt:lpstr>
      <vt:lpstr>Medicijngebruik</vt:lpstr>
      <vt:lpstr>Lesdoelen</vt:lpstr>
      <vt:lpstr>PowerPoint-presentatie</vt:lpstr>
      <vt:lpstr>PowerPoint-presentatie</vt:lpstr>
      <vt:lpstr>Kanalisatiestatus</vt:lpstr>
      <vt:lpstr>Toedieningswijze </vt:lpstr>
      <vt:lpstr>Antibiotica</vt:lpstr>
      <vt:lpstr>PowerPoint-presentatie</vt:lpstr>
      <vt:lpstr>Overige medicijnen</vt:lpstr>
      <vt:lpstr>Medicijnregistratie</vt:lpstr>
      <vt:lpstr>Medicijnregistratie</vt:lpstr>
      <vt:lpstr>Medicijnregistratie</vt:lpstr>
      <vt:lpstr>Eisen vanuit afnemers </vt:lpstr>
      <vt:lpstr>Opdracht theorie medicijngebruik </vt:lpstr>
      <vt:lpstr>PowerPoint-presentatie</vt:lpstr>
      <vt:lpstr>Praktijkopdracht medicijngebruik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Medicijngebruik</dc:title>
  <dc:creator>Stroeve, Marjory</dc:creator>
  <cp:lastModifiedBy>Henrike Bosman - Bannink</cp:lastModifiedBy>
  <cp:revision>4</cp:revision>
  <dcterms:created xsi:type="dcterms:W3CDTF">2021-11-02T09:29:08Z</dcterms:created>
  <dcterms:modified xsi:type="dcterms:W3CDTF">2022-11-21T13:26:17Z</dcterms:modified>
</cp:coreProperties>
</file>