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545D8-1FC2-488A-BCE4-7F4E27E7B30B}" v="6" dt="2022-11-22T11:09:12.5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004" autoAdjust="0"/>
  </p:normalViewPr>
  <p:slideViewPr>
    <p:cSldViewPr snapToGrid="0">
      <p:cViewPr varScale="1">
        <p:scale>
          <a:sx n="59" d="100"/>
          <a:sy n="59"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e Bosman - Bannink" userId="4a824095-c99e-4397-b98c-ef710206c2cb" providerId="ADAL" clId="{688545D8-1FC2-488A-BCE4-7F4E27E7B30B}"/>
    <pc:docChg chg="undo custSel modSld sldOrd">
      <pc:chgData name="Henrike Bosman - Bannink" userId="4a824095-c99e-4397-b98c-ef710206c2cb" providerId="ADAL" clId="{688545D8-1FC2-488A-BCE4-7F4E27E7B30B}" dt="2022-11-22T13:10:33.081" v="193" actId="20577"/>
      <pc:docMkLst>
        <pc:docMk/>
      </pc:docMkLst>
      <pc:sldChg chg="delSp modSp mod delDesignElem">
        <pc:chgData name="Henrike Bosman - Bannink" userId="4a824095-c99e-4397-b98c-ef710206c2cb" providerId="ADAL" clId="{688545D8-1FC2-488A-BCE4-7F4E27E7B30B}" dt="2022-11-22T08:04:31.295" v="6" actId="27636"/>
        <pc:sldMkLst>
          <pc:docMk/>
          <pc:sldMk cId="348330162" sldId="256"/>
        </pc:sldMkLst>
        <pc:spChg chg="mod">
          <ac:chgData name="Henrike Bosman - Bannink" userId="4a824095-c99e-4397-b98c-ef710206c2cb" providerId="ADAL" clId="{688545D8-1FC2-488A-BCE4-7F4E27E7B30B}" dt="2022-11-22T08:04:31.295" v="6" actId="27636"/>
          <ac:spMkLst>
            <pc:docMk/>
            <pc:sldMk cId="348330162" sldId="256"/>
            <ac:spMk id="3" creationId="{76CC0E6A-566F-4982-9E1C-0C27A4D477E0}"/>
          </ac:spMkLst>
        </pc:spChg>
        <pc:spChg chg="del">
          <ac:chgData name="Henrike Bosman - Bannink" userId="4a824095-c99e-4397-b98c-ef710206c2cb" providerId="ADAL" clId="{688545D8-1FC2-488A-BCE4-7F4E27E7B30B}" dt="2022-11-22T08:04:31.124" v="5"/>
          <ac:spMkLst>
            <pc:docMk/>
            <pc:sldMk cId="348330162" sldId="256"/>
            <ac:spMk id="71" creationId="{87CC2527-562A-4F69-B487-4371E5B243E7}"/>
          </ac:spMkLst>
        </pc:spChg>
        <pc:cxnChg chg="del">
          <ac:chgData name="Henrike Bosman - Bannink" userId="4a824095-c99e-4397-b98c-ef710206c2cb" providerId="ADAL" clId="{688545D8-1FC2-488A-BCE4-7F4E27E7B30B}" dt="2022-11-22T08:04:31.124" v="5"/>
          <ac:cxnSpMkLst>
            <pc:docMk/>
            <pc:sldMk cId="348330162" sldId="256"/>
            <ac:cxnSpMk id="73" creationId="{BCDAEC91-5BCE-4B55-9CC0-43EF94CB734B}"/>
          </ac:cxnSpMkLst>
        </pc:cxnChg>
      </pc:sldChg>
      <pc:sldChg chg="modSp">
        <pc:chgData name="Henrike Bosman - Bannink" userId="4a824095-c99e-4397-b98c-ef710206c2cb" providerId="ADAL" clId="{688545D8-1FC2-488A-BCE4-7F4E27E7B30B}" dt="2022-11-22T08:04:31.124" v="5"/>
        <pc:sldMkLst>
          <pc:docMk/>
          <pc:sldMk cId="3415796314" sldId="257"/>
        </pc:sldMkLst>
        <pc:spChg chg="mod">
          <ac:chgData name="Henrike Bosman - Bannink" userId="4a824095-c99e-4397-b98c-ef710206c2cb" providerId="ADAL" clId="{688545D8-1FC2-488A-BCE4-7F4E27E7B30B}" dt="2022-11-22T08:04:31.124" v="5"/>
          <ac:spMkLst>
            <pc:docMk/>
            <pc:sldMk cId="3415796314" sldId="257"/>
            <ac:spMk id="2" creationId="{D505915D-8FF1-4E6F-9BFB-4888FBC14231}"/>
          </ac:spMkLst>
        </pc:spChg>
        <pc:spChg chg="mod">
          <ac:chgData name="Henrike Bosman - Bannink" userId="4a824095-c99e-4397-b98c-ef710206c2cb" providerId="ADAL" clId="{688545D8-1FC2-488A-BCE4-7F4E27E7B30B}" dt="2022-11-22T08:04:31.124" v="5"/>
          <ac:spMkLst>
            <pc:docMk/>
            <pc:sldMk cId="3415796314" sldId="257"/>
            <ac:spMk id="3" creationId="{8C2C4EB2-C696-42B1-B0EA-6D49FCF69A85}"/>
          </ac:spMkLst>
        </pc:spChg>
      </pc:sldChg>
      <pc:sldChg chg="delSp delDesignElem">
        <pc:chgData name="Henrike Bosman - Bannink" userId="4a824095-c99e-4397-b98c-ef710206c2cb" providerId="ADAL" clId="{688545D8-1FC2-488A-BCE4-7F4E27E7B30B}" dt="2022-11-22T08:04:31.124" v="5"/>
        <pc:sldMkLst>
          <pc:docMk/>
          <pc:sldMk cId="243793158" sldId="258"/>
        </pc:sldMkLst>
        <pc:spChg chg="del">
          <ac:chgData name="Henrike Bosman - Bannink" userId="4a824095-c99e-4397-b98c-ef710206c2cb" providerId="ADAL" clId="{688545D8-1FC2-488A-BCE4-7F4E27E7B30B}" dt="2022-11-22T08:04:31.124" v="5"/>
          <ac:spMkLst>
            <pc:docMk/>
            <pc:sldMk cId="243793158" sldId="258"/>
            <ac:spMk id="205" creationId="{F13C74B1-5B17-4795-BED0-7140497B445A}"/>
          </ac:spMkLst>
        </pc:spChg>
        <pc:spChg chg="del">
          <ac:chgData name="Henrike Bosman - Bannink" userId="4a824095-c99e-4397-b98c-ef710206c2cb" providerId="ADAL" clId="{688545D8-1FC2-488A-BCE4-7F4E27E7B30B}" dt="2022-11-22T08:04:31.124" v="5"/>
          <ac:spMkLst>
            <pc:docMk/>
            <pc:sldMk cId="243793158" sldId="258"/>
            <ac:spMk id="207" creationId="{D4974D33-8DC5-464E-8C6D-BE58F0669C17}"/>
          </ac:spMkLst>
        </pc:spChg>
      </pc:sldChg>
      <pc:sldChg chg="modSp">
        <pc:chgData name="Henrike Bosman - Bannink" userId="4a824095-c99e-4397-b98c-ef710206c2cb" providerId="ADAL" clId="{688545D8-1FC2-488A-BCE4-7F4E27E7B30B}" dt="2022-11-22T08:04:31.124" v="5"/>
        <pc:sldMkLst>
          <pc:docMk/>
          <pc:sldMk cId="2589646579" sldId="259"/>
        </pc:sldMkLst>
        <pc:spChg chg="mod">
          <ac:chgData name="Henrike Bosman - Bannink" userId="4a824095-c99e-4397-b98c-ef710206c2cb" providerId="ADAL" clId="{688545D8-1FC2-488A-BCE4-7F4E27E7B30B}" dt="2022-11-22T08:04:31.124" v="5"/>
          <ac:spMkLst>
            <pc:docMk/>
            <pc:sldMk cId="2589646579" sldId="259"/>
            <ac:spMk id="2" creationId="{83882CBE-8DD4-4521-BB29-C37F7BD9F6BD}"/>
          </ac:spMkLst>
        </pc:spChg>
      </pc:sldChg>
      <pc:sldChg chg="delSp ord delDesignElem">
        <pc:chgData name="Henrike Bosman - Bannink" userId="4a824095-c99e-4397-b98c-ef710206c2cb" providerId="ADAL" clId="{688545D8-1FC2-488A-BCE4-7F4E27E7B30B}" dt="2022-11-22T10:29:25.377" v="14" actId="20578"/>
        <pc:sldMkLst>
          <pc:docMk/>
          <pc:sldMk cId="2326496588" sldId="260"/>
        </pc:sldMkLst>
        <pc:spChg chg="del">
          <ac:chgData name="Henrike Bosman - Bannink" userId="4a824095-c99e-4397-b98c-ef710206c2cb" providerId="ADAL" clId="{688545D8-1FC2-488A-BCE4-7F4E27E7B30B}" dt="2022-11-22T08:04:31.124" v="5"/>
          <ac:spMkLst>
            <pc:docMk/>
            <pc:sldMk cId="2326496588" sldId="260"/>
            <ac:spMk id="137" creationId="{D009D6D5-DAC2-4A8B-A17A-E206B9012D09}"/>
          </ac:spMkLst>
        </pc:spChg>
      </pc:sldChg>
      <pc:sldChg chg="delSp delDesignElem">
        <pc:chgData name="Henrike Bosman - Bannink" userId="4a824095-c99e-4397-b98c-ef710206c2cb" providerId="ADAL" clId="{688545D8-1FC2-488A-BCE4-7F4E27E7B30B}" dt="2022-11-22T08:04:31.124" v="5"/>
        <pc:sldMkLst>
          <pc:docMk/>
          <pc:sldMk cId="3932323801" sldId="261"/>
        </pc:sldMkLst>
        <pc:spChg chg="del">
          <ac:chgData name="Henrike Bosman - Bannink" userId="4a824095-c99e-4397-b98c-ef710206c2cb" providerId="ADAL" clId="{688545D8-1FC2-488A-BCE4-7F4E27E7B30B}" dt="2022-11-22T08:04:31.124" v="5"/>
          <ac:spMkLst>
            <pc:docMk/>
            <pc:sldMk cId="3932323801" sldId="261"/>
            <ac:spMk id="137" creationId="{F13C74B1-5B17-4795-BED0-7140497B445A}"/>
          </ac:spMkLst>
        </pc:spChg>
        <pc:spChg chg="del">
          <ac:chgData name="Henrike Bosman - Bannink" userId="4a824095-c99e-4397-b98c-ef710206c2cb" providerId="ADAL" clId="{688545D8-1FC2-488A-BCE4-7F4E27E7B30B}" dt="2022-11-22T08:04:31.124" v="5"/>
          <ac:spMkLst>
            <pc:docMk/>
            <pc:sldMk cId="3932323801" sldId="261"/>
            <ac:spMk id="139" creationId="{D4974D33-8DC5-464E-8C6D-BE58F0669C17}"/>
          </ac:spMkLst>
        </pc:spChg>
      </pc:sldChg>
      <pc:sldChg chg="modSp">
        <pc:chgData name="Henrike Bosman - Bannink" userId="4a824095-c99e-4397-b98c-ef710206c2cb" providerId="ADAL" clId="{688545D8-1FC2-488A-BCE4-7F4E27E7B30B}" dt="2022-11-22T08:04:31.124" v="5"/>
        <pc:sldMkLst>
          <pc:docMk/>
          <pc:sldMk cId="271232727" sldId="262"/>
        </pc:sldMkLst>
        <pc:spChg chg="mod">
          <ac:chgData name="Henrike Bosman - Bannink" userId="4a824095-c99e-4397-b98c-ef710206c2cb" providerId="ADAL" clId="{688545D8-1FC2-488A-BCE4-7F4E27E7B30B}" dt="2022-11-22T08:04:31.124" v="5"/>
          <ac:spMkLst>
            <pc:docMk/>
            <pc:sldMk cId="271232727" sldId="262"/>
            <ac:spMk id="2" creationId="{60A91386-9F83-4CFA-85BC-EAEF56EA261F}"/>
          </ac:spMkLst>
        </pc:spChg>
        <pc:spChg chg="mod">
          <ac:chgData name="Henrike Bosman - Bannink" userId="4a824095-c99e-4397-b98c-ef710206c2cb" providerId="ADAL" clId="{688545D8-1FC2-488A-BCE4-7F4E27E7B30B}" dt="2022-11-22T08:04:31.124" v="5"/>
          <ac:spMkLst>
            <pc:docMk/>
            <pc:sldMk cId="271232727" sldId="262"/>
            <ac:spMk id="3" creationId="{6F16E15B-9A10-4228-BE9E-FE0037A23DB6}"/>
          </ac:spMkLst>
        </pc:spChg>
      </pc:sldChg>
      <pc:sldChg chg="modSp">
        <pc:chgData name="Henrike Bosman - Bannink" userId="4a824095-c99e-4397-b98c-ef710206c2cb" providerId="ADAL" clId="{688545D8-1FC2-488A-BCE4-7F4E27E7B30B}" dt="2022-11-22T08:04:31.124" v="5"/>
        <pc:sldMkLst>
          <pc:docMk/>
          <pc:sldMk cId="3946140844" sldId="263"/>
        </pc:sldMkLst>
        <pc:spChg chg="mod">
          <ac:chgData name="Henrike Bosman - Bannink" userId="4a824095-c99e-4397-b98c-ef710206c2cb" providerId="ADAL" clId="{688545D8-1FC2-488A-BCE4-7F4E27E7B30B}" dt="2022-11-22T08:04:31.124" v="5"/>
          <ac:spMkLst>
            <pc:docMk/>
            <pc:sldMk cId="3946140844" sldId="263"/>
            <ac:spMk id="2" creationId="{1EA61D58-E497-4025-BC5F-06ADF70890C5}"/>
          </ac:spMkLst>
        </pc:spChg>
      </pc:sldChg>
      <pc:sldChg chg="modSp">
        <pc:chgData name="Henrike Bosman - Bannink" userId="4a824095-c99e-4397-b98c-ef710206c2cb" providerId="ADAL" clId="{688545D8-1FC2-488A-BCE4-7F4E27E7B30B}" dt="2022-11-22T08:04:31.124" v="5"/>
        <pc:sldMkLst>
          <pc:docMk/>
          <pc:sldMk cId="3193931507" sldId="264"/>
        </pc:sldMkLst>
        <pc:spChg chg="mod">
          <ac:chgData name="Henrike Bosman - Bannink" userId="4a824095-c99e-4397-b98c-ef710206c2cb" providerId="ADAL" clId="{688545D8-1FC2-488A-BCE4-7F4E27E7B30B}" dt="2022-11-22T08:04:31.124" v="5"/>
          <ac:spMkLst>
            <pc:docMk/>
            <pc:sldMk cId="3193931507" sldId="264"/>
            <ac:spMk id="2" creationId="{8F41ADC9-43B4-4323-9A5B-6763DF4F162B}"/>
          </ac:spMkLst>
        </pc:spChg>
      </pc:sldChg>
      <pc:sldChg chg="delSp modSp mod delDesignElem">
        <pc:chgData name="Henrike Bosman - Bannink" userId="4a824095-c99e-4397-b98c-ef710206c2cb" providerId="ADAL" clId="{688545D8-1FC2-488A-BCE4-7F4E27E7B30B}" dt="2022-11-22T08:04:31.374" v="7" actId="27636"/>
        <pc:sldMkLst>
          <pc:docMk/>
          <pc:sldMk cId="1848291902" sldId="265"/>
        </pc:sldMkLst>
        <pc:spChg chg="mod">
          <ac:chgData name="Henrike Bosman - Bannink" userId="4a824095-c99e-4397-b98c-ef710206c2cb" providerId="ADAL" clId="{688545D8-1FC2-488A-BCE4-7F4E27E7B30B}" dt="2022-11-22T08:04:31.374" v="7" actId="27636"/>
          <ac:spMkLst>
            <pc:docMk/>
            <pc:sldMk cId="1848291902" sldId="265"/>
            <ac:spMk id="3" creationId="{93F527B6-6E70-4622-A3B4-88E847CA9C72}"/>
          </ac:spMkLst>
        </pc:spChg>
        <pc:spChg chg="del">
          <ac:chgData name="Henrike Bosman - Bannink" userId="4a824095-c99e-4397-b98c-ef710206c2cb" providerId="ADAL" clId="{688545D8-1FC2-488A-BCE4-7F4E27E7B30B}" dt="2022-11-22T08:04:31.124" v="5"/>
          <ac:spMkLst>
            <pc:docMk/>
            <pc:sldMk cId="1848291902" sldId="265"/>
            <ac:spMk id="77" creationId="{6113EC7C-368D-469A-9B5C-F3555B088E66}"/>
          </ac:spMkLst>
        </pc:spChg>
      </pc:sldChg>
      <pc:sldChg chg="modSp mod">
        <pc:chgData name="Henrike Bosman - Bannink" userId="4a824095-c99e-4397-b98c-ef710206c2cb" providerId="ADAL" clId="{688545D8-1FC2-488A-BCE4-7F4E27E7B30B}" dt="2022-11-22T13:10:33.081" v="193" actId="20577"/>
        <pc:sldMkLst>
          <pc:docMk/>
          <pc:sldMk cId="4023504494" sldId="267"/>
        </pc:sldMkLst>
        <pc:spChg chg="mod">
          <ac:chgData name="Henrike Bosman - Bannink" userId="4a824095-c99e-4397-b98c-ef710206c2cb" providerId="ADAL" clId="{688545D8-1FC2-488A-BCE4-7F4E27E7B30B}" dt="2022-11-22T08:04:31.124" v="5"/>
          <ac:spMkLst>
            <pc:docMk/>
            <pc:sldMk cId="4023504494" sldId="267"/>
            <ac:spMk id="2" creationId="{77865517-DD86-4EC9-9DA5-F174D3687521}"/>
          </ac:spMkLst>
        </pc:spChg>
        <pc:graphicFrameChg chg="mod modGraphic">
          <ac:chgData name="Henrike Bosman - Bannink" userId="4a824095-c99e-4397-b98c-ef710206c2cb" providerId="ADAL" clId="{688545D8-1FC2-488A-BCE4-7F4E27E7B30B}" dt="2022-11-22T13:10:33.081" v="193" actId="20577"/>
          <ac:graphicFrameMkLst>
            <pc:docMk/>
            <pc:sldMk cId="4023504494" sldId="267"/>
            <ac:graphicFrameMk id="6" creationId="{518BFECF-9ADB-41DA-BDFC-B38AC4BD7657}"/>
          </ac:graphicFrameMkLst>
        </pc:graphicFrameChg>
      </pc:sldChg>
      <pc:sldChg chg="modSp">
        <pc:chgData name="Henrike Bosman - Bannink" userId="4a824095-c99e-4397-b98c-ef710206c2cb" providerId="ADAL" clId="{688545D8-1FC2-488A-BCE4-7F4E27E7B30B}" dt="2022-11-22T08:04:31.124" v="5"/>
        <pc:sldMkLst>
          <pc:docMk/>
          <pc:sldMk cId="1766037843" sldId="268"/>
        </pc:sldMkLst>
        <pc:spChg chg="mod">
          <ac:chgData name="Henrike Bosman - Bannink" userId="4a824095-c99e-4397-b98c-ef710206c2cb" providerId="ADAL" clId="{688545D8-1FC2-488A-BCE4-7F4E27E7B30B}" dt="2022-11-22T08:04:31.124" v="5"/>
          <ac:spMkLst>
            <pc:docMk/>
            <pc:sldMk cId="1766037843" sldId="268"/>
            <ac:spMk id="2" creationId="{3C2C3684-EC25-46A6-9B8E-A2F07CB40EB9}"/>
          </ac:spMkLst>
        </pc:spChg>
        <pc:spChg chg="mod">
          <ac:chgData name="Henrike Bosman - Bannink" userId="4a824095-c99e-4397-b98c-ef710206c2cb" providerId="ADAL" clId="{688545D8-1FC2-488A-BCE4-7F4E27E7B30B}" dt="2022-11-22T08:04:31.124" v="5"/>
          <ac:spMkLst>
            <pc:docMk/>
            <pc:sldMk cId="1766037843" sldId="268"/>
            <ac:spMk id="3" creationId="{E225436E-70E2-4688-8E77-7BA22FE6CC7C}"/>
          </ac:spMkLst>
        </pc:spChg>
      </pc:sldChg>
      <pc:sldChg chg="modSp">
        <pc:chgData name="Henrike Bosman - Bannink" userId="4a824095-c99e-4397-b98c-ef710206c2cb" providerId="ADAL" clId="{688545D8-1FC2-488A-BCE4-7F4E27E7B30B}" dt="2022-11-22T08:04:31.124" v="5"/>
        <pc:sldMkLst>
          <pc:docMk/>
          <pc:sldMk cId="3646704962" sldId="269"/>
        </pc:sldMkLst>
        <pc:spChg chg="mod">
          <ac:chgData name="Henrike Bosman - Bannink" userId="4a824095-c99e-4397-b98c-ef710206c2cb" providerId="ADAL" clId="{688545D8-1FC2-488A-BCE4-7F4E27E7B30B}" dt="2022-11-22T08:04:31.124" v="5"/>
          <ac:spMkLst>
            <pc:docMk/>
            <pc:sldMk cId="3646704962" sldId="269"/>
            <ac:spMk id="2" creationId="{E5D191CB-44D0-18DF-D504-393FD65D71CC}"/>
          </ac:spMkLst>
        </pc:spChg>
        <pc:spChg chg="mod">
          <ac:chgData name="Henrike Bosman - Bannink" userId="4a824095-c99e-4397-b98c-ef710206c2cb" providerId="ADAL" clId="{688545D8-1FC2-488A-BCE4-7F4E27E7B30B}" dt="2022-11-22T08:04:31.124" v="5"/>
          <ac:spMkLst>
            <pc:docMk/>
            <pc:sldMk cId="3646704962" sldId="269"/>
            <ac:spMk id="3" creationId="{8D6B693B-3889-D433-BC4C-1FE0B17DC7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3B326-1219-4236-AFD2-268F1439BA8C}" type="datetimeFigureOut">
              <a:rPr lang="nl-NL" smtClean="0"/>
              <a:t>22-11-2022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3BE90-A957-4552-8B23-8ACB5C6481F0}" type="slidenum">
              <a:rPr lang="nl-NL" smtClean="0"/>
              <a:t>‹nr.›</a:t>
            </a:fld>
            <a:endParaRPr lang="nl-NL"/>
          </a:p>
        </p:txBody>
      </p:sp>
    </p:spTree>
    <p:extLst>
      <p:ext uri="{BB962C8B-B14F-4D97-AF65-F5344CB8AC3E}">
        <p14:creationId xmlns:p14="http://schemas.microsoft.com/office/powerpoint/2010/main" val="3039325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Dierenwelzijn is een actueel thema. De veehouderij heeft niet altijd een goed imago. Denk bijv. aan de discussie over weidegang, </a:t>
            </a:r>
            <a:r>
              <a:rPr lang="nl-NL" dirty="0" err="1"/>
              <a:t>onthoornen</a:t>
            </a:r>
            <a:r>
              <a:rPr lang="nl-NL" dirty="0"/>
              <a:t> of het couperen van staarten bij biggen. De vraag nu is, wat is eigenlijk dierenwelzijn? Dierenwelzijn is namelijk een moeilijk te definiëren begrip. Vaak wordt dierenwelzijn gebaseerd op de vijf vrijheden.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Als aan de vijf vrijheden wordt voldaan, is de kans groot dat het dierwelzijn goed is. Allereerst moeten dieren altijd voldoende voer en water hebben en een goede huisvesting met een geschikte rust- en schuilplaats. Pijn, verwondingen en ziekte moeten zo veel mogelijk voorkomen worden en bij optreden zo snel mogelijk voorkomen. Dieren hebben voldoende bewegingsvrijheid nodig, soortgenoten en een geschikte stalruimte. Ook moeten angst en stress voorkomen worden. Dit kan door te zorgen voor rust in de stal: een stabiele groep, een rustige veehouder en een goed klimaat. Hitte kan namelijk ook stress opleveren. Een laatste punt is ‘vrij zijn om het normale gedrag uit te voeren’. </a:t>
            </a:r>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3</a:t>
            </a:fld>
            <a:endParaRPr lang="nl-NL"/>
          </a:p>
        </p:txBody>
      </p:sp>
    </p:spTree>
    <p:extLst>
      <p:ext uri="{BB962C8B-B14F-4D97-AF65-F5344CB8AC3E}">
        <p14:creationId xmlns:p14="http://schemas.microsoft.com/office/powerpoint/2010/main" val="94640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Dierwelzijn heeft een duidelijke link met diergezondheid. Dieren die zich  ‘lekker in hun vel’ voelen, zijn over het algemeen gezonder en produceren beter. Andersom geldt dit ook: zieke dieren hebben een verminderd welzijn. </a:t>
            </a:r>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4</a:t>
            </a:fld>
            <a:endParaRPr lang="nl-NL"/>
          </a:p>
        </p:txBody>
      </p:sp>
    </p:spTree>
    <p:extLst>
      <p:ext uri="{BB962C8B-B14F-4D97-AF65-F5344CB8AC3E}">
        <p14:creationId xmlns:p14="http://schemas.microsoft.com/office/powerpoint/2010/main" val="182023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Calibri" panose="020F0502020204030204" pitchFamily="34" charset="0"/>
              </a:rPr>
              <a:t>Om het dierwelzijn te bepalen is het daarom goed te kijken naar de huisvesting, de voer- en watervoorziening, het management en de diergezondheid.</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5</a:t>
            </a:fld>
            <a:endParaRPr lang="nl-NL"/>
          </a:p>
        </p:txBody>
      </p:sp>
    </p:spTree>
    <p:extLst>
      <p:ext uri="{BB962C8B-B14F-4D97-AF65-F5344CB8AC3E}">
        <p14:creationId xmlns:p14="http://schemas.microsoft.com/office/powerpoint/2010/main" val="106804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Aan het gedrag van een dier is veel af te leiden. Afwijkend gedrag kan wijzen op een ziekte, maar ook op een verminderd dierwelzijn. Natuurlijk gedrag is gedrag dat een dier vertoont, dat leeft in de natuur. De huidige melkkoe is gefokt voor de productie van veel melk en lijkt niet meer precies op de wilde koe. Toch heeft zij in veel opzichten nog wel dezelfde behoeftes. Dit geldt ook voor de andere landbouwhuisdieren.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6</a:t>
            </a:fld>
            <a:endParaRPr lang="nl-NL"/>
          </a:p>
        </p:txBody>
      </p:sp>
    </p:spTree>
    <p:extLst>
      <p:ext uri="{BB962C8B-B14F-4D97-AF65-F5344CB8AC3E}">
        <p14:creationId xmlns:p14="http://schemas.microsoft.com/office/powerpoint/2010/main" val="143055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Allereerst is de koe een </a:t>
            </a:r>
            <a:r>
              <a:rPr lang="nl-NL" sz="1800" i="1" dirty="0">
                <a:effectLst/>
                <a:latin typeface="Calibri" panose="020F0502020204030204" pitchFamily="34" charset="0"/>
                <a:ea typeface="Calibri" panose="020F0502020204030204" pitchFamily="34" charset="0"/>
                <a:cs typeface="Calibri" panose="020F0502020204030204" pitchFamily="34" charset="0"/>
              </a:rPr>
              <a:t>kuddedier</a:t>
            </a:r>
            <a:r>
              <a:rPr lang="nl-NL" sz="18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Een koe alleen voelt zich niet prettig. In een hechte kudde treedt </a:t>
            </a:r>
            <a:r>
              <a:rPr lang="nl-NL" sz="1800" i="1" dirty="0">
                <a:effectLst/>
                <a:latin typeface="Calibri" panose="020F0502020204030204" pitchFamily="34" charset="0"/>
                <a:ea typeface="Calibri" panose="020F0502020204030204" pitchFamily="34" charset="0"/>
                <a:cs typeface="Calibri" panose="020F0502020204030204" pitchFamily="34" charset="0"/>
              </a:rPr>
              <a:t>synchroon gedrag</a:t>
            </a:r>
            <a:r>
              <a:rPr lang="nl-NL" sz="1800" dirty="0">
                <a:effectLst/>
                <a:latin typeface="Calibri" panose="020F0502020204030204" pitchFamily="34" charset="0"/>
                <a:ea typeface="Calibri" panose="020F0502020204030204" pitchFamily="34" charset="0"/>
                <a:cs typeface="Calibri" panose="020F0502020204030204" pitchFamily="34" charset="0"/>
              </a:rPr>
              <a:t> op. De koeien grazen, herkauwen en rusten tegelijkertijd.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Calibri" panose="020F0502020204030204" pitchFamily="34" charset="0"/>
              </a:rPr>
              <a:t>Binnen de kudde heerst een bepaalde </a:t>
            </a:r>
            <a:r>
              <a:rPr lang="nl-NL" sz="1800" i="1" dirty="0">
                <a:effectLst/>
                <a:latin typeface="Calibri" panose="020F0502020204030204" pitchFamily="34" charset="0"/>
                <a:ea typeface="Calibri" panose="020F0502020204030204" pitchFamily="34" charset="0"/>
                <a:cs typeface="Calibri" panose="020F0502020204030204" pitchFamily="34" charset="0"/>
              </a:rPr>
              <a:t>rangorde</a:t>
            </a:r>
            <a:r>
              <a:rPr lang="nl-NL" sz="1800" dirty="0">
                <a:effectLst/>
                <a:latin typeface="Calibri" panose="020F0502020204030204" pitchFamily="34" charset="0"/>
                <a:ea typeface="Calibri" panose="020F0502020204030204" pitchFamily="34" charset="0"/>
                <a:cs typeface="Calibri" panose="020F0502020204030204" pitchFamily="34" charset="0"/>
              </a:rPr>
              <a:t>. Dit merk je ook in de melkveestal. Sommige koeien komen altijd als eerst uit de wei of naar de melkstal en hebben de best plek aan het </a:t>
            </a:r>
            <a:r>
              <a:rPr lang="nl-NL" sz="1800" dirty="0" err="1">
                <a:effectLst/>
                <a:latin typeface="Calibri" panose="020F0502020204030204" pitchFamily="34" charset="0"/>
                <a:ea typeface="Calibri" panose="020F0502020204030204" pitchFamily="34" charset="0"/>
                <a:cs typeface="Calibri" panose="020F0502020204030204" pitchFamily="34" charset="0"/>
              </a:rPr>
              <a:t>voerhek</a:t>
            </a:r>
            <a:r>
              <a:rPr lang="nl-NL" sz="1800" dirty="0">
                <a:effectLst/>
                <a:latin typeface="Calibri" panose="020F0502020204030204" pitchFamily="34" charset="0"/>
                <a:ea typeface="Calibri" panose="020F0502020204030204" pitchFamily="34" charset="0"/>
                <a:cs typeface="Calibri" panose="020F0502020204030204" pitchFamily="34" charset="0"/>
              </a:rPr>
              <a:t>. Anderen staan lager in de rangorde en wijken uit voor de koeien die hoger in de rangorde staan. Dit zie je bij vaarzen die nieuw in het koppel komen. Hun plek is nog niet bepaald. Als er te weinig vreetplaatsen en/ of ligplaatsen zijn, hebben deze dieren daar het meest last van. </a:t>
            </a:r>
          </a:p>
          <a:p>
            <a:pPr algn="just">
              <a:lnSpc>
                <a:spcPct val="107000"/>
              </a:lnSpc>
              <a:spcAft>
                <a:spcPts val="800"/>
              </a:spcAft>
            </a:pPr>
            <a:r>
              <a:rPr lang="nl-NL" sz="1800" i="1" dirty="0">
                <a:effectLst/>
                <a:latin typeface="Calibri" panose="020F0502020204030204" pitchFamily="34" charset="0"/>
                <a:ea typeface="Calibri" panose="020F0502020204030204" pitchFamily="34" charset="0"/>
                <a:cs typeface="Calibri" panose="020F0502020204030204" pitchFamily="34" charset="0"/>
              </a:rPr>
              <a:t>Sociaal gedrag</a:t>
            </a:r>
            <a:r>
              <a:rPr lang="nl-NL" sz="1800" dirty="0">
                <a:effectLst/>
                <a:latin typeface="Calibri" panose="020F0502020204030204" pitchFamily="34" charset="0"/>
                <a:ea typeface="Calibri" panose="020F0502020204030204" pitchFamily="34" charset="0"/>
                <a:cs typeface="Calibri" panose="020F0502020204030204" pitchFamily="34" charset="0"/>
              </a:rPr>
              <a:t> (bijvoorbeeld elkaar likken) is een vorm van natuurlijk gedrag, evenals gedrag dat tochtige koeien laten zien. Een ruime stal met goede looppaden met grip zijn een voorwaarde om dit gedrag uit te voeren. Koeien hebben behoefte aan beweging. In de natuur moeten koeien soms tientallen kilometers lopen om een drinkplaats te bereiken. Koeien blijven goed in conditie als ze ongeveer 3-4 kilometer per dag lopen.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Koeien liggen het grootste gedeelte van de dag, ongeveer tussen 10 en 15 uur. Als je goed kijkt naar een koe in de wei, zie je hoe zij opstaat. Zij gooit haar kop ver naar voren. Dit gaat in de ligboxen een stuk moeilijker. Een koe die goed ligt heeft over het algemeen een voorbeen naar voren en haar kop schuin naar voren.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rPr>
              <a:t>Een goede huisvesting is belangrijk om de koe haar natuurlijk gedrag te laten uitvoeren. In de wei gaat dit over het algemeen gemakkelijker. Toch heeft ook weidegang nadelen en kunnen koeien in moderne stallen steeds beter hun natuurlijk gedrag uitoefenen.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7</a:t>
            </a:fld>
            <a:endParaRPr lang="nl-NL"/>
          </a:p>
        </p:txBody>
      </p:sp>
    </p:spTree>
    <p:extLst>
      <p:ext uri="{BB962C8B-B14F-4D97-AF65-F5344CB8AC3E}">
        <p14:creationId xmlns:p14="http://schemas.microsoft.com/office/powerpoint/2010/main" val="129096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Voldoende ligboxen (geen overbezetting / </a:t>
            </a:r>
            <a:r>
              <a:rPr lang="nl-NL" dirty="0" err="1"/>
              <a:t>damslapers</a:t>
            </a:r>
            <a:r>
              <a:rPr lang="nl-NL" dirty="0"/>
              <a:t>)</a:t>
            </a:r>
          </a:p>
          <a:p>
            <a:pPr marL="171450" indent="-171450">
              <a:buFontTx/>
              <a:buChar char="-"/>
            </a:pPr>
            <a:r>
              <a:rPr lang="nl-NL" dirty="0"/>
              <a:t>Juiste afmetingen ligboxen (niet te krap)</a:t>
            </a:r>
          </a:p>
          <a:p>
            <a:pPr marL="171450" indent="-171450">
              <a:buFontTx/>
              <a:buChar char="-"/>
            </a:pPr>
            <a:r>
              <a:rPr lang="nl-NL" dirty="0"/>
              <a:t>Juiste </a:t>
            </a:r>
            <a:r>
              <a:rPr lang="nl-NL" dirty="0" err="1"/>
              <a:t>boxbedekking</a:t>
            </a:r>
            <a:r>
              <a:rPr lang="nl-NL" dirty="0"/>
              <a:t> </a:t>
            </a:r>
            <a:r>
              <a:rPr lang="nl-NL" dirty="0">
                <a:sym typeface="Wingdings" panose="05000000000000000000" pitchFamily="2" charset="2"/>
              </a:rPr>
              <a:t> comfortabele </a:t>
            </a:r>
            <a:r>
              <a:rPr lang="nl-NL" dirty="0" err="1">
                <a:sym typeface="Wingdings" panose="05000000000000000000" pitchFamily="2" charset="2"/>
              </a:rPr>
              <a:t>ligplek</a:t>
            </a:r>
            <a:r>
              <a:rPr lang="nl-NL" dirty="0">
                <a:sym typeface="Wingdings" panose="05000000000000000000" pitchFamily="2" charset="2"/>
              </a:rPr>
              <a:t>, uiergezondheid</a:t>
            </a:r>
            <a:endParaRPr lang="nl-NL" dirty="0"/>
          </a:p>
        </p:txBody>
      </p:sp>
      <p:sp>
        <p:nvSpPr>
          <p:cNvPr id="4" name="Tijdelijke aanduiding voor dianummer 3"/>
          <p:cNvSpPr>
            <a:spLocks noGrp="1"/>
          </p:cNvSpPr>
          <p:nvPr>
            <p:ph type="sldNum" sz="quarter" idx="5"/>
          </p:nvPr>
        </p:nvSpPr>
        <p:spPr/>
        <p:txBody>
          <a:bodyPr/>
          <a:lstStyle/>
          <a:p>
            <a:fld id="{59A3BE90-A957-4552-8B23-8ACB5C6481F0}" type="slidenum">
              <a:rPr lang="nl-NL" smtClean="0"/>
              <a:t>10</a:t>
            </a:fld>
            <a:endParaRPr lang="nl-NL"/>
          </a:p>
        </p:txBody>
      </p:sp>
    </p:spTree>
    <p:extLst>
      <p:ext uri="{BB962C8B-B14F-4D97-AF65-F5344CB8AC3E}">
        <p14:creationId xmlns:p14="http://schemas.microsoft.com/office/powerpoint/2010/main" val="125847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92559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4D7861-506C-4F35-8A91-6C694534CBC9}"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413519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72259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64735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413482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64951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321215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210478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404705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337210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40273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4D7861-506C-4F35-8A91-6C694534CBC9}"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342815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4D7861-506C-4F35-8A91-6C694534CBC9}" type="datetimeFigureOut">
              <a:rPr lang="nl-NL" smtClean="0"/>
              <a:t>22-11-2022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267362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407276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314130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2B4D7861-506C-4F35-8A91-6C694534CBC9}" type="datetimeFigureOut">
              <a:rPr lang="nl-NL" smtClean="0"/>
              <a:t>22-11-2022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268331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4D7861-506C-4F35-8A91-6C694534CBC9}" type="datetimeFigureOut">
              <a:rPr lang="nl-NL" smtClean="0"/>
              <a:t>22-11-2022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632267-84E2-4EC8-A212-50DBBB7E4532}" type="slidenum">
              <a:rPr lang="nl-NL" smtClean="0"/>
              <a:t>‹nr.›</a:t>
            </a:fld>
            <a:endParaRPr lang="nl-NL"/>
          </a:p>
        </p:txBody>
      </p:sp>
    </p:spTree>
    <p:extLst>
      <p:ext uri="{BB962C8B-B14F-4D97-AF65-F5344CB8AC3E}">
        <p14:creationId xmlns:p14="http://schemas.microsoft.com/office/powerpoint/2010/main" val="16906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4D7861-506C-4F35-8A91-6C694534CBC9}" type="datetimeFigureOut">
              <a:rPr lang="nl-NL" smtClean="0"/>
              <a:t>22-11-2022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4632267-84E2-4EC8-A212-50DBBB7E4532}" type="slidenum">
              <a:rPr lang="nl-NL" smtClean="0"/>
              <a:t>‹nr.›</a:t>
            </a:fld>
            <a:endParaRPr lang="nl-NL"/>
          </a:p>
        </p:txBody>
      </p:sp>
    </p:spTree>
    <p:extLst>
      <p:ext uri="{BB962C8B-B14F-4D97-AF65-F5344CB8AC3E}">
        <p14:creationId xmlns:p14="http://schemas.microsoft.com/office/powerpoint/2010/main" val="4101100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Oa3aV3fz4A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erenwelzijn: de basis van duurzame voeding - FrieslandCampina">
            <a:extLst>
              <a:ext uri="{FF2B5EF4-FFF2-40B4-BE49-F238E27FC236}">
                <a16:creationId xmlns:a16="http://schemas.microsoft.com/office/drawing/2014/main" id="{EB247E6C-B6B6-493D-9EAB-4B1544B847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0" b="1254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454E806-241C-494D-9F61-4F85786E522F}"/>
              </a:ext>
            </a:extLst>
          </p:cNvPr>
          <p:cNvSpPr>
            <a:spLocks noGrp="1"/>
          </p:cNvSpPr>
          <p:nvPr>
            <p:ph type="ctrTitle"/>
          </p:nvPr>
        </p:nvSpPr>
        <p:spPr>
          <a:xfrm>
            <a:off x="8120495" y="3067964"/>
            <a:ext cx="3852041" cy="1834056"/>
          </a:xfrm>
        </p:spPr>
        <p:txBody>
          <a:bodyPr>
            <a:normAutofit/>
          </a:bodyPr>
          <a:lstStyle/>
          <a:p>
            <a:r>
              <a:rPr lang="nl-NL" sz="4000" b="1" dirty="0">
                <a:latin typeface="Arial" panose="020B0604020202020204" pitchFamily="34" charset="0"/>
                <a:cs typeface="Arial" panose="020B0604020202020204" pitchFamily="34" charset="0"/>
              </a:rPr>
              <a:t>Dierenwelzijn</a:t>
            </a:r>
          </a:p>
        </p:txBody>
      </p:sp>
      <p:sp>
        <p:nvSpPr>
          <p:cNvPr id="3" name="Ondertitel 2">
            <a:extLst>
              <a:ext uri="{FF2B5EF4-FFF2-40B4-BE49-F238E27FC236}">
                <a16:creationId xmlns:a16="http://schemas.microsoft.com/office/drawing/2014/main" id="{76CC0E6A-566F-4982-9E1C-0C27A4D477E0}"/>
              </a:ext>
            </a:extLst>
          </p:cNvPr>
          <p:cNvSpPr>
            <a:spLocks noGrp="1"/>
          </p:cNvSpPr>
          <p:nvPr>
            <p:ph type="subTitle" idx="1"/>
          </p:nvPr>
        </p:nvSpPr>
        <p:spPr>
          <a:xfrm>
            <a:off x="7782910" y="5242675"/>
            <a:ext cx="4330262" cy="683284"/>
          </a:xfrm>
        </p:spPr>
        <p:txBody>
          <a:bodyPr>
            <a:normAutofit lnSpcReduction="10000"/>
          </a:bodyPr>
          <a:lstStyle/>
          <a:p>
            <a:r>
              <a:rPr lang="nl-NL" sz="2000" dirty="0">
                <a:latin typeface="Arial" panose="020B0604020202020204" pitchFamily="34" charset="0"/>
                <a:cs typeface="Arial" panose="020B0604020202020204" pitchFamily="34" charset="0"/>
              </a:rPr>
              <a:t>Keuzedeel landbouwhuisdieren</a:t>
            </a:r>
          </a:p>
        </p:txBody>
      </p:sp>
    </p:spTree>
    <p:extLst>
      <p:ext uri="{BB962C8B-B14F-4D97-AF65-F5344CB8AC3E}">
        <p14:creationId xmlns:p14="http://schemas.microsoft.com/office/powerpoint/2010/main" val="34833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ABF3459-38F9-48AE-AD5F-677AE4CB96FB}"/>
              </a:ext>
            </a:extLst>
          </p:cNvPr>
          <p:cNvPicPr>
            <a:picLocks noChangeAspect="1"/>
          </p:cNvPicPr>
          <p:nvPr/>
        </p:nvPicPr>
        <p:blipFill rotWithShape="1">
          <a:blip r:embed="rId3"/>
          <a:srcRect l="17423" t="22961" r="18077" b="9519"/>
          <a:stretch/>
        </p:blipFill>
        <p:spPr>
          <a:xfrm>
            <a:off x="1237957" y="615670"/>
            <a:ext cx="10115843" cy="5953688"/>
          </a:xfrm>
          <a:prstGeom prst="rect">
            <a:avLst/>
          </a:prstGeom>
        </p:spPr>
      </p:pic>
      <p:sp>
        <p:nvSpPr>
          <p:cNvPr id="2" name="Titel 1">
            <a:extLst>
              <a:ext uri="{FF2B5EF4-FFF2-40B4-BE49-F238E27FC236}">
                <a16:creationId xmlns:a16="http://schemas.microsoft.com/office/drawing/2014/main" id="{8F41ADC9-43B4-4323-9A5B-6763DF4F162B}"/>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Opdracht</a:t>
            </a:r>
          </a:p>
        </p:txBody>
      </p:sp>
      <p:sp>
        <p:nvSpPr>
          <p:cNvPr id="6" name="Rechthoek 5">
            <a:extLst>
              <a:ext uri="{FF2B5EF4-FFF2-40B4-BE49-F238E27FC236}">
                <a16:creationId xmlns:a16="http://schemas.microsoft.com/office/drawing/2014/main" id="{30230AB4-62F3-47E0-B37D-9185B04DFF9B}"/>
              </a:ext>
            </a:extLst>
          </p:cNvPr>
          <p:cNvSpPr/>
          <p:nvPr/>
        </p:nvSpPr>
        <p:spPr>
          <a:xfrm>
            <a:off x="1378226" y="615670"/>
            <a:ext cx="172278" cy="245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393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6" name="Picture 8" descr="Vleeskalveren | P. Bos veevoeders">
            <a:extLst>
              <a:ext uri="{FF2B5EF4-FFF2-40B4-BE49-F238E27FC236}">
                <a16:creationId xmlns:a16="http://schemas.microsoft.com/office/drawing/2014/main" id="{4C8B73B5-0F25-45C8-8460-9B5A3846D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56" r="26937"/>
          <a:stretch/>
        </p:blipFill>
        <p:spPr bwMode="auto">
          <a:xfrm>
            <a:off x="-3" y="2257425"/>
            <a:ext cx="4196274" cy="4600575"/>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Kalkoenen kweken">
            <a:extLst>
              <a:ext uri="{FF2B5EF4-FFF2-40B4-BE49-F238E27FC236}">
                <a16:creationId xmlns:a16="http://schemas.microsoft.com/office/drawing/2014/main" id="{FEE29D27-13D9-4BAF-AD8C-6C971A5050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45" r="3701" b="2"/>
          <a:stretch/>
        </p:blipFill>
        <p:spPr bwMode="auto">
          <a:xfrm>
            <a:off x="5314851" y="152932"/>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21B0B52-8746-4BA8-B195-48E095AB7A8A}"/>
              </a:ext>
            </a:extLst>
          </p:cNvPr>
          <p:cNvSpPr>
            <a:spLocks noGrp="1"/>
          </p:cNvSpPr>
          <p:nvPr>
            <p:ph type="title"/>
          </p:nvPr>
        </p:nvSpPr>
        <p:spPr>
          <a:xfrm>
            <a:off x="4484072" y="3028133"/>
            <a:ext cx="6864412" cy="1131215"/>
          </a:xfrm>
        </p:spPr>
        <p:txBody>
          <a:bodyPr anchor="b">
            <a:normAutofit/>
          </a:bodyPr>
          <a:lstStyle/>
          <a:p>
            <a:r>
              <a:rPr lang="nl-NL" dirty="0">
                <a:latin typeface="Arial" panose="020B0604020202020204" pitchFamily="34" charset="0"/>
                <a:cs typeface="Arial" panose="020B0604020202020204" pitchFamily="34" charset="0"/>
              </a:rPr>
              <a:t>Opdracht: presentatie </a:t>
            </a:r>
          </a:p>
        </p:txBody>
      </p:sp>
      <p:sp>
        <p:nvSpPr>
          <p:cNvPr id="3" name="Tijdelijke aanduiding voor inhoud 2">
            <a:extLst>
              <a:ext uri="{FF2B5EF4-FFF2-40B4-BE49-F238E27FC236}">
                <a16:creationId xmlns:a16="http://schemas.microsoft.com/office/drawing/2014/main" id="{93F527B6-6E70-4622-A3B4-88E847CA9C72}"/>
              </a:ext>
            </a:extLst>
          </p:cNvPr>
          <p:cNvSpPr>
            <a:spLocks noGrp="1"/>
          </p:cNvSpPr>
          <p:nvPr>
            <p:ph idx="1"/>
          </p:nvPr>
        </p:nvSpPr>
        <p:spPr>
          <a:xfrm>
            <a:off x="4484072" y="4331888"/>
            <a:ext cx="6864411" cy="1896634"/>
          </a:xfrm>
        </p:spPr>
        <p:txBody>
          <a:bodyPr>
            <a:normAutofit lnSpcReduction="10000"/>
          </a:bodyPr>
          <a:lstStyle/>
          <a:p>
            <a:r>
              <a:rPr lang="nl-NL" sz="2000" dirty="0">
                <a:latin typeface="Arial" panose="020B0604020202020204" pitchFamily="34" charset="0"/>
                <a:cs typeface="Arial" panose="020B0604020202020204" pitchFamily="34" charset="0"/>
              </a:rPr>
              <a:t>Groepjes van 3 studenten</a:t>
            </a:r>
          </a:p>
          <a:p>
            <a:r>
              <a:rPr lang="nl-NL" sz="2000" dirty="0">
                <a:latin typeface="Arial" panose="020B0604020202020204" pitchFamily="34" charset="0"/>
                <a:cs typeface="Arial" panose="020B0604020202020204" pitchFamily="34" charset="0"/>
              </a:rPr>
              <a:t>Presentatie over diersoort: </a:t>
            </a:r>
            <a:r>
              <a:rPr lang="nl-NL" sz="2000" i="1" dirty="0">
                <a:latin typeface="Arial" panose="020B0604020202020204" pitchFamily="34" charset="0"/>
                <a:cs typeface="Arial" panose="020B0604020202020204" pitchFamily="34" charset="0"/>
              </a:rPr>
              <a:t>varkens, kippen (vleeskippen en legkippen), kalkoenen en (vlees)kalveren. </a:t>
            </a:r>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Presentatie: </a:t>
            </a:r>
            <a:r>
              <a:rPr lang="nl-NL" sz="2000" u="sng" dirty="0">
                <a:latin typeface="Arial" panose="020B0604020202020204" pitchFamily="34" charset="0"/>
                <a:cs typeface="Arial" panose="020B0604020202020204" pitchFamily="34" charset="0"/>
              </a:rPr>
              <a:t>dinsdag 29 november</a:t>
            </a:r>
            <a:endParaRPr lang="nl-NL" sz="2000" dirty="0">
              <a:latin typeface="Arial" panose="020B0604020202020204" pitchFamily="34" charset="0"/>
              <a:cs typeface="Arial" panose="020B0604020202020204" pitchFamily="34" charset="0"/>
            </a:endParaRPr>
          </a:p>
        </p:txBody>
      </p:sp>
      <p:pic>
        <p:nvPicPr>
          <p:cNvPr id="7174" name="Picture 6" descr="Hoeveel kippen leven er in de Nederlandse vleesindustrie?">
            <a:extLst>
              <a:ext uri="{FF2B5EF4-FFF2-40B4-BE49-F238E27FC236}">
                <a16:creationId xmlns:a16="http://schemas.microsoft.com/office/drawing/2014/main" id="{1FDECF39-87D0-490A-B34A-2D8E6E2D9C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53" r="-2" b="22950"/>
          <a:stretch/>
        </p:blipFill>
        <p:spPr bwMode="auto">
          <a:xfrm>
            <a:off x="480177"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De ongeneeslijk zieke Babette had nog één laatste wens: een varken redden -  HetkanWEL">
            <a:extLst>
              <a:ext uri="{FF2B5EF4-FFF2-40B4-BE49-F238E27FC236}">
                <a16:creationId xmlns:a16="http://schemas.microsoft.com/office/drawing/2014/main" id="{96D2F16C-E41C-46F4-850D-141FC320BD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06" r="20794"/>
          <a:stretch/>
        </p:blipFill>
        <p:spPr bwMode="auto">
          <a:xfrm>
            <a:off x="8556350" y="10"/>
            <a:ext cx="3635653" cy="3660317"/>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9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21B2519-617F-4641-89A2-082196C2198A}"/>
              </a:ext>
            </a:extLst>
          </p:cNvPr>
          <p:cNvSpPr>
            <a:spLocks noGrp="1"/>
          </p:cNvSpPr>
          <p:nvPr>
            <p:ph idx="1"/>
          </p:nvPr>
        </p:nvSpPr>
        <p:spPr>
          <a:xfrm>
            <a:off x="233082" y="1825625"/>
            <a:ext cx="11120718" cy="4351338"/>
          </a:xfrm>
        </p:spPr>
        <p:txBody>
          <a:bodyPr/>
          <a:lstStyle/>
          <a:p>
            <a:r>
              <a:rPr lang="nl-NL" dirty="0">
                <a:latin typeface="Arial" panose="020B0604020202020204" pitchFamily="34" charset="0"/>
                <a:cs typeface="Arial" panose="020B0604020202020204" pitchFamily="34" charset="0"/>
              </a:rPr>
              <a:t>Opdracht 2</a:t>
            </a:r>
          </a:p>
          <a:p>
            <a:pPr marL="0" indent="0">
              <a:buNone/>
            </a:pPr>
            <a:r>
              <a:rPr lang="nl-NL" dirty="0">
                <a:latin typeface="Arial" panose="020B0604020202020204" pitchFamily="34" charset="0"/>
                <a:cs typeface="Arial" panose="020B0604020202020204" pitchFamily="34" charset="0"/>
              </a:rPr>
              <a:t>Dierenwelzijn</a:t>
            </a:r>
          </a:p>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   Wikiwijs </a:t>
            </a:r>
          </a:p>
        </p:txBody>
      </p:sp>
      <p:pic>
        <p:nvPicPr>
          <p:cNvPr id="5" name="Afbeelding 4">
            <a:extLst>
              <a:ext uri="{FF2B5EF4-FFF2-40B4-BE49-F238E27FC236}">
                <a16:creationId xmlns:a16="http://schemas.microsoft.com/office/drawing/2014/main" id="{090BAD58-526E-423C-8F29-9912EB675DB3}"/>
              </a:ext>
            </a:extLst>
          </p:cNvPr>
          <p:cNvPicPr>
            <a:picLocks noChangeAspect="1"/>
          </p:cNvPicPr>
          <p:nvPr/>
        </p:nvPicPr>
        <p:blipFill rotWithShape="1">
          <a:blip r:embed="rId2"/>
          <a:srcRect l="25000" t="24642" r="25294" b="11879"/>
          <a:stretch/>
        </p:blipFill>
        <p:spPr>
          <a:xfrm>
            <a:off x="3559647" y="329873"/>
            <a:ext cx="8632353" cy="6198253"/>
          </a:xfrm>
          <a:prstGeom prst="rect">
            <a:avLst/>
          </a:prstGeom>
        </p:spPr>
      </p:pic>
      <p:sp>
        <p:nvSpPr>
          <p:cNvPr id="8" name="Pijl: omlaag 7">
            <a:extLst>
              <a:ext uri="{FF2B5EF4-FFF2-40B4-BE49-F238E27FC236}">
                <a16:creationId xmlns:a16="http://schemas.microsoft.com/office/drawing/2014/main" id="{5C928110-E07B-4DF0-B729-3F9F9A75FD22}"/>
              </a:ext>
            </a:extLst>
          </p:cNvPr>
          <p:cNvSpPr/>
          <p:nvPr/>
        </p:nvSpPr>
        <p:spPr>
          <a:xfrm>
            <a:off x="1165411" y="2832847"/>
            <a:ext cx="304800" cy="4661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2954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65517-DD86-4EC9-9DA5-F174D3687521}"/>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Indeling groepjes </a:t>
            </a:r>
          </a:p>
        </p:txBody>
      </p:sp>
      <p:graphicFrame>
        <p:nvGraphicFramePr>
          <p:cNvPr id="6" name="Tabel 6">
            <a:extLst>
              <a:ext uri="{FF2B5EF4-FFF2-40B4-BE49-F238E27FC236}">
                <a16:creationId xmlns:a16="http://schemas.microsoft.com/office/drawing/2014/main" id="{518BFECF-9ADB-41DA-BDFC-B38AC4BD7657}"/>
              </a:ext>
            </a:extLst>
          </p:cNvPr>
          <p:cNvGraphicFramePr>
            <a:graphicFrameLocks noGrp="1"/>
          </p:cNvGraphicFramePr>
          <p:nvPr>
            <p:ph idx="1"/>
            <p:extLst>
              <p:ext uri="{D42A27DB-BD31-4B8C-83A1-F6EECF244321}">
                <p14:modId xmlns:p14="http://schemas.microsoft.com/office/powerpoint/2010/main" val="1619751255"/>
              </p:ext>
            </p:extLst>
          </p:nvPr>
        </p:nvGraphicFramePr>
        <p:xfrm>
          <a:off x="1103313" y="2052638"/>
          <a:ext cx="8947151" cy="3904719"/>
        </p:xfrm>
        <a:graphic>
          <a:graphicData uri="http://schemas.openxmlformats.org/drawingml/2006/table">
            <a:tbl>
              <a:tblPr firstRow="1" bandRow="1">
                <a:tableStyleId>{5C22544A-7EE6-4342-B048-85BDC9FD1C3A}</a:tableStyleId>
              </a:tblPr>
              <a:tblGrid>
                <a:gridCol w="1789430">
                  <a:extLst>
                    <a:ext uri="{9D8B030D-6E8A-4147-A177-3AD203B41FA5}">
                      <a16:colId xmlns:a16="http://schemas.microsoft.com/office/drawing/2014/main" val="1055421316"/>
                    </a:ext>
                  </a:extLst>
                </a:gridCol>
                <a:gridCol w="1789430">
                  <a:extLst>
                    <a:ext uri="{9D8B030D-6E8A-4147-A177-3AD203B41FA5}">
                      <a16:colId xmlns:a16="http://schemas.microsoft.com/office/drawing/2014/main" val="364743459"/>
                    </a:ext>
                  </a:extLst>
                </a:gridCol>
                <a:gridCol w="1147127">
                  <a:extLst>
                    <a:ext uri="{9D8B030D-6E8A-4147-A177-3AD203B41FA5}">
                      <a16:colId xmlns:a16="http://schemas.microsoft.com/office/drawing/2014/main" val="2896318417"/>
                    </a:ext>
                  </a:extLst>
                </a:gridCol>
                <a:gridCol w="1420586">
                  <a:extLst>
                    <a:ext uri="{9D8B030D-6E8A-4147-A177-3AD203B41FA5}">
                      <a16:colId xmlns:a16="http://schemas.microsoft.com/office/drawing/2014/main" val="1007771012"/>
                    </a:ext>
                  </a:extLst>
                </a:gridCol>
                <a:gridCol w="1143000">
                  <a:extLst>
                    <a:ext uri="{9D8B030D-6E8A-4147-A177-3AD203B41FA5}">
                      <a16:colId xmlns:a16="http://schemas.microsoft.com/office/drawing/2014/main" val="898027994"/>
                    </a:ext>
                  </a:extLst>
                </a:gridCol>
                <a:gridCol w="751114">
                  <a:extLst>
                    <a:ext uri="{9D8B030D-6E8A-4147-A177-3AD203B41FA5}">
                      <a16:colId xmlns:a16="http://schemas.microsoft.com/office/drawing/2014/main" val="2640432752"/>
                    </a:ext>
                  </a:extLst>
                </a:gridCol>
                <a:gridCol w="906464">
                  <a:extLst>
                    <a:ext uri="{9D8B030D-6E8A-4147-A177-3AD203B41FA5}">
                      <a16:colId xmlns:a16="http://schemas.microsoft.com/office/drawing/2014/main" val="3783106271"/>
                    </a:ext>
                  </a:extLst>
                </a:gridCol>
              </a:tblGrid>
              <a:tr h="722453">
                <a:tc>
                  <a:txBody>
                    <a:bodyPr/>
                    <a:lstStyle/>
                    <a:p>
                      <a:r>
                        <a:rPr lang="nl-NL" dirty="0"/>
                        <a:t>Varkens</a:t>
                      </a:r>
                    </a:p>
                  </a:txBody>
                  <a:tcPr marL="77801" marR="77801"/>
                </a:tc>
                <a:tc>
                  <a:txBody>
                    <a:bodyPr/>
                    <a:lstStyle/>
                    <a:p>
                      <a:r>
                        <a:rPr lang="nl-NL" dirty="0"/>
                        <a:t>Legkippen</a:t>
                      </a:r>
                    </a:p>
                  </a:txBody>
                  <a:tcPr marL="77801" marR="77801"/>
                </a:tc>
                <a:tc>
                  <a:txBody>
                    <a:bodyPr/>
                    <a:lstStyle/>
                    <a:p>
                      <a:r>
                        <a:rPr lang="nl-NL" dirty="0"/>
                        <a:t>Vleeskip-pen</a:t>
                      </a:r>
                    </a:p>
                  </a:txBody>
                  <a:tcPr marL="77801" marR="77801"/>
                </a:tc>
                <a:tc>
                  <a:txBody>
                    <a:bodyPr/>
                    <a:lstStyle/>
                    <a:p>
                      <a:r>
                        <a:rPr lang="nl-NL" dirty="0"/>
                        <a:t>Kalkoenen</a:t>
                      </a:r>
                    </a:p>
                  </a:txBody>
                  <a:tcPr marL="77801" marR="77801"/>
                </a:tc>
                <a:tc>
                  <a:txBody>
                    <a:bodyPr/>
                    <a:lstStyle/>
                    <a:p>
                      <a:r>
                        <a:rPr lang="nl-NL" dirty="0"/>
                        <a:t>(Vlees)</a:t>
                      </a:r>
                    </a:p>
                    <a:p>
                      <a:r>
                        <a:rPr lang="nl-NL" dirty="0"/>
                        <a:t>kalveren</a:t>
                      </a:r>
                    </a:p>
                  </a:txBody>
                  <a:tcPr marL="77801" marR="77801"/>
                </a:tc>
                <a:tc>
                  <a:txBody>
                    <a:bodyPr/>
                    <a:lstStyle/>
                    <a:p>
                      <a:r>
                        <a:rPr lang="nl-NL" dirty="0"/>
                        <a:t>Geiten</a:t>
                      </a:r>
                    </a:p>
                  </a:txBody>
                  <a:tcPr marL="77801" marR="77801"/>
                </a:tc>
                <a:tc>
                  <a:txBody>
                    <a:bodyPr/>
                    <a:lstStyle/>
                    <a:p>
                      <a:r>
                        <a:rPr lang="nl-NL" dirty="0"/>
                        <a:t>Schapen</a:t>
                      </a:r>
                    </a:p>
                  </a:txBody>
                  <a:tcPr marL="77801" marR="77801"/>
                </a:tc>
                <a:extLst>
                  <a:ext uri="{0D108BD9-81ED-4DB2-BD59-A6C34878D82A}">
                    <a16:rowId xmlns:a16="http://schemas.microsoft.com/office/drawing/2014/main" val="1767562246"/>
                  </a:ext>
                </a:extLst>
              </a:tr>
              <a:tr h="722453">
                <a:tc>
                  <a:txBody>
                    <a:bodyPr/>
                    <a:lstStyle/>
                    <a:p>
                      <a:r>
                        <a:rPr lang="nl-NL" dirty="0"/>
                        <a:t>Lotte</a:t>
                      </a:r>
                    </a:p>
                  </a:txBody>
                  <a:tcPr marL="77801" marR="77801"/>
                </a:tc>
                <a:tc>
                  <a:txBody>
                    <a:bodyPr/>
                    <a:lstStyle/>
                    <a:p>
                      <a:r>
                        <a:rPr lang="nl-NL" dirty="0" err="1"/>
                        <a:t>Imre</a:t>
                      </a:r>
                      <a:endParaRPr lang="nl-NL" dirty="0"/>
                    </a:p>
                  </a:txBody>
                  <a:tcPr marL="77801" marR="77801"/>
                </a:tc>
                <a:tc>
                  <a:txBody>
                    <a:bodyPr/>
                    <a:lstStyle/>
                    <a:p>
                      <a:r>
                        <a:rPr lang="nl-NL" dirty="0"/>
                        <a:t>Naomi</a:t>
                      </a:r>
                    </a:p>
                  </a:txBody>
                  <a:tcPr marL="77801" marR="77801"/>
                </a:tc>
                <a:tc>
                  <a:txBody>
                    <a:bodyPr/>
                    <a:lstStyle/>
                    <a:p>
                      <a:endParaRPr lang="nl-NL" dirty="0"/>
                    </a:p>
                  </a:txBody>
                  <a:tcPr marL="77801" marR="77801"/>
                </a:tc>
                <a:tc>
                  <a:txBody>
                    <a:bodyPr/>
                    <a:lstStyle/>
                    <a:p>
                      <a:r>
                        <a:rPr lang="nl-NL" dirty="0"/>
                        <a:t>Julia</a:t>
                      </a:r>
                    </a:p>
                  </a:txBody>
                  <a:tcPr marL="77801" marR="77801"/>
                </a:tc>
                <a:tc>
                  <a:txBody>
                    <a:bodyPr/>
                    <a:lstStyle/>
                    <a:p>
                      <a:r>
                        <a:rPr lang="nl-NL" dirty="0"/>
                        <a:t>Inez</a:t>
                      </a:r>
                    </a:p>
                  </a:txBody>
                  <a:tcPr marL="77801" marR="77801"/>
                </a:tc>
                <a:tc>
                  <a:txBody>
                    <a:bodyPr/>
                    <a:lstStyle/>
                    <a:p>
                      <a:r>
                        <a:rPr lang="nl-NL" dirty="0"/>
                        <a:t>Danique</a:t>
                      </a:r>
                    </a:p>
                  </a:txBody>
                  <a:tcPr marL="77801" marR="77801"/>
                </a:tc>
                <a:extLst>
                  <a:ext uri="{0D108BD9-81ED-4DB2-BD59-A6C34878D82A}">
                    <a16:rowId xmlns:a16="http://schemas.microsoft.com/office/drawing/2014/main" val="1996344727"/>
                  </a:ext>
                </a:extLst>
              </a:tr>
              <a:tr h="722453">
                <a:tc>
                  <a:txBody>
                    <a:bodyPr/>
                    <a:lstStyle/>
                    <a:p>
                      <a:r>
                        <a:rPr lang="nl-NL" dirty="0"/>
                        <a:t>Mees</a:t>
                      </a:r>
                    </a:p>
                  </a:txBody>
                  <a:tcPr marL="77801" marR="77801"/>
                </a:tc>
                <a:tc>
                  <a:txBody>
                    <a:bodyPr/>
                    <a:lstStyle/>
                    <a:p>
                      <a:r>
                        <a:rPr lang="nl-NL" dirty="0"/>
                        <a:t>Marina</a:t>
                      </a:r>
                    </a:p>
                  </a:txBody>
                  <a:tcPr marL="77801" marR="77801"/>
                </a:tc>
                <a:tc>
                  <a:txBody>
                    <a:bodyPr/>
                    <a:lstStyle/>
                    <a:p>
                      <a:r>
                        <a:rPr lang="nl-NL" dirty="0"/>
                        <a:t>Milena</a:t>
                      </a:r>
                    </a:p>
                  </a:txBody>
                  <a:tcPr marL="77801" marR="77801"/>
                </a:tc>
                <a:tc>
                  <a:txBody>
                    <a:bodyPr/>
                    <a:lstStyle/>
                    <a:p>
                      <a:endParaRPr lang="nl-NL" dirty="0"/>
                    </a:p>
                  </a:txBody>
                  <a:tcPr marL="77801" marR="77801"/>
                </a:tc>
                <a:tc>
                  <a:txBody>
                    <a:bodyPr/>
                    <a:lstStyle/>
                    <a:p>
                      <a:r>
                        <a:rPr lang="nl-NL" dirty="0"/>
                        <a:t>Machteld</a:t>
                      </a:r>
                    </a:p>
                  </a:txBody>
                  <a:tcPr marL="77801" marR="77801"/>
                </a:tc>
                <a:tc>
                  <a:txBody>
                    <a:bodyPr/>
                    <a:lstStyle/>
                    <a:p>
                      <a:r>
                        <a:rPr lang="nl-NL" dirty="0"/>
                        <a:t>Sanne</a:t>
                      </a:r>
                    </a:p>
                  </a:txBody>
                  <a:tcPr marL="77801" marR="77801"/>
                </a:tc>
                <a:tc>
                  <a:txBody>
                    <a:bodyPr/>
                    <a:lstStyle/>
                    <a:p>
                      <a:r>
                        <a:rPr lang="nl-NL" dirty="0" err="1"/>
                        <a:t>Anneli</a:t>
                      </a:r>
                      <a:endParaRPr lang="nl-NL" dirty="0"/>
                    </a:p>
                  </a:txBody>
                  <a:tcPr marL="77801" marR="77801"/>
                </a:tc>
                <a:extLst>
                  <a:ext uri="{0D108BD9-81ED-4DB2-BD59-A6C34878D82A}">
                    <a16:rowId xmlns:a16="http://schemas.microsoft.com/office/drawing/2014/main" val="3031039975"/>
                  </a:ext>
                </a:extLst>
              </a:tr>
              <a:tr h="722453">
                <a:tc>
                  <a:txBody>
                    <a:bodyPr/>
                    <a:lstStyle/>
                    <a:p>
                      <a:r>
                        <a:rPr lang="nl-NL" dirty="0" err="1"/>
                        <a:t>Marlene</a:t>
                      </a:r>
                      <a:endParaRPr lang="nl-NL" dirty="0"/>
                    </a:p>
                    <a:p>
                      <a:endParaRPr lang="nl-NL" dirty="0"/>
                    </a:p>
                    <a:p>
                      <a:endParaRPr lang="nl-NL" dirty="0"/>
                    </a:p>
                    <a:p>
                      <a:r>
                        <a:rPr lang="nl-NL" i="1" dirty="0" err="1"/>
                        <a:t>Miryana</a:t>
                      </a:r>
                      <a:endParaRPr lang="nl-NL" i="1" dirty="0"/>
                    </a:p>
                    <a:p>
                      <a:r>
                        <a:rPr lang="nl-NL" i="1" dirty="0"/>
                        <a:t>Mirthe</a:t>
                      </a:r>
                    </a:p>
                    <a:p>
                      <a:r>
                        <a:rPr lang="nl-NL" i="1" dirty="0"/>
                        <a:t>Yara</a:t>
                      </a:r>
                    </a:p>
                  </a:txBody>
                  <a:tcPr marL="77801" marR="77801"/>
                </a:tc>
                <a:tc>
                  <a:txBody>
                    <a:bodyPr/>
                    <a:lstStyle/>
                    <a:p>
                      <a:r>
                        <a:rPr lang="nl-NL" dirty="0"/>
                        <a:t>Mariëlle</a:t>
                      </a:r>
                    </a:p>
                  </a:txBody>
                  <a:tcPr marL="77801" marR="77801"/>
                </a:tc>
                <a:tc>
                  <a:txBody>
                    <a:bodyPr/>
                    <a:lstStyle/>
                    <a:p>
                      <a:r>
                        <a:rPr lang="nl-NL" dirty="0"/>
                        <a:t>Marloes</a:t>
                      </a:r>
                    </a:p>
                  </a:txBody>
                  <a:tcPr marL="77801" marR="77801"/>
                </a:tc>
                <a:tc>
                  <a:txBody>
                    <a:bodyPr/>
                    <a:lstStyle/>
                    <a:p>
                      <a:endParaRPr lang="nl-NL" dirty="0"/>
                    </a:p>
                  </a:txBody>
                  <a:tcPr marL="77801" marR="77801"/>
                </a:tc>
                <a:tc>
                  <a:txBody>
                    <a:bodyPr/>
                    <a:lstStyle/>
                    <a:p>
                      <a:r>
                        <a:rPr lang="nl-NL" dirty="0"/>
                        <a:t>Chantal</a:t>
                      </a:r>
                    </a:p>
                    <a:p>
                      <a:endParaRPr lang="nl-NL" dirty="0"/>
                    </a:p>
                    <a:p>
                      <a:endParaRPr lang="nl-NL" dirty="0"/>
                    </a:p>
                    <a:p>
                      <a:r>
                        <a:rPr lang="nl-NL" i="1" dirty="0"/>
                        <a:t>Demi</a:t>
                      </a:r>
                    </a:p>
                    <a:p>
                      <a:r>
                        <a:rPr lang="nl-NL" i="1" dirty="0"/>
                        <a:t>Lynn</a:t>
                      </a:r>
                    </a:p>
                    <a:p>
                      <a:r>
                        <a:rPr lang="nl-NL" i="1" dirty="0" err="1"/>
                        <a:t>Silvie</a:t>
                      </a:r>
                      <a:endParaRPr lang="nl-NL" i="1" dirty="0"/>
                    </a:p>
                  </a:txBody>
                  <a:tcPr marL="77801" marR="77801"/>
                </a:tc>
                <a:tc>
                  <a:txBody>
                    <a:bodyPr/>
                    <a:lstStyle/>
                    <a:p>
                      <a:endParaRPr lang="nl-NL" dirty="0"/>
                    </a:p>
                  </a:txBody>
                  <a:tcPr marL="77801" marR="77801"/>
                </a:tc>
                <a:tc>
                  <a:txBody>
                    <a:bodyPr/>
                    <a:lstStyle/>
                    <a:p>
                      <a:endParaRPr lang="nl-NL" dirty="0"/>
                    </a:p>
                  </a:txBody>
                  <a:tcPr marL="77801" marR="77801"/>
                </a:tc>
                <a:extLst>
                  <a:ext uri="{0D108BD9-81ED-4DB2-BD59-A6C34878D82A}">
                    <a16:rowId xmlns:a16="http://schemas.microsoft.com/office/drawing/2014/main" val="4054170010"/>
                  </a:ext>
                </a:extLst>
              </a:tr>
            </a:tbl>
          </a:graphicData>
        </a:graphic>
      </p:graphicFrame>
    </p:spTree>
    <p:extLst>
      <p:ext uri="{BB962C8B-B14F-4D97-AF65-F5344CB8AC3E}">
        <p14:creationId xmlns:p14="http://schemas.microsoft.com/office/powerpoint/2010/main" val="4023504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191CB-44D0-18DF-D504-393FD65D71CC}"/>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8D6B693B-3889-D433-BC4C-1FE0B17DC769}"/>
              </a:ext>
            </a:extLst>
          </p:cNvPr>
          <p:cNvSpPr>
            <a:spLocks noGrp="1"/>
          </p:cNvSpPr>
          <p:nvPr>
            <p:ph idx="1"/>
          </p:nvPr>
        </p:nvSpPr>
        <p:spPr/>
        <p:txBody>
          <a:bodyPr/>
          <a:lstStyle/>
          <a:p>
            <a:r>
              <a:rPr lang="nl-NL" dirty="0"/>
              <a:t>Dierwelzijn theorie</a:t>
            </a:r>
          </a:p>
        </p:txBody>
      </p:sp>
    </p:spTree>
    <p:extLst>
      <p:ext uri="{BB962C8B-B14F-4D97-AF65-F5344CB8AC3E}">
        <p14:creationId xmlns:p14="http://schemas.microsoft.com/office/powerpoint/2010/main" val="364670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5915D-8FF1-4E6F-9BFB-4888FBC14231}"/>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Lesdoelen</a:t>
            </a:r>
          </a:p>
        </p:txBody>
      </p:sp>
      <p:sp>
        <p:nvSpPr>
          <p:cNvPr id="3" name="Tijdelijke aanduiding voor inhoud 2">
            <a:extLst>
              <a:ext uri="{FF2B5EF4-FFF2-40B4-BE49-F238E27FC236}">
                <a16:creationId xmlns:a16="http://schemas.microsoft.com/office/drawing/2014/main" id="{8C2C4EB2-C696-42B1-B0EA-6D49FCF69A85}"/>
              </a:ext>
            </a:extLst>
          </p:cNvPr>
          <p:cNvSpPr>
            <a:spLocks noGrp="1"/>
          </p:cNvSpPr>
          <p:nvPr>
            <p:ph idx="1"/>
          </p:nvPr>
        </p:nvSpPr>
        <p:spPr/>
        <p:txBody>
          <a:bodyPr/>
          <a:lstStyle/>
          <a:p>
            <a:pPr marL="0" indent="0">
              <a:buNone/>
            </a:pPr>
            <a:r>
              <a:rPr lang="nl-NL" sz="2000" dirty="0">
                <a:latin typeface="Arial" panose="020B0604020202020204" pitchFamily="34" charset="0"/>
                <a:cs typeface="Arial" panose="020B0604020202020204" pitchFamily="34" charset="0"/>
              </a:rPr>
              <a:t>De student kan na de les:</a:t>
            </a:r>
          </a:p>
          <a:p>
            <a:pPr marL="0" indent="0">
              <a:buNone/>
            </a:pPr>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De vijf vrijheden van </a:t>
            </a:r>
            <a:r>
              <a:rPr lang="nl-NL" sz="2000" dirty="0" err="1">
                <a:latin typeface="Arial" panose="020B0604020202020204" pitchFamily="34" charset="0"/>
                <a:cs typeface="Arial" panose="020B0604020202020204" pitchFamily="34" charset="0"/>
              </a:rPr>
              <a:t>Brambell</a:t>
            </a:r>
            <a:r>
              <a:rPr lang="nl-NL" sz="2000" dirty="0">
                <a:latin typeface="Arial" panose="020B0604020202020204" pitchFamily="34" charset="0"/>
                <a:cs typeface="Arial" panose="020B0604020202020204" pitchFamily="34" charset="0"/>
              </a:rPr>
              <a:t> benoemen. </a:t>
            </a:r>
          </a:p>
          <a:p>
            <a:r>
              <a:rPr lang="nl-NL" sz="2000" dirty="0">
                <a:latin typeface="Arial" panose="020B0604020202020204" pitchFamily="34" charset="0"/>
                <a:cs typeface="Arial" panose="020B0604020202020204" pitchFamily="34" charset="0"/>
              </a:rPr>
              <a:t>Benoemen wat onder natuurlijk gedrag wordt verstaan. </a:t>
            </a:r>
          </a:p>
          <a:p>
            <a:pPr marL="0" indent="0">
              <a:buNone/>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79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15BFF-1583-4506-BC76-C9B08AE43BE4}"/>
              </a:ext>
            </a:extLst>
          </p:cNvPr>
          <p:cNvSpPr>
            <a:spLocks noGrp="1"/>
          </p:cNvSpPr>
          <p:nvPr>
            <p:ph type="title"/>
          </p:nvPr>
        </p:nvSpPr>
        <p:spPr>
          <a:xfrm>
            <a:off x="640080" y="325369"/>
            <a:ext cx="4368602" cy="1956841"/>
          </a:xfrm>
        </p:spPr>
        <p:txBody>
          <a:bodyPr anchor="b">
            <a:normAutofit/>
          </a:bodyPr>
          <a:lstStyle/>
          <a:p>
            <a:r>
              <a:rPr lang="nl-NL" sz="5400">
                <a:latin typeface="Arial" panose="020B0604020202020204" pitchFamily="34" charset="0"/>
                <a:cs typeface="Arial" panose="020B0604020202020204" pitchFamily="34" charset="0"/>
              </a:rPr>
              <a:t>Dierenwelzijn </a:t>
            </a:r>
          </a:p>
        </p:txBody>
      </p:sp>
      <p:sp>
        <p:nvSpPr>
          <p:cNvPr id="3" name="Tijdelijke aanduiding voor inhoud 2">
            <a:extLst>
              <a:ext uri="{FF2B5EF4-FFF2-40B4-BE49-F238E27FC236}">
                <a16:creationId xmlns:a16="http://schemas.microsoft.com/office/drawing/2014/main" id="{EB96ACBE-D8D4-4280-BF24-4E3FEF167731}"/>
              </a:ext>
            </a:extLst>
          </p:cNvPr>
          <p:cNvSpPr>
            <a:spLocks noGrp="1"/>
          </p:cNvSpPr>
          <p:nvPr>
            <p:ph idx="1"/>
          </p:nvPr>
        </p:nvSpPr>
        <p:spPr>
          <a:xfrm>
            <a:off x="640080" y="2872899"/>
            <a:ext cx="4243589" cy="3320668"/>
          </a:xfrm>
        </p:spPr>
        <p:txBody>
          <a:bodyPr>
            <a:normAutofit/>
          </a:bodyPr>
          <a:lstStyle/>
          <a:p>
            <a:pPr marL="0" indent="0">
              <a:buNone/>
            </a:pPr>
            <a:r>
              <a:rPr lang="nl-NL" sz="1500" dirty="0">
                <a:latin typeface="Arial" panose="020B0604020202020204" pitchFamily="34" charset="0"/>
                <a:cs typeface="Arial" panose="020B0604020202020204" pitchFamily="34" charset="0"/>
              </a:rPr>
              <a:t>Moeilijk te definiëren begrip, wat is een goede omschrijving? </a:t>
            </a:r>
          </a:p>
          <a:p>
            <a:pPr marL="0" indent="0">
              <a:buNone/>
            </a:pPr>
            <a:endParaRPr lang="nl-NL" sz="1500" dirty="0">
              <a:latin typeface="Arial" panose="020B0604020202020204" pitchFamily="34" charset="0"/>
              <a:cs typeface="Arial" panose="020B0604020202020204" pitchFamily="34" charset="0"/>
            </a:endParaRPr>
          </a:p>
          <a:p>
            <a:pPr marL="0" indent="0">
              <a:buNone/>
            </a:pPr>
            <a:r>
              <a:rPr lang="nl-NL" sz="1500" u="sng" dirty="0">
                <a:latin typeface="Arial" panose="020B0604020202020204" pitchFamily="34" charset="0"/>
                <a:cs typeface="Arial" panose="020B0604020202020204" pitchFamily="34" charset="0"/>
              </a:rPr>
              <a:t>Vijf vrijheden van </a:t>
            </a:r>
            <a:r>
              <a:rPr lang="nl-NL" sz="1500" u="sng">
                <a:latin typeface="Arial" panose="020B0604020202020204" pitchFamily="34" charset="0"/>
                <a:cs typeface="Arial" panose="020B0604020202020204" pitchFamily="34" charset="0"/>
              </a:rPr>
              <a:t>Brambell</a:t>
            </a:r>
            <a:r>
              <a:rPr lang="nl-NL" sz="1500" u="sng" dirty="0">
                <a:latin typeface="Arial" panose="020B0604020202020204" pitchFamily="34" charset="0"/>
                <a:cs typeface="Arial" panose="020B0604020202020204" pitchFamily="34" charset="0"/>
              </a:rPr>
              <a:t>:</a:t>
            </a:r>
          </a:p>
          <a:p>
            <a:r>
              <a:rPr lang="nl-NL" sz="1500" dirty="0">
                <a:latin typeface="Arial" panose="020B0604020202020204" pitchFamily="34" charset="0"/>
                <a:cs typeface="Arial" panose="020B0604020202020204" pitchFamily="34" charset="0"/>
              </a:rPr>
              <a:t>Vrij van dorst, honger en ondervoeding. </a:t>
            </a:r>
          </a:p>
          <a:p>
            <a:r>
              <a:rPr lang="nl-NL" sz="1500" dirty="0">
                <a:latin typeface="Arial" panose="020B0604020202020204" pitchFamily="34" charset="0"/>
                <a:cs typeface="Arial" panose="020B0604020202020204" pitchFamily="34" charset="0"/>
              </a:rPr>
              <a:t>Vrij van fysiek en fysiologisch ongerief. </a:t>
            </a:r>
          </a:p>
          <a:p>
            <a:r>
              <a:rPr lang="nl-NL" sz="1500" dirty="0">
                <a:latin typeface="Arial" panose="020B0604020202020204" pitchFamily="34" charset="0"/>
                <a:cs typeface="Arial" panose="020B0604020202020204" pitchFamily="34" charset="0"/>
              </a:rPr>
              <a:t>Vrij zijn van pijn, verwondingen en ziektes. </a:t>
            </a:r>
          </a:p>
          <a:p>
            <a:r>
              <a:rPr lang="nl-NL" sz="1500" dirty="0">
                <a:latin typeface="Arial" panose="020B0604020202020204" pitchFamily="34" charset="0"/>
                <a:cs typeface="Arial" panose="020B0604020202020204" pitchFamily="34" charset="0"/>
              </a:rPr>
              <a:t>Vrij zijn om het normale gedrag uit te kunnen voeren. </a:t>
            </a:r>
          </a:p>
          <a:p>
            <a:r>
              <a:rPr lang="nl-NL" sz="1500" dirty="0">
                <a:latin typeface="Arial" panose="020B0604020202020204" pitchFamily="34" charset="0"/>
                <a:cs typeface="Arial" panose="020B0604020202020204" pitchFamily="34" charset="0"/>
              </a:rPr>
              <a:t>Vrij zijn van angst en chronische stress </a:t>
            </a:r>
          </a:p>
        </p:txBody>
      </p:sp>
      <p:pic>
        <p:nvPicPr>
          <p:cNvPr id="1026" name="Picture 2" descr="Koeienhoorn meer dan alleen dode buitenste hoornlaag - Melkveebedrijf.nl">
            <a:extLst>
              <a:ext uri="{FF2B5EF4-FFF2-40B4-BE49-F238E27FC236}">
                <a16:creationId xmlns:a16="http://schemas.microsoft.com/office/drawing/2014/main" id="{B1750163-CAFE-4D93-A323-99FF38DE16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04" r="171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82CBE-8DD4-4521-BB29-C37F7BD9F6BD}"/>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Dierenwelzijn                  Diergezondheid</a:t>
            </a:r>
          </a:p>
        </p:txBody>
      </p:sp>
      <p:sp>
        <p:nvSpPr>
          <p:cNvPr id="4" name="Pijl: links/rechts 3">
            <a:extLst>
              <a:ext uri="{FF2B5EF4-FFF2-40B4-BE49-F238E27FC236}">
                <a16:creationId xmlns:a16="http://schemas.microsoft.com/office/drawing/2014/main" id="{9C440F4C-883B-4101-AF30-9D199784045D}"/>
              </a:ext>
            </a:extLst>
          </p:cNvPr>
          <p:cNvSpPr/>
          <p:nvPr/>
        </p:nvSpPr>
        <p:spPr>
          <a:xfrm>
            <a:off x="4611756" y="821634"/>
            <a:ext cx="2067339" cy="384313"/>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p>
        </p:txBody>
      </p:sp>
      <p:pic>
        <p:nvPicPr>
          <p:cNvPr id="3074" name="Picture 2" descr="Poster Koesignalen - Zieke koe (PKOEZK) | Roodbont Publishers">
            <a:extLst>
              <a:ext uri="{FF2B5EF4-FFF2-40B4-BE49-F238E27FC236}">
                <a16:creationId xmlns:a16="http://schemas.microsoft.com/office/drawing/2014/main" id="{2C828C2C-BEBE-4D65-9E15-B6A825563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932" y="2147197"/>
            <a:ext cx="5380373" cy="36909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ster Koesignalen - Gezonde koe (PKOE) | Roodbont Publishers">
            <a:extLst>
              <a:ext uri="{FF2B5EF4-FFF2-40B4-BE49-F238E27FC236}">
                <a16:creationId xmlns:a16="http://schemas.microsoft.com/office/drawing/2014/main" id="{AECA58BE-1981-4E96-83A0-53DDA3ED0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10" y="2147197"/>
            <a:ext cx="5242807" cy="369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4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21486-D473-467A-BF4E-DA0836A676AA}"/>
              </a:ext>
            </a:extLst>
          </p:cNvPr>
          <p:cNvSpPr>
            <a:spLocks noGrp="1"/>
          </p:cNvSpPr>
          <p:nvPr>
            <p:ph type="title"/>
          </p:nvPr>
        </p:nvSpPr>
        <p:spPr>
          <a:xfrm>
            <a:off x="838201" y="365125"/>
            <a:ext cx="5251316" cy="1807305"/>
          </a:xfrm>
        </p:spPr>
        <p:txBody>
          <a:bodyPr>
            <a:normAutofit/>
          </a:bodyPr>
          <a:lstStyle/>
          <a:p>
            <a:r>
              <a:rPr lang="nl-NL" dirty="0">
                <a:latin typeface="Arial" panose="020B0604020202020204" pitchFamily="34" charset="0"/>
                <a:cs typeface="Arial" panose="020B0604020202020204" pitchFamily="34" charset="0"/>
              </a:rPr>
              <a:t>Bepalen dierwelzijn </a:t>
            </a:r>
          </a:p>
        </p:txBody>
      </p:sp>
      <p:sp>
        <p:nvSpPr>
          <p:cNvPr id="3" name="Tijdelijke aanduiding voor inhoud 2">
            <a:extLst>
              <a:ext uri="{FF2B5EF4-FFF2-40B4-BE49-F238E27FC236}">
                <a16:creationId xmlns:a16="http://schemas.microsoft.com/office/drawing/2014/main" id="{04A26087-4520-4AF7-AD70-03B4665AC301}"/>
              </a:ext>
            </a:extLst>
          </p:cNvPr>
          <p:cNvSpPr>
            <a:spLocks noGrp="1"/>
          </p:cNvSpPr>
          <p:nvPr>
            <p:ph idx="1"/>
          </p:nvPr>
        </p:nvSpPr>
        <p:spPr>
          <a:xfrm>
            <a:off x="838200" y="2333297"/>
            <a:ext cx="4619621" cy="3843666"/>
          </a:xfrm>
        </p:spPr>
        <p:txBody>
          <a:bodyPr>
            <a:normAutofit/>
          </a:bodyPr>
          <a:lstStyle/>
          <a:p>
            <a:pPr marL="0" indent="0">
              <a:buNone/>
            </a:pPr>
            <a:r>
              <a:rPr lang="nl-NL" sz="2000" dirty="0">
                <a:latin typeface="Arial" panose="020B0604020202020204" pitchFamily="34" charset="0"/>
                <a:cs typeface="Arial" panose="020B0604020202020204" pitchFamily="34" charset="0"/>
              </a:rPr>
              <a:t>Kijken naar onder andere:</a:t>
            </a:r>
          </a:p>
          <a:p>
            <a:pPr>
              <a:buFontTx/>
              <a:buChar char="-"/>
            </a:pPr>
            <a:r>
              <a:rPr lang="nl-NL" sz="2000" dirty="0">
                <a:latin typeface="Arial" panose="020B0604020202020204" pitchFamily="34" charset="0"/>
                <a:cs typeface="Arial" panose="020B0604020202020204" pitchFamily="34" charset="0"/>
              </a:rPr>
              <a:t>Huisvesting</a:t>
            </a:r>
          </a:p>
          <a:p>
            <a:pPr>
              <a:buFontTx/>
              <a:buChar char="-"/>
            </a:pPr>
            <a:r>
              <a:rPr lang="nl-NL" sz="2000" dirty="0">
                <a:latin typeface="Arial" panose="020B0604020202020204" pitchFamily="34" charset="0"/>
                <a:cs typeface="Arial" panose="020B0604020202020204" pitchFamily="34" charset="0"/>
              </a:rPr>
              <a:t>Voer- en watervoorziening</a:t>
            </a:r>
          </a:p>
          <a:p>
            <a:pPr>
              <a:buFontTx/>
              <a:buChar char="-"/>
            </a:pPr>
            <a:r>
              <a:rPr lang="nl-NL" sz="2000" dirty="0">
                <a:latin typeface="Arial" panose="020B0604020202020204" pitchFamily="34" charset="0"/>
                <a:cs typeface="Arial" panose="020B0604020202020204" pitchFamily="34" charset="0"/>
              </a:rPr>
              <a:t>Management </a:t>
            </a:r>
          </a:p>
          <a:p>
            <a:pPr>
              <a:buFontTx/>
              <a:buChar char="-"/>
            </a:pPr>
            <a:r>
              <a:rPr lang="nl-NL" sz="2000" dirty="0">
                <a:latin typeface="Arial" panose="020B0604020202020204" pitchFamily="34" charset="0"/>
                <a:cs typeface="Arial" panose="020B0604020202020204" pitchFamily="34" charset="0"/>
              </a:rPr>
              <a:t>Diergezondheid </a:t>
            </a:r>
          </a:p>
        </p:txBody>
      </p:sp>
      <p:pic>
        <p:nvPicPr>
          <p:cNvPr id="4100" name="Picture 4" descr="Suevia Snelafvoer drinkbak, 100 L - Vlotter drinkbakken">
            <a:extLst>
              <a:ext uri="{FF2B5EF4-FFF2-40B4-BE49-F238E27FC236}">
                <a16:creationId xmlns:a16="http://schemas.microsoft.com/office/drawing/2014/main" id="{E825DC1C-B694-4C5C-8B0F-CCA176124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36" r="7418"/>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9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9E031-BD46-4DD9-AA19-1E9C7E07959A}"/>
              </a:ext>
            </a:extLst>
          </p:cNvPr>
          <p:cNvSpPr>
            <a:spLocks noGrp="1"/>
          </p:cNvSpPr>
          <p:nvPr>
            <p:ph type="title"/>
          </p:nvPr>
        </p:nvSpPr>
        <p:spPr>
          <a:xfrm>
            <a:off x="640080" y="325369"/>
            <a:ext cx="4368602" cy="1956841"/>
          </a:xfrm>
        </p:spPr>
        <p:txBody>
          <a:bodyPr anchor="b">
            <a:normAutofit/>
          </a:bodyPr>
          <a:lstStyle/>
          <a:p>
            <a:r>
              <a:rPr lang="nl-NL" sz="5400">
                <a:latin typeface="Arial" panose="020B0604020202020204" pitchFamily="34" charset="0"/>
                <a:cs typeface="Arial" panose="020B0604020202020204" pitchFamily="34" charset="0"/>
              </a:rPr>
              <a:t>Natuurlijk gedrag </a:t>
            </a:r>
          </a:p>
        </p:txBody>
      </p:sp>
      <p:sp>
        <p:nvSpPr>
          <p:cNvPr id="3" name="Tijdelijke aanduiding voor inhoud 2">
            <a:extLst>
              <a:ext uri="{FF2B5EF4-FFF2-40B4-BE49-F238E27FC236}">
                <a16:creationId xmlns:a16="http://schemas.microsoft.com/office/drawing/2014/main" id="{C050C63E-F84D-45A7-B3D3-8648656E1C6F}"/>
              </a:ext>
            </a:extLst>
          </p:cNvPr>
          <p:cNvSpPr>
            <a:spLocks noGrp="1"/>
          </p:cNvSpPr>
          <p:nvPr>
            <p:ph idx="1"/>
          </p:nvPr>
        </p:nvSpPr>
        <p:spPr>
          <a:xfrm>
            <a:off x="640080" y="2872899"/>
            <a:ext cx="4243589" cy="3320668"/>
          </a:xfrm>
        </p:spPr>
        <p:txBody>
          <a:bodyPr>
            <a:normAutofit/>
          </a:bodyPr>
          <a:lstStyle/>
          <a:p>
            <a:pPr marL="0" indent="0">
              <a:buNone/>
            </a:pPr>
            <a:r>
              <a:rPr lang="nl-NL" sz="2000" dirty="0">
                <a:latin typeface="Arial" panose="020B0604020202020204" pitchFamily="34" charset="0"/>
                <a:cs typeface="Arial" panose="020B0604020202020204" pitchFamily="34" charset="0"/>
              </a:rPr>
              <a:t>Natuurlijk gedrag is gedrag dat een dier vertoont dat leeft in de natuur. </a:t>
            </a:r>
          </a:p>
          <a:p>
            <a:pPr marL="0" indent="0">
              <a:buNone/>
            </a:pPr>
            <a:endParaRPr lang="nl-NL" sz="2000" dirty="0">
              <a:latin typeface="Arial" panose="020B0604020202020204" pitchFamily="34" charset="0"/>
              <a:cs typeface="Arial" panose="020B0604020202020204" pitchFamily="34" charset="0"/>
            </a:endParaRPr>
          </a:p>
          <a:p>
            <a:pPr>
              <a:buFontTx/>
              <a:buChar char="-"/>
            </a:pPr>
            <a:r>
              <a:rPr lang="nl-NL" sz="2000" dirty="0">
                <a:latin typeface="Arial" panose="020B0604020202020204" pitchFamily="34" charset="0"/>
                <a:cs typeface="Arial" panose="020B0604020202020204" pitchFamily="34" charset="0"/>
              </a:rPr>
              <a:t>Huidige melkkoe gefokt voor productie, lijkt niet meer precies op de ‘wilde koe’. </a:t>
            </a:r>
          </a:p>
          <a:p>
            <a:pPr>
              <a:buFontTx/>
              <a:buChar char="-"/>
            </a:pPr>
            <a:r>
              <a:rPr lang="nl-NL" sz="2000" dirty="0">
                <a:latin typeface="Arial" panose="020B0604020202020204" pitchFamily="34" charset="0"/>
                <a:cs typeface="Arial" panose="020B0604020202020204" pitchFamily="34" charset="0"/>
              </a:rPr>
              <a:t>In veel opzichten nog wel dezelfde behoeftes (geldt ook voor andere productiedieren). </a:t>
            </a:r>
          </a:p>
        </p:txBody>
      </p:sp>
      <p:pic>
        <p:nvPicPr>
          <p:cNvPr id="5124" name="Picture 4" descr="Uitbetaling Tegemoetkoming vermindering melkproductie - Accon avm">
            <a:extLst>
              <a:ext uri="{FF2B5EF4-FFF2-40B4-BE49-F238E27FC236}">
                <a16:creationId xmlns:a16="http://schemas.microsoft.com/office/drawing/2014/main" id="{4378413B-272C-4B96-832E-9D7723B1A1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77" r="2346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2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91386-9F83-4CFA-85BC-EAEF56EA261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Natuurlijk gedrag</a:t>
            </a:r>
          </a:p>
        </p:txBody>
      </p:sp>
      <p:sp>
        <p:nvSpPr>
          <p:cNvPr id="3" name="Tijdelijke aanduiding voor inhoud 2">
            <a:extLst>
              <a:ext uri="{FF2B5EF4-FFF2-40B4-BE49-F238E27FC236}">
                <a16:creationId xmlns:a16="http://schemas.microsoft.com/office/drawing/2014/main" id="{6F16E15B-9A10-4228-BE9E-FE0037A23DB6}"/>
              </a:ext>
            </a:extLst>
          </p:cNvPr>
          <p:cNvSpPr>
            <a:spLocks noGrp="1"/>
          </p:cNvSpPr>
          <p:nvPr>
            <p:ph idx="1"/>
          </p:nvPr>
        </p:nvSpPr>
        <p:spPr/>
        <p:txBody>
          <a:bodyPr>
            <a:normAutofit/>
          </a:bodyPr>
          <a:lstStyle/>
          <a:p>
            <a:pPr marL="0" indent="0">
              <a:buNone/>
            </a:pPr>
            <a:r>
              <a:rPr lang="nl-NL" sz="2000" dirty="0">
                <a:latin typeface="Arial" panose="020B0604020202020204" pitchFamily="34" charset="0"/>
                <a:cs typeface="Arial" panose="020B0604020202020204" pitchFamily="34" charset="0"/>
              </a:rPr>
              <a:t>De koe als voorbeeld:</a:t>
            </a:r>
          </a:p>
          <a:p>
            <a:pPr>
              <a:buFontTx/>
              <a:buChar char="-"/>
            </a:pPr>
            <a:r>
              <a:rPr lang="nl-NL" sz="2000" dirty="0">
                <a:latin typeface="Arial" panose="020B0604020202020204" pitchFamily="34" charset="0"/>
                <a:cs typeface="Arial" panose="020B0604020202020204" pitchFamily="34" charset="0"/>
              </a:rPr>
              <a:t>Kuddedier</a:t>
            </a:r>
          </a:p>
          <a:p>
            <a:pPr>
              <a:buFontTx/>
              <a:buChar char="-"/>
            </a:pPr>
            <a:r>
              <a:rPr lang="nl-NL" sz="2000" dirty="0">
                <a:latin typeface="Arial" panose="020B0604020202020204" pitchFamily="34" charset="0"/>
                <a:cs typeface="Arial" panose="020B0604020202020204" pitchFamily="34" charset="0"/>
              </a:rPr>
              <a:t>Synchroon gedrag</a:t>
            </a:r>
          </a:p>
          <a:p>
            <a:pPr>
              <a:buFontTx/>
              <a:buChar char="-"/>
            </a:pPr>
            <a:r>
              <a:rPr lang="nl-NL" sz="2000" dirty="0">
                <a:latin typeface="Arial" panose="020B0604020202020204" pitchFamily="34" charset="0"/>
                <a:cs typeface="Arial" panose="020B0604020202020204" pitchFamily="34" charset="0"/>
              </a:rPr>
              <a:t>Rangorde</a:t>
            </a:r>
          </a:p>
          <a:p>
            <a:pPr>
              <a:buFontTx/>
              <a:buChar char="-"/>
            </a:pPr>
            <a:r>
              <a:rPr lang="nl-NL" sz="2000" dirty="0">
                <a:latin typeface="Arial" panose="020B0604020202020204" pitchFamily="34" charset="0"/>
                <a:cs typeface="Arial" panose="020B0604020202020204" pitchFamily="34" charset="0"/>
              </a:rPr>
              <a:t>Sociaal gedrag</a:t>
            </a:r>
          </a:p>
          <a:p>
            <a:pPr>
              <a:buFontTx/>
              <a:buChar char="-"/>
            </a:pPr>
            <a:r>
              <a:rPr lang="nl-NL" sz="2000" dirty="0">
                <a:latin typeface="Arial" panose="020B0604020202020204" pitchFamily="34" charset="0"/>
                <a:cs typeface="Arial" panose="020B0604020202020204" pitchFamily="34" charset="0"/>
              </a:rPr>
              <a:t>Tochtigheid</a:t>
            </a:r>
          </a:p>
          <a:p>
            <a:pPr>
              <a:buFontTx/>
              <a:buChar char="-"/>
            </a:pPr>
            <a:r>
              <a:rPr lang="nl-NL" sz="2000" dirty="0">
                <a:latin typeface="Arial" panose="020B0604020202020204" pitchFamily="34" charset="0"/>
                <a:cs typeface="Arial" panose="020B0604020202020204" pitchFamily="34" charset="0"/>
              </a:rPr>
              <a:t>Beweging</a:t>
            </a:r>
          </a:p>
          <a:p>
            <a:pPr>
              <a:buFontTx/>
              <a:buChar char="-"/>
            </a:pPr>
            <a:r>
              <a:rPr lang="nl-NL" sz="2000" dirty="0">
                <a:latin typeface="Arial" panose="020B0604020202020204" pitchFamily="34" charset="0"/>
                <a:cs typeface="Arial" panose="020B0604020202020204" pitchFamily="34" charset="0"/>
              </a:rPr>
              <a:t>Huisvesting </a:t>
            </a:r>
          </a:p>
        </p:txBody>
      </p:sp>
      <p:pic>
        <p:nvPicPr>
          <p:cNvPr id="6146" name="Picture 2" descr="De Waarheid van de koe | Amazing Grazing">
            <a:extLst>
              <a:ext uri="{FF2B5EF4-FFF2-40B4-BE49-F238E27FC236}">
                <a16:creationId xmlns:a16="http://schemas.microsoft.com/office/drawing/2014/main" id="{051E6970-FDB6-47C6-B6B2-DF482406C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55" y="2141537"/>
            <a:ext cx="72927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3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C3684-EC25-46A6-9B8E-A2F07CB40EB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Filmpje natuurlijk gedrag &amp; welzijn </a:t>
            </a:r>
          </a:p>
        </p:txBody>
      </p:sp>
      <p:sp>
        <p:nvSpPr>
          <p:cNvPr id="3" name="Tijdelijke aanduiding voor inhoud 2">
            <a:extLst>
              <a:ext uri="{FF2B5EF4-FFF2-40B4-BE49-F238E27FC236}">
                <a16:creationId xmlns:a16="http://schemas.microsoft.com/office/drawing/2014/main" id="{E225436E-70E2-4688-8E77-7BA22FE6CC7C}"/>
              </a:ext>
            </a:extLst>
          </p:cNvPr>
          <p:cNvSpPr>
            <a:spLocks noGrp="1"/>
          </p:cNvSpPr>
          <p:nvPr>
            <p:ph idx="1"/>
          </p:nvPr>
        </p:nvSpPr>
        <p:spPr/>
        <p:txBody>
          <a:bodyPr/>
          <a:lstStyle/>
          <a:p>
            <a:r>
              <a:rPr lang="nl-NL" dirty="0">
                <a:hlinkClick r:id="rId2"/>
              </a:rPr>
              <a:t>https://www.youtube.com/watch?v=Oa3aV3fz4AE</a:t>
            </a:r>
            <a:endParaRPr lang="nl-NL" dirty="0"/>
          </a:p>
          <a:p>
            <a:pPr marL="0" indent="0">
              <a:buNone/>
            </a:pPr>
            <a:endParaRPr lang="nl-NL" dirty="0"/>
          </a:p>
        </p:txBody>
      </p:sp>
    </p:spTree>
    <p:extLst>
      <p:ext uri="{BB962C8B-B14F-4D97-AF65-F5344CB8AC3E}">
        <p14:creationId xmlns:p14="http://schemas.microsoft.com/office/powerpoint/2010/main" val="176603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1E6CE8B-06A7-42F5-B6C7-FDAAAE72995C}"/>
              </a:ext>
            </a:extLst>
          </p:cNvPr>
          <p:cNvPicPr>
            <a:picLocks noChangeAspect="1"/>
          </p:cNvPicPr>
          <p:nvPr/>
        </p:nvPicPr>
        <p:blipFill rotWithShape="1">
          <a:blip r:embed="rId2"/>
          <a:srcRect l="25501" t="26609" r="27076" b="17728"/>
          <a:stretch/>
        </p:blipFill>
        <p:spPr>
          <a:xfrm>
            <a:off x="2068777" y="526540"/>
            <a:ext cx="8796446" cy="5804920"/>
          </a:xfrm>
          <a:prstGeom prst="rect">
            <a:avLst/>
          </a:prstGeom>
        </p:spPr>
      </p:pic>
      <p:sp>
        <p:nvSpPr>
          <p:cNvPr id="2" name="Titel 1">
            <a:extLst>
              <a:ext uri="{FF2B5EF4-FFF2-40B4-BE49-F238E27FC236}">
                <a16:creationId xmlns:a16="http://schemas.microsoft.com/office/drawing/2014/main" id="{1EA61D58-E497-4025-BC5F-06ADF70890C5}"/>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Opdracht </a:t>
            </a:r>
          </a:p>
        </p:txBody>
      </p:sp>
    </p:spTree>
    <p:extLst>
      <p:ext uri="{BB962C8B-B14F-4D97-AF65-F5344CB8AC3E}">
        <p14:creationId xmlns:p14="http://schemas.microsoft.com/office/powerpoint/2010/main" val="3946140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411</TotalTime>
  <Words>934</Words>
  <Application>Microsoft Office PowerPoint</Application>
  <PresentationFormat>Breedbeeld</PresentationFormat>
  <Paragraphs>108</Paragraphs>
  <Slides>14</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Century Gothic</vt:lpstr>
      <vt:lpstr>Wingdings 3</vt:lpstr>
      <vt:lpstr>Ion</vt:lpstr>
      <vt:lpstr>Dierenwelzijn</vt:lpstr>
      <vt:lpstr>Lesdoelen</vt:lpstr>
      <vt:lpstr>Dierenwelzijn </vt:lpstr>
      <vt:lpstr>Dierenwelzijn                  Diergezondheid</vt:lpstr>
      <vt:lpstr>Bepalen dierwelzijn </vt:lpstr>
      <vt:lpstr>Natuurlijk gedrag </vt:lpstr>
      <vt:lpstr>Natuurlijk gedrag</vt:lpstr>
      <vt:lpstr>Filmpje natuurlijk gedrag &amp; welzijn </vt:lpstr>
      <vt:lpstr>Opdracht </vt:lpstr>
      <vt:lpstr>Opdracht</vt:lpstr>
      <vt:lpstr>Opdracht: presentatie </vt:lpstr>
      <vt:lpstr>PowerPoint-presentatie</vt:lpstr>
      <vt:lpstr>Indeling groepjes </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Dierenwelzijn</dc:title>
  <dc:creator>Stroeve, Marjory</dc:creator>
  <cp:lastModifiedBy>Henrike Bosman - Bannink</cp:lastModifiedBy>
  <cp:revision>6</cp:revision>
  <dcterms:created xsi:type="dcterms:W3CDTF">2021-11-16T17:53:51Z</dcterms:created>
  <dcterms:modified xsi:type="dcterms:W3CDTF">2022-11-22T13:10:38Z</dcterms:modified>
</cp:coreProperties>
</file>