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80" r:id="rId4"/>
    <p:sldId id="295" r:id="rId5"/>
    <p:sldId id="294" r:id="rId6"/>
    <p:sldId id="259" r:id="rId7"/>
    <p:sldId id="273" r:id="rId8"/>
    <p:sldId id="281" r:id="rId9"/>
    <p:sldId id="284" r:id="rId10"/>
    <p:sldId id="282" r:id="rId11"/>
    <p:sldId id="298" r:id="rId12"/>
    <p:sldId id="288" r:id="rId13"/>
    <p:sldId id="286" r:id="rId14"/>
    <p:sldId id="289" r:id="rId15"/>
    <p:sldId id="287" r:id="rId16"/>
    <p:sldId id="292" r:id="rId17"/>
    <p:sldId id="293" r:id="rId18"/>
    <p:sldId id="307" r:id="rId19"/>
    <p:sldId id="285" r:id="rId20"/>
    <p:sldId id="277" r:id="rId21"/>
    <p:sldId id="290" r:id="rId22"/>
    <p:sldId id="291" r:id="rId23"/>
    <p:sldId id="296" r:id="rId24"/>
    <p:sldId id="300" r:id="rId25"/>
    <p:sldId id="302" r:id="rId26"/>
    <p:sldId id="297" r:id="rId27"/>
    <p:sldId id="303" r:id="rId28"/>
    <p:sldId id="305" r:id="rId29"/>
    <p:sldId id="306" r:id="rId30"/>
    <p:sldId id="26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5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83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306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134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491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598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22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64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43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497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82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73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40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24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41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61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188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gif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 boekenwereld. Jaargang 6 · dbnl">
            <a:extLst>
              <a:ext uri="{FF2B5EF4-FFF2-40B4-BE49-F238E27FC236}">
                <a16:creationId xmlns:a16="http://schemas.microsoft.com/office/drawing/2014/main" id="{9542DD3B-1533-486D-AF53-31AC87DD8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370A1-9B2C-4E3B-B1CA-121B81907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88566" y="-85296"/>
            <a:ext cx="18369132" cy="2387600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Havo/vwo 2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De reformatie</a:t>
            </a:r>
            <a:br>
              <a:rPr lang="nl-NL" dirty="0">
                <a:highlight>
                  <a:srgbClr val="800000"/>
                </a:highlight>
              </a:rPr>
            </a:br>
            <a:endParaRPr lang="nl-NL" dirty="0"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728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DD165-DC76-412E-A42D-D3148593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05" y="0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Protestantisme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DC3DDF-F981-4AB5-94B0-DEDF6188C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94" y="1118164"/>
            <a:ext cx="5753705" cy="5866836"/>
          </a:xfrm>
        </p:spPr>
        <p:txBody>
          <a:bodyPr>
            <a:normAutofit fontScale="92500"/>
          </a:bodyPr>
          <a:lstStyle/>
          <a:p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Niet eens met </a:t>
            </a:r>
            <a:r>
              <a:rPr lang="nl-NL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katholieke leer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. Vormen eigen kerk.</a:t>
            </a:r>
          </a:p>
          <a:p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Protesteren, dus </a:t>
            </a:r>
            <a:r>
              <a:rPr lang="nl-NL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protestantisme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Afscheiding/splitsing in de kerk heet </a:t>
            </a:r>
            <a:r>
              <a:rPr lang="nl-NL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Hervorming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nl-NL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Reformatie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genoemd.</a:t>
            </a:r>
          </a:p>
        </p:txBody>
      </p:sp>
      <p:pic>
        <p:nvPicPr>
          <p:cNvPr id="2052" name="Picture 4" descr="Dialectdienst in Oude Helenakerk">
            <a:extLst>
              <a:ext uri="{FF2B5EF4-FFF2-40B4-BE49-F238E27FC236}">
                <a16:creationId xmlns:a16="http://schemas.microsoft.com/office/drawing/2014/main" id="{1CA7759C-F31E-4AB6-88D5-1E0E6EF4E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r="17620"/>
          <a:stretch/>
        </p:blipFill>
        <p:spPr bwMode="auto">
          <a:xfrm>
            <a:off x="6261102" y="332581"/>
            <a:ext cx="5694149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74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B9461-554F-45F2-8C4F-C6E8D96C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44645" y="46126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Gevolgen </a:t>
            </a:r>
            <a:r>
              <a:rPr lang="nl-NL" dirty="0">
                <a:solidFill>
                  <a:srgbClr val="FFFF00"/>
                </a:solidFill>
                <a:highlight>
                  <a:srgbClr val="800000"/>
                </a:highlight>
              </a:rPr>
              <a:t>Reformatie</a:t>
            </a:r>
            <a:r>
              <a:rPr lang="nl-NL" dirty="0">
                <a:highlight>
                  <a:srgbClr val="800000"/>
                </a:highlight>
              </a:rPr>
              <a:t> 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Zelfs vandaag de dag: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DBFAAC-E33A-4825-953E-A6329DDC0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39" y="6048092"/>
            <a:ext cx="10180925" cy="933450"/>
          </a:xfrm>
        </p:spPr>
        <p:txBody>
          <a:bodyPr>
            <a:normAutofit/>
          </a:bodyPr>
          <a:lstStyle/>
          <a:p>
            <a:r>
              <a:rPr lang="nl-NL" sz="2800" dirty="0">
                <a:highlight>
                  <a:srgbClr val="800000"/>
                </a:highlight>
              </a:rPr>
              <a:t>The </a:t>
            </a:r>
            <a:r>
              <a:rPr lang="nl-NL" sz="2800" dirty="0" err="1">
                <a:highlight>
                  <a:srgbClr val="800000"/>
                </a:highlight>
              </a:rPr>
              <a:t>Troubles</a:t>
            </a:r>
            <a:r>
              <a:rPr lang="nl-NL" sz="2800" dirty="0">
                <a:highlight>
                  <a:srgbClr val="800000"/>
                </a:highlight>
              </a:rPr>
              <a:t> (conflict Ierland)</a:t>
            </a:r>
          </a:p>
        </p:txBody>
      </p:sp>
      <p:pic>
        <p:nvPicPr>
          <p:cNvPr id="2050" name="Picture 2" descr="Life during wartime: how west Belfast became the frontline of the Troubles  | Northern Ireland | The Guardian">
            <a:extLst>
              <a:ext uri="{FF2B5EF4-FFF2-40B4-BE49-F238E27FC236}">
                <a16:creationId xmlns:a16="http://schemas.microsoft.com/office/drawing/2014/main" id="{66B6E5FB-37EC-46F8-8D9A-1B313E63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9" y="1943382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 Dertigjarige Oorlog, Dick Harrison | 9789401919111 | Boeken | bol.com">
            <a:extLst>
              <a:ext uri="{FF2B5EF4-FFF2-40B4-BE49-F238E27FC236}">
                <a16:creationId xmlns:a16="http://schemas.microsoft.com/office/drawing/2014/main" id="{48E1AB9C-AB55-4B58-9C0D-4D3549ED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64" y="0"/>
            <a:ext cx="4511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6C169EE-49D6-4330-9B9D-B0B7BB071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00" t="22890" r="42375" b="19333"/>
          <a:stretch/>
        </p:blipFill>
        <p:spPr>
          <a:xfrm>
            <a:off x="7056901" y="2268290"/>
            <a:ext cx="4953000" cy="44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9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30224-6707-4DB5-88D7-73723BB4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49A144-271D-4ACD-B86C-0EFE097FE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663089B-C4B1-4930-9DE2-8E1B091C2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5" t="22592" r="32188" b="45741"/>
          <a:stretch/>
        </p:blipFill>
        <p:spPr>
          <a:xfrm>
            <a:off x="139851" y="313910"/>
            <a:ext cx="11912297" cy="60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4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D6F9E-6C6A-4DAF-A2A2-39988207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https://www.youtube.com/watch?v=WiSCnZ4wSMo</a:t>
            </a:r>
            <a:br>
              <a:rPr lang="nl-NL" dirty="0"/>
            </a:br>
            <a:endParaRPr lang="nl-NL" b="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46E2CC1-627B-492A-B7A5-1F08F0B4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3732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6FE0B-6E41-467D-98B5-F46137F4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4851400"/>
          </a:xfrm>
        </p:spPr>
        <p:txBody>
          <a:bodyPr>
            <a:normAutofit/>
          </a:bodyPr>
          <a:lstStyle/>
          <a:p>
            <a:r>
              <a:rPr lang="nl-NL" sz="6600" dirty="0">
                <a:highlight>
                  <a:srgbClr val="800000"/>
                </a:highlight>
              </a:rPr>
              <a:t>Waar had Luther kritiek op?</a:t>
            </a:r>
          </a:p>
        </p:txBody>
      </p:sp>
    </p:spTree>
    <p:extLst>
      <p:ext uri="{BB962C8B-B14F-4D97-AF65-F5344CB8AC3E}">
        <p14:creationId xmlns:p14="http://schemas.microsoft.com/office/powerpoint/2010/main" val="101060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50573-E7CD-4B33-A28D-813330051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Luthers kritiek: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8A2B10-BA76-4107-8F75-2310236D7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68400"/>
            <a:ext cx="10353762" cy="5887720"/>
          </a:xfrm>
        </p:spPr>
        <p:txBody>
          <a:bodyPr>
            <a:normAutofit fontScale="92500"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Geestelijken leefden niet naar het </a:t>
            </a:r>
            <a:r>
              <a:rPr lang="nl-NL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celibaat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regels hoe een goede geestelijke moest leven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). In het filmpje gaan de geestelijken met hoeren mee.</a:t>
            </a:r>
          </a:p>
          <a:p>
            <a:r>
              <a:rPr lang="nl-NL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Stoffelijke resten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(botten) van heiligen worden vereerd.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De paus trekt op </a:t>
            </a:r>
            <a:r>
              <a:rPr lang="nl-NL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oorlog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uit.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Monniken verkopen </a:t>
            </a:r>
            <a:r>
              <a:rPr lang="nl-NL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aflaten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koopbrief voor een plekje in de hemel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nl-NL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Heilige beeldjes en kettingen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worden </a:t>
            </a:r>
            <a:r>
              <a:rPr lang="nl-NL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verkocht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op straat.</a:t>
            </a:r>
          </a:p>
        </p:txBody>
      </p:sp>
    </p:spTree>
    <p:extLst>
      <p:ext uri="{BB962C8B-B14F-4D97-AF65-F5344CB8AC3E}">
        <p14:creationId xmlns:p14="http://schemas.microsoft.com/office/powerpoint/2010/main" val="6394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4AB78-10EA-4F8D-9D08-FB7624FF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Leg de uitspraak uit: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3A163A-4BA1-41C4-AAE7-898F9EF33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553264"/>
            <a:ext cx="10353762" cy="3695136"/>
          </a:xfrm>
        </p:spPr>
        <p:txBody>
          <a:bodyPr>
            <a:normAutofit/>
          </a:bodyPr>
          <a:lstStyle/>
          <a:p>
            <a:r>
              <a:rPr lang="nl-NL" sz="5400" b="0" i="0" dirty="0">
                <a:effectLst/>
                <a:latin typeface="arial" panose="020B0604020202020204" pitchFamily="34" charset="0"/>
              </a:rPr>
              <a:t>"Als het </a:t>
            </a:r>
            <a:r>
              <a:rPr lang="nl-NL" sz="5400" b="1" i="0" dirty="0">
                <a:effectLst/>
                <a:latin typeface="arial" panose="020B0604020202020204" pitchFamily="34" charset="0"/>
              </a:rPr>
              <a:t>geld</a:t>
            </a:r>
            <a:r>
              <a:rPr lang="nl-NL" sz="5400" b="0" i="0" dirty="0">
                <a:effectLst/>
                <a:latin typeface="arial" panose="020B0604020202020204" pitchFamily="34" charset="0"/>
              </a:rPr>
              <a:t> in het kistje </a:t>
            </a:r>
            <a:r>
              <a:rPr lang="nl-NL" sz="5400" b="1" i="0" dirty="0">
                <a:effectLst/>
                <a:latin typeface="arial" panose="020B0604020202020204" pitchFamily="34" charset="0"/>
              </a:rPr>
              <a:t>klinkt</a:t>
            </a:r>
            <a:r>
              <a:rPr lang="nl-NL" sz="5400" b="0" i="0" dirty="0">
                <a:effectLst/>
                <a:latin typeface="arial" panose="020B0604020202020204" pitchFamily="34" charset="0"/>
              </a:rPr>
              <a:t>, het </a:t>
            </a:r>
            <a:r>
              <a:rPr lang="nl-NL" sz="5400" b="1" i="0" dirty="0">
                <a:effectLst/>
                <a:latin typeface="arial" panose="020B0604020202020204" pitchFamily="34" charset="0"/>
              </a:rPr>
              <a:t>zieltje</a:t>
            </a:r>
            <a:r>
              <a:rPr lang="nl-NL" sz="5400" b="0" i="0" dirty="0">
                <a:effectLst/>
                <a:latin typeface="arial" panose="020B0604020202020204" pitchFamily="34" charset="0"/>
              </a:rPr>
              <a:t> in de </a:t>
            </a:r>
            <a:r>
              <a:rPr lang="nl-NL" sz="5400" b="1" i="0" dirty="0">
                <a:effectLst/>
                <a:latin typeface="arial" panose="020B0604020202020204" pitchFamily="34" charset="0"/>
              </a:rPr>
              <a:t>hemel springt</a:t>
            </a:r>
            <a:r>
              <a:rPr lang="nl-NL" sz="5400" b="0" i="0" dirty="0">
                <a:effectLst/>
                <a:latin typeface="arial" panose="020B0604020202020204" pitchFamily="34" charset="0"/>
              </a:rPr>
              <a:t>"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485167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FBCCB2-9F3E-487E-A07D-95CD157BE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Luther bij Rijksdag in Worms - 1521 | Geschiedenis, Illustratie,  Illustration">
            <a:extLst>
              <a:ext uri="{FF2B5EF4-FFF2-40B4-BE49-F238E27FC236}">
                <a16:creationId xmlns:a16="http://schemas.microsoft.com/office/drawing/2014/main" id="{84AB47C8-63A1-4F4F-BC61-29E99DB1E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0"/>
            <a:ext cx="951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E315FE-AA27-46A0-9EF7-62256500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>
            <a:normAutofit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Luther in worms,1521</a:t>
            </a:r>
          </a:p>
        </p:txBody>
      </p:sp>
      <p:sp>
        <p:nvSpPr>
          <p:cNvPr id="4" name="Cirkel: leeg 3">
            <a:extLst>
              <a:ext uri="{FF2B5EF4-FFF2-40B4-BE49-F238E27FC236}">
                <a16:creationId xmlns:a16="http://schemas.microsoft.com/office/drawing/2014/main" id="{110E4075-003C-448A-8064-00618DB5E131}"/>
              </a:ext>
            </a:extLst>
          </p:cNvPr>
          <p:cNvSpPr/>
          <p:nvPr/>
        </p:nvSpPr>
        <p:spPr>
          <a:xfrm>
            <a:off x="7497328" y="1264920"/>
            <a:ext cx="1433312" cy="4084320"/>
          </a:xfrm>
          <a:prstGeom prst="donut">
            <a:avLst>
              <a:gd name="adj" fmla="val 9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Cirkel: leeg 5">
            <a:extLst>
              <a:ext uri="{FF2B5EF4-FFF2-40B4-BE49-F238E27FC236}">
                <a16:creationId xmlns:a16="http://schemas.microsoft.com/office/drawing/2014/main" id="{7B0ED6C4-737D-421E-B9B9-84BD2DFF077E}"/>
              </a:ext>
            </a:extLst>
          </p:cNvPr>
          <p:cNvSpPr/>
          <p:nvPr/>
        </p:nvSpPr>
        <p:spPr>
          <a:xfrm>
            <a:off x="2267034" y="1264920"/>
            <a:ext cx="1433312" cy="1767840"/>
          </a:xfrm>
          <a:prstGeom prst="donut">
            <a:avLst>
              <a:gd name="adj" fmla="val 8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7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B409A-B4FC-42F0-A519-D740572C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highlight>
                  <a:srgbClr val="800000"/>
                </a:highlight>
              </a:rPr>
              <a:t>Luther in worms,1521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A6CF1A-0BD2-4839-B0E3-28F977001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446779"/>
          </a:xfrm>
        </p:spPr>
        <p:txBody>
          <a:bodyPr>
            <a:normAutofit/>
          </a:bodyPr>
          <a:lstStyle/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Luther neemt zijn kritiek niet terug 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wordt uit de kerk gezet (in de ban gedaan).</a:t>
            </a:r>
          </a:p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Luther wordt vogelvrij verklaard (iedereen mag hem doden).</a:t>
            </a:r>
          </a:p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Kleine Duitse koninkrijken binnen het Heilige Roomse Rijk worden protestant; tegen 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centralisatie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van Karel V.</a:t>
            </a:r>
          </a:p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Luther gaat de Bijbel vertalen; iedereen moet de Bijbel kunnen lezen!</a:t>
            </a:r>
            <a:endParaRPr lang="nl-NL" sz="2800" dirty="0"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71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AAC62-B191-465F-94D6-EBAA0DA0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56" y="165100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Trouw aan eigen land belangrijker dan aan de kerk?</a:t>
            </a:r>
          </a:p>
        </p:txBody>
      </p:sp>
      <p:pic>
        <p:nvPicPr>
          <p:cNvPr id="5" name="Tijdelijke aanduiding voor inhoud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A369C2BF-4349-4131-93C5-5F8500C5E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06" y="1535224"/>
            <a:ext cx="8101659" cy="5157676"/>
          </a:xfrm>
        </p:spPr>
      </p:pic>
      <p:pic>
        <p:nvPicPr>
          <p:cNvPr id="7" name="Tijdelijke aanduiding voor inhoud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393D57C8-3D71-453F-B7C4-8F8F068AA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03"/>
          <a:stretch/>
        </p:blipFill>
        <p:spPr>
          <a:xfrm>
            <a:off x="2561106" y="1535224"/>
            <a:ext cx="7580959" cy="34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AA815-D844-4A8A-8A23-36401B6F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De 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7EA3FC-54CF-48F1-BD1D-FBDF4BCBB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57136"/>
          </a:xfrm>
        </p:spPr>
        <p:txBody>
          <a:bodyPr>
            <a:normAutofit lnSpcReduction="10000"/>
          </a:bodyPr>
          <a:lstStyle/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Wat weten we al?</a:t>
            </a: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De lesdoelen</a:t>
            </a: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De Reformatie</a:t>
            </a: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Filmpje</a:t>
            </a: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Afsluiting</a:t>
            </a:r>
          </a:p>
        </p:txBody>
      </p:sp>
      <p:pic>
        <p:nvPicPr>
          <p:cNvPr id="2052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1B87066F-A23B-4462-B0BB-71133D3BC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828800" cy="17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4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9FAFD-DDC6-4898-8198-6054DF04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045BFAF5-EA10-4727-A1E7-C4D7E8E530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3580" y="223519"/>
          <a:ext cx="11006831" cy="4936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8692">
                  <a:extLst>
                    <a:ext uri="{9D8B030D-6E8A-4147-A177-3AD203B41FA5}">
                      <a16:colId xmlns:a16="http://schemas.microsoft.com/office/drawing/2014/main" val="4147143617"/>
                    </a:ext>
                  </a:extLst>
                </a:gridCol>
                <a:gridCol w="5508139">
                  <a:extLst>
                    <a:ext uri="{9D8B030D-6E8A-4147-A177-3AD203B41FA5}">
                      <a16:colId xmlns:a16="http://schemas.microsoft.com/office/drawing/2014/main" val="2160354461"/>
                    </a:ext>
                  </a:extLst>
                </a:gridCol>
              </a:tblGrid>
              <a:tr h="455829">
                <a:tc>
                  <a:txBody>
                    <a:bodyPr/>
                    <a:lstStyle/>
                    <a:p>
                      <a:r>
                        <a:rPr lang="nl-NL" sz="2000" dirty="0"/>
                        <a:t>Denkwijze Middeleeuwen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Denkwijze Renaissance / Nieuwe Tijd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354418"/>
                  </a:ext>
                </a:extLst>
              </a:tr>
              <a:tr h="3484278">
                <a:tc>
                  <a:txBody>
                    <a:bodyPr/>
                    <a:lstStyle/>
                    <a:p>
                      <a:r>
                        <a:rPr lang="nl-NL" sz="2400" dirty="0"/>
                        <a:t>De kerk begeleidde het leven van de wieg tot de kist.</a:t>
                      </a:r>
                    </a:p>
                    <a:p>
                      <a:endParaRPr lang="nl-NL" sz="2400" dirty="0"/>
                    </a:p>
                    <a:p>
                      <a:r>
                        <a:rPr lang="nl-NL" sz="2400" dirty="0"/>
                        <a:t>Mensen leefden voor hun groep/samenleving.</a:t>
                      </a:r>
                    </a:p>
                    <a:p>
                      <a:endParaRPr lang="nl-NL" sz="2400" dirty="0"/>
                    </a:p>
                    <a:p>
                      <a:r>
                        <a:rPr lang="nl-NL" sz="2400" dirty="0"/>
                        <a:t>Memento </a:t>
                      </a:r>
                      <a:r>
                        <a:rPr lang="nl-NL" sz="2400" dirty="0" err="1"/>
                        <a:t>mori</a:t>
                      </a:r>
                      <a:r>
                        <a:rPr lang="nl-NL" sz="2400" dirty="0"/>
                        <a:t>; gedenk te sterven!! Denk aan het leven na de dood.</a:t>
                      </a:r>
                    </a:p>
                    <a:p>
                      <a:endParaRPr lang="nl-NL" sz="2400" dirty="0"/>
                    </a:p>
                    <a:p>
                      <a:endParaRPr lang="nl-NL" sz="2400" dirty="0"/>
                    </a:p>
                    <a:p>
                      <a:endParaRPr lang="nl-NL" sz="2400" dirty="0"/>
                    </a:p>
                    <a:p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Men zet zichzelf op de voorgrond in hun leven.</a:t>
                      </a:r>
                    </a:p>
                    <a:p>
                      <a:endParaRPr lang="nl-NL" sz="2400" dirty="0"/>
                    </a:p>
                    <a:p>
                      <a:r>
                        <a:rPr lang="nl-NL" sz="2400" dirty="0"/>
                        <a:t>Men leeft meer voor zichzelf, individueler.</a:t>
                      </a:r>
                    </a:p>
                    <a:p>
                      <a:endParaRPr lang="nl-NL" sz="2400" dirty="0"/>
                    </a:p>
                    <a:p>
                      <a:endParaRPr lang="nl-NL" sz="2400" dirty="0"/>
                    </a:p>
                    <a:p>
                      <a:r>
                        <a:rPr lang="nl-NL" sz="2400" dirty="0" err="1"/>
                        <a:t>Carpe</a:t>
                      </a:r>
                      <a:r>
                        <a:rPr lang="nl-NL" sz="2400" dirty="0"/>
                        <a:t> Diem: pluk de dag, leef voor nu!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32149"/>
                  </a:ext>
                </a:extLst>
              </a:tr>
            </a:tbl>
          </a:graphicData>
        </a:graphic>
      </p:graphicFrame>
      <p:pic>
        <p:nvPicPr>
          <p:cNvPr id="2050" name="Picture 2" descr="Memento mori - Wikipedia">
            <a:extLst>
              <a:ext uri="{FF2B5EF4-FFF2-40B4-BE49-F238E27FC236}">
                <a16:creationId xmlns:a16="http://schemas.microsoft.com/office/drawing/2014/main" id="{254A38DA-DAFC-427F-9848-A22465D3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" y="3737498"/>
            <a:ext cx="4203577" cy="30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pe Diem Kalender 2022 Kopen? | Bestel eenvoudig online -  Kalenderwinkel.nl">
            <a:extLst>
              <a:ext uri="{FF2B5EF4-FFF2-40B4-BE49-F238E27FC236}">
                <a16:creationId xmlns:a16="http://schemas.microsoft.com/office/drawing/2014/main" id="{865C2B66-1ED4-4E9F-86B0-C5290AE1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66" y="3807222"/>
            <a:ext cx="3822578" cy="296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irkel: leeg 2">
            <a:extLst>
              <a:ext uri="{FF2B5EF4-FFF2-40B4-BE49-F238E27FC236}">
                <a16:creationId xmlns:a16="http://schemas.microsoft.com/office/drawing/2014/main" id="{CD43BAB8-3CEA-4A31-9554-FD9AB4108C0F}"/>
              </a:ext>
            </a:extLst>
          </p:cNvPr>
          <p:cNvSpPr/>
          <p:nvPr/>
        </p:nvSpPr>
        <p:spPr>
          <a:xfrm>
            <a:off x="0" y="1568799"/>
            <a:ext cx="5911912" cy="1350805"/>
          </a:xfrm>
          <a:prstGeom prst="donut">
            <a:avLst>
              <a:gd name="adj" fmla="val 525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Cirkel: leeg 6">
            <a:extLst>
              <a:ext uri="{FF2B5EF4-FFF2-40B4-BE49-F238E27FC236}">
                <a16:creationId xmlns:a16="http://schemas.microsoft.com/office/drawing/2014/main" id="{C8FB743E-FE31-438F-832C-DEAFC443C8E7}"/>
              </a:ext>
            </a:extLst>
          </p:cNvPr>
          <p:cNvSpPr/>
          <p:nvPr/>
        </p:nvSpPr>
        <p:spPr>
          <a:xfrm>
            <a:off x="189242" y="401555"/>
            <a:ext cx="6090847" cy="1350805"/>
          </a:xfrm>
          <a:prstGeom prst="donut">
            <a:avLst>
              <a:gd name="adj" fmla="val 751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EDB9E5-8E31-4E0E-A8CA-B7320147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38D2A8-005E-4792-BC11-9E4554FFD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B013EB-6739-424C-B865-75928EE55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20371" r="6041" b="15556"/>
          <a:stretch/>
        </p:blipFill>
        <p:spPr>
          <a:xfrm>
            <a:off x="101600" y="127000"/>
            <a:ext cx="11938000" cy="62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7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CCFB71-0BA3-4077-824A-0D6097F7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647700"/>
            <a:ext cx="10353762" cy="5143500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kritiek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humanisten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sacramenten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Maarten Luther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protestanten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Hervorming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Calvijn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nl-NL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vorst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2073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62E01B-B668-45CD-8C9F-26C369E5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51344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Tegenstellingen: 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protestantisme </a:t>
            </a:r>
            <a:r>
              <a:rPr lang="nl-NL" dirty="0" err="1">
                <a:highlight>
                  <a:srgbClr val="800000"/>
                </a:highlight>
              </a:rPr>
              <a:t>vs</a:t>
            </a:r>
            <a:r>
              <a:rPr lang="nl-NL" dirty="0">
                <a:highlight>
                  <a:srgbClr val="800000"/>
                </a:highlight>
              </a:rPr>
              <a:t> katholicisme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90E746-98F7-4747-B63B-8E7E4EA7D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Protestantse Kerk print probleemloos uit de cloud - Veenman">
            <a:extLst>
              <a:ext uri="{FF2B5EF4-FFF2-40B4-BE49-F238E27FC236}">
                <a16:creationId xmlns:a16="http://schemas.microsoft.com/office/drawing/2014/main" id="{73FE3201-6EB4-4E99-8FAF-8068C483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" y="48914"/>
            <a:ext cx="12235397" cy="68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enna Churches &amp; Cathedrals - Tripadvisor">
            <a:extLst>
              <a:ext uri="{FF2B5EF4-FFF2-40B4-BE49-F238E27FC236}">
                <a16:creationId xmlns:a16="http://schemas.microsoft.com/office/drawing/2014/main" id="{DDBD05FB-5BEC-449A-8F59-DDE9776F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" y="0"/>
            <a:ext cx="12312934" cy="69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E5A6C9C-4415-4B87-AE8C-E0823B33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" y="14780"/>
            <a:ext cx="6169983" cy="69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 on Place of Worship">
            <a:extLst>
              <a:ext uri="{FF2B5EF4-FFF2-40B4-BE49-F238E27FC236}">
                <a16:creationId xmlns:a16="http://schemas.microsoft.com/office/drawing/2014/main" id="{85EBF991-89D3-4C75-BEBF-DB84AE85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14780"/>
            <a:ext cx="600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3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6ECC-DFDA-45C8-87AA-2F57CE20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4305300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Hoe reageerde de katholieke kerk?</a:t>
            </a:r>
          </a:p>
        </p:txBody>
      </p:sp>
      <p:pic>
        <p:nvPicPr>
          <p:cNvPr id="1026" name="Picture 2" descr="Tientallen heksen op de brandstapel — Historiehuis">
            <a:extLst>
              <a:ext uri="{FF2B5EF4-FFF2-40B4-BE49-F238E27FC236}">
                <a16:creationId xmlns:a16="http://schemas.microsoft.com/office/drawing/2014/main" id="{BAFEF01D-EB19-4058-B6E0-789534A2C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25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un de Vries, Ketters. Veertien eeuwen kettergeloof, volksbeweging en  kettergericht · dbnl">
            <a:extLst>
              <a:ext uri="{FF2B5EF4-FFF2-40B4-BE49-F238E27FC236}">
                <a16:creationId xmlns:a16="http://schemas.microsoft.com/office/drawing/2014/main" id="{96DD1085-C6DB-45F9-8565-DE7387B7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97" y="-50477"/>
            <a:ext cx="9056056" cy="690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ekverbranding - Wikipedia">
            <a:extLst>
              <a:ext uri="{FF2B5EF4-FFF2-40B4-BE49-F238E27FC236}">
                <a16:creationId xmlns:a16="http://schemas.microsoft.com/office/drawing/2014/main" id="{3F1979B3-D301-43D8-B4BA-B252985D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25" y="50477"/>
            <a:ext cx="7013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minicaans Nederland De inquisitie: lezen in zwarte bladzijden">
            <a:extLst>
              <a:ext uri="{FF2B5EF4-FFF2-40B4-BE49-F238E27FC236}">
                <a16:creationId xmlns:a16="http://schemas.microsoft.com/office/drawing/2014/main" id="{A7C38143-02B7-4A96-AADF-2C1AAFFB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75" y="-157086"/>
            <a:ext cx="7644183" cy="69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lik terug naar het overzicht in 'Fantasie en Feiten'">
            <a:extLst>
              <a:ext uri="{FF2B5EF4-FFF2-40B4-BE49-F238E27FC236}">
                <a16:creationId xmlns:a16="http://schemas.microsoft.com/office/drawing/2014/main" id="{FDE740D2-32CB-40A6-9F03-AC527F59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70" y="74009"/>
            <a:ext cx="9079883" cy="69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paanse Inquisitie Illustraties en vectorbeelden - iStock">
            <a:extLst>
              <a:ext uri="{FF2B5EF4-FFF2-40B4-BE49-F238E27FC236}">
                <a16:creationId xmlns:a16="http://schemas.microsoft.com/office/drawing/2014/main" id="{871AAE86-278C-4132-A0EA-69BEE257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95" y="14759"/>
            <a:ext cx="10097176" cy="692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anje wil negatief imago door &amp;#39;Inquisitie en keizerlijke wandaden&amp;#39; kwijt |  De Morgen">
            <a:extLst>
              <a:ext uri="{FF2B5EF4-FFF2-40B4-BE49-F238E27FC236}">
                <a16:creationId xmlns:a16="http://schemas.microsoft.com/office/drawing/2014/main" id="{DC66F351-70FF-443B-8147-1C2097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38" y="-19804"/>
            <a:ext cx="10097175" cy="69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heme from Psycho (1960) - Shower Scene HQ">
            <a:hlinkClick r:id="" action="ppaction://media"/>
            <a:extLst>
              <a:ext uri="{FF2B5EF4-FFF2-40B4-BE49-F238E27FC236}">
                <a16:creationId xmlns:a16="http://schemas.microsoft.com/office/drawing/2014/main" id="{A625D984-009B-4C3A-B878-0CE4D779D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6932" y="57610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3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9F6853-064A-4C8A-AAD3-333842F04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De Franse Bartholomeüsnacht en de Nederlanden | Historiek">
            <a:extLst>
              <a:ext uri="{FF2B5EF4-FFF2-40B4-BE49-F238E27FC236}">
                <a16:creationId xmlns:a16="http://schemas.microsoft.com/office/drawing/2014/main" id="{4A0D80B2-D663-4AC6-9303-BC53B5A7F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4" y="241648"/>
            <a:ext cx="8150306" cy="63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3 augustus 1572 - Begin van de Bartholomeusnacht">
            <a:extLst>
              <a:ext uri="{FF2B5EF4-FFF2-40B4-BE49-F238E27FC236}">
                <a16:creationId xmlns:a16="http://schemas.microsoft.com/office/drawing/2014/main" id="{9D48A899-73E3-4DFE-A042-4604F25A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6" y="1169768"/>
            <a:ext cx="9301578" cy="554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F506DF-A97E-49FB-BC3C-2B02B4E1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30" y="140505"/>
            <a:ext cx="10968091" cy="1326321"/>
          </a:xfrm>
        </p:spPr>
        <p:txBody>
          <a:bodyPr>
            <a:normAutofit/>
          </a:bodyPr>
          <a:lstStyle/>
          <a:p>
            <a:r>
              <a:rPr lang="nl-NL" sz="4000" dirty="0" err="1">
                <a:highlight>
                  <a:srgbClr val="800000"/>
                </a:highlight>
              </a:rPr>
              <a:t>Bartholomëusnacht</a:t>
            </a:r>
            <a:r>
              <a:rPr lang="nl-NL" sz="4000" dirty="0">
                <a:highlight>
                  <a:srgbClr val="800000"/>
                </a:highlight>
              </a:rPr>
              <a:t>, 1572, Parijs</a:t>
            </a:r>
          </a:p>
        </p:txBody>
      </p:sp>
    </p:spTree>
    <p:extLst>
      <p:ext uri="{BB962C8B-B14F-4D97-AF65-F5344CB8AC3E}">
        <p14:creationId xmlns:p14="http://schemas.microsoft.com/office/powerpoint/2010/main" val="16635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63B80-0F2A-498D-AF28-2031DF6E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De </a:t>
            </a:r>
            <a:r>
              <a:rPr lang="nl-NL" sz="5400" dirty="0" err="1">
                <a:highlight>
                  <a:srgbClr val="800000"/>
                </a:highlight>
              </a:rPr>
              <a:t>Contra-Reformatie</a:t>
            </a:r>
            <a:endParaRPr lang="nl-NL" sz="5400" dirty="0">
              <a:highlight>
                <a:srgbClr val="8000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3E5350-5F55-4D59-87A6-6BD5CEEC2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3600" b="1" dirty="0">
                <a:solidFill>
                  <a:srgbClr val="FFFF00"/>
                </a:solidFill>
              </a:rPr>
              <a:t>Tegenverandering</a:t>
            </a:r>
            <a:r>
              <a:rPr lang="nl-NL" sz="3600" dirty="0"/>
              <a:t>:</a:t>
            </a:r>
          </a:p>
          <a:p>
            <a:r>
              <a:rPr lang="nl-NL" sz="3600" dirty="0"/>
              <a:t>Verkoop kerkelijke banen stopte.</a:t>
            </a:r>
          </a:p>
          <a:p>
            <a:r>
              <a:rPr lang="nl-NL" sz="3600" b="1" dirty="0">
                <a:solidFill>
                  <a:srgbClr val="FFFF00"/>
                </a:solidFill>
              </a:rPr>
              <a:t>Ketterij</a:t>
            </a:r>
            <a:r>
              <a:rPr lang="nl-NL" sz="3600" dirty="0"/>
              <a:t> werd bestreden via de </a:t>
            </a:r>
            <a:r>
              <a:rPr lang="nl-NL" sz="3600" b="1" dirty="0">
                <a:solidFill>
                  <a:srgbClr val="FFFF00"/>
                </a:solidFill>
              </a:rPr>
              <a:t>Inquisitie</a:t>
            </a:r>
            <a:r>
              <a:rPr lang="nl-NL" sz="3600" dirty="0"/>
              <a:t>.</a:t>
            </a:r>
          </a:p>
          <a:p>
            <a:r>
              <a:rPr lang="nl-NL" sz="3600" dirty="0"/>
              <a:t>Katholieke kerken worden nog mooier (Barok).</a:t>
            </a:r>
          </a:p>
          <a:p>
            <a:r>
              <a:rPr lang="nl-NL" sz="3600" dirty="0"/>
              <a:t>Boekverbrandingen</a:t>
            </a:r>
          </a:p>
          <a:p>
            <a:endParaRPr lang="nl-NL" dirty="0"/>
          </a:p>
        </p:txBody>
      </p:sp>
      <p:pic>
        <p:nvPicPr>
          <p:cNvPr id="4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EB2FF02C-BC34-4497-B5D1-58F80A701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97279" cy="10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262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2AD9D-9F8A-417C-82F0-5BE43BCF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Gevolgen Reformatie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F072BE-877D-4DE8-A2EB-C27766027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96063"/>
            <a:ext cx="10886557" cy="4240941"/>
          </a:xfrm>
        </p:spPr>
        <p:txBody>
          <a:bodyPr>
            <a:normAutofit lnSpcReduction="10000"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Definitieve </a:t>
            </a:r>
            <a:r>
              <a:rPr lang="nl-NL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splitsing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in de christelijke kerk.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Nieuwe protestantse stromingen: </a:t>
            </a:r>
            <a:r>
              <a:rPr lang="nl-NL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Lutheraans, Calvinistisch, Anglicaans.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Godsdienstoorlogen: (Dertigjarige Oorlog, Nederlandse Opstand).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Vrede van Augsburg (1555).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Burgeroorlogen (Ierland jaren ‘68-’98). 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Vorsten strijden voor één geloof.</a:t>
            </a:r>
          </a:p>
        </p:txBody>
      </p:sp>
      <p:pic>
        <p:nvPicPr>
          <p:cNvPr id="4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0D73B0A6-269C-4154-BB5D-10E91C540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571347" cy="15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633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DC45A-3617-4F67-A31B-301572ABC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74594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De lesdoelen: na deze les kan 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B31B8-DEB6-4B0A-90B0-01B452813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9103"/>
            <a:ext cx="10353762" cy="4714043"/>
          </a:xfrm>
        </p:spPr>
        <p:txBody>
          <a:bodyPr>
            <a:normAutofit/>
          </a:bodyPr>
          <a:lstStyle/>
          <a:p>
            <a:endParaRPr lang="nl-NL" sz="4400" dirty="0"/>
          </a:p>
          <a:p>
            <a:endParaRPr lang="nl-NL" sz="3200" dirty="0"/>
          </a:p>
        </p:txBody>
      </p:sp>
      <p:pic>
        <p:nvPicPr>
          <p:cNvPr id="8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99FE0C1C-671F-422D-A11F-395E7A6CD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571347" cy="15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8D2281A-7441-4D3F-87FE-9B6D85A8F325}"/>
              </a:ext>
            </a:extLst>
          </p:cNvPr>
          <p:cNvSpPr txBox="1"/>
          <p:nvPr/>
        </p:nvSpPr>
        <p:spPr>
          <a:xfrm>
            <a:off x="299475" y="1675509"/>
            <a:ext cx="1158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Uitleggen wat het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inhield en wat humanisten deden.</a:t>
            </a:r>
            <a:b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Benoemen waar Luther kritiek op had binnen de kerk.</a:t>
            </a:r>
            <a:b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Enkele verschillen benoemen tussen het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katholicisme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protestantisme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nl-NL" sz="3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Gevolgen benoemen van de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Reformatie.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0791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DC45A-3617-4F67-A31B-301572ABC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-160241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Controlevragen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B31B8-DEB6-4B0A-90B0-01B452813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9103"/>
            <a:ext cx="10353762" cy="4714043"/>
          </a:xfrm>
        </p:spPr>
        <p:txBody>
          <a:bodyPr>
            <a:normAutofit/>
          </a:bodyPr>
          <a:lstStyle/>
          <a:p>
            <a:endParaRPr lang="nl-NL" sz="4400" dirty="0"/>
          </a:p>
          <a:p>
            <a:endParaRPr lang="nl-NL" sz="3200" dirty="0"/>
          </a:p>
        </p:txBody>
      </p:sp>
      <p:pic>
        <p:nvPicPr>
          <p:cNvPr id="8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99FE0C1C-671F-422D-A11F-395E7A6CD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8D2281A-7441-4D3F-87FE-9B6D85A8F325}"/>
              </a:ext>
            </a:extLst>
          </p:cNvPr>
          <p:cNvSpPr txBox="1"/>
          <p:nvPr/>
        </p:nvSpPr>
        <p:spPr>
          <a:xfrm>
            <a:off x="0" y="1005840"/>
            <a:ext cx="123157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hield het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 en wat deden humanisten?</a:t>
            </a:r>
            <a:b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Waarover was Maarten Luther kritisch binnen de katholieke kerk?</a:t>
            </a:r>
            <a:b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Noem 3 verschillen tussen het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katholicisme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protestantisme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nl-NL" sz="3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zijn 2 gevolgen van de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Reformatie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Geef de betekenis van de volgende begrippen: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humanisme, Reformatie, sacramenten, aflaten, celibaat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660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C45B6-891D-4164-94A1-F76AA9DA5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0"/>
            <a:ext cx="10353761" cy="1326321"/>
          </a:xfrm>
        </p:spPr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Wat weten we al?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79BBA1-1D5F-4190-9208-0D310B555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637040"/>
            <a:ext cx="11416684" cy="5318319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is de titel van </a:t>
            </a:r>
            <a:r>
              <a:rPr lang="nl-N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tijdvak 5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lvl="0" indent="-742950">
              <a:buFont typeface="+mj-lt"/>
              <a:buAutoNum type="arabicPeriod"/>
            </a:pP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bedoelen we met de </a:t>
            </a:r>
            <a:r>
              <a:rPr lang="nl-N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Renaissance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lvl="0" indent="-742950">
              <a:buFont typeface="+mj-lt"/>
              <a:buAutoNum type="arabicPeriod"/>
            </a:pP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 er hier iemand christelijk en van welke kerk ben jij?</a:t>
            </a:r>
          </a:p>
          <a:p>
            <a:pPr marL="742950" lvl="0" indent="-742950">
              <a:buFont typeface="+mj-lt"/>
              <a:buAutoNum type="arabicPeriod"/>
            </a:pP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is het verschil tussen een protestantse christen en een </a:t>
            </a:r>
            <a:r>
              <a:rPr lang="nl-N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Rooms-katholieke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christen?</a:t>
            </a:r>
            <a:endParaRPr lang="nl-N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0359B8FF-DB9A-41BB-9DA1-0DDF4F5B7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571347" cy="15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4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971F8-93F9-474F-A0AA-30606AC2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86266"/>
            <a:ext cx="10353761" cy="1326321"/>
          </a:xfrm>
        </p:spPr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Afsluiting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A9ECB2-C247-4CCA-AB48-457DCBC4D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642533"/>
            <a:ext cx="10353762" cy="5029201"/>
          </a:xfrm>
        </p:spPr>
        <p:txBody>
          <a:bodyPr>
            <a:normAutofit/>
          </a:bodyPr>
          <a:lstStyle/>
          <a:p>
            <a:pPr marL="0" lvl="0" indent="0" algn="ctr" fontAlgn="base">
              <a:buNone/>
            </a:pPr>
            <a:endParaRPr lang="nl-NL" sz="6000" dirty="0">
              <a:highlight>
                <a:srgbClr val="800000"/>
              </a:highlight>
            </a:endParaRPr>
          </a:p>
          <a:p>
            <a:pPr marL="0" lvl="0" indent="0" algn="ctr" fontAlgn="base">
              <a:buNone/>
            </a:pPr>
            <a:r>
              <a:rPr lang="nl-NL" sz="6000" dirty="0">
                <a:highlight>
                  <a:srgbClr val="800000"/>
                </a:highlight>
              </a:rPr>
              <a:t>Waarom krijgen jullie geschiedenisles op school?</a:t>
            </a:r>
          </a:p>
        </p:txBody>
      </p:sp>
      <p:pic>
        <p:nvPicPr>
          <p:cNvPr id="6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D397494D-A663-4630-87F8-71FCE9EEB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571347" cy="15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96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C45B6-891D-4164-94A1-F76AA9DA5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48575"/>
            <a:ext cx="10353761" cy="1326321"/>
          </a:xfrm>
        </p:spPr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Wat ga je doen?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79BBA1-1D5F-4190-9208-0D310B555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885615"/>
            <a:ext cx="11416684" cy="5318319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Kies een lege bladzijde in jouw schrift.</a:t>
            </a:r>
          </a:p>
          <a:p>
            <a:pPr marL="742950" lvl="0" indent="-742950">
              <a:buFont typeface="+mj-lt"/>
              <a:buAutoNum type="arabicPeriod"/>
            </a:pP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Zet bovenaan; begrippenlijst hoofdstuk 2.</a:t>
            </a:r>
          </a:p>
          <a:p>
            <a:pPr marL="742950" lvl="0" indent="-742950">
              <a:buFont typeface="+mj-lt"/>
              <a:buAutoNum type="arabicPeriod"/>
            </a:pP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Zet op die bladzijde alleen begrippen en de betekenissen daarvan (</a:t>
            </a:r>
            <a:r>
              <a:rPr lang="nl-N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gele woorden 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nl-N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0359B8FF-DB9A-41BB-9DA1-0DDF4F5B7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571347" cy="15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9FAFD-DDC6-4898-8198-6054DF04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045BFAF5-EA10-4727-A1E7-C4D7E8E530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3580" y="223519"/>
          <a:ext cx="11006831" cy="4936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8692">
                  <a:extLst>
                    <a:ext uri="{9D8B030D-6E8A-4147-A177-3AD203B41FA5}">
                      <a16:colId xmlns:a16="http://schemas.microsoft.com/office/drawing/2014/main" val="4147143617"/>
                    </a:ext>
                  </a:extLst>
                </a:gridCol>
                <a:gridCol w="5508139">
                  <a:extLst>
                    <a:ext uri="{9D8B030D-6E8A-4147-A177-3AD203B41FA5}">
                      <a16:colId xmlns:a16="http://schemas.microsoft.com/office/drawing/2014/main" val="2160354461"/>
                    </a:ext>
                  </a:extLst>
                </a:gridCol>
              </a:tblGrid>
              <a:tr h="455829">
                <a:tc>
                  <a:txBody>
                    <a:bodyPr/>
                    <a:lstStyle/>
                    <a:p>
                      <a:r>
                        <a:rPr lang="nl-NL" sz="2000" dirty="0"/>
                        <a:t>Denkwijze Middeleeuwen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Denkwijze Renaissance / Nieuwe Tijd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354418"/>
                  </a:ext>
                </a:extLst>
              </a:tr>
              <a:tr h="3484278">
                <a:tc>
                  <a:txBody>
                    <a:bodyPr/>
                    <a:lstStyle/>
                    <a:p>
                      <a:r>
                        <a:rPr lang="nl-NL" sz="2400" dirty="0"/>
                        <a:t>De kerk begeleidde het leven van de wieg tot de kist.</a:t>
                      </a:r>
                    </a:p>
                    <a:p>
                      <a:endParaRPr lang="nl-NL" sz="2400" dirty="0"/>
                    </a:p>
                    <a:p>
                      <a:r>
                        <a:rPr lang="nl-NL" sz="2400" dirty="0"/>
                        <a:t>Mensen leefden voor hun groep/samenleving.</a:t>
                      </a:r>
                    </a:p>
                    <a:p>
                      <a:endParaRPr lang="nl-NL" sz="2400" dirty="0"/>
                    </a:p>
                    <a:p>
                      <a:r>
                        <a:rPr lang="nl-NL" sz="2400" dirty="0"/>
                        <a:t>Memento </a:t>
                      </a:r>
                      <a:r>
                        <a:rPr lang="nl-NL" sz="2400" dirty="0" err="1"/>
                        <a:t>mori</a:t>
                      </a:r>
                      <a:r>
                        <a:rPr lang="nl-NL" sz="2400" dirty="0"/>
                        <a:t>; gedenk te sterven!! Denk aan het leven na de dood.</a:t>
                      </a:r>
                    </a:p>
                    <a:p>
                      <a:endParaRPr lang="nl-NL" sz="2400" dirty="0"/>
                    </a:p>
                    <a:p>
                      <a:endParaRPr lang="nl-NL" sz="2400" dirty="0"/>
                    </a:p>
                    <a:p>
                      <a:endParaRPr lang="nl-NL" sz="2400" dirty="0"/>
                    </a:p>
                    <a:p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Men zet zichzelf op de voorgrond in hun leven.</a:t>
                      </a:r>
                    </a:p>
                    <a:p>
                      <a:endParaRPr lang="nl-NL" sz="2400" dirty="0"/>
                    </a:p>
                    <a:p>
                      <a:r>
                        <a:rPr lang="nl-NL" sz="2400" dirty="0"/>
                        <a:t>Men leeft meer voor zichzelf, individueler.</a:t>
                      </a:r>
                    </a:p>
                    <a:p>
                      <a:endParaRPr lang="nl-NL" sz="2400" dirty="0"/>
                    </a:p>
                    <a:p>
                      <a:endParaRPr lang="nl-NL" sz="2400" dirty="0"/>
                    </a:p>
                    <a:p>
                      <a:r>
                        <a:rPr lang="nl-NL" sz="2400" dirty="0" err="1"/>
                        <a:t>Carpe</a:t>
                      </a:r>
                      <a:r>
                        <a:rPr lang="nl-NL" sz="2400" dirty="0"/>
                        <a:t> Diem: pluk de dag, leef voor nu!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32149"/>
                  </a:ext>
                </a:extLst>
              </a:tr>
            </a:tbl>
          </a:graphicData>
        </a:graphic>
      </p:graphicFrame>
      <p:pic>
        <p:nvPicPr>
          <p:cNvPr id="2050" name="Picture 2" descr="Memento mori - Wikipedia">
            <a:extLst>
              <a:ext uri="{FF2B5EF4-FFF2-40B4-BE49-F238E27FC236}">
                <a16:creationId xmlns:a16="http://schemas.microsoft.com/office/drawing/2014/main" id="{254A38DA-DAFC-427F-9848-A22465D3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" y="3737498"/>
            <a:ext cx="4203577" cy="30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pe Diem Kalender 2022 Kopen? | Bestel eenvoudig online -  Kalenderwinkel.nl">
            <a:extLst>
              <a:ext uri="{FF2B5EF4-FFF2-40B4-BE49-F238E27FC236}">
                <a16:creationId xmlns:a16="http://schemas.microsoft.com/office/drawing/2014/main" id="{865C2B66-1ED4-4E9F-86B0-C5290AE1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66" y="3807222"/>
            <a:ext cx="3822578" cy="296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8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DC45A-3617-4F67-A31B-301572ABC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74594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De lesdoelen: na deze les kan 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B31B8-DEB6-4B0A-90B0-01B452813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9103"/>
            <a:ext cx="10353762" cy="4714043"/>
          </a:xfrm>
        </p:spPr>
        <p:txBody>
          <a:bodyPr>
            <a:normAutofit/>
          </a:bodyPr>
          <a:lstStyle/>
          <a:p>
            <a:endParaRPr lang="nl-NL" sz="4400" dirty="0"/>
          </a:p>
          <a:p>
            <a:endParaRPr lang="nl-NL" sz="3200" dirty="0"/>
          </a:p>
        </p:txBody>
      </p:sp>
      <p:pic>
        <p:nvPicPr>
          <p:cNvPr id="8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99FE0C1C-671F-422D-A11F-395E7A6CD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571347" cy="15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8D2281A-7441-4D3F-87FE-9B6D85A8F325}"/>
              </a:ext>
            </a:extLst>
          </p:cNvPr>
          <p:cNvSpPr txBox="1"/>
          <p:nvPr/>
        </p:nvSpPr>
        <p:spPr>
          <a:xfrm>
            <a:off x="299475" y="1675509"/>
            <a:ext cx="1158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Uitleggen wat het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inhield en wat humanisten deden.</a:t>
            </a:r>
            <a:b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Benoemen waar Luther kritiek op had binnen de kerk.</a:t>
            </a:r>
            <a:b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Enkele verschillen benoemen tussen het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katholicisme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protestantisme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nl-NL" sz="3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Gevolgen benoemen van de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reformatie.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239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ABCEB-A01C-4FC8-89AA-C08F7473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2995" y="214520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Humanisten op </a:t>
            </a:r>
            <a:br>
              <a:rPr lang="nl-NL" sz="4400" dirty="0">
                <a:highlight>
                  <a:srgbClr val="800000"/>
                </a:highlight>
              </a:rPr>
            </a:br>
            <a:r>
              <a:rPr lang="nl-NL" sz="4400" dirty="0">
                <a:highlight>
                  <a:srgbClr val="800000"/>
                </a:highlight>
              </a:rPr>
              <a:t>onderzoek uit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CB3FA5-BE94-45CE-8AC5-9B09B1112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5361"/>
            <a:ext cx="7469360" cy="5052994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Humanisten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 hebben kritiek op de kerk; Bijbels zijn slecht vertaald, geestelijken gedragen zich slecht (feest en vrouwen) en </a:t>
            </a:r>
            <a:r>
              <a:rPr lang="nl-NL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sacramenten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 staan niet in de Bijbel.</a:t>
            </a:r>
          </a:p>
          <a:p>
            <a:endParaRPr lang="nl-NL" sz="4000" dirty="0"/>
          </a:p>
          <a:p>
            <a:endParaRPr lang="nl-NL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C25EA4-C31A-4382-AA47-67F11AAFD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ABCEB-A01C-4FC8-89AA-C08F7473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0995" y="-67415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Het Humanisme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CB3FA5-BE94-45CE-8AC5-9B09B1112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40" y="1258906"/>
            <a:ext cx="6927878" cy="3695136"/>
          </a:xfrm>
        </p:spPr>
        <p:txBody>
          <a:bodyPr>
            <a:normAutofit/>
          </a:bodyPr>
          <a:lstStyle/>
          <a:p>
            <a:r>
              <a:rPr lang="nl-NL" sz="4000" dirty="0"/>
              <a:t>Humanisten hebben kritiek op de kerk; Middeleeuwse teksten kloppen niet en hoge geestelijken leven een luizenleventje.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50BD39-0886-4A5D-98A2-F2BE8F1E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2" r="12422"/>
          <a:stretch/>
        </p:blipFill>
        <p:spPr>
          <a:xfrm>
            <a:off x="137940" y="0"/>
            <a:ext cx="1191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4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62975-BC78-44F7-BEA0-FCB04DF8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60444">
            <a:off x="19807" y="1437385"/>
            <a:ext cx="5416384" cy="2149557"/>
          </a:xfrm>
        </p:spPr>
        <p:txBody>
          <a:bodyPr>
            <a:normAutofit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Maarten Luther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BA9C771-8A08-4BBA-995F-62285A559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54" y="266617"/>
            <a:ext cx="6394999" cy="6454075"/>
          </a:xfrm>
        </p:spPr>
      </p:pic>
    </p:spTree>
    <p:extLst>
      <p:ext uri="{BB962C8B-B14F-4D97-AF65-F5344CB8AC3E}">
        <p14:creationId xmlns:p14="http://schemas.microsoft.com/office/powerpoint/2010/main" val="6950218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Damast</Template>
  <TotalTime>3583</TotalTime>
  <Words>783</Words>
  <Application>Microsoft Office PowerPoint</Application>
  <PresentationFormat>Breedbeeld</PresentationFormat>
  <Paragraphs>121</Paragraphs>
  <Slides>30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Arial</vt:lpstr>
      <vt:lpstr>Bookman Old Style</vt:lpstr>
      <vt:lpstr>Calibri</vt:lpstr>
      <vt:lpstr>Rockwell</vt:lpstr>
      <vt:lpstr>Wingdings</vt:lpstr>
      <vt:lpstr>Damask</vt:lpstr>
      <vt:lpstr>Havo/vwo 2 De reformatie </vt:lpstr>
      <vt:lpstr>De planning</vt:lpstr>
      <vt:lpstr>Wat weten we al?</vt:lpstr>
      <vt:lpstr>Wat ga je doen?</vt:lpstr>
      <vt:lpstr>PowerPoint-presentatie</vt:lpstr>
      <vt:lpstr>De lesdoelen: na deze les kan je</vt:lpstr>
      <vt:lpstr>Humanisten op  onderzoek uit</vt:lpstr>
      <vt:lpstr>Het Humanisme</vt:lpstr>
      <vt:lpstr>Maarten Luther</vt:lpstr>
      <vt:lpstr>Protestantisme</vt:lpstr>
      <vt:lpstr>Gevolgen Reformatie  Zelfs vandaag de dag:</vt:lpstr>
      <vt:lpstr>PowerPoint-presentatie</vt:lpstr>
      <vt:lpstr>https://www.youtube.com/watch?v=WiSCnZ4wSMo </vt:lpstr>
      <vt:lpstr>Waar had Luther kritiek op?</vt:lpstr>
      <vt:lpstr>Luthers kritiek:</vt:lpstr>
      <vt:lpstr>Leg de uitspraak uit:</vt:lpstr>
      <vt:lpstr>Luther in worms,1521</vt:lpstr>
      <vt:lpstr>Luther in worms,1521</vt:lpstr>
      <vt:lpstr>Trouw aan eigen land belangrijker dan aan de kerk?</vt:lpstr>
      <vt:lpstr>PowerPoint-presentatie</vt:lpstr>
      <vt:lpstr>PowerPoint-presentatie</vt:lpstr>
      <vt:lpstr>PowerPoint-presentatie</vt:lpstr>
      <vt:lpstr>Tegenstellingen:  protestantisme vs katholicisme</vt:lpstr>
      <vt:lpstr>Hoe reageerde de katholieke kerk?</vt:lpstr>
      <vt:lpstr>Bartholomëusnacht, 1572, Parijs</vt:lpstr>
      <vt:lpstr>De Contra-Reformatie</vt:lpstr>
      <vt:lpstr>Gevolgen Reformatie</vt:lpstr>
      <vt:lpstr>De lesdoelen: na deze les kan je</vt:lpstr>
      <vt:lpstr>Controlevragen</vt:lpstr>
      <vt:lpstr>Afsluiting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Mh1b Paragraaf 4.4 24-03-2021</dc:title>
  <dc:creator>ferry vd horst</dc:creator>
  <cp:lastModifiedBy>Ferry van der Horst</cp:lastModifiedBy>
  <cp:revision>135</cp:revision>
  <dcterms:created xsi:type="dcterms:W3CDTF">2021-03-18T08:49:05Z</dcterms:created>
  <dcterms:modified xsi:type="dcterms:W3CDTF">2022-10-25T12:27:49Z</dcterms:modified>
</cp:coreProperties>
</file>