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98" r:id="rId7"/>
    <p:sldId id="283" r:id="rId8"/>
    <p:sldId id="299" r:id="rId9"/>
    <p:sldId id="300" r:id="rId10"/>
    <p:sldId id="301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8000"/>
    <a:srgbClr val="009900"/>
    <a:srgbClr val="0000FF"/>
    <a:srgbClr val="903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60"/>
  </p:normalViewPr>
  <p:slideViewPr>
    <p:cSldViewPr>
      <p:cViewPr varScale="1">
        <p:scale>
          <a:sx n="63" d="100"/>
          <a:sy n="63" d="100"/>
        </p:scale>
        <p:origin x="119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Breidenbach" userId="aec2ee6b-8d9e-4184-9287-2078480ca9e6" providerId="ADAL" clId="{9D1CFC35-CA67-42EF-ADB9-D1383E6F096B}"/>
    <pc:docChg chg="undo delSld modSld">
      <pc:chgData name="Peter Breidenbach" userId="aec2ee6b-8d9e-4184-9287-2078480ca9e6" providerId="ADAL" clId="{9D1CFC35-CA67-42EF-ADB9-D1383E6F096B}" dt="2022-09-18T15:52:48.618" v="245"/>
      <pc:docMkLst>
        <pc:docMk/>
      </pc:docMkLst>
      <pc:sldChg chg="addSp modSp modAnim">
        <pc:chgData name="Peter Breidenbach" userId="aec2ee6b-8d9e-4184-9287-2078480ca9e6" providerId="ADAL" clId="{9D1CFC35-CA67-42EF-ADB9-D1383E6F096B}" dt="2022-09-18T15:40:31.632" v="242"/>
        <pc:sldMkLst>
          <pc:docMk/>
          <pc:sldMk cId="0" sldId="283"/>
        </pc:sldMkLst>
        <pc:spChg chg="add mod">
          <ac:chgData name="Peter Breidenbach" userId="aec2ee6b-8d9e-4184-9287-2078480ca9e6" providerId="ADAL" clId="{9D1CFC35-CA67-42EF-ADB9-D1383E6F096B}" dt="2022-09-18T15:40:16.917" v="240" actId="1076"/>
          <ac:spMkLst>
            <pc:docMk/>
            <pc:sldMk cId="0" sldId="283"/>
            <ac:spMk id="2" creationId="{D14C097E-374D-4763-8464-CD09ABC71BCC}"/>
          </ac:spMkLst>
        </pc:spChg>
        <pc:spChg chg="mod">
          <ac:chgData name="Peter Breidenbach" userId="aec2ee6b-8d9e-4184-9287-2078480ca9e6" providerId="ADAL" clId="{9D1CFC35-CA67-42EF-ADB9-D1383E6F096B}" dt="2022-09-18T15:39:46.575" v="226" actId="1076"/>
          <ac:spMkLst>
            <pc:docMk/>
            <pc:sldMk cId="0" sldId="283"/>
            <ac:spMk id="6" creationId="{00000000-0000-0000-0000-000000000000}"/>
          </ac:spMkLst>
        </pc:spChg>
      </pc:sldChg>
      <pc:sldChg chg="modSp">
        <pc:chgData name="Peter Breidenbach" userId="aec2ee6b-8d9e-4184-9287-2078480ca9e6" providerId="ADAL" clId="{9D1CFC35-CA67-42EF-ADB9-D1383E6F096B}" dt="2022-09-18T15:52:48.618" v="245"/>
        <pc:sldMkLst>
          <pc:docMk/>
          <pc:sldMk cId="0" sldId="300"/>
        </pc:sldMkLst>
        <pc:spChg chg="mod">
          <ac:chgData name="Peter Breidenbach" userId="aec2ee6b-8d9e-4184-9287-2078480ca9e6" providerId="ADAL" clId="{9D1CFC35-CA67-42EF-ADB9-D1383E6F096B}" dt="2022-09-18T15:52:48.618" v="245"/>
          <ac:spMkLst>
            <pc:docMk/>
            <pc:sldMk cId="0" sldId="300"/>
            <ac:spMk id="6" creationId="{00000000-0000-0000-0000-000000000000}"/>
          </ac:spMkLst>
        </pc:spChg>
      </pc:sldChg>
      <pc:sldChg chg="addSp modSp del modAnim">
        <pc:chgData name="Peter Breidenbach" userId="aec2ee6b-8d9e-4184-9287-2078480ca9e6" providerId="ADAL" clId="{9D1CFC35-CA67-42EF-ADB9-D1383E6F096B}" dt="2022-09-18T15:38:20.794" v="223" actId="2696"/>
        <pc:sldMkLst>
          <pc:docMk/>
          <pc:sldMk cId="1496476726" sldId="302"/>
        </pc:sldMkLst>
        <pc:spChg chg="mod">
          <ac:chgData name="Peter Breidenbach" userId="aec2ee6b-8d9e-4184-9287-2078480ca9e6" providerId="ADAL" clId="{9D1CFC35-CA67-42EF-ADB9-D1383E6F096B}" dt="2022-09-18T15:29:01.857" v="26" actId="20577"/>
          <ac:spMkLst>
            <pc:docMk/>
            <pc:sldMk cId="1496476726" sldId="302"/>
            <ac:spMk id="2" creationId="{00000000-0000-0000-0000-000000000000}"/>
          </ac:spMkLst>
        </pc:spChg>
        <pc:spChg chg="add mod">
          <ac:chgData name="Peter Breidenbach" userId="aec2ee6b-8d9e-4184-9287-2078480ca9e6" providerId="ADAL" clId="{9D1CFC35-CA67-42EF-ADB9-D1383E6F096B}" dt="2022-09-18T15:37:02.349" v="219" actId="14100"/>
          <ac:spMkLst>
            <pc:docMk/>
            <pc:sldMk cId="1496476726" sldId="302"/>
            <ac:spMk id="5" creationId="{68D9D349-6D48-4624-9407-13A28D8A7C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C993-308E-4BF7-82C8-AA51DB0D0459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B8A20-48B7-414D-B36B-703E0A6350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18-9-2022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.nl/294809/video/ramp-in-de-oder-duitsers-en-polen-ruzien-over-massale-vissterfte.html" TargetMode="External"/><Relationship Id="rId2" Type="http://schemas.openxmlformats.org/officeDocument/2006/relationships/hyperlink" Target="https://www.youtube.com/watch?v=5tlty7LG_QU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2DAE2094-DDB2-4B71-B2BC-960EA12D3147}"/>
              </a:ext>
            </a:extLst>
          </p:cNvPr>
          <p:cNvSpPr/>
          <p:nvPr/>
        </p:nvSpPr>
        <p:spPr>
          <a:xfrm>
            <a:off x="0" y="9524"/>
            <a:ext cx="9144000" cy="1204897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827083"/>
          </a:xfrm>
        </p:spPr>
        <p:txBody>
          <a:bodyPr>
            <a:normAutofit fontScale="90000"/>
          </a:bodyPr>
          <a:lstStyle/>
          <a:p>
            <a:r>
              <a:rPr lang="nl-NL" sz="6000" b="1"/>
              <a:t>Habitateisen 2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4B164FD-DBC3-4E55-B577-B375C6391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A30EF27D-81E7-4343-88F9-A875EB075A55}"/>
              </a:ext>
            </a:extLst>
          </p:cNvPr>
          <p:cNvSpPr/>
          <p:nvPr/>
        </p:nvSpPr>
        <p:spPr>
          <a:xfrm>
            <a:off x="0" y="9524"/>
            <a:ext cx="9144000" cy="1163601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62"/>
          </a:xfrm>
        </p:spPr>
        <p:txBody>
          <a:bodyPr>
            <a:normAutofit/>
          </a:bodyPr>
          <a:lstStyle/>
          <a:p>
            <a:r>
              <a:rPr lang="nl-NL"/>
              <a:t>           Habitateisen 2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142976" y="1714489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Habitat = leefomgeving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Aantal bepalende factoren voor het voorkomen van vissen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- Niet elke factor is even belangrijk voor elke vissoort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endParaRPr lang="nl-NL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259632" y="3789040"/>
            <a:ext cx="65527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>
                <a:latin typeface="Arial" pitchFamily="34" charset="0"/>
                <a:cs typeface="Arial" pitchFamily="34" charset="0"/>
              </a:rPr>
              <a:t>Factoren behandeld in vorige les: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WATERPLANTEN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STROMING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ZUURSTOF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WATERTEMPERATUUR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ZUURGRAAD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ZOUTGEHALTE</a:t>
            </a:r>
          </a:p>
        </p:txBody>
      </p:sp>
      <p:pic>
        <p:nvPicPr>
          <p:cNvPr id="7" name="Afbeelding 3">
            <a:extLst>
              <a:ext uri="{FF2B5EF4-FFF2-40B4-BE49-F238E27FC236}">
                <a16:creationId xmlns:a16="http://schemas.microsoft.com/office/drawing/2014/main" id="{E213D3B3-2B21-4540-9024-31CAA5D77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DAC98505-409D-4B21-B12F-4C6AFF4F94EA}"/>
              </a:ext>
            </a:extLst>
          </p:cNvPr>
          <p:cNvSpPr/>
          <p:nvPr/>
        </p:nvSpPr>
        <p:spPr>
          <a:xfrm>
            <a:off x="0" y="9524"/>
            <a:ext cx="9144000" cy="111521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62"/>
          </a:xfrm>
        </p:spPr>
        <p:txBody>
          <a:bodyPr>
            <a:normAutofit/>
          </a:bodyPr>
          <a:lstStyle/>
          <a:p>
            <a:r>
              <a:rPr lang="nl-NL"/>
              <a:t>           Habitateisen 2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259632" y="1340768"/>
            <a:ext cx="65527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Deze les: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SUBSTRAAT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VOEDSEL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DIEPTE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WATERKWALITEIT EN WATERVERONTREINIGING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MIGRATIEMOGELIJKHEDEN</a:t>
            </a:r>
          </a:p>
        </p:txBody>
      </p:sp>
      <p:pic>
        <p:nvPicPr>
          <p:cNvPr id="6" name="Afbeelding 3">
            <a:extLst>
              <a:ext uri="{FF2B5EF4-FFF2-40B4-BE49-F238E27FC236}">
                <a16:creationId xmlns:a16="http://schemas.microsoft.com/office/drawing/2014/main" id="{CE35351B-1835-400B-BFBB-A36AF8815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08546CA-4F65-461B-A9A1-082461E8BAFE}"/>
              </a:ext>
            </a:extLst>
          </p:cNvPr>
          <p:cNvSpPr/>
          <p:nvPr/>
        </p:nvSpPr>
        <p:spPr>
          <a:xfrm>
            <a:off x="0" y="9524"/>
            <a:ext cx="9144000" cy="111521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467544" y="1988840"/>
            <a:ext cx="8072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Bodemmateriaal (stenen, kiezel, grind, zand, klei of modder)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Begroeiing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Afgestorven planten- en dierenresten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Bomen en takken die in het water zijn gevallen</a:t>
            </a:r>
          </a:p>
          <a:p>
            <a:pPr>
              <a:buFontTx/>
              <a:buChar char="-"/>
            </a:pPr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Bepaalt: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Structuurvariatie van het water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Voorkomen van soorten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Afzetten eieren &gt; 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stroomminnende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soorten: grind</a:t>
            </a:r>
          </a:p>
          <a:p>
            <a:pPr lvl="4"/>
            <a:r>
              <a:rPr lang="nl-NL" sz="2000" dirty="0">
                <a:latin typeface="Arial" pitchFamily="34" charset="0"/>
                <a:cs typeface="Arial" pitchFamily="34" charset="0"/>
              </a:rPr>
              <a:t> &gt; karper: waterplanten</a:t>
            </a:r>
          </a:p>
          <a:p>
            <a:pPr lvl="4"/>
            <a:r>
              <a:rPr lang="nl-NL" sz="2000" dirty="0">
                <a:latin typeface="Arial" pitchFamily="34" charset="0"/>
                <a:cs typeface="Arial" pitchFamily="34" charset="0"/>
              </a:rPr>
              <a:t> &gt; stekelbaars: nest</a:t>
            </a:r>
          </a:p>
          <a:p>
            <a:pPr lvl="4"/>
            <a:r>
              <a:rPr lang="nl-NL" sz="2000" dirty="0">
                <a:latin typeface="Arial" pitchFamily="34" charset="0"/>
                <a:cs typeface="Arial" pitchFamily="34" charset="0"/>
              </a:rPr>
              <a:t> &gt; baars, blankvoorn: takken/boomwortels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Mogelijkheid voedsel zoeken (wijze van azen, bodemverschillen)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Schuilplaats</a:t>
            </a: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Voedsel zoeken</a:t>
            </a:r>
          </a:p>
          <a:p>
            <a:pPr>
              <a:buFontTx/>
              <a:buChar char="-"/>
            </a:pP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 2</a:t>
            </a:r>
          </a:p>
        </p:txBody>
      </p:sp>
      <p:pic>
        <p:nvPicPr>
          <p:cNvPr id="5" name="Afbeelding 3">
            <a:extLst>
              <a:ext uri="{FF2B5EF4-FFF2-40B4-BE49-F238E27FC236}">
                <a16:creationId xmlns:a16="http://schemas.microsoft.com/office/drawing/2014/main" id="{A050E7AA-F760-4B7F-96C4-74E14E48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14C097E-374D-4763-8464-CD09ABC71BCC}"/>
              </a:ext>
            </a:extLst>
          </p:cNvPr>
          <p:cNvSpPr txBox="1"/>
          <p:nvPr/>
        </p:nvSpPr>
        <p:spPr>
          <a:xfrm>
            <a:off x="3059832" y="1447477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Substraat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D1364435-4686-4EFA-A8C1-ECF0698FEA72}"/>
              </a:ext>
            </a:extLst>
          </p:cNvPr>
          <p:cNvSpPr/>
          <p:nvPr/>
        </p:nvSpPr>
        <p:spPr>
          <a:xfrm>
            <a:off x="0" y="9524"/>
            <a:ext cx="9144000" cy="111521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00034" y="1500174"/>
            <a:ext cx="83924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Arial" pitchFamily="34" charset="0"/>
                <a:cs typeface="Arial" pitchFamily="34" charset="0"/>
              </a:rPr>
              <a:t>VOEDSEL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Planteneters (herbivoor)</a:t>
            </a:r>
          </a:p>
          <a:p>
            <a:pPr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zwevende algen, bacteriën, vastzittende algen, waterplanten</a:t>
            </a:r>
          </a:p>
          <a:p>
            <a:pPr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ruisvoorn, sneep, graskarper</a:t>
            </a:r>
          </a:p>
          <a:p>
            <a:pPr>
              <a:buFontTx/>
              <a:buChar char="-"/>
            </a:pPr>
            <a:endParaRPr lang="nl-NL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Vleeseters (carnivoor)</a:t>
            </a:r>
          </a:p>
          <a:p>
            <a:pPr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Ongewervelden opeten (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invertivoor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nl-NL" sz="2000" dirty="0">
                <a:latin typeface="Arial" pitchFamily="34" charset="0"/>
                <a:cs typeface="Arial" pitchFamily="34" charset="0"/>
              </a:rPr>
              <a:t>&gt; insecten, larven, wormen, slakken, kreeftachtigen, mosselen</a:t>
            </a:r>
          </a:p>
          <a:p>
            <a:pPr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Viseters (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piscivoor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nl-NL" sz="2000" dirty="0">
                <a:latin typeface="Arial" pitchFamily="34" charset="0"/>
                <a:cs typeface="Arial" pitchFamily="34" charset="0"/>
              </a:rPr>
              <a:t>&gt; vis, muizen, kikkers, jonge vogels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pPr marL="0"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Verschillende levensstadia &gt; verschillend dieet</a:t>
            </a:r>
          </a:p>
          <a:p>
            <a:pPr marL="0"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Larven &gt;&gt; algen, plankton</a:t>
            </a:r>
          </a:p>
          <a:p>
            <a:pPr marL="0" lvl="1"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Juveniel/volwassen &gt;&gt; grotere prooien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 2</a:t>
            </a:r>
          </a:p>
        </p:txBody>
      </p:sp>
      <p:pic>
        <p:nvPicPr>
          <p:cNvPr id="5" name="Afbeelding 3">
            <a:extLst>
              <a:ext uri="{FF2B5EF4-FFF2-40B4-BE49-F238E27FC236}">
                <a16:creationId xmlns:a16="http://schemas.microsoft.com/office/drawing/2014/main" id="{69C6EE07-05B9-407C-B53A-24CE5753B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D4B35EE2-211B-4147-BCDA-D6F7C1A36B84}"/>
              </a:ext>
            </a:extLst>
          </p:cNvPr>
          <p:cNvSpPr/>
          <p:nvPr/>
        </p:nvSpPr>
        <p:spPr>
          <a:xfrm>
            <a:off x="0" y="9524"/>
            <a:ext cx="9144000" cy="111521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00034" y="1500174"/>
            <a:ext cx="83924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Arial" pitchFamily="34" charset="0"/>
                <a:cs typeface="Arial" pitchFamily="34" charset="0"/>
              </a:rPr>
              <a:t>WATERKWALITEIT EN WATERVERONTREINIGING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2 belangrijke aspecten: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 Eutrofiëring (overmatige hoeveelheid voedingsstoffen)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	&gt; Troebel water, algenbloei, zuurstofgebrek</a:t>
            </a:r>
          </a:p>
          <a:p>
            <a:r>
              <a:rPr lang="nl-NL" sz="2000" dirty="0">
                <a:hlinkClick r:id="rId2"/>
              </a:rPr>
              <a:t>Eutrofiering - YouTube</a:t>
            </a:r>
            <a:endParaRPr lang="nl-NL" sz="2000" dirty="0">
              <a:latin typeface="Arial" pitchFamily="34" charset="0"/>
              <a:cs typeface="Arial" pitchFamily="34" charset="0"/>
            </a:endParaRP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- Chemische verontreiniging (zware metalen, bestrijdingsmiddelen, etc.)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	&gt; ziekte, sterfte, schadelijk voor menselijke gezondheid</a:t>
            </a:r>
          </a:p>
          <a:p>
            <a:r>
              <a:rPr lang="nl-NL" sz="2000" dirty="0">
                <a:hlinkClick r:id="rId3"/>
              </a:rPr>
              <a:t>Ramp in de Oder: Duitsers en Polen ruziën over massale vissterfte | NU.nl</a:t>
            </a:r>
            <a:endParaRPr lang="nl-NL" sz="2000" dirty="0">
              <a:latin typeface="Arial" pitchFamily="34" charset="0"/>
              <a:cs typeface="Arial" pitchFamily="34" charset="0"/>
            </a:endParaRP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 2</a:t>
            </a:r>
          </a:p>
        </p:txBody>
      </p:sp>
      <p:pic>
        <p:nvPicPr>
          <p:cNvPr id="5" name="Afbeelding 3">
            <a:extLst>
              <a:ext uri="{FF2B5EF4-FFF2-40B4-BE49-F238E27FC236}">
                <a16:creationId xmlns:a16="http://schemas.microsoft.com/office/drawing/2014/main" id="{B3F00A4A-A0A8-4232-80EE-762393C9D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1DF40697-DC76-4A7A-9D4B-ABFCAAA70A96}"/>
              </a:ext>
            </a:extLst>
          </p:cNvPr>
          <p:cNvSpPr/>
          <p:nvPr/>
        </p:nvSpPr>
        <p:spPr>
          <a:xfrm>
            <a:off x="0" y="9524"/>
            <a:ext cx="9144000" cy="1115219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00034" y="1500174"/>
            <a:ext cx="83924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Arial" pitchFamily="34" charset="0"/>
                <a:cs typeface="Arial" pitchFamily="34" charset="0"/>
              </a:rPr>
              <a:t>MIGRATIEMOGELIJKHEDEN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Gerichte verplaatsing van een soort voor de voortplanting, het bereiken van voedselgronden of overwinteringsplaatsen.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Grote afstanden tussen zee en zoet water: 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diadrome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vissoorten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Verdeeld in:	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anadroom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(grootste deel 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volw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. leven in zee)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			- zalm, rivierprik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katadroom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(grootste deel 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volw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. leven in zoet water)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			- bot, paling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Migratie tussen rivieren: </a:t>
            </a:r>
            <a:r>
              <a:rPr lang="nl-NL" sz="2000" dirty="0" err="1">
                <a:latin typeface="Arial" pitchFamily="34" charset="0"/>
                <a:cs typeface="Arial" pitchFamily="34" charset="0"/>
              </a:rPr>
              <a:t>potadrome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vissoorten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Migratie wordt door veel zaken belemmerd:</a:t>
            </a:r>
          </a:p>
          <a:p>
            <a:r>
              <a:rPr lang="nl-NL" sz="2000" dirty="0">
                <a:latin typeface="Arial" pitchFamily="34" charset="0"/>
                <a:cs typeface="Arial" pitchFamily="34" charset="0"/>
              </a:rPr>
              <a:t>Stuwen, gemalen, dammen, etc.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 2</a:t>
            </a:r>
          </a:p>
        </p:txBody>
      </p:sp>
      <p:pic>
        <p:nvPicPr>
          <p:cNvPr id="5" name="Afbeelding 3">
            <a:extLst>
              <a:ext uri="{FF2B5EF4-FFF2-40B4-BE49-F238E27FC236}">
                <a16:creationId xmlns:a16="http://schemas.microsoft.com/office/drawing/2014/main" id="{664166ED-343B-4BC5-8FFC-ABDFB6747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42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AAEC9EFA46844A12ECF48D0CD8BEF" ma:contentTypeVersion="14" ma:contentTypeDescription="Een nieuw document maken." ma:contentTypeScope="" ma:versionID="3218327880ffe5290664f59010f484bd">
  <xsd:schema xmlns:xsd="http://www.w3.org/2001/XMLSchema" xmlns:xs="http://www.w3.org/2001/XMLSchema" xmlns:p="http://schemas.microsoft.com/office/2006/metadata/properties" xmlns:ns3="73c99076-fb10-4eef-a9e8-924ed44a5eed" xmlns:ns4="e07fd1bf-034e-4a76-a3d7-13d0bfdc6bf3" targetNamespace="http://schemas.microsoft.com/office/2006/metadata/properties" ma:root="true" ma:fieldsID="50f858ed27a3199e99bb47c048b43935" ns3:_="" ns4:_="">
    <xsd:import namespace="73c99076-fb10-4eef-a9e8-924ed44a5eed"/>
    <xsd:import namespace="e07fd1bf-034e-4a76-a3d7-13d0bfdc6bf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c99076-fb10-4eef-a9e8-924ed44a5e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7fd1bf-034e-4a76-a3d7-13d0bfdc6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BDA827-E560-4922-B214-5F570B0ADB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c99076-fb10-4eef-a9e8-924ed44a5eed"/>
    <ds:schemaRef ds:uri="e07fd1bf-034e-4a76-a3d7-13d0bfdc6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984F27-6FAF-4DD5-85DF-B8483C84ABE3}">
  <ds:schemaRefs>
    <ds:schemaRef ds:uri="http://purl.org/dc/elements/1.1/"/>
    <ds:schemaRef ds:uri="http://schemas.microsoft.com/office/2006/metadata/properties"/>
    <ds:schemaRef ds:uri="e07fd1bf-034e-4a76-a3d7-13d0bfdc6bf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73c99076-fb10-4eef-a9e8-924ed44a5eed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8267AEC-D863-453A-AFAD-251F0BFE12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394</Words>
  <Application>Microsoft Office PowerPoint</Application>
  <PresentationFormat>Diavoorstelling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Habitateisen 2</vt:lpstr>
      <vt:lpstr>           Habitateisen 2</vt:lpstr>
      <vt:lpstr>           Habitateisen 2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Nederlandse vissen</dc:title>
  <dc:creator>peter breidenbach</dc:creator>
  <cp:lastModifiedBy>Peter Breidenbach</cp:lastModifiedBy>
  <cp:revision>55</cp:revision>
  <dcterms:created xsi:type="dcterms:W3CDTF">2010-03-21T17:17:02Z</dcterms:created>
  <dcterms:modified xsi:type="dcterms:W3CDTF">2022-09-18T15:54:56Z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0x0101006ECAAEC9EFA46844A12ECF48D0CD8BEF</vt:lpwstr>
  </property>
</Properties>
</file>