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2" r:id="rId4"/>
    <p:sldId id="259" r:id="rId5"/>
    <p:sldId id="260" r:id="rId6"/>
    <p:sldId id="261" r:id="rId7"/>
    <p:sldId id="263" r:id="rId8"/>
    <p:sldId id="276" r:id="rId9"/>
    <p:sldId id="266" r:id="rId10"/>
    <p:sldId id="262" r:id="rId11"/>
    <p:sldId id="267" r:id="rId12"/>
    <p:sldId id="268" r:id="rId13"/>
    <p:sldId id="277" r:id="rId14"/>
    <p:sldId id="281" r:id="rId15"/>
    <p:sldId id="258" r:id="rId16"/>
    <p:sldId id="272" r:id="rId17"/>
    <p:sldId id="273" r:id="rId18"/>
    <p:sldId id="269" r:id="rId19"/>
    <p:sldId id="275" r:id="rId20"/>
    <p:sldId id="274" r:id="rId21"/>
    <p:sldId id="270" r:id="rId22"/>
    <p:sldId id="264" r:id="rId23"/>
    <p:sldId id="265" r:id="rId24"/>
    <p:sldId id="284" r:id="rId25"/>
    <p:sldId id="285" r:id="rId26"/>
    <p:sldId id="283" r:id="rId27"/>
    <p:sldId id="271" r:id="rId28"/>
    <p:sldId id="278" r:id="rId29"/>
    <p:sldId id="279" r:id="rId30"/>
    <p:sldId id="28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A61015F-7CC6-4D0A-9D87-873EA4C304CC}"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2412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Tekststijl van het model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8/30/2022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8/30/2022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8/30/2022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5C68B11-C5A8-448C-8CE9-B1A273C79CFC}" type="datetimeFigureOut">
              <a:rPr lang="en-US" dirty="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7616CA0-919D-4A49-9C8A-62FDFB3A5183}" type="datetimeFigureOut">
              <a:rPr lang="en-US" dirty="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8/30/2022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Basis van de shock</a:t>
            </a:r>
          </a:p>
        </p:txBody>
      </p:sp>
      <p:pic>
        <p:nvPicPr>
          <p:cNvPr id="4" name="Afbeelding 3"/>
          <p:cNvPicPr>
            <a:picLocks noChangeAspect="1"/>
          </p:cNvPicPr>
          <p:nvPr/>
        </p:nvPicPr>
        <p:blipFill>
          <a:blip r:embed="rId2"/>
          <a:stretch>
            <a:fillRect/>
          </a:stretch>
        </p:blipFill>
        <p:spPr>
          <a:xfrm>
            <a:off x="8610600" y="4577187"/>
            <a:ext cx="3285309" cy="2188481"/>
          </a:xfrm>
          <a:prstGeom prst="rect">
            <a:avLst/>
          </a:prstGeom>
        </p:spPr>
      </p:pic>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24339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verband tussen de shocksyndromen en </a:t>
            </a:r>
            <a:r>
              <a:rPr lang="nl-NL" dirty="0" err="1"/>
              <a:t>sympatisch</a:t>
            </a:r>
            <a:r>
              <a:rPr lang="nl-NL" dirty="0"/>
              <a:t> zenuwstelsel (SZS)</a:t>
            </a:r>
          </a:p>
        </p:txBody>
      </p:sp>
      <p:sp>
        <p:nvSpPr>
          <p:cNvPr id="3" name="Tijdelijke aanduiding voor inhoud 2"/>
          <p:cNvSpPr>
            <a:spLocks noGrp="1"/>
          </p:cNvSpPr>
          <p:nvPr>
            <p:ph idx="1"/>
          </p:nvPr>
        </p:nvSpPr>
        <p:spPr/>
        <p:txBody>
          <a:bodyPr>
            <a:normAutofit lnSpcReduction="10000"/>
          </a:bodyPr>
          <a:lstStyle/>
          <a:p>
            <a:r>
              <a:rPr lang="nl-NL" dirty="0"/>
              <a:t>Bij een shock wordt het SZS gestimuleerd.</a:t>
            </a:r>
            <a:br>
              <a:rPr lang="nl-NL" dirty="0"/>
            </a:br>
            <a:br>
              <a:rPr lang="nl-NL" dirty="0"/>
            </a:br>
            <a:r>
              <a:rPr lang="nl-NL" dirty="0"/>
              <a:t>Ter hoogte van T1 tot L2, ontspringt sympathisch zenuwstelsel</a:t>
            </a:r>
          </a:p>
          <a:p>
            <a:r>
              <a:rPr lang="nl-NL" dirty="0"/>
              <a:t>Als </a:t>
            </a:r>
            <a:r>
              <a:rPr lang="nl-NL" dirty="0" err="1"/>
              <a:t>sympatisch</a:t>
            </a:r>
            <a:r>
              <a:rPr lang="nl-NL" dirty="0"/>
              <a:t> zenuwstelsel wordt gestimuleerd:</a:t>
            </a:r>
          </a:p>
          <a:p>
            <a:pPr lvl="1"/>
            <a:r>
              <a:rPr lang="nl-NL" dirty="0"/>
              <a:t>hart (spier), toenemen contractiekracht</a:t>
            </a:r>
          </a:p>
          <a:p>
            <a:pPr lvl="1"/>
            <a:r>
              <a:rPr lang="nl-NL" dirty="0"/>
              <a:t>Hart (frequentie), toename hartfrequentie</a:t>
            </a:r>
          </a:p>
          <a:p>
            <a:pPr lvl="1"/>
            <a:r>
              <a:rPr lang="nl-NL" dirty="0"/>
              <a:t>Perifere vaten, vasoconstrictie</a:t>
            </a:r>
          </a:p>
          <a:p>
            <a:pPr lvl="1"/>
            <a:r>
              <a:rPr lang="nl-NL" dirty="0"/>
              <a:t>Zweetklieren, toename</a:t>
            </a:r>
          </a:p>
          <a:p>
            <a:pPr lvl="1"/>
            <a:r>
              <a:rPr lang="nl-NL" dirty="0"/>
              <a:t>Adrenaline klieren, toename in productie van </a:t>
            </a:r>
            <a:r>
              <a:rPr lang="nl-NL" dirty="0" err="1"/>
              <a:t>oa</a:t>
            </a:r>
            <a:r>
              <a:rPr lang="nl-NL" dirty="0"/>
              <a:t> cortisol</a:t>
            </a:r>
          </a:p>
          <a:p>
            <a:pPr lvl="1"/>
            <a:r>
              <a:rPr lang="nl-NL" dirty="0"/>
              <a:t>Bronchiën, dilatatie</a:t>
            </a:r>
          </a:p>
          <a:p>
            <a:pPr lvl="1"/>
            <a:r>
              <a:rPr lang="nl-NL" dirty="0"/>
              <a:t>Nieren, renine productie omhoog</a:t>
            </a:r>
          </a:p>
          <a:p>
            <a:pPr lvl="1"/>
            <a:r>
              <a:rPr lang="nl-NL" dirty="0"/>
              <a:t>Lever, </a:t>
            </a:r>
            <a:r>
              <a:rPr lang="nl-NL" dirty="0" err="1"/>
              <a:t>glycogenolyse</a:t>
            </a:r>
            <a:r>
              <a:rPr lang="nl-NL" dirty="0"/>
              <a:t> (omzetten van glycogeen naar glucose)</a:t>
            </a:r>
          </a:p>
        </p:txBody>
      </p:sp>
      <p:pic>
        <p:nvPicPr>
          <p:cNvPr id="4" name="Afbeelding 3"/>
          <p:cNvPicPr>
            <a:picLocks noChangeAspect="1"/>
          </p:cNvPicPr>
          <p:nvPr/>
        </p:nvPicPr>
        <p:blipFill rotWithShape="1">
          <a:blip r:embed="rId2"/>
          <a:srcRect l="40047" b="-1527"/>
          <a:stretch/>
        </p:blipFill>
        <p:spPr>
          <a:xfrm>
            <a:off x="8115683" y="1411061"/>
            <a:ext cx="3751809" cy="5115660"/>
          </a:xfrm>
          <a:prstGeom prst="rect">
            <a:avLst/>
          </a:prstGeom>
        </p:spPr>
      </p:pic>
    </p:spTree>
    <p:extLst>
      <p:ext uri="{BB962C8B-B14F-4D97-AF65-F5344CB8AC3E}">
        <p14:creationId xmlns:p14="http://schemas.microsoft.com/office/powerpoint/2010/main" val="222905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9720072" cy="1034578"/>
          </a:xfrm>
        </p:spPr>
        <p:txBody>
          <a:bodyPr/>
          <a:lstStyle/>
          <a:p>
            <a:r>
              <a:rPr lang="nl-NL" dirty="0"/>
              <a:t>Stadium 1 De compensatiemechanismen </a:t>
            </a:r>
          </a:p>
        </p:txBody>
      </p:sp>
      <p:sp>
        <p:nvSpPr>
          <p:cNvPr id="3" name="Tijdelijke aanduiding voor inhoud 2"/>
          <p:cNvSpPr>
            <a:spLocks noGrp="1"/>
          </p:cNvSpPr>
          <p:nvPr>
            <p:ph idx="1"/>
          </p:nvPr>
        </p:nvSpPr>
        <p:spPr>
          <a:xfrm>
            <a:off x="1024128" y="1759131"/>
            <a:ext cx="9720073" cy="4550229"/>
          </a:xfrm>
        </p:spPr>
        <p:txBody>
          <a:bodyPr>
            <a:normAutofit/>
          </a:bodyPr>
          <a:lstStyle/>
          <a:p>
            <a:r>
              <a:rPr lang="nl-NL" u="sng" dirty="0"/>
              <a:t>Vasculaire respons</a:t>
            </a:r>
            <a:r>
              <a:rPr lang="nl-NL" dirty="0"/>
              <a:t>: bloedvolume neemt af, perifere vasoconstrictie, door sympathisch stimulans, hiermee wil ik RR laten stijgen. </a:t>
            </a:r>
          </a:p>
          <a:p>
            <a:r>
              <a:rPr lang="nl-NL" u="sng" dirty="0"/>
              <a:t>Cerebrale respons</a:t>
            </a:r>
            <a:r>
              <a:rPr lang="nl-NL" dirty="0"/>
              <a:t>: lichaam zal ervoor zorgen dat hersenen, hart en longen zo optimaal mogelijk bloed krijgen. De </a:t>
            </a:r>
            <a:r>
              <a:rPr lang="nl-NL" dirty="0" err="1"/>
              <a:t>sympatische</a:t>
            </a:r>
            <a:r>
              <a:rPr lang="nl-NL" dirty="0"/>
              <a:t> stimulans heeft weinig effect op hersenen en coronaire vaten, omdat deze hun eigen bloeddoorstroming kunnen regelen. Daalt de RR onder de 50mmHg dan cerebrale ischemie, gevolg dalen van bewustzijn</a:t>
            </a:r>
            <a:br>
              <a:rPr lang="nl-NL" dirty="0"/>
            </a:br>
            <a:br>
              <a:rPr lang="nl-NL" dirty="0"/>
            </a:br>
            <a:r>
              <a:rPr lang="nl-NL" u="sng" dirty="0"/>
              <a:t>Renale respons</a:t>
            </a:r>
            <a:r>
              <a:rPr lang="nl-NL" dirty="0"/>
              <a:t>: renine </a:t>
            </a:r>
            <a:r>
              <a:rPr lang="nl-NL" dirty="0" err="1"/>
              <a:t>RAAsysteem</a:t>
            </a:r>
            <a:r>
              <a:rPr lang="nl-NL" dirty="0"/>
              <a:t> (renine-</a:t>
            </a:r>
            <a:r>
              <a:rPr lang="nl-NL" dirty="0" err="1"/>
              <a:t>angiotensine</a:t>
            </a:r>
            <a:r>
              <a:rPr lang="nl-NL" dirty="0"/>
              <a:t>-</a:t>
            </a:r>
            <a:r>
              <a:rPr lang="nl-NL" dirty="0" err="1"/>
              <a:t>aldosteron</a:t>
            </a:r>
            <a:r>
              <a:rPr lang="nl-NL" dirty="0"/>
              <a:t> systeem), RR stijgen. Het duurt 10-60 min voordat dit volledig geactiveerd is.</a:t>
            </a:r>
          </a:p>
          <a:p>
            <a:r>
              <a:rPr lang="nl-NL" u="sng" dirty="0"/>
              <a:t>Bijnieren:</a:t>
            </a:r>
            <a:r>
              <a:rPr lang="nl-NL" dirty="0"/>
              <a:t> </a:t>
            </a:r>
            <a:r>
              <a:rPr lang="nl-NL" dirty="0" err="1"/>
              <a:t>epinephrine</a:t>
            </a:r>
            <a:r>
              <a:rPr lang="nl-NL" dirty="0"/>
              <a:t> (hart krachtiger en frequentie omhoog) en </a:t>
            </a:r>
            <a:r>
              <a:rPr lang="nl-NL" dirty="0" err="1"/>
              <a:t>norepinephrine</a:t>
            </a:r>
            <a:r>
              <a:rPr lang="nl-NL" dirty="0"/>
              <a:t> (vasoconstrictie in perifere vaatweerstand), productie nemen toe </a:t>
            </a:r>
          </a:p>
        </p:txBody>
      </p:sp>
    </p:spTree>
    <p:extLst>
      <p:ext uri="{BB962C8B-B14F-4D97-AF65-F5344CB8AC3E}">
        <p14:creationId xmlns:p14="http://schemas.microsoft.com/office/powerpoint/2010/main" val="413183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compensatiemechanismen vervolg</a:t>
            </a:r>
          </a:p>
        </p:txBody>
      </p:sp>
      <p:sp>
        <p:nvSpPr>
          <p:cNvPr id="3" name="Tijdelijke aanduiding voor inhoud 2"/>
          <p:cNvSpPr>
            <a:spLocks noGrp="1"/>
          </p:cNvSpPr>
          <p:nvPr>
            <p:ph idx="1"/>
          </p:nvPr>
        </p:nvSpPr>
        <p:spPr>
          <a:xfrm>
            <a:off x="1024128" y="1828800"/>
            <a:ext cx="10384101" cy="4480560"/>
          </a:xfrm>
        </p:spPr>
        <p:txBody>
          <a:bodyPr>
            <a:normAutofit lnSpcReduction="10000"/>
          </a:bodyPr>
          <a:lstStyle/>
          <a:p>
            <a:r>
              <a:rPr lang="nl-NL" u="sng" dirty="0"/>
              <a:t>Bijnieren</a:t>
            </a:r>
            <a:r>
              <a:rPr lang="nl-NL" dirty="0"/>
              <a:t>; endocriene reactie, toename in productie cortisol:</a:t>
            </a:r>
            <a:br>
              <a:rPr lang="nl-NL" dirty="0"/>
            </a:br>
            <a:r>
              <a:rPr lang="nl-NL" dirty="0"/>
              <a:t>effecten toename insulineresistentie -&gt; stijging bloedsuikerspiegel en gluconeogenese(omzetten van aminozuren en vetten in glucose). </a:t>
            </a:r>
            <a:br>
              <a:rPr lang="nl-NL" dirty="0"/>
            </a:br>
            <a:r>
              <a:rPr lang="nl-NL" dirty="0"/>
              <a:t>Retentie van water en natrium in de nieren</a:t>
            </a:r>
          </a:p>
          <a:p>
            <a:r>
              <a:rPr lang="nl-NL" u="sng" dirty="0"/>
              <a:t>Lever</a:t>
            </a:r>
            <a:r>
              <a:rPr lang="nl-NL" dirty="0"/>
              <a:t>: glycogeen omzetten in glucose (</a:t>
            </a:r>
            <a:r>
              <a:rPr lang="nl-NL" dirty="0" err="1"/>
              <a:t>glycogenolyse</a:t>
            </a:r>
            <a:r>
              <a:rPr lang="nl-NL" dirty="0"/>
              <a:t>), </a:t>
            </a:r>
            <a:r>
              <a:rPr lang="nl-NL" dirty="0" err="1"/>
              <a:t>epinephrine</a:t>
            </a:r>
            <a:r>
              <a:rPr lang="nl-NL" dirty="0"/>
              <a:t> zet hiertoe aan, andere reactie is het samentrekken van de levervaten, zodat er meer bloed naar de vitale organen gaat. </a:t>
            </a:r>
            <a:br>
              <a:rPr lang="nl-NL" dirty="0"/>
            </a:br>
            <a:br>
              <a:rPr lang="nl-NL" dirty="0"/>
            </a:br>
            <a:r>
              <a:rPr lang="nl-NL" u="sng" dirty="0"/>
              <a:t>Pulmonale respons</a:t>
            </a:r>
            <a:r>
              <a:rPr lang="nl-NL" dirty="0"/>
              <a:t>: toename in ademhalingen door </a:t>
            </a:r>
            <a:br>
              <a:rPr lang="nl-NL" dirty="0"/>
            </a:br>
            <a:r>
              <a:rPr lang="nl-NL" dirty="0"/>
              <a:t>1) zuur/base evenwicht corrigeren/bewaren. Anaerobe verbranding waarbij lactaat vrijkomt zorgt voor acidose en door AH verhogen proberen te corrigeren. De ademfrequentie zal bij iedere soort shock stijgen om het dalen van de Ph te compenseren. Ook de diepte van de ademhaling zal toenemen. Dit kost echter veel arbeid en is op lange termijn niet vol te houden, gevolg is uitputting</a:t>
            </a:r>
            <a:br>
              <a:rPr lang="nl-NL" dirty="0"/>
            </a:br>
            <a:r>
              <a:rPr lang="nl-NL" dirty="0"/>
              <a:t>2) zuurstofinname verhogen</a:t>
            </a:r>
          </a:p>
        </p:txBody>
      </p:sp>
    </p:spTree>
    <p:extLst>
      <p:ext uri="{BB962C8B-B14F-4D97-AF65-F5344CB8AC3E}">
        <p14:creationId xmlns:p14="http://schemas.microsoft.com/office/powerpoint/2010/main" val="374601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Ademhaling, hartslag, bloeddruk en bewustzijn </a:t>
            </a:r>
          </a:p>
        </p:txBody>
      </p:sp>
      <p:sp>
        <p:nvSpPr>
          <p:cNvPr id="3" name="Tijdelijke aanduiding voor inhoud 2"/>
          <p:cNvSpPr>
            <a:spLocks noGrp="1"/>
          </p:cNvSpPr>
          <p:nvPr>
            <p:ph idx="1"/>
          </p:nvPr>
        </p:nvSpPr>
        <p:spPr/>
        <p:txBody>
          <a:bodyPr>
            <a:normAutofit fontScale="92500"/>
          </a:bodyPr>
          <a:lstStyle/>
          <a:p>
            <a:r>
              <a:rPr lang="nl-NL" dirty="0"/>
              <a:t>De ademhaling is een belangrijk observatiepunt bij het herkennen van shock in vroeg stadium.</a:t>
            </a:r>
            <a:br>
              <a:rPr lang="nl-NL" dirty="0"/>
            </a:br>
            <a:r>
              <a:rPr lang="nl-NL" dirty="0"/>
              <a:t>Heb je bijvoorbeeld een hoorbare ademhaling, </a:t>
            </a:r>
            <a:r>
              <a:rPr lang="nl-NL" dirty="0" err="1"/>
              <a:t>stridor</a:t>
            </a:r>
            <a:r>
              <a:rPr lang="nl-NL" dirty="0"/>
              <a:t>, kan dit eerste aanwijzing zijn dat je een anafylactische reactie hebt.</a:t>
            </a:r>
            <a:br>
              <a:rPr lang="nl-NL" dirty="0"/>
            </a:br>
            <a:br>
              <a:rPr lang="nl-NL" dirty="0"/>
            </a:br>
            <a:r>
              <a:rPr lang="nl-NL" dirty="0"/>
              <a:t>De hartfrequentie zal stijgen om de weefselperfusie op peil te houden. Een geleidelijke stijging is eerste teken van shock. Wees hierop alert, ga opzoek naar een verklaring voor de stijging in de hartfrequentie</a:t>
            </a:r>
          </a:p>
          <a:p>
            <a:r>
              <a:rPr lang="nl-NL" dirty="0"/>
              <a:t>Een bloeddruk daling kan ook aanwijzing geven voor falende circulatie, kijk hierbij ook naar de capillaire </a:t>
            </a:r>
            <a:r>
              <a:rPr lang="nl-NL" dirty="0" err="1"/>
              <a:t>refill</a:t>
            </a:r>
            <a:r>
              <a:rPr lang="nl-NL" dirty="0"/>
              <a:t> en perifere temperatuur. </a:t>
            </a:r>
          </a:p>
          <a:p>
            <a:r>
              <a:rPr lang="nl-NL" dirty="0"/>
              <a:t>Kijk ook naar de urineproductie, dit is een vroeg teken van shock</a:t>
            </a:r>
          </a:p>
          <a:p>
            <a:r>
              <a:rPr lang="nl-NL" dirty="0"/>
              <a:t>Bewustzijn is, mede afhankelijk van de bloeddruk, meestal helder ondanks dat de patiënt in een ernstige situatie zit. Dit kan door angst komen.</a:t>
            </a:r>
          </a:p>
          <a:p>
            <a:endParaRPr lang="nl-NL" dirty="0"/>
          </a:p>
        </p:txBody>
      </p:sp>
    </p:spTree>
    <p:extLst>
      <p:ext uri="{BB962C8B-B14F-4D97-AF65-F5344CB8AC3E}">
        <p14:creationId xmlns:p14="http://schemas.microsoft.com/office/powerpoint/2010/main" val="391699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Deel 2 </a:t>
            </a:r>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194408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 </a:t>
            </a:r>
          </a:p>
        </p:txBody>
      </p:sp>
      <p:sp>
        <p:nvSpPr>
          <p:cNvPr id="3" name="Tijdelijke aanduiding voor inhoud 2"/>
          <p:cNvSpPr>
            <a:spLocks noGrp="1"/>
          </p:cNvSpPr>
          <p:nvPr>
            <p:ph idx="1"/>
          </p:nvPr>
        </p:nvSpPr>
        <p:spPr/>
        <p:txBody>
          <a:bodyPr/>
          <a:lstStyle/>
          <a:p>
            <a:r>
              <a:rPr lang="nl-NL" dirty="0"/>
              <a:t>De student kan de klasse indeling van de hypovolemische shock benoemen</a:t>
            </a:r>
          </a:p>
          <a:p>
            <a:r>
              <a:rPr lang="nl-NL" dirty="0"/>
              <a:t>De student kan de behandeling van shock vertellen</a:t>
            </a:r>
          </a:p>
          <a:p>
            <a:r>
              <a:rPr lang="nl-NL" dirty="0"/>
              <a:t>De student kan vertellen in welke 3 groepen infusie onderverdeeld kan worden en welke het meest geschikt is bij een behandeling van shock</a:t>
            </a:r>
          </a:p>
          <a:p>
            <a:r>
              <a:rPr lang="nl-NL" dirty="0"/>
              <a:t>De student kan minimaal 3 van voor hem/haar relevantie weetjes rondom shock vertellen </a:t>
            </a:r>
          </a:p>
          <a:p>
            <a:r>
              <a:rPr lang="nl-NL" dirty="0"/>
              <a:t>De student heeft zijn kennis getest rondom herken de shock</a:t>
            </a:r>
          </a:p>
        </p:txBody>
      </p:sp>
    </p:spTree>
    <p:extLst>
      <p:ext uri="{BB962C8B-B14F-4D97-AF65-F5344CB8AC3E}">
        <p14:creationId xmlns:p14="http://schemas.microsoft.com/office/powerpoint/2010/main" val="1074141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Behandeling shock</a:t>
            </a:r>
          </a:p>
        </p:txBody>
      </p:sp>
      <p:sp>
        <p:nvSpPr>
          <p:cNvPr id="3" name="Tijdelijke aanduiding voor inhoud 2"/>
          <p:cNvSpPr>
            <a:spLocks noGrp="1"/>
          </p:cNvSpPr>
          <p:nvPr>
            <p:ph idx="1"/>
          </p:nvPr>
        </p:nvSpPr>
        <p:spPr/>
        <p:txBody>
          <a:bodyPr>
            <a:normAutofit fontScale="92500" lnSpcReduction="10000"/>
          </a:bodyPr>
          <a:lstStyle/>
          <a:p>
            <a:r>
              <a:rPr lang="nl-NL" dirty="0"/>
              <a:t>Je gaat niet wachten met behandeling van een shock totdat compensatiemechanismen tekortschieten.</a:t>
            </a:r>
          </a:p>
          <a:p>
            <a:r>
              <a:rPr lang="nl-NL" dirty="0"/>
              <a:t>Behandeling bestaan uit:</a:t>
            </a:r>
          </a:p>
          <a:p>
            <a:br>
              <a:rPr lang="nl-NL" dirty="0"/>
            </a:br>
            <a:r>
              <a:rPr lang="nl-NL" dirty="0"/>
              <a:t>Stoppen volumeverlies; </a:t>
            </a:r>
            <a:br>
              <a:rPr lang="nl-NL" dirty="0"/>
            </a:br>
            <a:r>
              <a:rPr lang="nl-NL" dirty="0"/>
              <a:t>	art uitwendige bloeding drukverband hoger dan hart, </a:t>
            </a:r>
            <a:r>
              <a:rPr lang="nl-NL" dirty="0" err="1"/>
              <a:t>evt</a:t>
            </a:r>
            <a:r>
              <a:rPr lang="nl-NL" dirty="0"/>
              <a:t> knevel met 	manchetbloeddruk (arm 200 </a:t>
            </a:r>
            <a:r>
              <a:rPr lang="nl-NL" dirty="0" err="1"/>
              <a:t>mmHg</a:t>
            </a:r>
            <a:r>
              <a:rPr lang="nl-NL" dirty="0"/>
              <a:t> en been 300mmHg)</a:t>
            </a:r>
            <a:br>
              <a:rPr lang="nl-NL" dirty="0"/>
            </a:br>
            <a:r>
              <a:rPr lang="nl-NL" dirty="0"/>
              <a:t>Wegnemen van de oorzaak;</a:t>
            </a:r>
            <a:br>
              <a:rPr lang="nl-NL" dirty="0"/>
            </a:br>
            <a:r>
              <a:rPr lang="nl-NL" dirty="0"/>
              <a:t>	bijvoorbeeld spanningspneumothorax, </a:t>
            </a:r>
            <a:r>
              <a:rPr lang="nl-NL" dirty="0" err="1"/>
              <a:t>tamponade</a:t>
            </a:r>
            <a:r>
              <a:rPr lang="nl-NL" dirty="0"/>
              <a:t> pericard, of de angel van 	</a:t>
            </a:r>
            <a:br>
              <a:rPr lang="nl-NL" dirty="0"/>
            </a:br>
            <a:r>
              <a:rPr lang="nl-NL" dirty="0"/>
              <a:t>	een wesp of kiwi in de mond</a:t>
            </a:r>
            <a:br>
              <a:rPr lang="nl-NL" dirty="0"/>
            </a:br>
            <a:r>
              <a:rPr lang="nl-NL" dirty="0"/>
              <a:t>Volume therapie; </a:t>
            </a:r>
            <a:br>
              <a:rPr lang="nl-NL" dirty="0"/>
            </a:br>
            <a:r>
              <a:rPr lang="nl-NL" dirty="0"/>
              <a:t>	goedlopende infusen prikken en ruim vocht aanhangen, bij AAAA, dissectie of infarct 	voorzichtig zijn met ruim vocht beleid</a:t>
            </a:r>
            <a:br>
              <a:rPr lang="nl-NL" dirty="0"/>
            </a:br>
            <a:endParaRPr lang="nl-NL" dirty="0"/>
          </a:p>
        </p:txBody>
      </p:sp>
    </p:spTree>
    <p:extLst>
      <p:ext uri="{BB962C8B-B14F-4D97-AF65-F5344CB8AC3E}">
        <p14:creationId xmlns:p14="http://schemas.microsoft.com/office/powerpoint/2010/main" val="397726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Behandeling shock vervolg</a:t>
            </a:r>
          </a:p>
        </p:txBody>
      </p:sp>
      <p:sp>
        <p:nvSpPr>
          <p:cNvPr id="3" name="Tijdelijke aanduiding voor inhoud 2"/>
          <p:cNvSpPr>
            <a:spLocks noGrp="1"/>
          </p:cNvSpPr>
          <p:nvPr>
            <p:ph idx="1"/>
          </p:nvPr>
        </p:nvSpPr>
        <p:spPr/>
        <p:txBody>
          <a:bodyPr>
            <a:normAutofit fontScale="92500" lnSpcReduction="20000"/>
          </a:bodyPr>
          <a:lstStyle/>
          <a:p>
            <a:r>
              <a:rPr lang="nl-NL" dirty="0"/>
              <a:t>Ondersteuning hartfunctie;</a:t>
            </a:r>
            <a:br>
              <a:rPr lang="nl-NL" dirty="0"/>
            </a:br>
            <a:r>
              <a:rPr lang="nl-NL" dirty="0"/>
              <a:t>	</a:t>
            </a:r>
            <a:r>
              <a:rPr lang="nl-NL" u="sng" dirty="0"/>
              <a:t>dopamine</a:t>
            </a:r>
            <a:r>
              <a:rPr lang="nl-NL" dirty="0"/>
              <a:t> ( werkt op sympathische receptoren verhoogt hartslag en 	contractiekracht en in hoge dosering vasoconstrictie) en </a:t>
            </a:r>
            <a:br>
              <a:rPr lang="nl-NL" dirty="0"/>
            </a:br>
            <a:r>
              <a:rPr lang="nl-NL" dirty="0"/>
              <a:t>	</a:t>
            </a:r>
            <a:r>
              <a:rPr lang="nl-NL" u="sng" dirty="0"/>
              <a:t>dobutamine</a:t>
            </a:r>
            <a:r>
              <a:rPr lang="nl-NL" dirty="0"/>
              <a:t> (verbetert de contractiekracht, kleine beetje hartfrequentie 	verhogend en geeft afterload reductie) </a:t>
            </a:r>
            <a:br>
              <a:rPr lang="nl-NL" dirty="0"/>
            </a:br>
            <a:r>
              <a:rPr lang="nl-NL" dirty="0"/>
              <a:t>	Bij cardiogene shock geïndiceerd, om de contractiekracht van het hart te 	vergroten</a:t>
            </a:r>
          </a:p>
          <a:p>
            <a:br>
              <a:rPr lang="nl-NL" dirty="0"/>
            </a:br>
            <a:r>
              <a:rPr lang="nl-NL" dirty="0"/>
              <a:t>Vasoconstrictie; bij distributieve shock zie je vasodilatatie, je wil dan medicatie geven 	om vasoconstrictie geven, zoals noradrenaline.</a:t>
            </a:r>
            <a:br>
              <a:rPr lang="nl-NL" dirty="0"/>
            </a:br>
            <a:r>
              <a:rPr lang="nl-NL" dirty="0"/>
              <a:t>	Septische ook de oorzaak van de sepsis behandelen</a:t>
            </a:r>
            <a:br>
              <a:rPr lang="nl-NL" dirty="0"/>
            </a:br>
            <a:r>
              <a:rPr lang="nl-NL" dirty="0"/>
              <a:t>	Anafylactische; oorzaak weg of eruit, dan adrenaline, antihistamine, 	steroïden(werken pas na 4-6 uur) verneveling bij bronchospasme</a:t>
            </a:r>
          </a:p>
          <a:p>
            <a:r>
              <a:rPr lang="nl-NL" dirty="0"/>
              <a:t> </a:t>
            </a:r>
            <a:br>
              <a:rPr lang="nl-NL" dirty="0"/>
            </a:br>
            <a:r>
              <a:rPr lang="nl-NL" dirty="0"/>
              <a:t>Ondersteunende therapie:</a:t>
            </a:r>
            <a:br>
              <a:rPr lang="nl-NL" dirty="0"/>
            </a:br>
            <a:r>
              <a:rPr lang="nl-NL" dirty="0"/>
              <a:t>	iedereen krijgt zuurstof toegediend, </a:t>
            </a:r>
          </a:p>
          <a:p>
            <a:endParaRPr lang="nl-NL" dirty="0"/>
          </a:p>
        </p:txBody>
      </p:sp>
    </p:spTree>
    <p:extLst>
      <p:ext uri="{BB962C8B-B14F-4D97-AF65-F5344CB8AC3E}">
        <p14:creationId xmlns:p14="http://schemas.microsoft.com/office/powerpoint/2010/main" val="32497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Interessant weetje</a:t>
            </a:r>
          </a:p>
        </p:txBody>
      </p:sp>
      <p:sp>
        <p:nvSpPr>
          <p:cNvPr id="3" name="Tijdelijke aanduiding voor inhoud 2"/>
          <p:cNvSpPr>
            <a:spLocks noGrp="1"/>
          </p:cNvSpPr>
          <p:nvPr>
            <p:ph idx="1"/>
          </p:nvPr>
        </p:nvSpPr>
        <p:spPr/>
        <p:txBody>
          <a:bodyPr>
            <a:normAutofit lnSpcReduction="10000"/>
          </a:bodyPr>
          <a:lstStyle/>
          <a:p>
            <a:r>
              <a:rPr lang="nl-NL" dirty="0"/>
              <a:t>Als de perifere weerstand toeneemt bij begin van de shock, stijgt de diastolische bloeddruk.</a:t>
            </a:r>
          </a:p>
          <a:p>
            <a:r>
              <a:rPr lang="nl-NL" dirty="0"/>
              <a:t>Beginnende shock heeft een normale of dalende systolisch druk en een stijgende diastolische druk.</a:t>
            </a:r>
          </a:p>
          <a:p>
            <a:r>
              <a:rPr lang="nl-NL" dirty="0"/>
              <a:t>Als het verschil tussen systole en diastole verkleind, is dit een slecht teken.</a:t>
            </a:r>
          </a:p>
          <a:p>
            <a:r>
              <a:rPr lang="nl-NL" dirty="0"/>
              <a:t>Mensen met een hypovolemische shock koelen snel af, doordat de eigen warmte productie verminderd en transport ervan is verstoord</a:t>
            </a:r>
          </a:p>
          <a:p>
            <a:r>
              <a:rPr lang="nl-NL" dirty="0"/>
              <a:t>Een aneurysma is: een pathologische verwijding van een arterie door lokale uitrekken van de vaatwand.  Een “echt” aneurysma is het als alle lagen van de vaatwand meedoen. Het is een “vals” aneurysma als de pulserende zwelling wordt veroorzaakt door een hematoom dat verbinding heeft met vaatlumen</a:t>
            </a:r>
          </a:p>
        </p:txBody>
      </p:sp>
      <p:pic>
        <p:nvPicPr>
          <p:cNvPr id="4" name="Afbeelding 3"/>
          <p:cNvPicPr>
            <a:picLocks noChangeAspect="1"/>
          </p:cNvPicPr>
          <p:nvPr/>
        </p:nvPicPr>
        <p:blipFill>
          <a:blip r:embed="rId2"/>
          <a:stretch>
            <a:fillRect/>
          </a:stretch>
        </p:blipFill>
        <p:spPr>
          <a:xfrm>
            <a:off x="8892821" y="205709"/>
            <a:ext cx="2437029" cy="1879994"/>
          </a:xfrm>
          <a:prstGeom prst="rect">
            <a:avLst/>
          </a:prstGeom>
        </p:spPr>
      </p:pic>
    </p:spTree>
    <p:extLst>
      <p:ext uri="{BB962C8B-B14F-4D97-AF65-F5344CB8AC3E}">
        <p14:creationId xmlns:p14="http://schemas.microsoft.com/office/powerpoint/2010/main" val="3037390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Interessante weetjes</a:t>
            </a:r>
          </a:p>
        </p:txBody>
      </p:sp>
      <p:sp>
        <p:nvSpPr>
          <p:cNvPr id="3" name="Tijdelijke aanduiding voor inhoud 2"/>
          <p:cNvSpPr>
            <a:spLocks noGrp="1"/>
          </p:cNvSpPr>
          <p:nvPr>
            <p:ph idx="1"/>
          </p:nvPr>
        </p:nvSpPr>
        <p:spPr>
          <a:xfrm>
            <a:off x="1024128" y="1793966"/>
            <a:ext cx="9720073" cy="4515394"/>
          </a:xfrm>
        </p:spPr>
        <p:txBody>
          <a:bodyPr>
            <a:normAutofit fontScale="92500" lnSpcReduction="10000"/>
          </a:bodyPr>
          <a:lstStyle/>
          <a:p>
            <a:r>
              <a:rPr lang="nl-NL" dirty="0"/>
              <a:t>Wanneer spreken we van een </a:t>
            </a:r>
            <a:r>
              <a:rPr lang="nl-NL" dirty="0" err="1"/>
              <a:t>hypertensieve</a:t>
            </a:r>
            <a:r>
              <a:rPr lang="nl-NL" dirty="0"/>
              <a:t> crisis?</a:t>
            </a:r>
            <a:br>
              <a:rPr lang="nl-NL" dirty="0"/>
            </a:br>
            <a:r>
              <a:rPr lang="nl-NL" dirty="0"/>
              <a:t>Als de bloeddruk zo hoog is dat er neurologische verschijnselen optreden.</a:t>
            </a:r>
            <a:br>
              <a:rPr lang="nl-NL" dirty="0"/>
            </a:br>
            <a:br>
              <a:rPr lang="nl-NL" dirty="0"/>
            </a:br>
            <a:r>
              <a:rPr lang="nl-NL" dirty="0"/>
              <a:t>Welke symptomen kan ik zien?</a:t>
            </a:r>
            <a:br>
              <a:rPr lang="nl-NL" dirty="0"/>
            </a:br>
            <a:r>
              <a:rPr lang="nl-NL" dirty="0"/>
              <a:t>Ernstige hoofdpijn, misselijkheid, braken, visusstoornissen, afasie, nystagmus, hemiparese, verlaagd bewustzijn.</a:t>
            </a:r>
          </a:p>
          <a:p>
            <a:r>
              <a:rPr lang="nl-NL" dirty="0"/>
              <a:t>Waarom ontstaat dit?</a:t>
            </a:r>
            <a:br>
              <a:rPr lang="nl-NL" dirty="0"/>
            </a:br>
            <a:r>
              <a:rPr lang="nl-NL" dirty="0"/>
              <a:t>Normaliter blijft bij een langzame stijging van de bloeddruk, de cerebrale bloeddruk constant. Bij een snelle stijging schiet deze autoregulatie te kort met als gevolg cerebrale hyperperfusie.</a:t>
            </a:r>
          </a:p>
          <a:p>
            <a:r>
              <a:rPr lang="nl-NL" dirty="0"/>
              <a:t>Waarom vertel je dit bij shock?</a:t>
            </a:r>
            <a:br>
              <a:rPr lang="nl-NL" dirty="0"/>
            </a:br>
            <a:r>
              <a:rPr lang="nl-NL" dirty="0"/>
              <a:t>Omdat dit een aandoening is die relatie heeft met circulatie, die verstoord is bij shock. </a:t>
            </a:r>
            <a:br>
              <a:rPr lang="nl-NL" dirty="0"/>
            </a:br>
            <a:br>
              <a:rPr lang="nl-NL" dirty="0"/>
            </a:br>
            <a:r>
              <a:rPr lang="nl-NL" dirty="0"/>
              <a:t>Behandeling: langzaam laten dalen van de bloeddruk, ook weer voor die autoregulatie cerebrale perfusie. </a:t>
            </a:r>
          </a:p>
          <a:p>
            <a:endParaRPr lang="nl-NL" dirty="0"/>
          </a:p>
        </p:txBody>
      </p:sp>
      <p:pic>
        <p:nvPicPr>
          <p:cNvPr id="5" name="Picture 4" descr="http://www.hersenletsel-uitleg.nl/upload/9/5/6/hersenletsel/nystagmus-bij-hersenletsel.large.gif?0.01509687830753625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09377" y="956164"/>
            <a:ext cx="2047875" cy="10191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5596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van deze les 50 min</a:t>
            </a:r>
          </a:p>
        </p:txBody>
      </p:sp>
      <p:sp>
        <p:nvSpPr>
          <p:cNvPr id="3" name="Tijdelijke aanduiding voor inhoud 2"/>
          <p:cNvSpPr>
            <a:spLocks noGrp="1"/>
          </p:cNvSpPr>
          <p:nvPr>
            <p:ph idx="1"/>
          </p:nvPr>
        </p:nvSpPr>
        <p:spPr/>
        <p:txBody>
          <a:bodyPr/>
          <a:lstStyle/>
          <a:p>
            <a:r>
              <a:rPr lang="nl-NL" dirty="0"/>
              <a:t>De student kan uitleggen hoe de verbranding op cel niveau in een normale situatie verloopt</a:t>
            </a:r>
          </a:p>
          <a:p>
            <a:r>
              <a:rPr lang="nl-NL" dirty="0"/>
              <a:t>De student  kan uitleggen wat er bij een shock met de verbranding gebeurd</a:t>
            </a:r>
            <a:br>
              <a:rPr lang="nl-NL" dirty="0"/>
            </a:br>
            <a:br>
              <a:rPr lang="nl-NL" dirty="0"/>
            </a:br>
            <a:r>
              <a:rPr lang="nl-NL" dirty="0"/>
              <a:t>De student kan de 3 verschillende stadia van shock uitleggen en weet welke complicaties dit kan opleveren bij een patiënt </a:t>
            </a:r>
          </a:p>
          <a:p>
            <a:r>
              <a:rPr lang="nl-NL" dirty="0"/>
              <a:t>De student kan uitleggen hoe het sympathische zenuwstelsel bij een shock betrokken is</a:t>
            </a:r>
          </a:p>
          <a:p>
            <a:r>
              <a:rPr lang="nl-NL" dirty="0"/>
              <a:t>De student kan vertellen wat er bij een shock misgaat met de vitale functies</a:t>
            </a:r>
          </a:p>
          <a:p>
            <a:r>
              <a:rPr lang="nl-NL" dirty="0"/>
              <a:t>De student kan de compensatiemechanismen onderbouwend uitleggen </a:t>
            </a:r>
          </a:p>
          <a:p>
            <a:endParaRPr lang="nl-NL" dirty="0"/>
          </a:p>
        </p:txBody>
      </p:sp>
    </p:spTree>
    <p:extLst>
      <p:ext uri="{BB962C8B-B14F-4D97-AF65-F5344CB8AC3E}">
        <p14:creationId xmlns:p14="http://schemas.microsoft.com/office/powerpoint/2010/main" val="1685702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3430B4-C2B6-48DA-A79F-757492AF8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24128" y="459317"/>
            <a:ext cx="4389120" cy="1749552"/>
          </a:xfrm>
        </p:spPr>
        <p:txBody>
          <a:bodyPr>
            <a:normAutofit/>
          </a:bodyPr>
          <a:lstStyle/>
          <a:p>
            <a:r>
              <a:rPr lang="nl-NL" sz="4400"/>
              <a:t>Verschillende infusievloeistoffen bij shock</a:t>
            </a:r>
          </a:p>
        </p:txBody>
      </p:sp>
      <p:cxnSp>
        <p:nvCxnSpPr>
          <p:cNvPr id="11" name="Straight Connector 10">
            <a:extLst>
              <a:ext uri="{FF2B5EF4-FFF2-40B4-BE49-F238E27FC236}">
                <a16:creationId xmlns:a16="http://schemas.microsoft.com/office/drawing/2014/main" id="{7153BDBF-1B08-496E-BED4-E0DE721A00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1024129" y="2286000"/>
            <a:ext cx="4871846" cy="4324350"/>
          </a:xfrm>
        </p:spPr>
        <p:txBody>
          <a:bodyPr>
            <a:normAutofit/>
          </a:bodyPr>
          <a:lstStyle/>
          <a:p>
            <a:r>
              <a:rPr lang="nl-NL" sz="1800" dirty="0"/>
              <a:t>Doel: herstellen van het intravasculaire volume en daarmee de weefselperfusie. Of om te korten te herstellen.</a:t>
            </a:r>
          </a:p>
          <a:p>
            <a:r>
              <a:rPr lang="nl-NL" sz="1800" dirty="0"/>
              <a:t>Glucose- en elektrolyten oplossing (ook wel kristal oplossingen genoemd).</a:t>
            </a:r>
            <a:br>
              <a:rPr lang="nl-NL" sz="1800" dirty="0"/>
            </a:br>
            <a:r>
              <a:rPr lang="nl-NL" sz="1800" dirty="0"/>
              <a:t>Dit gaat op basis van osmolariteit (de mate waarin water wordt aangetrokken of vastgehouden)</a:t>
            </a:r>
            <a:br>
              <a:rPr lang="nl-NL" sz="1800" dirty="0"/>
            </a:br>
            <a:r>
              <a:rPr lang="nl-NL" sz="1800" dirty="0" err="1"/>
              <a:t>hypotone</a:t>
            </a:r>
            <a:r>
              <a:rPr lang="nl-NL" sz="1800" dirty="0"/>
              <a:t>: deze is bij behandeling shock niet geschikt, de oplossing zal nl de bloedbaan snel verlaten </a:t>
            </a:r>
            <a:br>
              <a:rPr lang="nl-NL" sz="1800" dirty="0"/>
            </a:br>
            <a:r>
              <a:rPr lang="nl-NL" sz="1800" dirty="0"/>
              <a:t>isotone: gelijk aan plasma, verlaat snel bloedbaan, zeer geschikt bij shock</a:t>
            </a:r>
            <a:br>
              <a:rPr lang="nl-NL" sz="1800" dirty="0"/>
            </a:br>
            <a:r>
              <a:rPr lang="nl-NL" sz="1800" dirty="0"/>
              <a:t>hypertone: trekt aan, begin fase geschikt om circulerend volume aan te vullen</a:t>
            </a:r>
            <a:br>
              <a:rPr lang="nl-NL" sz="1800" dirty="0"/>
            </a:br>
            <a:endParaRPr lang="nl-NL" sz="1800" dirty="0"/>
          </a:p>
          <a:p>
            <a:endParaRPr lang="nl-NL" sz="1500" dirty="0"/>
          </a:p>
        </p:txBody>
      </p:sp>
      <p:pic>
        <p:nvPicPr>
          <p:cNvPr id="4" name="Afbeelding 3"/>
          <p:cNvPicPr>
            <a:picLocks noChangeAspect="1"/>
          </p:cNvPicPr>
          <p:nvPr/>
        </p:nvPicPr>
        <p:blipFill>
          <a:blip r:embed="rId2"/>
          <a:stretch>
            <a:fillRect/>
          </a:stretch>
        </p:blipFill>
        <p:spPr>
          <a:xfrm>
            <a:off x="7056116" y="2332725"/>
            <a:ext cx="4175762" cy="2195642"/>
          </a:xfrm>
          <a:prstGeom prst="rect">
            <a:avLst/>
          </a:prstGeom>
        </p:spPr>
      </p:pic>
    </p:spTree>
    <p:extLst>
      <p:ext uri="{BB962C8B-B14F-4D97-AF65-F5344CB8AC3E}">
        <p14:creationId xmlns:p14="http://schemas.microsoft.com/office/powerpoint/2010/main" val="554025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24128" y="459317"/>
            <a:ext cx="4389120" cy="1749552"/>
          </a:xfrm>
        </p:spPr>
        <p:txBody>
          <a:bodyPr>
            <a:normAutofit/>
          </a:bodyPr>
          <a:lstStyle/>
          <a:p>
            <a:r>
              <a:rPr lang="nl-NL" sz="4400"/>
              <a:t>Hypovolemische shock</a:t>
            </a:r>
          </a:p>
        </p:txBody>
      </p:sp>
      <p:cxnSp>
        <p:nvCxnSpPr>
          <p:cNvPr id="11" name="Straight Connector 10">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1024129" y="2286000"/>
            <a:ext cx="4389120" cy="3931920"/>
          </a:xfrm>
        </p:spPr>
        <p:txBody>
          <a:bodyPr>
            <a:normAutofit/>
          </a:bodyPr>
          <a:lstStyle/>
          <a:p>
            <a:r>
              <a:rPr lang="nl-NL" sz="1800"/>
              <a:t>Wees hierbij ook alert bij:</a:t>
            </a:r>
            <a:br>
              <a:rPr lang="nl-NL" sz="1800"/>
            </a:br>
            <a:endParaRPr lang="nl-NL" sz="1800"/>
          </a:p>
          <a:p>
            <a:r>
              <a:rPr lang="nl-NL" sz="1800"/>
              <a:t>Brandwond patiënten: er is dan wel geen bloedverlies, maar wel vochtverlies. Dit geeft afname van circulerend volume. Je ziet hierbij de problemen iets later ontstaan.</a:t>
            </a:r>
          </a:p>
          <a:p>
            <a:r>
              <a:rPr lang="nl-NL" sz="1800"/>
              <a:t>Bij letsels aan bekken, bovenbeen onderbeen, en bovenarm, vaak als er meerdere # zijn kan dit ook veel bloedverlies geven.</a:t>
            </a:r>
          </a:p>
        </p:txBody>
      </p:sp>
      <p:pic>
        <p:nvPicPr>
          <p:cNvPr id="4" name="Afbeelding 3">
            <a:extLst>
              <a:ext uri="{FF2B5EF4-FFF2-40B4-BE49-F238E27FC236}">
                <a16:creationId xmlns:a16="http://schemas.microsoft.com/office/drawing/2014/main" id="{88A52BD5-ABDD-0820-0DAE-B1D5E213C6BB}"/>
              </a:ext>
            </a:extLst>
          </p:cNvPr>
          <p:cNvPicPr>
            <a:picLocks noChangeAspect="1"/>
          </p:cNvPicPr>
          <p:nvPr/>
        </p:nvPicPr>
        <p:blipFill rotWithShape="1">
          <a:blip r:embed="rId2"/>
          <a:srcRect l="20170" r="23792" b="-1"/>
          <a:stretch/>
        </p:blipFill>
        <p:spPr>
          <a:xfrm>
            <a:off x="7056116" y="960120"/>
            <a:ext cx="4175762" cy="4940852"/>
          </a:xfrm>
          <a:prstGeom prst="rect">
            <a:avLst/>
          </a:prstGeom>
        </p:spPr>
      </p:pic>
    </p:spTree>
    <p:extLst>
      <p:ext uri="{BB962C8B-B14F-4D97-AF65-F5344CB8AC3E}">
        <p14:creationId xmlns:p14="http://schemas.microsoft.com/office/powerpoint/2010/main" val="365936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12257"/>
            <a:ext cx="10741152" cy="1104247"/>
          </a:xfrm>
        </p:spPr>
        <p:txBody>
          <a:bodyPr>
            <a:normAutofit fontScale="90000"/>
          </a:bodyPr>
          <a:lstStyle/>
          <a:p>
            <a:r>
              <a:rPr lang="nl-NL" dirty="0"/>
              <a:t>Hypovolemische shock 4 gradaties volumeverlies </a:t>
            </a:r>
          </a:p>
        </p:txBody>
      </p:sp>
      <p:sp>
        <p:nvSpPr>
          <p:cNvPr id="3" name="Tijdelijke aanduiding voor inhoud 2"/>
          <p:cNvSpPr>
            <a:spLocks noGrp="1"/>
          </p:cNvSpPr>
          <p:nvPr>
            <p:ph idx="1"/>
          </p:nvPr>
        </p:nvSpPr>
        <p:spPr>
          <a:xfrm>
            <a:off x="1024129" y="2286000"/>
            <a:ext cx="2520260" cy="4023360"/>
          </a:xfrm>
        </p:spPr>
        <p:txBody>
          <a:bodyPr/>
          <a:lstStyle/>
          <a:p>
            <a:r>
              <a:rPr lang="nl-NL" dirty="0"/>
              <a:t>Hoe jonger je bent hoe langer je kan compenseren.</a:t>
            </a:r>
          </a:p>
          <a:p>
            <a:endParaRPr lang="nl-NL" dirty="0"/>
          </a:p>
        </p:txBody>
      </p:sp>
      <p:pic>
        <p:nvPicPr>
          <p:cNvPr id="4" name="Afbeelding 3"/>
          <p:cNvPicPr>
            <a:picLocks noChangeAspect="1"/>
          </p:cNvPicPr>
          <p:nvPr/>
        </p:nvPicPr>
        <p:blipFill rotWithShape="1">
          <a:blip r:embed="rId2"/>
          <a:srcRect l="29446" t="35392" r="30272" b="11449"/>
          <a:stretch/>
        </p:blipFill>
        <p:spPr>
          <a:xfrm>
            <a:off x="3944983" y="1317336"/>
            <a:ext cx="7419702" cy="5274820"/>
          </a:xfrm>
          <a:prstGeom prst="rect">
            <a:avLst/>
          </a:prstGeom>
        </p:spPr>
      </p:pic>
    </p:spTree>
    <p:extLst>
      <p:ext uri="{BB962C8B-B14F-4D97-AF65-F5344CB8AC3E}">
        <p14:creationId xmlns:p14="http://schemas.microsoft.com/office/powerpoint/2010/main" val="1761682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D035E9-9492-4A96-8BC3-7FB24D7F9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24128" y="459317"/>
            <a:ext cx="4389120" cy="1749552"/>
          </a:xfrm>
        </p:spPr>
        <p:txBody>
          <a:bodyPr>
            <a:normAutofit/>
          </a:bodyPr>
          <a:lstStyle/>
          <a:p>
            <a:r>
              <a:rPr lang="nl-NL" sz="4400"/>
              <a:t>Distributieve shock</a:t>
            </a:r>
          </a:p>
        </p:txBody>
      </p:sp>
      <p:cxnSp>
        <p:nvCxnSpPr>
          <p:cNvPr id="11" name="Straight Connector 10">
            <a:extLst>
              <a:ext uri="{FF2B5EF4-FFF2-40B4-BE49-F238E27FC236}">
                <a16:creationId xmlns:a16="http://schemas.microsoft.com/office/drawing/2014/main" id="{EEFBDC43-ADB2-4EDE-8696-528BCABD17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1024129" y="2286000"/>
            <a:ext cx="4389120" cy="3931920"/>
          </a:xfrm>
        </p:spPr>
        <p:txBody>
          <a:bodyPr>
            <a:normAutofit/>
          </a:bodyPr>
          <a:lstStyle/>
          <a:p>
            <a:r>
              <a:rPr lang="nl-NL" sz="1800"/>
              <a:t>Bij deze vorm van shock is er een verstoring van CZS in de spierspanning in de bloedvaten en dit leidt tot vasodilatatie en een slechte verdeling van bloedvolume</a:t>
            </a:r>
          </a:p>
          <a:p>
            <a:r>
              <a:rPr lang="nl-NL" sz="1800"/>
              <a:t>Dit zie je bij neurogene, anafylactische en septisch shock.</a:t>
            </a:r>
          </a:p>
          <a:p>
            <a:endParaRPr lang="nl-NL" sz="1800"/>
          </a:p>
        </p:txBody>
      </p:sp>
      <p:pic>
        <p:nvPicPr>
          <p:cNvPr id="4" name="Afbeelding 3">
            <a:extLst>
              <a:ext uri="{FF2B5EF4-FFF2-40B4-BE49-F238E27FC236}">
                <a16:creationId xmlns:a16="http://schemas.microsoft.com/office/drawing/2014/main" id="{528B3C5D-BD5D-417A-340D-F7B736D47582}"/>
              </a:ext>
            </a:extLst>
          </p:cNvPr>
          <p:cNvPicPr>
            <a:picLocks noChangeAspect="1"/>
          </p:cNvPicPr>
          <p:nvPr/>
        </p:nvPicPr>
        <p:blipFill rotWithShape="1">
          <a:blip r:embed="rId2"/>
          <a:srcRect l="25169" r="27503" b="1"/>
          <a:stretch/>
        </p:blipFill>
        <p:spPr>
          <a:xfrm>
            <a:off x="7056116" y="960120"/>
            <a:ext cx="4175762" cy="4940852"/>
          </a:xfrm>
          <a:prstGeom prst="rect">
            <a:avLst/>
          </a:prstGeom>
        </p:spPr>
      </p:pic>
    </p:spTree>
    <p:extLst>
      <p:ext uri="{BB962C8B-B14F-4D97-AF65-F5344CB8AC3E}">
        <p14:creationId xmlns:p14="http://schemas.microsoft.com/office/powerpoint/2010/main" val="2737854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F22DC-149D-A37D-B6E1-92B0324DE2BA}"/>
              </a:ext>
            </a:extLst>
          </p:cNvPr>
          <p:cNvSpPr>
            <a:spLocks noGrp="1"/>
          </p:cNvSpPr>
          <p:nvPr>
            <p:ph type="title"/>
          </p:nvPr>
        </p:nvSpPr>
        <p:spPr>
          <a:xfrm>
            <a:off x="1024128" y="585216"/>
            <a:ext cx="9720072" cy="1499616"/>
          </a:xfrm>
        </p:spPr>
        <p:txBody>
          <a:bodyPr>
            <a:normAutofit/>
          </a:bodyPr>
          <a:lstStyle/>
          <a:p>
            <a:r>
              <a:rPr lang="nl-NL" dirty="0"/>
              <a:t>Obstructieve shock</a:t>
            </a:r>
          </a:p>
        </p:txBody>
      </p:sp>
      <p:sp>
        <p:nvSpPr>
          <p:cNvPr id="3" name="Tijdelijke aanduiding voor inhoud 2">
            <a:extLst>
              <a:ext uri="{FF2B5EF4-FFF2-40B4-BE49-F238E27FC236}">
                <a16:creationId xmlns:a16="http://schemas.microsoft.com/office/drawing/2014/main" id="{E8FF4AC4-2C0B-5587-7B1D-A131B6D44ADF}"/>
              </a:ext>
            </a:extLst>
          </p:cNvPr>
          <p:cNvSpPr>
            <a:spLocks noGrp="1"/>
          </p:cNvSpPr>
          <p:nvPr>
            <p:ph idx="1"/>
          </p:nvPr>
        </p:nvSpPr>
        <p:spPr>
          <a:xfrm>
            <a:off x="1024128" y="2286000"/>
            <a:ext cx="4754880" cy="4023360"/>
          </a:xfrm>
        </p:spPr>
        <p:txBody>
          <a:bodyPr>
            <a:normAutofit/>
          </a:bodyPr>
          <a:lstStyle/>
          <a:p>
            <a:r>
              <a:rPr lang="nl-NL" sz="1700"/>
              <a:t>Hierbij is er sprake van een mechanische obstructie in de circulatie.</a:t>
            </a:r>
          </a:p>
          <a:p>
            <a:r>
              <a:rPr lang="nl-NL" sz="1700"/>
              <a:t>De obstructie ontstaat door belemmering in de output van het hart. Het kan IN of BUITEN de bloedvaten zitten.</a:t>
            </a:r>
          </a:p>
          <a:p>
            <a:r>
              <a:rPr lang="nl-NL" sz="1700"/>
              <a:t>Het hart kan het bloed niet uit de borstholte wegpompen</a:t>
            </a:r>
          </a:p>
          <a:p>
            <a:r>
              <a:rPr lang="nl-NL" sz="1700"/>
              <a:t>Oorzaken:</a:t>
            </a:r>
          </a:p>
          <a:p>
            <a:r>
              <a:rPr lang="nl-NL" sz="1700"/>
              <a:t>Longembolie (LE) (IN)</a:t>
            </a:r>
          </a:p>
          <a:p>
            <a:r>
              <a:rPr lang="nl-NL" sz="1700"/>
              <a:t>Tamponade (BUITEN)</a:t>
            </a:r>
          </a:p>
          <a:p>
            <a:r>
              <a:rPr lang="nl-NL" sz="1700"/>
              <a:t>Spanningspneumothorax (BUITEN)</a:t>
            </a:r>
          </a:p>
        </p:txBody>
      </p:sp>
      <p:pic>
        <p:nvPicPr>
          <p:cNvPr id="4" name="Afbeelding 3">
            <a:extLst>
              <a:ext uri="{FF2B5EF4-FFF2-40B4-BE49-F238E27FC236}">
                <a16:creationId xmlns:a16="http://schemas.microsoft.com/office/drawing/2014/main" id="{C079CF13-E5CB-747C-DEE4-0F09A5C523E9}"/>
              </a:ext>
            </a:extLst>
          </p:cNvPr>
          <p:cNvPicPr>
            <a:picLocks noChangeAspect="1"/>
          </p:cNvPicPr>
          <p:nvPr/>
        </p:nvPicPr>
        <p:blipFill rotWithShape="1">
          <a:blip r:embed="rId2"/>
          <a:srcRect l="16822" r="8316" b="2"/>
          <a:stretch/>
        </p:blipFill>
        <p:spPr>
          <a:xfrm>
            <a:off x="7305674" y="2286000"/>
            <a:ext cx="3438525" cy="4023360"/>
          </a:xfrm>
          <a:prstGeom prst="rect">
            <a:avLst/>
          </a:prstGeom>
        </p:spPr>
      </p:pic>
    </p:spTree>
    <p:extLst>
      <p:ext uri="{BB962C8B-B14F-4D97-AF65-F5344CB8AC3E}">
        <p14:creationId xmlns:p14="http://schemas.microsoft.com/office/powerpoint/2010/main" val="3373096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CAEE8-191C-724B-7D76-3432098D57B0}"/>
              </a:ext>
            </a:extLst>
          </p:cNvPr>
          <p:cNvSpPr>
            <a:spLocks noGrp="1"/>
          </p:cNvSpPr>
          <p:nvPr>
            <p:ph type="title"/>
          </p:nvPr>
        </p:nvSpPr>
        <p:spPr>
          <a:xfrm>
            <a:off x="1024128" y="585216"/>
            <a:ext cx="9720072" cy="1499616"/>
          </a:xfrm>
        </p:spPr>
        <p:txBody>
          <a:bodyPr>
            <a:normAutofit/>
          </a:bodyPr>
          <a:lstStyle/>
          <a:p>
            <a:r>
              <a:rPr lang="nl-NL" dirty="0"/>
              <a:t>Cardiogene shock</a:t>
            </a:r>
          </a:p>
        </p:txBody>
      </p:sp>
      <p:pic>
        <p:nvPicPr>
          <p:cNvPr id="4" name="Afbeelding 3">
            <a:extLst>
              <a:ext uri="{FF2B5EF4-FFF2-40B4-BE49-F238E27FC236}">
                <a16:creationId xmlns:a16="http://schemas.microsoft.com/office/drawing/2014/main" id="{1CF602CC-2C2B-5925-49AC-FDA875ECF8A6}"/>
              </a:ext>
            </a:extLst>
          </p:cNvPr>
          <p:cNvPicPr>
            <a:picLocks noChangeAspect="1"/>
          </p:cNvPicPr>
          <p:nvPr/>
        </p:nvPicPr>
        <p:blipFill>
          <a:blip r:embed="rId2"/>
          <a:stretch>
            <a:fillRect/>
          </a:stretch>
        </p:blipFill>
        <p:spPr>
          <a:xfrm>
            <a:off x="1760971" y="2386051"/>
            <a:ext cx="2141917" cy="3448851"/>
          </a:xfrm>
          <a:prstGeom prst="rect">
            <a:avLst/>
          </a:prstGeom>
        </p:spPr>
      </p:pic>
      <p:sp>
        <p:nvSpPr>
          <p:cNvPr id="3" name="Tijdelijke aanduiding voor inhoud 2">
            <a:extLst>
              <a:ext uri="{FF2B5EF4-FFF2-40B4-BE49-F238E27FC236}">
                <a16:creationId xmlns:a16="http://schemas.microsoft.com/office/drawing/2014/main" id="{9F0CDA61-69E1-DBC9-650D-2401A60CC753}"/>
              </a:ext>
            </a:extLst>
          </p:cNvPr>
          <p:cNvSpPr>
            <a:spLocks noGrp="1"/>
          </p:cNvSpPr>
          <p:nvPr>
            <p:ph idx="1"/>
          </p:nvPr>
        </p:nvSpPr>
        <p:spPr>
          <a:xfrm>
            <a:off x="5063613" y="2286000"/>
            <a:ext cx="5680587" cy="4023360"/>
          </a:xfrm>
        </p:spPr>
        <p:txBody>
          <a:bodyPr>
            <a:normAutofit/>
          </a:bodyPr>
          <a:lstStyle/>
          <a:p>
            <a:r>
              <a:rPr lang="nl-NL" dirty="0"/>
              <a:t>Ook een acute afname van de pompwerking van het hart (vooral linkerventrikel) kan leiden tot onvoldoende hartminuutvolume (cardiale shock)</a:t>
            </a:r>
          </a:p>
          <a:p>
            <a:r>
              <a:rPr lang="nl-NL" dirty="0"/>
              <a:t>Oorzaak;</a:t>
            </a:r>
          </a:p>
          <a:p>
            <a:r>
              <a:rPr lang="nl-NL" dirty="0"/>
              <a:t>Groot infarct van hart, waardoor een deel van de ventrikels/kamers niet meer meedoen met het uitpompen</a:t>
            </a:r>
          </a:p>
          <a:p>
            <a:r>
              <a:rPr lang="nl-NL" dirty="0"/>
              <a:t>Ernstige ritmestoornis</a:t>
            </a:r>
          </a:p>
        </p:txBody>
      </p:sp>
    </p:spTree>
    <p:extLst>
      <p:ext uri="{BB962C8B-B14F-4D97-AF65-F5344CB8AC3E}">
        <p14:creationId xmlns:p14="http://schemas.microsoft.com/office/powerpoint/2010/main" val="247948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Test je kennis!</a:t>
            </a:r>
          </a:p>
        </p:txBody>
      </p:sp>
      <p:sp>
        <p:nvSpPr>
          <p:cNvPr id="3" name="Tijdelijke aanduiding voor inhoud 2"/>
          <p:cNvSpPr>
            <a:spLocks noGrp="1"/>
          </p:cNvSpPr>
          <p:nvPr>
            <p:ph idx="1"/>
          </p:nvPr>
        </p:nvSpPr>
        <p:spPr/>
        <p:txBody>
          <a:bodyPr/>
          <a:lstStyle/>
          <a:p>
            <a:r>
              <a:rPr lang="nl-NL" dirty="0"/>
              <a:t>De volgende dia’s krijg je korte tekst en geef aan, aan welke shock je denkt en waarom</a:t>
            </a:r>
          </a:p>
        </p:txBody>
      </p:sp>
    </p:spTree>
    <p:extLst>
      <p:ext uri="{BB962C8B-B14F-4D97-AF65-F5344CB8AC3E}">
        <p14:creationId xmlns:p14="http://schemas.microsoft.com/office/powerpoint/2010/main" val="2852675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Herken de shock</a:t>
            </a:r>
          </a:p>
        </p:txBody>
      </p:sp>
      <p:sp>
        <p:nvSpPr>
          <p:cNvPr id="3" name="Tijdelijke aanduiding voor inhoud 2"/>
          <p:cNvSpPr>
            <a:spLocks noGrp="1"/>
          </p:cNvSpPr>
          <p:nvPr>
            <p:ph idx="1"/>
          </p:nvPr>
        </p:nvSpPr>
        <p:spPr/>
        <p:txBody>
          <a:bodyPr/>
          <a:lstStyle/>
          <a:p>
            <a:r>
              <a:rPr lang="nl-NL" dirty="0"/>
              <a:t>Een patiënt heeft:</a:t>
            </a:r>
            <a:br>
              <a:rPr lang="nl-NL" dirty="0"/>
            </a:br>
            <a:r>
              <a:rPr lang="nl-NL" dirty="0"/>
              <a:t>hoge hartfrequentie, zwakke weke pols en een bleke klamme huid. Bewustzijn is helder. Dorst, vermoeid, duizelig algemene zwakte. De bloeddruk is laag, zowel systolisch als diastolisch, urine productie is verminderd.</a:t>
            </a:r>
          </a:p>
          <a:p>
            <a:r>
              <a:rPr lang="nl-NL" dirty="0"/>
              <a:t>Welke shock denk je aan en onderbouw</a:t>
            </a:r>
          </a:p>
          <a:p>
            <a:r>
              <a:rPr lang="nl-NL" dirty="0"/>
              <a:t>Hypovolemische shock</a:t>
            </a:r>
          </a:p>
        </p:txBody>
      </p:sp>
    </p:spTree>
    <p:extLst>
      <p:ext uri="{BB962C8B-B14F-4D97-AF65-F5344CB8AC3E}">
        <p14:creationId xmlns:p14="http://schemas.microsoft.com/office/powerpoint/2010/main" val="317166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Herken de shock</a:t>
            </a:r>
          </a:p>
        </p:txBody>
      </p:sp>
      <p:sp>
        <p:nvSpPr>
          <p:cNvPr id="3" name="Tijdelijke aanduiding voor inhoud 2"/>
          <p:cNvSpPr>
            <a:spLocks noGrp="1"/>
          </p:cNvSpPr>
          <p:nvPr>
            <p:ph idx="1"/>
          </p:nvPr>
        </p:nvSpPr>
        <p:spPr/>
        <p:txBody>
          <a:bodyPr/>
          <a:lstStyle/>
          <a:p>
            <a:r>
              <a:rPr lang="nl-NL" dirty="0"/>
              <a:t>Patiënt heeft longoedeem, overvulling kleine circulatie, lage bloeddruk, verhoogde perifere weerstand, sinustachycardie elevaties op scoop zichtbaar, benauwdheidsklachten</a:t>
            </a:r>
          </a:p>
          <a:p>
            <a:r>
              <a:rPr lang="nl-NL" dirty="0"/>
              <a:t>Welke shock denk je aan en onderbouw</a:t>
            </a:r>
          </a:p>
          <a:p>
            <a:pPr marL="0" indent="0">
              <a:buNone/>
            </a:pPr>
            <a:endParaRPr lang="nl-NL" dirty="0"/>
          </a:p>
          <a:p>
            <a:r>
              <a:rPr lang="nl-NL" dirty="0"/>
              <a:t>Cardiogene shock</a:t>
            </a:r>
          </a:p>
        </p:txBody>
      </p:sp>
    </p:spTree>
    <p:extLst>
      <p:ext uri="{BB962C8B-B14F-4D97-AF65-F5344CB8AC3E}">
        <p14:creationId xmlns:p14="http://schemas.microsoft.com/office/powerpoint/2010/main" val="22896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Herken de shock</a:t>
            </a:r>
          </a:p>
        </p:txBody>
      </p:sp>
      <p:sp>
        <p:nvSpPr>
          <p:cNvPr id="3" name="Tijdelijke aanduiding voor inhoud 2"/>
          <p:cNvSpPr>
            <a:spLocks noGrp="1"/>
          </p:cNvSpPr>
          <p:nvPr>
            <p:ph idx="1"/>
          </p:nvPr>
        </p:nvSpPr>
        <p:spPr/>
        <p:txBody>
          <a:bodyPr/>
          <a:lstStyle/>
          <a:p>
            <a:r>
              <a:rPr lang="nl-NL" dirty="0"/>
              <a:t>Heftig kortademig, cyanose, POB, hoest veel, soms met bloed, bloeddruk is laag, patiënt is angstig, </a:t>
            </a:r>
            <a:r>
              <a:rPr lang="nl-NL" dirty="0" err="1"/>
              <a:t>sat</a:t>
            </a:r>
            <a:r>
              <a:rPr lang="nl-NL" dirty="0"/>
              <a:t> is verlaagd, SVT, centraal veneuze druk is verhoogd</a:t>
            </a:r>
          </a:p>
          <a:p>
            <a:r>
              <a:rPr lang="nl-NL" dirty="0"/>
              <a:t>Welke shock denk je aan en onderbouw</a:t>
            </a:r>
          </a:p>
          <a:p>
            <a:endParaRPr lang="nl-NL" dirty="0"/>
          </a:p>
          <a:p>
            <a:r>
              <a:rPr lang="nl-NL" dirty="0"/>
              <a:t>Obstructieve shock; longembolie</a:t>
            </a:r>
          </a:p>
        </p:txBody>
      </p:sp>
    </p:spTree>
    <p:extLst>
      <p:ext uri="{BB962C8B-B14F-4D97-AF65-F5344CB8AC3E}">
        <p14:creationId xmlns:p14="http://schemas.microsoft.com/office/powerpoint/2010/main" val="98198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bepaald de hoogte van de RR?</a:t>
            </a:r>
            <a:br>
              <a:rPr lang="nl-NL" dirty="0"/>
            </a:br>
            <a:r>
              <a:rPr lang="nl-NL" sz="1800" dirty="0"/>
              <a:t>Graag alle drie in de juiste volgorde!</a:t>
            </a:r>
          </a:p>
        </p:txBody>
      </p:sp>
      <p:sp>
        <p:nvSpPr>
          <p:cNvPr id="3" name="Tijdelijke aanduiding voor inhoud 2"/>
          <p:cNvSpPr>
            <a:spLocks noGrp="1"/>
          </p:cNvSpPr>
          <p:nvPr>
            <p:ph idx="1"/>
          </p:nvPr>
        </p:nvSpPr>
        <p:spPr/>
        <p:txBody>
          <a:bodyPr/>
          <a:lstStyle/>
          <a:p>
            <a:r>
              <a:rPr lang="nl-NL" dirty="0"/>
              <a:t>1 de hoeveel circulerend volume</a:t>
            </a:r>
            <a:br>
              <a:rPr lang="nl-NL" dirty="0"/>
            </a:br>
            <a:r>
              <a:rPr lang="nl-NL" dirty="0"/>
              <a:t>2 de kracht van linker ventrikel</a:t>
            </a:r>
            <a:br>
              <a:rPr lang="nl-NL" dirty="0"/>
            </a:br>
            <a:r>
              <a:rPr lang="nl-NL" dirty="0"/>
              <a:t>3 de perifere vaatweerstand</a:t>
            </a:r>
          </a:p>
          <a:p>
            <a:endParaRPr lang="nl-NL" dirty="0"/>
          </a:p>
          <a:p>
            <a:endParaRPr lang="nl-NL" dirty="0"/>
          </a:p>
        </p:txBody>
      </p:sp>
      <p:pic>
        <p:nvPicPr>
          <p:cNvPr id="5" name="Afbeelding 4"/>
          <p:cNvPicPr>
            <a:picLocks noChangeAspect="1"/>
          </p:cNvPicPr>
          <p:nvPr/>
        </p:nvPicPr>
        <p:blipFill rotWithShape="1">
          <a:blip r:embed="rId2"/>
          <a:srcRect l="6993" t="30755" r="52939"/>
          <a:stretch/>
        </p:blipFill>
        <p:spPr>
          <a:xfrm>
            <a:off x="8963809" y="917421"/>
            <a:ext cx="2255521" cy="2737158"/>
          </a:xfrm>
          <a:prstGeom prst="rect">
            <a:avLst/>
          </a:prstGeom>
        </p:spPr>
      </p:pic>
      <p:pic>
        <p:nvPicPr>
          <p:cNvPr id="1026" name="Picture 2" descr="Afbeeldingsresultaat voor kracht linker ventrik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13616" y="3548457"/>
            <a:ext cx="215265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4"/>
          <a:stretch>
            <a:fillRect/>
          </a:stretch>
        </p:blipFill>
        <p:spPr>
          <a:xfrm>
            <a:off x="1708616" y="4497481"/>
            <a:ext cx="3933825" cy="1162050"/>
          </a:xfrm>
          <a:prstGeom prst="rect">
            <a:avLst/>
          </a:prstGeom>
        </p:spPr>
      </p:pic>
    </p:spTree>
    <p:extLst>
      <p:ext uri="{BB962C8B-B14F-4D97-AF65-F5344CB8AC3E}">
        <p14:creationId xmlns:p14="http://schemas.microsoft.com/office/powerpoint/2010/main" val="244553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Herken de shock</a:t>
            </a:r>
          </a:p>
        </p:txBody>
      </p:sp>
      <p:sp>
        <p:nvSpPr>
          <p:cNvPr id="3" name="Tijdelijke aanduiding voor inhoud 2"/>
          <p:cNvSpPr>
            <a:spLocks noGrp="1"/>
          </p:cNvSpPr>
          <p:nvPr>
            <p:ph idx="1"/>
          </p:nvPr>
        </p:nvSpPr>
        <p:spPr/>
        <p:txBody>
          <a:bodyPr/>
          <a:lstStyle/>
          <a:p>
            <a:r>
              <a:rPr lang="nl-NL" dirty="0"/>
              <a:t>Misselijk, buik/rugpijn, oedeem in gelaat, klinkt hees en heeft </a:t>
            </a:r>
            <a:r>
              <a:rPr lang="nl-NL" dirty="0" err="1"/>
              <a:t>stridor</a:t>
            </a:r>
            <a:r>
              <a:rPr lang="nl-NL" dirty="0"/>
              <a:t>, jeuk rode huid</a:t>
            </a:r>
          </a:p>
          <a:p>
            <a:endParaRPr lang="nl-NL" dirty="0"/>
          </a:p>
          <a:p>
            <a:r>
              <a:rPr lang="nl-NL" dirty="0"/>
              <a:t>Welke shock denk je aan en onderbouw</a:t>
            </a:r>
          </a:p>
          <a:p>
            <a:endParaRPr lang="nl-NL" dirty="0"/>
          </a:p>
          <a:p>
            <a:endParaRPr lang="nl-NL" dirty="0"/>
          </a:p>
          <a:p>
            <a:r>
              <a:rPr lang="nl-NL" dirty="0"/>
              <a:t>Distributieve shock; </a:t>
            </a:r>
            <a:r>
              <a:rPr lang="nl-NL" dirty="0" err="1"/>
              <a:t>anafylatische</a:t>
            </a:r>
            <a:r>
              <a:rPr lang="nl-NL" dirty="0"/>
              <a:t> shock, misselijk buik/rugpijn hoeft niet altijd is afhankelijk van waar je allergische op reageert </a:t>
            </a:r>
          </a:p>
        </p:txBody>
      </p:sp>
    </p:spTree>
    <p:extLst>
      <p:ext uri="{BB962C8B-B14F-4D97-AF65-F5344CB8AC3E}">
        <p14:creationId xmlns:p14="http://schemas.microsoft.com/office/powerpoint/2010/main" val="202492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gebeurt er in de cel bij een shock?</a:t>
            </a:r>
          </a:p>
        </p:txBody>
      </p:sp>
      <p:sp>
        <p:nvSpPr>
          <p:cNvPr id="3" name="Tijdelijke aanduiding voor inhoud 2"/>
          <p:cNvSpPr>
            <a:spLocks noGrp="1"/>
          </p:cNvSpPr>
          <p:nvPr>
            <p:ph idx="1"/>
          </p:nvPr>
        </p:nvSpPr>
        <p:spPr>
          <a:xfrm>
            <a:off x="1024128" y="1776549"/>
            <a:ext cx="9720073" cy="4532811"/>
          </a:xfrm>
        </p:spPr>
        <p:txBody>
          <a:bodyPr>
            <a:normAutofit fontScale="92500" lnSpcReduction="10000"/>
          </a:bodyPr>
          <a:lstStyle/>
          <a:p>
            <a:r>
              <a:rPr lang="nl-NL" dirty="0"/>
              <a:t>Ongeacht de oorzaak van de shock, treden er veranderingen op in de functie en structuur van de cel.</a:t>
            </a:r>
          </a:p>
          <a:p>
            <a:r>
              <a:rPr lang="nl-NL" dirty="0"/>
              <a:t>Hoe is een cel instaat om energie te maken, zodat hij kan functioneren?</a:t>
            </a:r>
          </a:p>
          <a:p>
            <a:pPr lvl="1"/>
            <a:r>
              <a:rPr lang="nl-NL" dirty="0"/>
              <a:t>Glucose uit de bloedbaan komt </a:t>
            </a:r>
            <a:r>
              <a:rPr lang="nl-NL" dirty="0" err="1"/>
              <a:t>mbv</a:t>
            </a:r>
            <a:r>
              <a:rPr lang="nl-NL" dirty="0"/>
              <a:t> insuline in de cel.</a:t>
            </a:r>
          </a:p>
          <a:p>
            <a:pPr lvl="1"/>
            <a:r>
              <a:rPr lang="nl-NL" dirty="0"/>
              <a:t>In de cel wordt de glucose omgezet in </a:t>
            </a:r>
            <a:r>
              <a:rPr lang="nl-NL" dirty="0" err="1"/>
              <a:t>pyruvaat</a:t>
            </a:r>
            <a:r>
              <a:rPr lang="nl-NL" dirty="0"/>
              <a:t>. Dit proces kost geen zuurstof.</a:t>
            </a:r>
          </a:p>
          <a:p>
            <a:pPr lvl="1"/>
            <a:r>
              <a:rPr lang="nl-NL" dirty="0" err="1"/>
              <a:t>Pyruaat</a:t>
            </a:r>
            <a:r>
              <a:rPr lang="nl-NL" dirty="0"/>
              <a:t> kan op twee manieren worden omgezet in brandstof voor de cel ATP (Adenosine Tri </a:t>
            </a:r>
            <a:r>
              <a:rPr lang="nl-NL" dirty="0" err="1"/>
              <a:t>Phosfaat</a:t>
            </a:r>
            <a:r>
              <a:rPr lang="nl-NL" dirty="0"/>
              <a:t>).</a:t>
            </a:r>
          </a:p>
          <a:p>
            <a:pPr marL="128016" lvl="1" indent="0">
              <a:buNone/>
            </a:pPr>
            <a:r>
              <a:rPr lang="nl-NL" dirty="0"/>
              <a:t> </a:t>
            </a:r>
          </a:p>
          <a:p>
            <a:pPr lvl="2"/>
            <a:r>
              <a:rPr lang="nl-NL" b="1" dirty="0"/>
              <a:t>Aeroob</a:t>
            </a:r>
            <a:r>
              <a:rPr lang="nl-NL" dirty="0"/>
              <a:t>; met zuurstof in CO2 en H2O en 38 mol ATP per mol glucose   </a:t>
            </a:r>
          </a:p>
          <a:p>
            <a:pPr lvl="2"/>
            <a:r>
              <a:rPr lang="nl-NL" dirty="0"/>
              <a:t>Anaeroob; zonder zuurstof in lactaat  en 2 mol AFP per mol glucose</a:t>
            </a:r>
            <a:br>
              <a:rPr lang="nl-NL" dirty="0"/>
            </a:br>
            <a:endParaRPr lang="nl-NL" dirty="0"/>
          </a:p>
          <a:p>
            <a:pPr lvl="1"/>
            <a:r>
              <a:rPr lang="nl-NL" dirty="0"/>
              <a:t>Bij een shock is er sprake van hoge hoeveelheid lactaat en een te kort aan energie in de cel.</a:t>
            </a:r>
          </a:p>
          <a:p>
            <a:pPr lvl="1"/>
            <a:r>
              <a:rPr lang="nl-NL" dirty="0"/>
              <a:t>Gevolg van lactaat is een metabole acidose (verzuring van bloed), hoe hoger het lactaat hoe erger het zuurstoftekort</a:t>
            </a:r>
          </a:p>
          <a:p>
            <a:pPr lvl="1"/>
            <a:r>
              <a:rPr lang="nl-NL" dirty="0"/>
              <a:t>Hoe langer het energie te kort duurt hoe groter de gevolgen voor de cel.</a:t>
            </a:r>
          </a:p>
          <a:p>
            <a:pPr lvl="1"/>
            <a:r>
              <a:rPr lang="nl-NL" dirty="0"/>
              <a:t>Uiteindelijk zal water en Na zich ophopen in de cel (cel oedeem)</a:t>
            </a:r>
          </a:p>
          <a:p>
            <a:pPr lvl="1"/>
            <a:r>
              <a:rPr lang="nl-NL" dirty="0"/>
              <a:t>En is het niet meer reversibel en ontstaat cel versterf en orgaanbeschadiging</a:t>
            </a:r>
          </a:p>
          <a:p>
            <a:pPr lvl="1"/>
            <a:endParaRPr lang="nl-NL" dirty="0"/>
          </a:p>
        </p:txBody>
      </p:sp>
    </p:spTree>
    <p:extLst>
      <p:ext uri="{BB962C8B-B14F-4D97-AF65-F5344CB8AC3E}">
        <p14:creationId xmlns:p14="http://schemas.microsoft.com/office/powerpoint/2010/main" val="200480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moet aeroob en anaeroob staan?</a:t>
            </a:r>
          </a:p>
        </p:txBody>
      </p:sp>
      <p:sp>
        <p:nvSpPr>
          <p:cNvPr id="3" name="Tijdelijke aanduiding voor inhoud 2"/>
          <p:cNvSpPr>
            <a:spLocks noGrp="1"/>
          </p:cNvSpPr>
          <p:nvPr>
            <p:ph idx="1"/>
          </p:nvPr>
        </p:nvSpPr>
        <p:spPr/>
        <p:txBody>
          <a:bodyPr/>
          <a:lstStyle/>
          <a:p>
            <a:pPr algn="ctr"/>
            <a:r>
              <a:rPr lang="nl-NL" dirty="0"/>
              <a:t>glucose</a:t>
            </a:r>
          </a:p>
        </p:txBody>
      </p:sp>
      <p:cxnSp>
        <p:nvCxnSpPr>
          <p:cNvPr id="5" name="Rechte verbindingslijn met pijl 4"/>
          <p:cNvCxnSpPr/>
          <p:nvPr/>
        </p:nvCxnSpPr>
        <p:spPr>
          <a:xfrm>
            <a:off x="6752627" y="3614057"/>
            <a:ext cx="788996" cy="966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p:nvPr/>
        </p:nvCxnSpPr>
        <p:spPr>
          <a:xfrm flipH="1">
            <a:off x="4511039" y="3614057"/>
            <a:ext cx="923109" cy="966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vak 8"/>
          <p:cNvSpPr txBox="1"/>
          <p:nvPr/>
        </p:nvSpPr>
        <p:spPr>
          <a:xfrm>
            <a:off x="5524718" y="3009594"/>
            <a:ext cx="1071154" cy="369332"/>
          </a:xfrm>
          <a:prstGeom prst="rect">
            <a:avLst/>
          </a:prstGeom>
          <a:noFill/>
        </p:spPr>
        <p:txBody>
          <a:bodyPr wrap="square" rtlCol="0">
            <a:spAutoFit/>
          </a:bodyPr>
          <a:lstStyle/>
          <a:p>
            <a:r>
              <a:rPr lang="nl-NL" dirty="0" err="1"/>
              <a:t>Pyruaat</a:t>
            </a:r>
            <a:endParaRPr lang="nl-NL" dirty="0"/>
          </a:p>
        </p:txBody>
      </p:sp>
      <p:cxnSp>
        <p:nvCxnSpPr>
          <p:cNvPr id="11" name="Rechte verbindingslijn met pijl 10"/>
          <p:cNvCxnSpPr>
            <a:endCxn id="9" idx="0"/>
          </p:cNvCxnSpPr>
          <p:nvPr/>
        </p:nvCxnSpPr>
        <p:spPr>
          <a:xfrm>
            <a:off x="6060295" y="2603863"/>
            <a:ext cx="0" cy="405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3550049" y="4580708"/>
            <a:ext cx="1497875" cy="646331"/>
          </a:xfrm>
          <a:prstGeom prst="rect">
            <a:avLst/>
          </a:prstGeom>
          <a:noFill/>
        </p:spPr>
        <p:txBody>
          <a:bodyPr wrap="square" rtlCol="0">
            <a:spAutoFit/>
          </a:bodyPr>
          <a:lstStyle/>
          <a:p>
            <a:r>
              <a:rPr lang="nl-NL" dirty="0"/>
              <a:t>Lactaat + 2 mol ATP</a:t>
            </a:r>
          </a:p>
        </p:txBody>
      </p:sp>
      <p:sp>
        <p:nvSpPr>
          <p:cNvPr id="14" name="Tekstvak 13"/>
          <p:cNvSpPr txBox="1"/>
          <p:nvPr/>
        </p:nvSpPr>
        <p:spPr>
          <a:xfrm>
            <a:off x="7147124" y="4693920"/>
            <a:ext cx="1779161" cy="646331"/>
          </a:xfrm>
          <a:prstGeom prst="rect">
            <a:avLst/>
          </a:prstGeom>
          <a:noFill/>
        </p:spPr>
        <p:txBody>
          <a:bodyPr wrap="square" rtlCol="0">
            <a:spAutoFit/>
          </a:bodyPr>
          <a:lstStyle/>
          <a:p>
            <a:r>
              <a:rPr lang="nl-NL" dirty="0"/>
              <a:t>CO2 en H2O + 38 mol ATP</a:t>
            </a:r>
          </a:p>
        </p:txBody>
      </p:sp>
    </p:spTree>
    <p:extLst>
      <p:ext uri="{BB962C8B-B14F-4D97-AF65-F5344CB8AC3E}">
        <p14:creationId xmlns:p14="http://schemas.microsoft.com/office/powerpoint/2010/main" val="176771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Verdeling van je vochtvolume</a:t>
            </a:r>
          </a:p>
        </p:txBody>
      </p:sp>
      <p:sp>
        <p:nvSpPr>
          <p:cNvPr id="3" name="Tijdelijke aanduiding voor inhoud 2"/>
          <p:cNvSpPr>
            <a:spLocks noGrp="1"/>
          </p:cNvSpPr>
          <p:nvPr>
            <p:ph idx="1"/>
          </p:nvPr>
        </p:nvSpPr>
        <p:spPr/>
        <p:txBody>
          <a:bodyPr/>
          <a:lstStyle/>
          <a:p>
            <a:r>
              <a:rPr lang="nl-NL" dirty="0"/>
              <a:t>Men neme: een patiënt van 70 kg</a:t>
            </a:r>
          </a:p>
          <a:p>
            <a:r>
              <a:rPr lang="nl-NL" dirty="0"/>
              <a:t>Bloedvolume:  samen    5 </a:t>
            </a:r>
            <a:r>
              <a:rPr lang="nl-NL" dirty="0" err="1"/>
              <a:t>ltr</a:t>
            </a:r>
            <a:endParaRPr lang="nl-NL" dirty="0"/>
          </a:p>
          <a:p>
            <a:pPr lvl="1"/>
            <a:r>
              <a:rPr lang="nl-NL" dirty="0"/>
              <a:t>Plasma: 3 </a:t>
            </a:r>
            <a:r>
              <a:rPr lang="nl-NL" dirty="0" err="1"/>
              <a:t>ltr</a:t>
            </a:r>
            <a:endParaRPr lang="nl-NL" dirty="0"/>
          </a:p>
          <a:p>
            <a:pPr lvl="1"/>
            <a:r>
              <a:rPr lang="nl-NL" dirty="0"/>
              <a:t>Rode bloedcellen: 2 </a:t>
            </a:r>
            <a:r>
              <a:rPr lang="nl-NL" dirty="0" err="1"/>
              <a:t>ltr</a:t>
            </a:r>
            <a:endParaRPr lang="nl-NL" dirty="0"/>
          </a:p>
          <a:p>
            <a:r>
              <a:rPr lang="nl-NL" dirty="0"/>
              <a:t>Extracellulair vocht:   12 </a:t>
            </a:r>
            <a:r>
              <a:rPr lang="nl-NL" dirty="0" err="1"/>
              <a:t>ltr</a:t>
            </a:r>
            <a:endParaRPr lang="nl-NL" dirty="0"/>
          </a:p>
          <a:p>
            <a:r>
              <a:rPr lang="nl-NL" dirty="0"/>
              <a:t>Intracellulair vocht:     23 </a:t>
            </a:r>
            <a:r>
              <a:rPr lang="nl-NL" dirty="0" err="1"/>
              <a:t>ltr</a:t>
            </a:r>
            <a:endParaRPr lang="nl-NL" dirty="0"/>
          </a:p>
          <a:p>
            <a:pPr marL="0" indent="0">
              <a:buNone/>
            </a:pPr>
            <a:r>
              <a:rPr lang="nl-NL" dirty="0"/>
              <a:t>                              </a:t>
            </a:r>
          </a:p>
          <a:p>
            <a:pPr marL="0" indent="0">
              <a:buNone/>
            </a:pPr>
            <a:r>
              <a:rPr lang="nl-NL" dirty="0"/>
              <a:t>                                40 </a:t>
            </a:r>
            <a:r>
              <a:rPr lang="nl-NL" dirty="0" err="1"/>
              <a:t>ltr</a:t>
            </a:r>
            <a:endParaRPr lang="nl-NL" dirty="0"/>
          </a:p>
          <a:p>
            <a:pPr marL="0" indent="0">
              <a:buNone/>
            </a:pPr>
            <a:endParaRPr lang="nl-NL" dirty="0"/>
          </a:p>
        </p:txBody>
      </p:sp>
      <p:cxnSp>
        <p:nvCxnSpPr>
          <p:cNvPr id="5" name="Rechte verbindingslijn 4"/>
          <p:cNvCxnSpPr/>
          <p:nvPr/>
        </p:nvCxnSpPr>
        <p:spPr>
          <a:xfrm flipV="1">
            <a:off x="2786743" y="5207726"/>
            <a:ext cx="2116183" cy="17417"/>
          </a:xfrm>
          <a:prstGeom prst="line">
            <a:avLst/>
          </a:prstGeom>
          <a:ln w="57150">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051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Shock </a:t>
            </a:r>
          </a:p>
        </p:txBody>
      </p:sp>
      <p:sp>
        <p:nvSpPr>
          <p:cNvPr id="3" name="Tijdelijke aanduiding voor inhoud 2"/>
          <p:cNvSpPr>
            <a:spLocks noGrp="1"/>
          </p:cNvSpPr>
          <p:nvPr>
            <p:ph idx="1"/>
          </p:nvPr>
        </p:nvSpPr>
        <p:spPr>
          <a:xfrm>
            <a:off x="1024128" y="1706880"/>
            <a:ext cx="9720073" cy="4602480"/>
          </a:xfrm>
        </p:spPr>
        <p:txBody>
          <a:bodyPr>
            <a:normAutofit/>
          </a:bodyPr>
          <a:lstStyle/>
          <a:p>
            <a:r>
              <a:rPr lang="nl-NL" dirty="0"/>
              <a:t>Syndroom dat resultaat is van inadequate weefselperfusie. Dat alle cellen in het lichaam beïnvloedt in hun chemische en metabole balans</a:t>
            </a:r>
          </a:p>
          <a:p>
            <a:r>
              <a:rPr lang="nl-NL" dirty="0"/>
              <a:t>Wat leidt tot afname van zuurstof en voedingsstoffen die de cellen nodig hebben om te kunnen functioneren</a:t>
            </a:r>
          </a:p>
          <a:p>
            <a:r>
              <a:rPr lang="nl-NL" dirty="0"/>
              <a:t>Als lichaam merkt dat hier een te kort aan is, zal het zijn inwendige compensatiemechanisme inzetten. Dit om de hersenen, hart en longen zo veel mogelijk en lang mogelijk te voorzien van voedingsstoffen.</a:t>
            </a:r>
          </a:p>
          <a:p>
            <a:r>
              <a:rPr lang="nl-NL" dirty="0"/>
              <a:t>Als compensatiemechanismen er niet meer in slagen dan komt de cascade, gevolg orgaan disfunctie en mogelijk de dood. Daarom moeten we shock vroeg herkennen!</a:t>
            </a:r>
          </a:p>
          <a:p>
            <a:r>
              <a:rPr lang="nl-NL" dirty="0"/>
              <a:t>De winst is te behalen als de behandeling kan worden gestart voordat er orgaan falen ontstaat.</a:t>
            </a:r>
          </a:p>
          <a:p>
            <a:endParaRPr lang="nl-NL" dirty="0"/>
          </a:p>
        </p:txBody>
      </p:sp>
    </p:spTree>
    <p:extLst>
      <p:ext uri="{BB962C8B-B14F-4D97-AF65-F5344CB8AC3E}">
        <p14:creationId xmlns:p14="http://schemas.microsoft.com/office/powerpoint/2010/main" val="196931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shock</a:t>
            </a:r>
          </a:p>
        </p:txBody>
      </p:sp>
      <p:sp>
        <p:nvSpPr>
          <p:cNvPr id="3" name="Tijdelijke aanduiding voor inhoud 2"/>
          <p:cNvSpPr>
            <a:spLocks noGrp="1"/>
          </p:cNvSpPr>
          <p:nvPr>
            <p:ph idx="1"/>
          </p:nvPr>
        </p:nvSpPr>
        <p:spPr/>
        <p:txBody>
          <a:bodyPr/>
          <a:lstStyle/>
          <a:p>
            <a:r>
              <a:rPr lang="nl-NL" dirty="0"/>
              <a:t>De uitdaging zit hem in een dreigende shock herkennen</a:t>
            </a:r>
          </a:p>
          <a:p>
            <a:r>
              <a:rPr lang="nl-NL" dirty="0"/>
              <a:t>Het ontstaan van een septische en een cardiogene shock bij chronisch hartfalen is snel herkennen vaak moeilijk. Omdat het vaak sluipend begint.</a:t>
            </a:r>
          </a:p>
          <a:p>
            <a:r>
              <a:rPr lang="nl-NL" dirty="0"/>
              <a:t>Een ander probleem kan zijn de oorzaak van de shock die niet direct gevonden wordt.</a:t>
            </a:r>
            <a:br>
              <a:rPr lang="nl-NL" dirty="0"/>
            </a:br>
            <a:endParaRPr lang="nl-NL" dirty="0"/>
          </a:p>
        </p:txBody>
      </p:sp>
    </p:spTree>
    <p:extLst>
      <p:ext uri="{BB962C8B-B14F-4D97-AF65-F5344CB8AC3E}">
        <p14:creationId xmlns:p14="http://schemas.microsoft.com/office/powerpoint/2010/main" val="2965486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 stadia van shock</a:t>
            </a:r>
          </a:p>
        </p:txBody>
      </p:sp>
      <p:sp>
        <p:nvSpPr>
          <p:cNvPr id="3" name="Tijdelijke aanduiding voor inhoud 2"/>
          <p:cNvSpPr>
            <a:spLocks noGrp="1"/>
          </p:cNvSpPr>
          <p:nvPr>
            <p:ph idx="1"/>
          </p:nvPr>
        </p:nvSpPr>
        <p:spPr/>
        <p:txBody>
          <a:bodyPr>
            <a:normAutofit fontScale="92500" lnSpcReduction="20000"/>
          </a:bodyPr>
          <a:lstStyle/>
          <a:p>
            <a:r>
              <a:rPr lang="nl-NL" dirty="0"/>
              <a:t>1 gecompenseerd: hierbij worden normale compensatiemechanisme in werking gezet door sympathisch zenuwstelsel, zodat normale weefselperfusie wordt herstelt om een vitale orgaanfunctie te behouden.</a:t>
            </a:r>
            <a:br>
              <a:rPr lang="nl-NL" dirty="0"/>
            </a:br>
            <a:r>
              <a:rPr lang="nl-NL" dirty="0"/>
              <a:t>De minder belangrijke cellen gaan over tot anaerobe verbranding, hierbij lactaat producerend. </a:t>
            </a:r>
          </a:p>
          <a:p>
            <a:r>
              <a:rPr lang="nl-NL" dirty="0"/>
              <a:t>2 progressief/ ongecompliceerde stadium: de compensatiemechanismen beginnen te kort te schieten. De vitale organen krijgen nu ook minder energie. De verbrandingen worden steeds meer anaeroob, lactaat stijgt en de weefselschade neemt toe. Ontstekingsreacties worden nu ook geactiveerd en de orgaanfuncties gaan snel achteruit.</a:t>
            </a:r>
          </a:p>
          <a:p>
            <a:r>
              <a:rPr lang="nl-NL" dirty="0"/>
              <a:t>3 irreversibel: als een shock niet behandeld wordt of te laat, dan kunnen de compensatiemechanismen hun taak niet meer opnemen om de weefseldoorbloeding te herstellen. Als de organen niet meer in evenwicht kunnen komen en ze op celniveau zo ernstig zijn beschadigd. Dan zal de dood niet te vermijden zijn </a:t>
            </a:r>
          </a:p>
          <a:p>
            <a:r>
              <a:rPr lang="nl-NL" dirty="0"/>
              <a:t> </a:t>
            </a:r>
          </a:p>
        </p:txBody>
      </p:sp>
    </p:spTree>
    <p:extLst>
      <p:ext uri="{BB962C8B-B14F-4D97-AF65-F5344CB8AC3E}">
        <p14:creationId xmlns:p14="http://schemas.microsoft.com/office/powerpoint/2010/main" val="205467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762</TotalTime>
  <Words>2311</Words>
  <Application>Microsoft Office PowerPoint</Application>
  <PresentationFormat>Breedbeeld</PresentationFormat>
  <Paragraphs>148</Paragraphs>
  <Slides>30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30</vt:i4>
      </vt:variant>
    </vt:vector>
  </HeadingPairs>
  <TitlesOfParts>
    <vt:vector size="34" baseType="lpstr">
      <vt:lpstr>Tw Cen MT</vt:lpstr>
      <vt:lpstr>Tw Cen MT Condensed</vt:lpstr>
      <vt:lpstr>Wingdings 3</vt:lpstr>
      <vt:lpstr>Integraal</vt:lpstr>
      <vt:lpstr>Basis van de shock</vt:lpstr>
      <vt:lpstr>Inhoud van deze les 50 min</vt:lpstr>
      <vt:lpstr>Wat bepaald de hoogte van de RR? Graag alle drie in de juiste volgorde!</vt:lpstr>
      <vt:lpstr>Wat gebeurt er in de cel bij een shock?</vt:lpstr>
      <vt:lpstr>Waar moet aeroob en anaeroob staan?</vt:lpstr>
      <vt:lpstr>Verdeling van je vochtvolume</vt:lpstr>
      <vt:lpstr>Shock </vt:lpstr>
      <vt:lpstr>shock</vt:lpstr>
      <vt:lpstr>3 stadia van shock</vt:lpstr>
      <vt:lpstr>Het verband tussen de shocksyndromen en sympatisch zenuwstelsel (SZS)</vt:lpstr>
      <vt:lpstr>Stadium 1 De compensatiemechanismen </vt:lpstr>
      <vt:lpstr>De compensatiemechanismen vervolg</vt:lpstr>
      <vt:lpstr>Ademhaling, hartslag, bloeddruk en bewustzijn </vt:lpstr>
      <vt:lpstr>Deel 2 </vt:lpstr>
      <vt:lpstr>Leerdoelen </vt:lpstr>
      <vt:lpstr>Behandeling shock</vt:lpstr>
      <vt:lpstr>Behandeling shock vervolg</vt:lpstr>
      <vt:lpstr>Interessant weetje</vt:lpstr>
      <vt:lpstr>Interessante weetjes</vt:lpstr>
      <vt:lpstr>Verschillende infusievloeistoffen bij shock</vt:lpstr>
      <vt:lpstr>Hypovolemische shock</vt:lpstr>
      <vt:lpstr>Hypovolemische shock 4 gradaties volumeverlies </vt:lpstr>
      <vt:lpstr>Distributieve shock</vt:lpstr>
      <vt:lpstr>Obstructieve shock</vt:lpstr>
      <vt:lpstr>Cardiogene shock</vt:lpstr>
      <vt:lpstr>Test je kennis!</vt:lpstr>
      <vt:lpstr>Herken de shock</vt:lpstr>
      <vt:lpstr>Herken de shock</vt:lpstr>
      <vt:lpstr>Herken de shock</vt:lpstr>
      <vt:lpstr>Herken de shock</vt:lpstr>
    </vt:vector>
  </TitlesOfParts>
  <Company>MBO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van de shock</dc:title>
  <dc:creator>Lizette Bazen</dc:creator>
  <cp:lastModifiedBy>Iwan van der Werf</cp:lastModifiedBy>
  <cp:revision>52</cp:revision>
  <dcterms:created xsi:type="dcterms:W3CDTF">2019-04-20T09:29:52Z</dcterms:created>
  <dcterms:modified xsi:type="dcterms:W3CDTF">2022-08-30T09:14:30Z</dcterms:modified>
</cp:coreProperties>
</file>